
<file path=[Content_Types].xml><?xml version="1.0" encoding="utf-8"?>
<Types xmlns="http://schemas.openxmlformats.org/package/2006/content-types">
  <Default Extension="jpe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80" r:id="rId4"/>
    <p:sldId id="281" r:id="rId5"/>
    <p:sldId id="276" r:id="rId6"/>
    <p:sldId id="282" r:id="rId7"/>
    <p:sldId id="283" r:id="rId8"/>
    <p:sldId id="284" r:id="rId9"/>
    <p:sldId id="277" r:id="rId10"/>
    <p:sldId id="271" r:id="rId11"/>
    <p:sldId id="285" r:id="rId12"/>
    <p:sldId id="286" r:id="rId13"/>
    <p:sldId id="287" r:id="rId14"/>
    <p:sldId id="268" r:id="rId15"/>
    <p:sldId id="28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91" d="100"/>
          <a:sy n="91" d="100"/>
        </p:scale>
        <p:origin x="52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wanth V B" userId="7686dc6e828abae2" providerId="LiveId" clId="{D8615A89-2682-48E5-AF77-5C9CC2D4CAF4}"/>
    <pc:docChg chg="modSld">
      <pc:chgData name="Yashwanth V B" userId="7686dc6e828abae2" providerId="LiveId" clId="{D8615A89-2682-48E5-AF77-5C9CC2D4CAF4}" dt="2024-10-15T05:48:37.892" v="5" actId="20577"/>
      <pc:docMkLst>
        <pc:docMk/>
      </pc:docMkLst>
      <pc:sldChg chg="modSp mod">
        <pc:chgData name="Yashwanth V B" userId="7686dc6e828abae2" providerId="LiveId" clId="{D8615A89-2682-48E5-AF77-5C9CC2D4CAF4}" dt="2024-10-15T05:48:31.340" v="3" actId="20577"/>
        <pc:sldMkLst>
          <pc:docMk/>
          <pc:sldMk cId="56873275" sldId="267"/>
        </pc:sldMkLst>
        <pc:graphicFrameChg chg="modGraphic">
          <ac:chgData name="Yashwanth V B" userId="7686dc6e828abae2" providerId="LiveId" clId="{D8615A89-2682-48E5-AF77-5C9CC2D4CAF4}" dt="2024-10-15T05:48:31.340" v="3" actId="20577"/>
          <ac:graphicFrameMkLst>
            <pc:docMk/>
            <pc:sldMk cId="56873275" sldId="267"/>
            <ac:graphicFrameMk id="10" creationId="{67C620A8-4A7E-456D-8C25-C3DB0BB699B6}"/>
          </ac:graphicFrameMkLst>
        </pc:graphicFrameChg>
      </pc:sldChg>
      <pc:sldChg chg="modSp mod">
        <pc:chgData name="Yashwanth V B" userId="7686dc6e828abae2" providerId="LiveId" clId="{D8615A89-2682-48E5-AF77-5C9CC2D4CAF4}" dt="2024-10-15T05:48:26.716" v="1" actId="20577"/>
        <pc:sldMkLst>
          <pc:docMk/>
          <pc:sldMk cId="219166671" sldId="280"/>
        </pc:sldMkLst>
        <pc:graphicFrameChg chg="modGraphic">
          <ac:chgData name="Yashwanth V B" userId="7686dc6e828abae2" providerId="LiveId" clId="{D8615A89-2682-48E5-AF77-5C9CC2D4CAF4}" dt="2024-10-15T05:48:26.716" v="1" actId="20577"/>
          <ac:graphicFrameMkLst>
            <pc:docMk/>
            <pc:sldMk cId="219166671" sldId="280"/>
            <ac:graphicFrameMk id="4" creationId="{4A7D1FB7-B386-46CC-9877-26DE11CEE59A}"/>
          </ac:graphicFrameMkLst>
        </pc:graphicFrameChg>
      </pc:sldChg>
      <pc:sldChg chg="modSp mod">
        <pc:chgData name="Yashwanth V B" userId="7686dc6e828abae2" providerId="LiveId" clId="{D8615A89-2682-48E5-AF77-5C9CC2D4CAF4}" dt="2024-10-15T05:48:37.892" v="5" actId="20577"/>
        <pc:sldMkLst>
          <pc:docMk/>
          <pc:sldMk cId="1462903218" sldId="281"/>
        </pc:sldMkLst>
        <pc:graphicFrameChg chg="modGraphic">
          <ac:chgData name="Yashwanth V B" userId="7686dc6e828abae2" providerId="LiveId" clId="{D8615A89-2682-48E5-AF77-5C9CC2D4CAF4}" dt="2024-10-15T05:48:37.892" v="5" actId="20577"/>
          <ac:graphicFrameMkLst>
            <pc:docMk/>
            <pc:sldMk cId="1462903218" sldId="281"/>
            <ac:graphicFrameMk id="4" creationId="{A99DD326-2CED-46A1-89BD-C74C299D3D4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pm"/><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763316"/>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Customer Support Chatbot with ML </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1726214"/>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2400" dirty="0">
                <a:latin typeface="Times New Roman" panose="02020603050405020304" pitchFamily="18" charset="0"/>
                <a:ea typeface="Cambria" panose="02040503050406030204" pitchFamily="18" charset="0"/>
                <a:cs typeface="Times New Roman" panose="02020603050405020304" pitchFamily="18" charset="0"/>
              </a:rPr>
              <a:t>Batch Number: ISE-01</a:t>
            </a:r>
            <a:endParaRPr sz="240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0" name="Google Shape;90;p13"/>
          <p:cNvSpPr txBox="1"/>
          <p:nvPr/>
        </p:nvSpPr>
        <p:spPr>
          <a:xfrm>
            <a:off x="6807454" y="2303845"/>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Mr. Jinesh</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Professor</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PIP2001 Capstone Project</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Review-1</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0" y="4532584"/>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Information Science and Engineering</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Pallavi R</a:t>
            </a: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Prof. Srinivas Mishra</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2" name="Table 2">
            <a:extLst>
              <a:ext uri="{FF2B5EF4-FFF2-40B4-BE49-F238E27FC236}">
                <a16:creationId xmlns:a16="http://schemas.microsoft.com/office/drawing/2014/main" id="{818E3C24-3FFC-42C8-B1DE-5C88CCBEB315}"/>
              </a:ext>
            </a:extLst>
          </p:cNvPr>
          <p:cNvGraphicFramePr>
            <a:graphicFrameLocks noGrp="1"/>
          </p:cNvGraphicFramePr>
          <p:nvPr>
            <p:extLst>
              <p:ext uri="{D42A27DB-BD31-4B8C-83A1-F6EECF244321}">
                <p14:modId xmlns:p14="http://schemas.microsoft.com/office/powerpoint/2010/main" val="656433189"/>
              </p:ext>
            </p:extLst>
          </p:nvPr>
        </p:nvGraphicFramePr>
        <p:xfrm>
          <a:off x="530459" y="2303845"/>
          <a:ext cx="6197599" cy="2020560"/>
        </p:xfrm>
        <a:graphic>
          <a:graphicData uri="http://schemas.openxmlformats.org/drawingml/2006/table">
            <a:tbl>
              <a:tblPr firstRow="1" bandRow="1">
                <a:tableStyleId>{5C22544A-7EE6-4342-B048-85BDC9FD1C3A}</a:tableStyleId>
              </a:tblPr>
              <a:tblGrid>
                <a:gridCol w="1868915">
                  <a:extLst>
                    <a:ext uri="{9D8B030D-6E8A-4147-A177-3AD203B41FA5}">
                      <a16:colId xmlns:a16="http://schemas.microsoft.com/office/drawing/2014/main" val="144887342"/>
                    </a:ext>
                  </a:extLst>
                </a:gridCol>
                <a:gridCol w="4328684">
                  <a:extLst>
                    <a:ext uri="{9D8B030D-6E8A-4147-A177-3AD203B41FA5}">
                      <a16:colId xmlns:a16="http://schemas.microsoft.com/office/drawing/2014/main" val="1101261079"/>
                    </a:ext>
                  </a:extLst>
                </a:gridCol>
              </a:tblGrid>
              <a:tr h="404112">
                <a:tc>
                  <a:txBody>
                    <a:bodyPr/>
                    <a:lstStyle/>
                    <a:p>
                      <a:r>
                        <a:rPr lang="en-GB" sz="2000" dirty="0">
                          <a:latin typeface="Times New Roman" panose="02020603050405020304" pitchFamily="18" charset="0"/>
                          <a:cs typeface="Times New Roman" panose="02020603050405020304" pitchFamily="18" charset="0"/>
                        </a:rPr>
                        <a:t>Roll number</a:t>
                      </a:r>
                    </a:p>
                  </a:txBody>
                  <a:tcPr/>
                </a:tc>
                <a:tc>
                  <a:txBody>
                    <a:bodyPr/>
                    <a:lstStyle/>
                    <a:p>
                      <a:r>
                        <a:rPr lang="en-GB" sz="2000" dirty="0">
                          <a:latin typeface="Times New Roman" panose="02020603050405020304" pitchFamily="18" charset="0"/>
                          <a:cs typeface="Times New Roman" panose="02020603050405020304" pitchFamily="18" charset="0"/>
                        </a:rPr>
                        <a:t>                Student Name</a:t>
                      </a:r>
                    </a:p>
                  </a:txBody>
                  <a:tcPr/>
                </a:tc>
                <a:extLst>
                  <a:ext uri="{0D108BD9-81ED-4DB2-BD59-A6C34878D82A}">
                    <a16:rowId xmlns:a16="http://schemas.microsoft.com/office/drawing/2014/main" val="1051988056"/>
                  </a:ext>
                </a:extLst>
              </a:tr>
              <a:tr h="404112">
                <a:tc>
                  <a:txBody>
                    <a:bodyPr/>
                    <a:lstStyle/>
                    <a:p>
                      <a:r>
                        <a:rPr lang="en-GB" sz="2000" dirty="0">
                          <a:latin typeface="Times New Roman" panose="02020603050405020304" pitchFamily="18" charset="0"/>
                          <a:cs typeface="Times New Roman" panose="02020603050405020304" pitchFamily="18" charset="0"/>
                        </a:rPr>
                        <a:t>20211ISE0048</a:t>
                      </a:r>
                    </a:p>
                  </a:txBody>
                  <a:tcPr/>
                </a:tc>
                <a:tc>
                  <a:txBody>
                    <a:bodyPr/>
                    <a:lstStyle/>
                    <a:p>
                      <a:r>
                        <a:rPr lang="en-GB" sz="2000" dirty="0">
                          <a:latin typeface="Times New Roman" panose="02020603050405020304" pitchFamily="18" charset="0"/>
                          <a:cs typeface="Times New Roman" panose="02020603050405020304" pitchFamily="18" charset="0"/>
                        </a:rPr>
                        <a:t>Pratham U G</a:t>
                      </a:r>
                    </a:p>
                  </a:txBody>
                  <a:tcPr/>
                </a:tc>
                <a:extLst>
                  <a:ext uri="{0D108BD9-81ED-4DB2-BD59-A6C34878D82A}">
                    <a16:rowId xmlns:a16="http://schemas.microsoft.com/office/drawing/2014/main" val="3665937449"/>
                  </a:ext>
                </a:extLst>
              </a:tr>
              <a:tr h="404112">
                <a:tc>
                  <a:txBody>
                    <a:bodyPr/>
                    <a:lstStyle/>
                    <a:p>
                      <a:r>
                        <a:rPr lang="en-GB" sz="2000" dirty="0">
                          <a:latin typeface="Times New Roman" panose="02020603050405020304" pitchFamily="18" charset="0"/>
                          <a:cs typeface="Times New Roman" panose="02020603050405020304" pitchFamily="18" charset="0"/>
                        </a:rPr>
                        <a:t>20211ISE0044</a:t>
                      </a:r>
                    </a:p>
                  </a:txBody>
                  <a:tcPr/>
                </a:tc>
                <a:tc>
                  <a:txBody>
                    <a:bodyPr/>
                    <a:lstStyle/>
                    <a:p>
                      <a:r>
                        <a:rPr lang="en-GB" sz="2000" dirty="0">
                          <a:latin typeface="Times New Roman" panose="02020603050405020304" pitchFamily="18" charset="0"/>
                          <a:cs typeface="Times New Roman" panose="02020603050405020304" pitchFamily="18" charset="0"/>
                        </a:rPr>
                        <a:t>Prajwal R Sanu</a:t>
                      </a:r>
                    </a:p>
                  </a:txBody>
                  <a:tcPr/>
                </a:tc>
                <a:extLst>
                  <a:ext uri="{0D108BD9-81ED-4DB2-BD59-A6C34878D82A}">
                    <a16:rowId xmlns:a16="http://schemas.microsoft.com/office/drawing/2014/main" val="150567501"/>
                  </a:ext>
                </a:extLst>
              </a:tr>
              <a:tr h="404112">
                <a:tc>
                  <a:txBody>
                    <a:bodyPr/>
                    <a:lstStyle/>
                    <a:p>
                      <a:r>
                        <a:rPr lang="en-GB" sz="2000" dirty="0">
                          <a:latin typeface="Times New Roman" panose="02020603050405020304" pitchFamily="18" charset="0"/>
                          <a:cs typeface="Times New Roman" panose="02020603050405020304" pitchFamily="18" charset="0"/>
                        </a:rPr>
                        <a:t>20211ISE0045</a:t>
                      </a:r>
                    </a:p>
                  </a:txBody>
                  <a:tcPr/>
                </a:tc>
                <a:tc>
                  <a:txBody>
                    <a:bodyPr/>
                    <a:lstStyle/>
                    <a:p>
                      <a:r>
                        <a:rPr lang="en-GB" sz="2000" dirty="0">
                          <a:latin typeface="Times New Roman" panose="02020603050405020304" pitchFamily="18" charset="0"/>
                          <a:cs typeface="Times New Roman" panose="02020603050405020304" pitchFamily="18" charset="0"/>
                        </a:rPr>
                        <a:t>Nikhil  K S</a:t>
                      </a:r>
                    </a:p>
                  </a:txBody>
                  <a:tcPr/>
                </a:tc>
                <a:extLst>
                  <a:ext uri="{0D108BD9-81ED-4DB2-BD59-A6C34878D82A}">
                    <a16:rowId xmlns:a16="http://schemas.microsoft.com/office/drawing/2014/main" val="3026758563"/>
                  </a:ext>
                </a:extLst>
              </a:tr>
              <a:tr h="404112">
                <a:tc>
                  <a:txBody>
                    <a:bodyPr/>
                    <a:lstStyle/>
                    <a:p>
                      <a:r>
                        <a:rPr lang="en-GB" sz="2000" dirty="0">
                          <a:latin typeface="Times New Roman" panose="02020603050405020304" pitchFamily="18" charset="0"/>
                          <a:cs typeface="Times New Roman" panose="02020603050405020304" pitchFamily="18" charset="0"/>
                        </a:rPr>
                        <a:t>20211ISE0028</a:t>
                      </a:r>
                    </a:p>
                  </a:txBody>
                  <a:tcPr/>
                </a:tc>
                <a:tc>
                  <a:txBody>
                    <a:bodyPr/>
                    <a:lstStyle/>
                    <a:p>
                      <a:r>
                        <a:rPr lang="en-GB" sz="2000" dirty="0" err="1">
                          <a:latin typeface="Times New Roman" panose="02020603050405020304" pitchFamily="18" charset="0"/>
                          <a:cs typeface="Times New Roman" panose="02020603050405020304" pitchFamily="18" charset="0"/>
                        </a:rPr>
                        <a:t>Nithin</a:t>
                      </a:r>
                      <a:r>
                        <a:rPr lang="en-GB" sz="2000" dirty="0">
                          <a:latin typeface="Times New Roman" panose="02020603050405020304" pitchFamily="18" charset="0"/>
                          <a:cs typeface="Times New Roman" panose="02020603050405020304" pitchFamily="18" charset="0"/>
                        </a:rPr>
                        <a:t> G</a:t>
                      </a:r>
                    </a:p>
                  </a:txBody>
                  <a:tcPr/>
                </a:tc>
                <a:extLst>
                  <a:ext uri="{0D108BD9-81ED-4DB2-BD59-A6C34878D82A}">
                    <a16:rowId xmlns:a16="http://schemas.microsoft.com/office/drawing/2014/main" val="392994024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582C-7361-431C-B3F5-A8A65150F569}"/>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Architecture</a:t>
            </a:r>
          </a:p>
        </p:txBody>
      </p:sp>
      <p:pic>
        <p:nvPicPr>
          <p:cNvPr id="7" name="Content Placeholder 6">
            <a:extLst>
              <a:ext uri="{FF2B5EF4-FFF2-40B4-BE49-F238E27FC236}">
                <a16:creationId xmlns:a16="http://schemas.microsoft.com/office/drawing/2014/main" id="{305687F4-0F75-A478-E081-F9613F1447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8675" y="2028825"/>
            <a:ext cx="8096250" cy="3181350"/>
          </a:xfrm>
        </p:spPr>
      </p:pic>
    </p:spTree>
    <p:extLst>
      <p:ext uri="{BB962C8B-B14F-4D97-AF65-F5344CB8AC3E}">
        <p14:creationId xmlns:p14="http://schemas.microsoft.com/office/powerpoint/2010/main" val="184783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Timeline of Project</a:t>
            </a:r>
          </a:p>
        </p:txBody>
      </p:sp>
      <p:pic>
        <p:nvPicPr>
          <p:cNvPr id="5" name="Content Placeholder 4">
            <a:extLst>
              <a:ext uri="{FF2B5EF4-FFF2-40B4-BE49-F238E27FC236}">
                <a16:creationId xmlns:a16="http://schemas.microsoft.com/office/drawing/2014/main" id="{81553762-0A44-4614-B93D-5275EBB2E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503" y="1222513"/>
            <a:ext cx="11290853" cy="4780722"/>
          </a:xfrm>
        </p:spPr>
      </p:pic>
    </p:spTree>
    <p:extLst>
      <p:ext uri="{BB962C8B-B14F-4D97-AF65-F5344CB8AC3E}">
        <p14:creationId xmlns:p14="http://schemas.microsoft.com/office/powerpoint/2010/main" val="1037637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Expected Outcomes</a:t>
            </a:r>
          </a:p>
        </p:txBody>
      </p:sp>
      <p:sp>
        <p:nvSpPr>
          <p:cNvPr id="4" name="Rectangle 1">
            <a:extLst>
              <a:ext uri="{FF2B5EF4-FFF2-40B4-BE49-F238E27FC236}">
                <a16:creationId xmlns:a16="http://schemas.microsoft.com/office/drawing/2014/main" id="{651DD974-8109-47A0-800A-A9FE09CD6566}"/>
              </a:ext>
            </a:extLst>
          </p:cNvPr>
          <p:cNvSpPr>
            <a:spLocks noGrp="1" noChangeArrowheads="1"/>
          </p:cNvSpPr>
          <p:nvPr>
            <p:ph idx="1"/>
          </p:nvPr>
        </p:nvSpPr>
        <p:spPr bwMode="auto">
          <a:xfrm>
            <a:off x="678046" y="1493097"/>
            <a:ext cx="506581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dirty="0"/>
              <a:t>Improved Response Times</a:t>
            </a:r>
            <a:endParaRPr lang="en-US"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IN" dirty="0"/>
              <a:t>Higher Customer Satisfaction</a:t>
            </a:r>
            <a:endParaRPr lang="en-US"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IN" dirty="0"/>
              <a:t>Increased Efficiency</a:t>
            </a:r>
            <a:endParaRPr lang="en-US"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IN" dirty="0"/>
              <a:t>Consistent Service Quality</a:t>
            </a:r>
            <a:endParaRPr lang="en-US"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IN" dirty="0"/>
              <a:t>24/7 Availability</a:t>
            </a:r>
            <a:endParaRPr lang="en-US"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IN" dirty="0"/>
              <a:t>Cost Savings</a:t>
            </a: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040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9E37110E-D836-43B8-9A22-4A1FFC404445}"/>
              </a:ext>
            </a:extLst>
          </p:cNvPr>
          <p:cNvSpPr>
            <a:spLocks noGrp="1" noChangeArrowheads="1"/>
          </p:cNvSpPr>
          <p:nvPr>
            <p:ph idx="1"/>
          </p:nvPr>
        </p:nvSpPr>
        <p:spPr bwMode="auto">
          <a:xfrm>
            <a:off x="812800" y="945243"/>
            <a:ext cx="10668000" cy="4967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Implementing a customer support chatbot powered by machine learning represents a significant advancement in enhancing customer service capabilities. By automating routine inquiries and providing instant, personalized responses, businesses can improve efficiency, reduce operational costs, and deliver a superior customer experience.</a:t>
            </a:r>
          </a:p>
          <a:p>
            <a:r>
              <a:rPr lang="en-US" dirty="0"/>
              <a:t>The architecture of such a chatbot, with its integration of natural language processing, dialog management, and machine learning, allows for nuanced interactions that adapt to user needs. As these chatbots learn from ongoing interactions and feedback, they become increasingly effective in addressing a broader range of queries</a:t>
            </a:r>
          </a:p>
          <a:p>
            <a:pPr marR="0" lvl="0" algn="ctr"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80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Times New Roman" panose="02020603050405020304" pitchFamily="18" charset="0"/>
                <a:ea typeface="Cambria" panose="02040503050406030204" pitchFamily="18" charset="0"/>
                <a:cs typeface="Times New Roman" panose="020206030504050203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Times New Roman" panose="02020603050405020304" pitchFamily="18" charset="0"/>
                <a:ea typeface="Cambria" panose="02040503050406030204" pitchFamily="18" charset="0"/>
                <a:cs typeface="Times New Roman" panose="02020603050405020304" pitchFamily="18" charset="0"/>
              </a:rPr>
              <a:t>The Github link provided should have public access permission.</a:t>
            </a:r>
          </a:p>
          <a:p>
            <a:pPr marL="342900" indent="-190500" algn="just">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a:buNone/>
            </a:pPr>
            <a:r>
              <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p>
        </p:txBody>
      </p:sp>
      <p:sp>
        <p:nvSpPr>
          <p:cNvPr id="4" name="Rectangle 1">
            <a:extLst>
              <a:ext uri="{FF2B5EF4-FFF2-40B4-BE49-F238E27FC236}">
                <a16:creationId xmlns:a16="http://schemas.microsoft.com/office/drawing/2014/main" id="{62808642-F7CA-A453-9D6D-63D696D74CBE}"/>
              </a:ext>
            </a:extLst>
          </p:cNvPr>
          <p:cNvSpPr>
            <a:spLocks noGrp="1" noChangeArrowheads="1"/>
          </p:cNvSpPr>
          <p:nvPr>
            <p:ph idx="1"/>
          </p:nvPr>
        </p:nvSpPr>
        <p:spPr bwMode="auto">
          <a:xfrm>
            <a:off x="1216325" y="570611"/>
            <a:ext cx="922163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Adamopoulos</a:t>
            </a:r>
            <a:r>
              <a:rPr kumimoji="0" lang="en-US" altLang="en-US" b="0" i="0" u="none" strike="noStrike" cap="none" normalizeH="0" baseline="0" dirty="0">
                <a:ln>
                  <a:noFill/>
                </a:ln>
                <a:solidFill>
                  <a:schemeClr val="tx1"/>
                </a:solidFill>
                <a:effectLst/>
                <a:latin typeface="Arial" panose="020B0604020202020204" pitchFamily="34" charset="0"/>
              </a:rPr>
              <a:t> , P., et al. (2020). "The Role of Chatbots in Enhancing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Gnewuch</a:t>
            </a:r>
            <a:r>
              <a:rPr kumimoji="0" lang="en-US" altLang="en-US" b="0" i="0" u="none" strike="noStrike" cap="none" normalizeH="0" baseline="0" dirty="0">
                <a:ln>
                  <a:noFill/>
                </a:ln>
                <a:solidFill>
                  <a:schemeClr val="tx1"/>
                </a:solidFill>
                <a:effectLst/>
                <a:latin typeface="Arial" panose="020B0604020202020204" pitchFamily="34" charset="0"/>
              </a:rPr>
              <a:t> , U., et al. (2017). "Towards Human-Level Conversational Agents: A Survey."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Kumar, A., et al. (2019). "Natural Language Processing Techniques for Chatbots."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Liu, B., et al. (2021). "Challenges in Developing Effective Chatbots for Customer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Morrison, D., et al. (2019). "Security and Privacy Considerations for Chatbot Implementations."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Pereira, S., et al. (2022). "Future Directions for Emotional Intelligence in Chatbots."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Shah, A., et al. (2020). "Adoption of Chatbots in Customer Service: A Case Study." </a:t>
            </a:r>
          </a:p>
        </p:txBody>
      </p:sp>
    </p:spTree>
    <p:extLst>
      <p:ext uri="{BB962C8B-B14F-4D97-AF65-F5344CB8AC3E}">
        <p14:creationId xmlns:p14="http://schemas.microsoft.com/office/powerpoint/2010/main" val="3150291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lstStyle/>
          <a:p>
            <a:r>
              <a:rPr lang="en-US" dirty="0"/>
              <a:t>A customer support chatbot powered by machine learning can automate responses to frequently asked questions, handle routine inquiries, and provide 24/7 assistance. By leveraging natural language processing (NLP)</a:t>
            </a:r>
          </a:p>
          <a:p>
            <a:r>
              <a:rPr lang="en-US" dirty="0"/>
              <a:t>these chatbots can understand and interpret user inputs more effectively, allowing for a more conversational and human-like interaction.</a:t>
            </a:r>
          </a:p>
          <a:p>
            <a:r>
              <a:rPr lang="en-US" dirty="0"/>
              <a:t>Chatbots can handle thousands of inquiries simultaneously, reducing wait times and freeing up human agents for more complex issues.</a:t>
            </a:r>
          </a:p>
          <a:p>
            <a:r>
              <a:rPr lang="en-US" dirty="0"/>
              <a:t>Automating customer support reduces operational costs while maintaining high service standards.</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graphicFrame>
        <p:nvGraphicFramePr>
          <p:cNvPr id="4" name="Table 4">
            <a:extLst>
              <a:ext uri="{FF2B5EF4-FFF2-40B4-BE49-F238E27FC236}">
                <a16:creationId xmlns:a16="http://schemas.microsoft.com/office/drawing/2014/main" id="{4A7D1FB7-B386-46CC-9877-26DE11CEE59A}"/>
              </a:ext>
            </a:extLst>
          </p:cNvPr>
          <p:cNvGraphicFramePr>
            <a:graphicFrameLocks noGrp="1"/>
          </p:cNvGraphicFramePr>
          <p:nvPr>
            <p:ph idx="1"/>
            <p:extLst>
              <p:ext uri="{D42A27DB-BD31-4B8C-83A1-F6EECF244321}">
                <p14:modId xmlns:p14="http://schemas.microsoft.com/office/powerpoint/2010/main" val="2077961704"/>
              </p:ext>
            </p:extLst>
          </p:nvPr>
        </p:nvGraphicFramePr>
        <p:xfrm>
          <a:off x="812801" y="989902"/>
          <a:ext cx="10668000" cy="4502144"/>
        </p:xfrm>
        <a:graphic>
          <a:graphicData uri="http://schemas.openxmlformats.org/drawingml/2006/table">
            <a:tbl>
              <a:tblPr firstRow="1" bandRow="1">
                <a:tableStyleId>{5C22544A-7EE6-4342-B048-85BDC9FD1C3A}</a:tableStyleId>
              </a:tblPr>
              <a:tblGrid>
                <a:gridCol w="776288">
                  <a:extLst>
                    <a:ext uri="{9D8B030D-6E8A-4147-A177-3AD203B41FA5}">
                      <a16:colId xmlns:a16="http://schemas.microsoft.com/office/drawing/2014/main" val="1232289952"/>
                    </a:ext>
                  </a:extLst>
                </a:gridCol>
                <a:gridCol w="2456209">
                  <a:extLst>
                    <a:ext uri="{9D8B030D-6E8A-4147-A177-3AD203B41FA5}">
                      <a16:colId xmlns:a16="http://schemas.microsoft.com/office/drawing/2014/main" val="4163692337"/>
                    </a:ext>
                  </a:extLst>
                </a:gridCol>
                <a:gridCol w="2212897">
                  <a:extLst>
                    <a:ext uri="{9D8B030D-6E8A-4147-A177-3AD203B41FA5}">
                      <a16:colId xmlns:a16="http://schemas.microsoft.com/office/drawing/2014/main" val="1594582275"/>
                    </a:ext>
                  </a:extLst>
                </a:gridCol>
                <a:gridCol w="1968391">
                  <a:extLst>
                    <a:ext uri="{9D8B030D-6E8A-4147-A177-3AD203B41FA5}">
                      <a16:colId xmlns:a16="http://schemas.microsoft.com/office/drawing/2014/main" val="2183752864"/>
                    </a:ext>
                  </a:extLst>
                </a:gridCol>
                <a:gridCol w="3254215">
                  <a:extLst>
                    <a:ext uri="{9D8B030D-6E8A-4147-A177-3AD203B41FA5}">
                      <a16:colId xmlns:a16="http://schemas.microsoft.com/office/drawing/2014/main" val="3563214025"/>
                    </a:ext>
                  </a:extLst>
                </a:gridCol>
              </a:tblGrid>
              <a:tr h="486621">
                <a:tc>
                  <a:txBody>
                    <a:bodyPr/>
                    <a:lstStyle/>
                    <a:p>
                      <a:r>
                        <a:rPr lang="en-GB" sz="1600" dirty="0">
                          <a:latin typeface="Times New Roman" panose="02020603050405020304" pitchFamily="18" charset="0"/>
                          <a:cs typeface="Times New Roman" panose="02020603050405020304" pitchFamily="18" charset="0"/>
                        </a:rPr>
                        <a:t>Sl.no</a:t>
                      </a:r>
                    </a:p>
                  </a:txBody>
                  <a:tcPr/>
                </a:tc>
                <a:tc>
                  <a:txBody>
                    <a:bodyPr/>
                    <a:lstStyle/>
                    <a:p>
                      <a:r>
                        <a:rPr lang="en-GB" sz="1600" dirty="0">
                          <a:latin typeface="Times New Roman" panose="02020603050405020304" pitchFamily="18" charset="0"/>
                          <a:cs typeface="Times New Roman" panose="02020603050405020304" pitchFamily="18" charset="0"/>
                        </a:rPr>
                        <a:t>Study</a:t>
                      </a:r>
                    </a:p>
                  </a:txBody>
                  <a:tcPr/>
                </a:tc>
                <a:tc>
                  <a:txBody>
                    <a:bodyPr/>
                    <a:lstStyle/>
                    <a:p>
                      <a:r>
                        <a:rPr lang="en-GB" sz="1600" dirty="0">
                          <a:latin typeface="Times New Roman" panose="02020603050405020304" pitchFamily="18" charset="0"/>
                          <a:cs typeface="Times New Roman" panose="02020603050405020304" pitchFamily="18" charset="0"/>
                        </a:rPr>
                        <a:t>Key findings</a:t>
                      </a:r>
                    </a:p>
                  </a:txBody>
                  <a:tcPr/>
                </a:tc>
                <a:tc>
                  <a:txBody>
                    <a:bodyPr/>
                    <a:lstStyle/>
                    <a:p>
                      <a:r>
                        <a:rPr lang="en-GB" sz="1600" dirty="0">
                          <a:latin typeface="Times New Roman" panose="02020603050405020304" pitchFamily="18" charset="0"/>
                          <a:cs typeface="Times New Roman" panose="02020603050405020304" pitchFamily="18" charset="0"/>
                        </a:rPr>
                        <a:t>Challenges Identified</a:t>
                      </a:r>
                    </a:p>
                  </a:txBody>
                  <a:tcPr/>
                </a:tc>
                <a:tc>
                  <a:txBody>
                    <a:bodyPr/>
                    <a:lstStyle/>
                    <a:p>
                      <a:r>
                        <a:rPr lang="en-GB" sz="1600" dirty="0">
                          <a:latin typeface="Times New Roman" panose="02020603050405020304" pitchFamily="18" charset="0"/>
                          <a:cs typeface="Times New Roman" panose="02020603050405020304" pitchFamily="18" charset="0"/>
                        </a:rPr>
                        <a:t>Proposed Solutions</a:t>
                      </a:r>
                    </a:p>
                  </a:txBody>
                  <a:tcPr/>
                </a:tc>
                <a:extLst>
                  <a:ext uri="{0D108BD9-81ED-4DB2-BD59-A6C34878D82A}">
                    <a16:rowId xmlns:a16="http://schemas.microsoft.com/office/drawing/2014/main" val="3455030074"/>
                  </a:ext>
                </a:extLst>
              </a:tr>
              <a:tr h="1306192">
                <a:tc>
                  <a:txBody>
                    <a:bodyPr/>
                    <a:lstStyle/>
                    <a:p>
                      <a:r>
                        <a:rPr lang="en-GB" sz="16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Shah et al. (2020)</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Adoption leads to improved efficiency and customer satisfaction.</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Resistance to change among employees and customers.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Training programs for staff and user education on chatbot use.</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5246912"/>
                  </a:ext>
                </a:extLst>
              </a:tr>
              <a:tr h="1306192">
                <a:tc>
                  <a:txBody>
                    <a:bodyPr/>
                    <a:lstStyle/>
                    <a:p>
                      <a:r>
                        <a:rPr lang="en-GB" sz="1600" dirty="0">
                          <a:latin typeface="Times New Roman" panose="02020603050405020304" pitchFamily="18" charset="0"/>
                          <a:cs typeface="Times New Roman" panose="02020603050405020304" pitchFamily="18" charset="0"/>
                        </a:rPr>
                        <a:t>2</a:t>
                      </a:r>
                    </a:p>
                  </a:txBody>
                  <a:tcPr/>
                </a:tc>
                <a:tc>
                  <a:txBody>
                    <a:bodyPr/>
                    <a:lstStyle/>
                    <a:p>
                      <a:r>
                        <a:rPr lang="en-IN" sz="1600" dirty="0"/>
                        <a:t>Kumar et al. (2019)</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Effective NLP techniques enhance understanding of user queries.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Limited understanding of context in conversations.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Develop context-aware models using advanced NLP methods.</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356736"/>
                  </a:ext>
                </a:extLst>
              </a:tr>
              <a:tr h="1238104">
                <a:tc>
                  <a:txBody>
                    <a:bodyPr/>
                    <a:lstStyle/>
                    <a:p>
                      <a:r>
                        <a:rPr lang="en-GB" sz="1600" dirty="0">
                          <a:latin typeface="Times New Roman" panose="02020603050405020304" pitchFamily="18" charset="0"/>
                          <a:cs typeface="Times New Roman" panose="02020603050405020304" pitchFamily="18" charset="0"/>
                        </a:rPr>
                        <a:t>3</a:t>
                      </a:r>
                    </a:p>
                  </a:txBody>
                  <a:tcPr/>
                </a:tc>
                <a:tc>
                  <a:txBody>
                    <a:bodyPr/>
                    <a:lstStyle/>
                    <a:p>
                      <a:r>
                        <a:rPr lang="en-IN" dirty="0" err="1"/>
                        <a:t>Gnewuch</a:t>
                      </a:r>
                      <a:r>
                        <a:rPr lang="en-IN" dirty="0"/>
                        <a:t> et al. (2017)</a:t>
                      </a:r>
                    </a:p>
                  </a:txBody>
                  <a:tcPr anchor="ctr"/>
                </a:tc>
                <a:tc>
                  <a:txBody>
                    <a:bodyPr/>
                    <a:lstStyle/>
                    <a:p>
                      <a:pPr algn="ctr">
                        <a:lnSpc>
                          <a:spcPct val="107000"/>
                        </a:lnSpc>
                        <a:spcAft>
                          <a:spcPts val="800"/>
                        </a:spcAft>
                      </a:pPr>
                      <a:r>
                        <a:rPr lang="en-US" sz="1600" dirty="0"/>
                        <a:t>Machine learning enables continuous improvement of responses.</a:t>
                      </a:r>
                      <a:endParaRPr lang="en-GB"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r>
                        <a:rPr lang="en-US" sz="1600" dirty="0"/>
                        <a:t>Difficulty in adapting to evolving customer expectations.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Implement feedback loops for real-time learning and updates.</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2593115"/>
                  </a:ext>
                </a:extLst>
              </a:tr>
            </a:tbl>
          </a:graphicData>
        </a:graphic>
      </p:graphicFrame>
    </p:spTree>
    <p:extLst>
      <p:ext uri="{BB962C8B-B14F-4D97-AF65-F5344CB8AC3E}">
        <p14:creationId xmlns:p14="http://schemas.microsoft.com/office/powerpoint/2010/main" val="219166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176B-5F65-47DD-A450-1867F8D4614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endParaRPr lang="en-GB" dirty="0"/>
          </a:p>
        </p:txBody>
      </p:sp>
      <p:graphicFrame>
        <p:nvGraphicFramePr>
          <p:cNvPr id="4" name="Table 4">
            <a:extLst>
              <a:ext uri="{FF2B5EF4-FFF2-40B4-BE49-F238E27FC236}">
                <a16:creationId xmlns:a16="http://schemas.microsoft.com/office/drawing/2014/main" id="{A99DD326-2CED-46A1-89BD-C74C299D3D42}"/>
              </a:ext>
            </a:extLst>
          </p:cNvPr>
          <p:cNvGraphicFramePr>
            <a:graphicFrameLocks/>
          </p:cNvGraphicFramePr>
          <p:nvPr>
            <p:extLst>
              <p:ext uri="{D42A27DB-BD31-4B8C-83A1-F6EECF244321}">
                <p14:modId xmlns:p14="http://schemas.microsoft.com/office/powerpoint/2010/main" val="175063564"/>
              </p:ext>
            </p:extLst>
          </p:nvPr>
        </p:nvGraphicFramePr>
        <p:xfrm>
          <a:off x="671118" y="897624"/>
          <a:ext cx="11090246" cy="5172740"/>
        </p:xfrm>
        <a:graphic>
          <a:graphicData uri="http://schemas.openxmlformats.org/drawingml/2006/table">
            <a:tbl>
              <a:tblPr firstRow="1" bandRow="1">
                <a:tableStyleId>{5C22544A-7EE6-4342-B048-85BDC9FD1C3A}</a:tableStyleId>
              </a:tblPr>
              <a:tblGrid>
                <a:gridCol w="809508">
                  <a:extLst>
                    <a:ext uri="{9D8B030D-6E8A-4147-A177-3AD203B41FA5}">
                      <a16:colId xmlns:a16="http://schemas.microsoft.com/office/drawing/2014/main" val="1232289952"/>
                    </a:ext>
                  </a:extLst>
                </a:gridCol>
                <a:gridCol w="2740759">
                  <a:extLst>
                    <a:ext uri="{9D8B030D-6E8A-4147-A177-3AD203B41FA5}">
                      <a16:colId xmlns:a16="http://schemas.microsoft.com/office/drawing/2014/main" val="4163692337"/>
                    </a:ext>
                  </a:extLst>
                </a:gridCol>
                <a:gridCol w="1711530">
                  <a:extLst>
                    <a:ext uri="{9D8B030D-6E8A-4147-A177-3AD203B41FA5}">
                      <a16:colId xmlns:a16="http://schemas.microsoft.com/office/drawing/2014/main" val="1594582275"/>
                    </a:ext>
                  </a:extLst>
                </a:gridCol>
                <a:gridCol w="2197233">
                  <a:extLst>
                    <a:ext uri="{9D8B030D-6E8A-4147-A177-3AD203B41FA5}">
                      <a16:colId xmlns:a16="http://schemas.microsoft.com/office/drawing/2014/main" val="2183752864"/>
                    </a:ext>
                  </a:extLst>
                </a:gridCol>
                <a:gridCol w="3631216">
                  <a:extLst>
                    <a:ext uri="{9D8B030D-6E8A-4147-A177-3AD203B41FA5}">
                      <a16:colId xmlns:a16="http://schemas.microsoft.com/office/drawing/2014/main" val="3563214025"/>
                    </a:ext>
                  </a:extLst>
                </a:gridCol>
              </a:tblGrid>
              <a:tr h="456658">
                <a:tc>
                  <a:txBody>
                    <a:bodyPr/>
                    <a:lstStyle/>
                    <a:p>
                      <a:r>
                        <a:rPr lang="en-GB" sz="1600" dirty="0">
                          <a:latin typeface="Times New Roman" panose="02020603050405020304" pitchFamily="18" charset="0"/>
                          <a:cs typeface="Times New Roman" panose="02020603050405020304" pitchFamily="18" charset="0"/>
                        </a:rPr>
                        <a:t>Sl.no</a:t>
                      </a:r>
                    </a:p>
                  </a:txBody>
                  <a:tcPr/>
                </a:tc>
                <a:tc>
                  <a:txBody>
                    <a:bodyPr/>
                    <a:lstStyle/>
                    <a:p>
                      <a:r>
                        <a:rPr lang="en-US" sz="1600" b="1" kern="1200" dirty="0">
                          <a:solidFill>
                            <a:schemeClr val="lt1"/>
                          </a:solidFill>
                          <a:effectLst/>
                          <a:latin typeface="Times New Roman" panose="02020603050405020304" pitchFamily="18" charset="0"/>
                          <a:ea typeface="+mn-ea"/>
                          <a:cs typeface="Times New Roman" panose="02020603050405020304" pitchFamily="18" charset="0"/>
                        </a:rPr>
                        <a:t>Study</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K</a:t>
                      </a:r>
                      <a:r>
                        <a:rPr lang="en-IN" sz="1600" dirty="0" err="1">
                          <a:latin typeface="Times New Roman" panose="02020603050405020304" pitchFamily="18" charset="0"/>
                          <a:cs typeface="Times New Roman" panose="02020603050405020304" pitchFamily="18" charset="0"/>
                        </a:rPr>
                        <a:t>ey</a:t>
                      </a:r>
                      <a:r>
                        <a:rPr lang="en-IN" sz="1600" dirty="0">
                          <a:latin typeface="Times New Roman" panose="02020603050405020304" pitchFamily="18" charset="0"/>
                          <a:cs typeface="Times New Roman" panose="02020603050405020304" pitchFamily="18" charset="0"/>
                        </a:rPr>
                        <a:t> findings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Challenges Identified</a:t>
                      </a:r>
                    </a:p>
                  </a:txBody>
                  <a:tcPr/>
                </a:tc>
                <a:tc>
                  <a:txBody>
                    <a:bodyPr/>
                    <a:lstStyle/>
                    <a:p>
                      <a:r>
                        <a:rPr lang="en-GB" sz="1600" dirty="0">
                          <a:latin typeface="Times New Roman" panose="02020603050405020304" pitchFamily="18" charset="0"/>
                          <a:cs typeface="Times New Roman" panose="02020603050405020304" pitchFamily="18" charset="0"/>
                        </a:rPr>
                        <a:t>Proposed Solutions</a:t>
                      </a:r>
                    </a:p>
                  </a:txBody>
                  <a:tcPr/>
                </a:tc>
                <a:extLst>
                  <a:ext uri="{0D108BD9-81ED-4DB2-BD59-A6C34878D82A}">
                    <a16:rowId xmlns:a16="http://schemas.microsoft.com/office/drawing/2014/main" val="3455030074"/>
                  </a:ext>
                </a:extLst>
              </a:tr>
              <a:tr h="964712">
                <a:tc>
                  <a:txBody>
                    <a:bodyPr/>
                    <a:lstStyle/>
                    <a:p>
                      <a:r>
                        <a:rPr lang="en-GB" sz="1600" dirty="0">
                          <a:latin typeface="Times New Roman" panose="02020603050405020304" pitchFamily="18" charset="0"/>
                          <a:cs typeface="Times New Roman" panose="02020603050405020304" pitchFamily="18" charset="0"/>
                        </a:rPr>
                        <a:t>4</a:t>
                      </a:r>
                    </a:p>
                  </a:txBody>
                  <a:tcPr/>
                </a:tc>
                <a:tc>
                  <a:txBody>
                    <a:bodyPr/>
                    <a:lstStyle/>
                    <a:p>
                      <a:pPr algn="ctr">
                        <a:lnSpc>
                          <a:spcPct val="107000"/>
                        </a:lnSpc>
                        <a:spcAft>
                          <a:spcPts val="800"/>
                        </a:spcAft>
                      </a:pPr>
                      <a:r>
                        <a:rPr lang="en-IN" sz="1600" dirty="0" err="1"/>
                        <a:t>Adamopoulos</a:t>
                      </a:r>
                      <a:r>
                        <a:rPr lang="en-IN" sz="1600" dirty="0"/>
                        <a:t> et al. (2020)</a:t>
                      </a:r>
                      <a:endParaRPr lang="en-GB"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ctr">
                        <a:lnSpc>
                          <a:spcPct val="107000"/>
                        </a:lnSpc>
                        <a:spcAft>
                          <a:spcPts val="800"/>
                        </a:spcAft>
                      </a:pPr>
                      <a:r>
                        <a:rPr lang="en-US" sz="1600" dirty="0"/>
                        <a:t>Personalized interactions lead to higher user engagement.</a:t>
                      </a:r>
                      <a:endParaRPr lang="en-GB"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r>
                        <a:rPr lang="en-US" sz="1600" dirty="0"/>
                        <a:t>Generic responses that fail to address individual needs.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Utilize user data to tailor responses and enhance personalization.</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5246912"/>
                  </a:ext>
                </a:extLst>
              </a:tr>
              <a:tr h="1001122">
                <a:tc>
                  <a:txBody>
                    <a:bodyPr/>
                    <a:lstStyle/>
                    <a:p>
                      <a:r>
                        <a:rPr lang="en-GB" sz="1600" dirty="0">
                          <a:latin typeface="Times New Roman" panose="02020603050405020304" pitchFamily="18" charset="0"/>
                          <a:cs typeface="Times New Roman" panose="02020603050405020304" pitchFamily="18" charset="0"/>
                        </a:rPr>
                        <a:t>5</a:t>
                      </a:r>
                    </a:p>
                  </a:txBody>
                  <a:tcPr/>
                </a:tc>
                <a:tc>
                  <a:txBody>
                    <a:bodyPr/>
                    <a:lstStyle/>
                    <a:p>
                      <a:r>
                        <a:rPr lang="en-IN" sz="1600" dirty="0"/>
                        <a:t>Liu et al. (2021)</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Many chatbots struggle with multi-turn conversations.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Context loss during extended interactions.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Develop multi-turn dialog management systems.</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1356736"/>
                  </a:ext>
                </a:extLst>
              </a:tr>
              <a:tr h="1229950">
                <a:tc>
                  <a:txBody>
                    <a:bodyPr/>
                    <a:lstStyle/>
                    <a:p>
                      <a:r>
                        <a:rPr lang="en-GB" sz="1600" dirty="0">
                          <a:latin typeface="Times New Roman" panose="02020603050405020304" pitchFamily="18" charset="0"/>
                          <a:cs typeface="Times New Roman" panose="02020603050405020304" pitchFamily="18" charset="0"/>
                        </a:rPr>
                        <a:t>6</a:t>
                      </a:r>
                    </a:p>
                  </a:txBody>
                  <a:tcPr/>
                </a:tc>
                <a:tc>
                  <a:txBody>
                    <a:bodyPr/>
                    <a:lstStyle/>
                    <a:p>
                      <a:r>
                        <a:rPr lang="en-IN" sz="1600" dirty="0"/>
                        <a:t>Morrison et al. (2019)</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Security and privacy concerns hinder adoption.</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Security and privacy concerns hinder adoption.</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Implement robust security protocols and ensure data protection compliance.</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0963583"/>
                  </a:ext>
                </a:extLst>
              </a:tr>
              <a:tr h="1229950">
                <a:tc>
                  <a:txBody>
                    <a:bodyPr/>
                    <a:lstStyle/>
                    <a:p>
                      <a:r>
                        <a:rPr lang="en-GB" sz="1600" dirty="0">
                          <a:latin typeface="Times New Roman" panose="02020603050405020304" pitchFamily="18" charset="0"/>
                          <a:cs typeface="Times New Roman" panose="02020603050405020304" pitchFamily="18" charset="0"/>
                        </a:rPr>
                        <a:t>7</a:t>
                      </a:r>
                    </a:p>
                  </a:txBody>
                  <a:tcPr/>
                </a:tc>
                <a:tc>
                  <a:txBody>
                    <a:bodyPr/>
                    <a:lstStyle/>
                    <a:p>
                      <a:r>
                        <a:rPr lang="en-IN" sz="1600" dirty="0"/>
                        <a:t>Pereira et al. (2022)</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Emotional intelligence can improve customer interactions.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Lack of empathetic responses in existing chatbots.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a:t>Integrate emotion recognition capabilities into chatbots.</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4648975"/>
                  </a:ext>
                </a:extLst>
              </a:tr>
            </a:tbl>
          </a:graphicData>
        </a:graphic>
      </p:graphicFrame>
    </p:spTree>
    <p:extLst>
      <p:ext uri="{BB962C8B-B14F-4D97-AF65-F5344CB8AC3E}">
        <p14:creationId xmlns:p14="http://schemas.microsoft.com/office/powerpoint/2010/main" val="1462903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method Drawback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lstStyle/>
          <a:p>
            <a:r>
              <a:rPr lang="en-IN" dirty="0"/>
              <a:t>Limited Understanding of Context</a:t>
            </a:r>
          </a:p>
          <a:p>
            <a:r>
              <a:rPr lang="en-IN" dirty="0"/>
              <a:t>Poor Natural Language Understanding</a:t>
            </a:r>
          </a:p>
          <a:p>
            <a:r>
              <a:rPr lang="en-IN" dirty="0"/>
              <a:t>Dependency on Structured Data</a:t>
            </a:r>
          </a:p>
          <a:p>
            <a:r>
              <a:rPr lang="en-IN" dirty="0"/>
              <a:t>Maintenance and Updates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Rectangle 1">
            <a:extLst>
              <a:ext uri="{FF2B5EF4-FFF2-40B4-BE49-F238E27FC236}">
                <a16:creationId xmlns:a16="http://schemas.microsoft.com/office/drawing/2014/main" id="{245B8423-2B97-458C-8207-3D5F326E561F}"/>
              </a:ext>
            </a:extLst>
          </p:cNvPr>
          <p:cNvSpPr>
            <a:spLocks noGrp="1" noChangeArrowheads="1"/>
          </p:cNvSpPr>
          <p:nvPr>
            <p:ph idx="1"/>
          </p:nvPr>
        </p:nvSpPr>
        <p:spPr bwMode="auto">
          <a:xfrm>
            <a:off x="743226" y="1166842"/>
            <a:ext cx="1110421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Bot is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with NLP for empathetic responses and Socket.IO for fast, bi-directional communication.</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Designed with a strong focus on privacy, allowing victims to report incidents without fear of exposure.</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HTML5, CSS3, JavaScript, and React.js provide a simple, user-friendly interface for reporting.</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 handles unstructured data (chat logs, reports), offering scalability and support for distributed data with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sharding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Express.js manages requests and API routing, connecting to MongoDB for secure data storage.</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Horizontally scalable platform, capable of handling thousands of connections using a cloud-based load balancer. </a:t>
            </a:r>
          </a:p>
        </p:txBody>
      </p:sp>
    </p:spTree>
    <p:extLst>
      <p:ext uri="{BB962C8B-B14F-4D97-AF65-F5344CB8AC3E}">
        <p14:creationId xmlns:p14="http://schemas.microsoft.com/office/powerpoint/2010/main" val="331270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6B23680F-8838-A5E4-39B6-81CA5FF50BBD}"/>
              </a:ext>
            </a:extLst>
          </p:cNvPr>
          <p:cNvSpPr>
            <a:spLocks noGrp="1" noChangeArrowheads="1"/>
          </p:cNvSpPr>
          <p:nvPr>
            <p:ph idx="1"/>
          </p:nvPr>
        </p:nvSpPr>
        <p:spPr bwMode="auto">
          <a:xfrm>
            <a:off x="234893" y="1142449"/>
            <a:ext cx="1171103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Enhance Customer Experience Provide instant, accurate responses to customer inquiries to improve overall satisfaction and engagement.</a:t>
            </a: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Routine Tasks Reduce the workload on human agents by automating responses to frequently asked questions and common issues.</a:t>
            </a: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Facilitate 24/7 Availability Offer continuous support to customers, regardless of time zones, ensuring that help is always accessible.</a:t>
            </a: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Improve Scalability Enable the support system to handle a growing volume of inquiries without a proportional increase in staffing.</a:t>
            </a: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Reduce Operational Costs Lower customer support costs by decreasing the need for large support teams while maintaining high service quality.</a:t>
            </a: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458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86292E57-D20A-4291-B84D-3A8CBC014E09}"/>
              </a:ext>
            </a:extLst>
          </p:cNvPr>
          <p:cNvSpPr>
            <a:spLocks noGrp="1" noChangeArrowheads="1"/>
          </p:cNvSpPr>
          <p:nvPr>
            <p:ph idx="1"/>
          </p:nvPr>
        </p:nvSpPr>
        <p:spPr bwMode="auto">
          <a:xfrm>
            <a:off x="812800" y="1536173"/>
            <a:ext cx="1054762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HTML5 and CSS3 are used for the home, login, and register pages, with JavaScript handling interactivity, form validation, and animations.</a:t>
            </a: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React.js</a:t>
            </a:r>
            <a:r>
              <a:rPr lang="en-US" altLang="en-US" dirty="0">
                <a:latin typeface="Times New Roman" panose="02020603050405020304" pitchFamily="18" charset="0"/>
                <a:cs typeface="Times New Roman" panose="02020603050405020304" pitchFamily="18" charset="0"/>
              </a:rPr>
              <a:t> is used to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the user interface for the chatbot and Q&amp;A community, ensuring smooth and responsive interactions.</a:t>
            </a: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Tailwind CSS</a:t>
            </a:r>
            <a:r>
              <a:rPr lang="en-US" altLang="en-US" dirty="0">
                <a:latin typeface="Times New Roman" panose="02020603050405020304" pitchFamily="18" charset="0"/>
                <a:cs typeface="Times New Roman" panose="02020603050405020304" pitchFamily="18" charset="0"/>
              </a:rPr>
              <a:t> 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ntegrated with React.js for a visually appealing, responsive design.</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Node.js and Express.js handle API calls, user authentication, and chat processing.</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Gemini API to provide chatbot responses and assist with evidence collection and reporting.</a:t>
            </a:r>
          </a:p>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MongoDB</a:t>
            </a:r>
            <a:r>
              <a:rPr lang="en-US" altLang="en-US" dirty="0">
                <a:latin typeface="Times New Roman" panose="02020603050405020304" pitchFamily="18" charset="0"/>
                <a:cs typeface="Times New Roman" panose="02020603050405020304" pitchFamily="18" charset="0"/>
              </a:rPr>
              <a:t> 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tores user data, chat logs, community discussions, evidence, and crime statistics. </a:t>
            </a:r>
          </a:p>
        </p:txBody>
      </p:sp>
    </p:spTree>
    <p:extLst>
      <p:ext uri="{BB962C8B-B14F-4D97-AF65-F5344CB8AC3E}">
        <p14:creationId xmlns:p14="http://schemas.microsoft.com/office/powerpoint/2010/main" val="137244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components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Frontend: </a:t>
            </a:r>
            <a:r>
              <a:rPr lang="en-GB" dirty="0">
                <a:latin typeface="Times New Roman" panose="02020603050405020304" pitchFamily="18" charset="0"/>
                <a:cs typeface="Times New Roman" panose="02020603050405020304" pitchFamily="18" charset="0"/>
              </a:rPr>
              <a:t>HTML5,CSS3, JavaScript, React.js,  CSS</a:t>
            </a:r>
          </a:p>
          <a:p>
            <a:r>
              <a:rPr lang="en-GB" dirty="0">
                <a:latin typeface="Times New Roman" panose="02020603050405020304" pitchFamily="18" charset="0"/>
                <a:cs typeface="Times New Roman" panose="02020603050405020304" pitchFamily="18" charset="0"/>
              </a:rPr>
              <a:t>Backend: Node.js and Express.js, Socket.IO</a:t>
            </a:r>
          </a:p>
          <a:p>
            <a:r>
              <a:rPr lang="en-GB" dirty="0">
                <a:latin typeface="Times New Roman" panose="02020603050405020304" pitchFamily="18" charset="0"/>
                <a:cs typeface="Times New Roman" panose="02020603050405020304" pitchFamily="18" charset="0"/>
              </a:rPr>
              <a:t>NLP Integration: Gemini API</a:t>
            </a:r>
          </a:p>
          <a:p>
            <a:r>
              <a:rPr lang="en-GB" dirty="0">
                <a:latin typeface="Times New Roman" panose="02020603050405020304" pitchFamily="18" charset="0"/>
                <a:cs typeface="Times New Roman" panose="02020603050405020304" pitchFamily="18" charset="0"/>
              </a:rPr>
              <a:t>Database: MongoDB</a:t>
            </a: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227</TotalTime>
  <Words>1096</Words>
  <Application>Microsoft Office PowerPoint</Application>
  <PresentationFormat>Widescreen</PresentationFormat>
  <Paragraphs>146</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Cambria</vt:lpstr>
      <vt:lpstr>Times New Roman</vt:lpstr>
      <vt:lpstr>Verdana</vt:lpstr>
      <vt:lpstr>Bioinformatics</vt:lpstr>
      <vt:lpstr>Customer Support Chatbot with ML </vt:lpstr>
      <vt:lpstr>Introduction</vt:lpstr>
      <vt:lpstr>Literature Review</vt:lpstr>
      <vt:lpstr>Literature Review</vt:lpstr>
      <vt:lpstr>Existing method Drawback</vt:lpstr>
      <vt:lpstr>Proposed Method</vt:lpstr>
      <vt:lpstr>Objectives</vt:lpstr>
      <vt:lpstr>Methodology</vt:lpstr>
      <vt:lpstr>Software components</vt:lpstr>
      <vt:lpstr>Architecture</vt:lpstr>
      <vt:lpstr>Timeline of Project</vt:lpstr>
      <vt:lpstr>Expected Outcomes</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Pratham UG</cp:lastModifiedBy>
  <cp:revision>20</cp:revision>
  <dcterms:created xsi:type="dcterms:W3CDTF">2023-03-16T03:26:27Z</dcterms:created>
  <dcterms:modified xsi:type="dcterms:W3CDTF">2024-10-21T05:30:28Z</dcterms:modified>
</cp:coreProperties>
</file>