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12192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53920384" y="0"/>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12" name="Google Shape;12;p11"/>
          <p:cNvSpPr txBox="1"/>
          <p:nvPr>
            <p:ph type="ctrTitle"/>
          </p:nvPr>
        </p:nvSpPr>
        <p:spPr bwMode="auto">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3" name="Google Shape;13;p11"/>
          <p:cNvSpPr txBox="1"/>
          <p:nvPr>
            <p:ph type="subTitle" idx="1"/>
          </p:nvPr>
        </p:nvSpPr>
        <p:spPr bwMode="auto">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pPr>
              <a:defRPr/>
            </a:pPr>
            <a:endParaRPr/>
          </a:p>
        </p:txBody>
      </p:sp>
      <p:sp>
        <p:nvSpPr>
          <p:cNvPr id="14" name="Google Shape;14;p11"/>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 name="Google Shape;15;p11"/>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 name="Google Shape;16;p11"/>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type="vertTx" userDrawn="1">
  <p:cSld name="VERTICAL_TEXT">
    <p:spTree>
      <p:nvGrpSpPr>
        <p:cNvPr id="1" name=""/>
        <p:cNvGrpSpPr/>
        <p:nvPr/>
      </p:nvGrpSpPr>
      <p:grpSpPr bwMode="auto">
        <a:xfrm>
          <a:off x="0" y="0"/>
          <a:ext cx="0" cy="0"/>
          <a:chOff x="0" y="0"/>
          <a:chExt cx="0" cy="0"/>
        </a:xfrm>
      </p:grpSpPr>
      <p:sp>
        <p:nvSpPr>
          <p:cNvPr id="69" name="Google Shape;69;p20"/>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0" name="Google Shape;70;p20"/>
          <p:cNvSpPr txBox="1"/>
          <p:nvPr>
            <p:ph type="body" idx="1"/>
          </p:nvPr>
        </p:nvSpPr>
        <p:spPr bwMode="auto">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1" name="Google Shape;71;p20"/>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2" name="Google Shape;72;p20"/>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3" name="Google Shape;73;p20"/>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type="vertTitleAndTx" userDrawn="1">
  <p:cSld name="VERTICAL_TITLE_AND_VERTICAL_TEXT">
    <p:spTree>
      <p:nvGrpSpPr>
        <p:cNvPr id="1" name=""/>
        <p:cNvGrpSpPr/>
        <p:nvPr/>
      </p:nvGrpSpPr>
      <p:grpSpPr bwMode="auto">
        <a:xfrm>
          <a:off x="0" y="0"/>
          <a:ext cx="0" cy="0"/>
          <a:chOff x="0" y="0"/>
          <a:chExt cx="0" cy="0"/>
        </a:xfrm>
      </p:grpSpPr>
      <p:sp>
        <p:nvSpPr>
          <p:cNvPr id="75" name="Google Shape;75;p21"/>
          <p:cNvSpPr txBox="1"/>
          <p:nvPr>
            <p:ph type="title"/>
          </p:nvPr>
        </p:nvSpPr>
        <p:spPr bwMode="auto">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6" name="Google Shape;76;p21"/>
          <p:cNvSpPr txBox="1"/>
          <p:nvPr>
            <p:ph type="body" idx="1"/>
          </p:nvPr>
        </p:nvSpPr>
        <p:spPr bwMode="auto">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7" name="Google Shape;77;p21"/>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8" name="Google Shape;78;p21"/>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9" name="Google Shape;79;p21"/>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spTree>
      <p:nvGrpSpPr>
        <p:cNvPr id="1" name=""/>
        <p:cNvGrpSpPr/>
        <p:nvPr/>
      </p:nvGrpSpPr>
      <p:grpSpPr bwMode="auto">
        <a:xfrm>
          <a:off x="0" y="0"/>
          <a:ext cx="0" cy="0"/>
          <a:chOff x="0" y="0"/>
          <a:chExt cx="0" cy="0"/>
        </a:xfrm>
      </p:grpSpPr>
      <p:sp>
        <p:nvSpPr>
          <p:cNvPr id="18" name="Google Shape;18;p12"/>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9" name="Google Shape;19;p12"/>
          <p:cNvSpPr txBox="1"/>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20" name="Google Shape;20;p12"/>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1" name="Google Shape;21;p12"/>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2" name="Google Shape;22;p12"/>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24" name="Google Shape;24;p13"/>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5" name="Google Shape;25;p13"/>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6" name="Google Shape;26;p13"/>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28" name="Google Shape;28;p14"/>
          <p:cNvSpPr txBox="1"/>
          <p:nvPr>
            <p:ph type="title"/>
          </p:nvPr>
        </p:nvSpPr>
        <p:spPr bwMode="auto">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9" name="Google Shape;29;p14"/>
          <p:cNvSpPr txBox="1"/>
          <p:nvPr>
            <p:ph type="body" idx="1"/>
          </p:nvPr>
        </p:nvSpPr>
        <p:spPr bwMode="auto">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a:defRPr/>
            </a:pPr>
            <a:endParaRPr/>
          </a:p>
        </p:txBody>
      </p:sp>
      <p:sp>
        <p:nvSpPr>
          <p:cNvPr id="30" name="Google Shape;30;p14"/>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1" name="Google Shape;31;p14"/>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2" name="Google Shape;32;p14"/>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type="twoObj" userDrawn="1">
  <p:cSld name="TWO_OBJECTS">
    <p:spTree>
      <p:nvGrpSpPr>
        <p:cNvPr id="1" name=""/>
        <p:cNvGrpSpPr/>
        <p:nvPr/>
      </p:nvGrpSpPr>
      <p:grpSpPr bwMode="auto">
        <a:xfrm>
          <a:off x="0" y="0"/>
          <a:ext cx="0" cy="0"/>
          <a:chOff x="0" y="0"/>
          <a:chExt cx="0" cy="0"/>
        </a:xfrm>
      </p:grpSpPr>
      <p:sp>
        <p:nvSpPr>
          <p:cNvPr id="34" name="Google Shape;34;p15"/>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5" name="Google Shape;35;p15"/>
          <p:cNvSpPr txBox="1"/>
          <p:nvPr>
            <p:ph type="body" idx="1"/>
          </p:nvPr>
        </p:nvSpPr>
        <p:spPr bwMode="auto">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36" name="Google Shape;36;p15"/>
          <p:cNvSpPr txBox="1"/>
          <p:nvPr>
            <p:ph type="body" idx="2"/>
          </p:nvPr>
        </p:nvSpPr>
        <p:spPr bwMode="auto">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37" name="Google Shape;37;p15"/>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8" name="Google Shape;38;p15"/>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9" name="Google Shape;39;p15"/>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type="twoTxTwoObj" userDrawn="1">
  <p:cSld name="TWO_OBJECTS_WITH_TEXT">
    <p:spTree>
      <p:nvGrpSpPr>
        <p:cNvPr id="1" name=""/>
        <p:cNvGrpSpPr/>
        <p:nvPr/>
      </p:nvGrpSpPr>
      <p:grpSpPr bwMode="auto">
        <a:xfrm>
          <a:off x="0" y="0"/>
          <a:ext cx="0" cy="0"/>
          <a:chOff x="0" y="0"/>
          <a:chExt cx="0" cy="0"/>
        </a:xfrm>
      </p:grpSpPr>
      <p:sp>
        <p:nvSpPr>
          <p:cNvPr id="41" name="Google Shape;41;p16"/>
          <p:cNvSpPr txBox="1"/>
          <p:nvPr>
            <p:ph type="title"/>
          </p:nvPr>
        </p:nvSpPr>
        <p:spPr bwMode="auto">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42" name="Google Shape;42;p16"/>
          <p:cNvSpPr txBox="1"/>
          <p:nvPr>
            <p:ph type="body" idx="1"/>
          </p:nvPr>
        </p:nvSpPr>
        <p:spPr bwMode="auto">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43" name="Google Shape;43;p16"/>
          <p:cNvSpPr txBox="1"/>
          <p:nvPr>
            <p:ph type="body" idx="2"/>
          </p:nvPr>
        </p:nvSpPr>
        <p:spPr bwMode="auto">
          <a:xfrm>
            <a:off x="839788" y="2505074"/>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4" name="Google Shape;44;p16"/>
          <p:cNvSpPr txBox="1"/>
          <p:nvPr>
            <p:ph type="body" idx="3"/>
          </p:nvPr>
        </p:nvSpPr>
        <p:spPr bwMode="auto">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a:defRPr/>
            </a:pPr>
            <a:endParaRPr/>
          </a:p>
        </p:txBody>
      </p:sp>
      <p:sp>
        <p:nvSpPr>
          <p:cNvPr id="45" name="Google Shape;45;p16"/>
          <p:cNvSpPr txBox="1"/>
          <p:nvPr>
            <p:ph type="body" idx="4"/>
          </p:nvPr>
        </p:nvSpPr>
        <p:spPr bwMode="auto">
          <a:xfrm>
            <a:off x="6172200" y="2505074"/>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6" name="Google Shape;46;p16"/>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7" name="Google Shape;47;p16"/>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8" name="Google Shape;48;p16"/>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50" name="Google Shape;50;p17"/>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51" name="Google Shape;51;p17"/>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2" name="Google Shape;52;p17"/>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 name="Google Shape;53;p17"/>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type="objTx" userDrawn="1">
  <p:cSld name="OBJECT_WITH_CAPTION_TEXT">
    <p:spTree>
      <p:nvGrpSpPr>
        <p:cNvPr id="1" name=""/>
        <p:cNvGrpSpPr/>
        <p:nvPr/>
      </p:nvGrpSpPr>
      <p:grpSpPr bwMode="auto">
        <a:xfrm>
          <a:off x="0" y="0"/>
          <a:ext cx="0" cy="0"/>
          <a:chOff x="0" y="0"/>
          <a:chExt cx="0" cy="0"/>
        </a:xfrm>
      </p:grpSpPr>
      <p:sp>
        <p:nvSpPr>
          <p:cNvPr id="55" name="Google Shape;55;p18"/>
          <p:cNvSpPr txBox="1"/>
          <p:nvPr>
            <p:ph type="title"/>
          </p:nvPr>
        </p:nvSpPr>
        <p:spPr bwMode="auto">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56" name="Google Shape;56;p18"/>
          <p:cNvSpPr txBox="1"/>
          <p:nvPr>
            <p:ph type="body" idx="1"/>
          </p:nvPr>
        </p:nvSpPr>
        <p:spPr bwMode="auto">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799"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a:defRPr/>
            </a:pPr>
            <a:endParaRPr/>
          </a:p>
        </p:txBody>
      </p:sp>
      <p:sp>
        <p:nvSpPr>
          <p:cNvPr id="57" name="Google Shape;57;p18"/>
          <p:cNvSpPr txBox="1"/>
          <p:nvPr>
            <p:ph type="body" idx="2"/>
          </p:nvPr>
        </p:nvSpPr>
        <p:spPr bwMode="auto">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58" name="Google Shape;58;p18"/>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9" name="Google Shape;59;p18"/>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0" name="Google Shape;60;p18"/>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type="picTx" userDrawn="1">
  <p:cSld name="PICTURE_WITH_CAPTION_TEXT">
    <p:spTree>
      <p:nvGrpSpPr>
        <p:cNvPr id="1" name=""/>
        <p:cNvGrpSpPr/>
        <p:nvPr/>
      </p:nvGrpSpPr>
      <p:grpSpPr bwMode="auto">
        <a:xfrm>
          <a:off x="0" y="0"/>
          <a:ext cx="0" cy="0"/>
          <a:chOff x="0" y="0"/>
          <a:chExt cx="0" cy="0"/>
        </a:xfrm>
      </p:grpSpPr>
      <p:sp>
        <p:nvSpPr>
          <p:cNvPr id="62" name="Google Shape;62;p19"/>
          <p:cNvSpPr txBox="1"/>
          <p:nvPr>
            <p:ph type="title"/>
          </p:nvPr>
        </p:nvSpPr>
        <p:spPr bwMode="auto">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63" name="Google Shape;63;p19"/>
          <p:cNvSpPr/>
          <p:nvPr>
            <p:ph type="pic" idx="2"/>
          </p:nvPr>
        </p:nvSpPr>
        <p:spPr bwMode="auto">
          <a:xfrm>
            <a:off x="5183188" y="987425"/>
            <a:ext cx="6172200" cy="4873625"/>
          </a:xfrm>
          <a:prstGeom prst="rect">
            <a:avLst/>
          </a:prstGeom>
          <a:noFill/>
          <a:ln>
            <a:noFill/>
          </a:ln>
        </p:spPr>
      </p:sp>
      <p:sp>
        <p:nvSpPr>
          <p:cNvPr id="64" name="Google Shape;64;p19"/>
          <p:cNvSpPr txBox="1"/>
          <p:nvPr>
            <p:ph type="body" idx="1"/>
          </p:nvPr>
        </p:nvSpPr>
        <p:spPr bwMode="auto">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a:defRPr/>
            </a:pPr>
            <a:endParaRPr/>
          </a:p>
        </p:txBody>
      </p:sp>
      <p:sp>
        <p:nvSpPr>
          <p:cNvPr id="65" name="Google Shape;65;p19"/>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6" name="Google Shape;66;p19"/>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7" name="Google Shape;67;p19"/>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6" name="Google Shape;6;p10"/>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pPr>
              <a:defRPr/>
            </a:pPr>
            <a:endParaRPr/>
          </a:p>
        </p:txBody>
      </p:sp>
      <p:sp>
        <p:nvSpPr>
          <p:cNvPr id="7" name="Google Shape;7;p10"/>
          <p:cNvSpPr txBox="1"/>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8" name="Google Shape;8;p10"/>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9" name="Google Shape;9;p10"/>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 name="Google Shape;10;p10"/>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defRPr>
            </a:lvl1pPr>
            <a:lvl2pPr marL="0" marR="0" lvl="1" indent="0" algn="r">
              <a:spcBef>
                <a:spcPts val="0"/>
              </a:spcBef>
              <a:buNone/>
              <a:defRPr sz="1200" b="0" i="0" u="none" strike="noStrike" cap="none">
                <a:solidFill>
                  <a:srgbClr val="888888"/>
                </a:solidFill>
                <a:latin typeface="Calibri"/>
                <a:ea typeface="Calibri"/>
                <a:cs typeface="Calibri"/>
              </a:defRPr>
            </a:lvl2pPr>
            <a:lvl3pPr marL="0" marR="0" lvl="2" indent="0" algn="r">
              <a:spcBef>
                <a:spcPts val="0"/>
              </a:spcBef>
              <a:buNone/>
              <a:defRPr sz="1200" b="0" i="0" u="none" strike="noStrike" cap="none">
                <a:solidFill>
                  <a:srgbClr val="888888"/>
                </a:solidFill>
                <a:latin typeface="Calibri"/>
                <a:ea typeface="Calibri"/>
                <a:cs typeface="Calibri"/>
              </a:defRPr>
            </a:lvl3pPr>
            <a:lvl4pPr marL="0" marR="0" lvl="3" indent="0" algn="r">
              <a:spcBef>
                <a:spcPts val="0"/>
              </a:spcBef>
              <a:buNone/>
              <a:defRPr sz="1200" b="0" i="0" u="none" strike="noStrike" cap="none">
                <a:solidFill>
                  <a:srgbClr val="888888"/>
                </a:solidFill>
                <a:latin typeface="Calibri"/>
                <a:ea typeface="Calibri"/>
                <a:cs typeface="Calibri"/>
              </a:defRPr>
            </a:lvl4pPr>
            <a:lvl5pPr marL="0" marR="0" lvl="4" indent="0" algn="r">
              <a:spcBef>
                <a:spcPts val="0"/>
              </a:spcBef>
              <a:buNone/>
              <a:defRPr sz="1200" b="0" i="0" u="none" strike="noStrike" cap="none">
                <a:solidFill>
                  <a:srgbClr val="888888"/>
                </a:solidFill>
                <a:latin typeface="Calibri"/>
                <a:ea typeface="Calibri"/>
                <a:cs typeface="Calibri"/>
              </a:defRPr>
            </a:lvl5pPr>
            <a:lvl6pPr marL="0" marR="0" lvl="5" indent="0" algn="r">
              <a:spcBef>
                <a:spcPts val="0"/>
              </a:spcBef>
              <a:buNone/>
              <a:defRPr sz="1200" b="0" i="0" u="none" strike="noStrike" cap="none">
                <a:solidFill>
                  <a:srgbClr val="888888"/>
                </a:solidFill>
                <a:latin typeface="Calibri"/>
                <a:ea typeface="Calibri"/>
                <a:cs typeface="Calibri"/>
              </a:defRPr>
            </a:lvl6pPr>
            <a:lvl7pPr marL="0" marR="0" lvl="6" indent="0" algn="r">
              <a:spcBef>
                <a:spcPts val="0"/>
              </a:spcBef>
              <a:buNone/>
              <a:defRPr sz="1200" b="0" i="0" u="none" strike="noStrike" cap="none">
                <a:solidFill>
                  <a:srgbClr val="888888"/>
                </a:solidFill>
                <a:latin typeface="Calibri"/>
                <a:ea typeface="Calibri"/>
                <a:cs typeface="Calibri"/>
              </a:defRPr>
            </a:lvl7pPr>
            <a:lvl8pPr marL="0" marR="0" lvl="7" indent="0" algn="r">
              <a:spcBef>
                <a:spcPts val="0"/>
              </a:spcBef>
              <a:buNone/>
              <a:defRPr sz="1200" b="0" i="0" u="none" strike="noStrike" cap="none">
                <a:solidFill>
                  <a:srgbClr val="888888"/>
                </a:solidFill>
                <a:latin typeface="Calibri"/>
                <a:ea typeface="Calibri"/>
                <a:cs typeface="Calibri"/>
              </a:defRPr>
            </a:lvl8pPr>
            <a:lvl9pPr marL="0" marR="0" lvl="8" indent="0" algn="r">
              <a:spcBef>
                <a:spcPts val="0"/>
              </a:spcBef>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US"/>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 name="Google Shape;90;p2"/>
          <p:cNvSpPr txBox="1"/>
          <p:nvPr>
            <p:ph type="ctrTitle"/>
          </p:nvPr>
        </p:nvSpPr>
        <p:spPr bwMode="auto">
          <a:xfrm>
            <a:off x="1811338" y="2116138"/>
            <a:ext cx="8569325" cy="1470025"/>
          </a:xfrm>
          <a:prstGeom prst="rect">
            <a:avLst/>
          </a:prstGeom>
          <a:noFill/>
          <a:ln>
            <a:noFill/>
          </a:ln>
        </p:spPr>
        <p:txBody>
          <a:bodyPr spcFirstLastPara="1" wrap="square" lIns="91425" tIns="45700" rIns="91425" bIns="45700" anchor="b" anchorCtr="0">
            <a:normAutofit fontScale="90000"/>
          </a:bodyPr>
          <a:lstStyle/>
          <a:p>
            <a:pPr marL="0" lvl="0" indent="0" algn="ctr">
              <a:lnSpc>
                <a:spcPct val="90000"/>
              </a:lnSpc>
              <a:spcBef>
                <a:spcPts val="0"/>
              </a:spcBef>
              <a:spcAft>
                <a:spcPts val="0"/>
              </a:spcAft>
              <a:buClr>
                <a:schemeClr val="dk1"/>
              </a:buClr>
              <a:buSzPct val="100000"/>
              <a:buFont typeface="Calibri"/>
              <a:buNone/>
              <a:defRPr/>
            </a:pPr>
            <a:r>
              <a:rPr lang="en-US"/>
              <a:t>Decision Tree</a:t>
            </a:r>
            <a:br>
              <a:rPr lang="en-US"/>
            </a:br>
            <a:endParaRPr>
              <a:solidFill>
                <a:srgbClr val="FF0000"/>
              </a:solidFill>
            </a:endParaRPr>
          </a:p>
        </p:txBody>
      </p:sp>
      <p:pic>
        <p:nvPicPr>
          <p:cNvPr id="91" name="Google Shape;91;p2"/>
          <p:cNvPicPr/>
          <p:nvPr/>
        </p:nvPicPr>
        <p:blipFill>
          <a:blip r:embed="rId2">
            <a:alphaModFix/>
          </a:blip>
          <a:srcRect l="0" t="0" r="0" b="0"/>
          <a:stretch/>
        </p:blipFill>
        <p:spPr bwMode="auto">
          <a:xfrm>
            <a:off x="0" y="0"/>
            <a:ext cx="1270000" cy="1147763"/>
          </a:xfrm>
          <a:prstGeom prst="rect">
            <a:avLst/>
          </a:prstGeom>
          <a:noFill/>
          <a:ln>
            <a:noFill/>
          </a:ln>
        </p:spPr>
      </p:pic>
      <p:sp>
        <p:nvSpPr>
          <p:cNvPr id="92" name="Google Shape;92;p2"/>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93" name="Google Shape;93;p2"/>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 name="Google Shape;98;p3"/>
          <p:cNvSpPr txBox="1"/>
          <p:nvPr>
            <p:ph type="title"/>
          </p:nvPr>
        </p:nvSpPr>
        <p:spPr bwMode="auto">
          <a:xfrm>
            <a:off x="1190625" y="984250"/>
            <a:ext cx="10058400" cy="654050"/>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rgbClr val="3F3F3F"/>
              </a:buClr>
              <a:buSzPct val="100000"/>
              <a:buFont typeface="Calibri"/>
              <a:buNone/>
              <a:defRPr/>
            </a:pPr>
            <a:r>
              <a:rPr lang="en-US">
                <a:solidFill>
                  <a:srgbClr val="3F3F3F"/>
                </a:solidFill>
              </a:rPr>
              <a:t>Decision Tree</a:t>
            </a:r>
            <a:endParaRPr>
              <a:solidFill>
                <a:srgbClr val="3F3F3F"/>
              </a:solidFill>
            </a:endParaRPr>
          </a:p>
        </p:txBody>
      </p:sp>
      <p:sp>
        <p:nvSpPr>
          <p:cNvPr id="99" name="Google Shape;99;p3"/>
          <p:cNvSpPr txBox="1"/>
          <p:nvPr>
            <p:ph type="body" idx="1"/>
          </p:nvPr>
        </p:nvSpPr>
        <p:spPr bwMode="auto">
          <a:xfrm>
            <a:off x="1174750" y="1890713"/>
            <a:ext cx="10058400" cy="3844925"/>
          </a:xfrm>
          <a:prstGeom prst="rect">
            <a:avLst/>
          </a:prstGeom>
          <a:noFill/>
          <a:ln>
            <a:noFill/>
          </a:ln>
        </p:spPr>
        <p:txBody>
          <a:bodyPr spcFirstLastPara="1" wrap="square" lIns="91425" tIns="45700" rIns="91425" bIns="45700" anchor="t" anchorCtr="0">
            <a:normAutofit/>
          </a:bodyPr>
          <a:lstStyle/>
          <a:p>
            <a:pPr marL="0" lvl="0" indent="-152400" algn="l">
              <a:lnSpc>
                <a:spcPct val="90000"/>
              </a:lnSpc>
              <a:spcBef>
                <a:spcPts val="0"/>
              </a:spcBef>
              <a:spcAft>
                <a:spcPts val="0"/>
              </a:spcAft>
              <a:buClr>
                <a:schemeClr val="dk1"/>
              </a:buClr>
              <a:buSzPts val="2400"/>
              <a:buFont typeface="Noto Sans Symbols"/>
              <a:buChar char="▪"/>
              <a:defRPr/>
            </a:pPr>
            <a:r>
              <a:rPr lang="en-US" sz="2400">
                <a:solidFill>
                  <a:schemeClr val="dk1"/>
                </a:solidFill>
                <a:latin typeface="Times New Roman"/>
                <a:ea typeface="Times New Roman"/>
                <a:cs typeface="Times New Roman"/>
              </a:rPr>
              <a:t>A Classifier ( tree structure): used in classification and regression </a:t>
            </a:r>
            <a:endParaRPr/>
          </a:p>
          <a:p>
            <a:pPr marL="0" lvl="0" indent="-152400" algn="l">
              <a:lnSpc>
                <a:spcPct val="90000"/>
              </a:lnSpc>
              <a:spcBef>
                <a:spcPts val="1000"/>
              </a:spcBef>
              <a:spcAft>
                <a:spcPts val="0"/>
              </a:spcAft>
              <a:buClr>
                <a:schemeClr val="dk1"/>
              </a:buClr>
              <a:buSzPts val="2400"/>
              <a:buFont typeface="Noto Sans Symbols"/>
              <a:buChar char="▪"/>
              <a:defRPr/>
            </a:pPr>
            <a:r>
              <a:rPr lang="en-US" sz="2400">
                <a:solidFill>
                  <a:schemeClr val="dk1"/>
                </a:solidFill>
                <a:latin typeface="Times New Roman"/>
                <a:ea typeface="Times New Roman"/>
                <a:cs typeface="Times New Roman"/>
              </a:rPr>
              <a:t>Classification mostly uses Decision tree</a:t>
            </a:r>
            <a:endParaRPr/>
          </a:p>
          <a:p>
            <a:pPr marL="0" lvl="0" indent="-152400" algn="l">
              <a:lnSpc>
                <a:spcPct val="90000"/>
              </a:lnSpc>
              <a:spcBef>
                <a:spcPts val="1000"/>
              </a:spcBef>
              <a:spcAft>
                <a:spcPts val="0"/>
              </a:spcAft>
              <a:buClr>
                <a:schemeClr val="dk1"/>
              </a:buClr>
              <a:buSzPts val="2400"/>
              <a:buFont typeface="Noto Sans Symbols"/>
              <a:buChar char="▪"/>
              <a:defRPr/>
            </a:pPr>
            <a:r>
              <a:rPr lang="en-US" sz="2400">
                <a:solidFill>
                  <a:schemeClr val="dk1"/>
                </a:solidFill>
                <a:latin typeface="Times New Roman"/>
                <a:ea typeface="Times New Roman"/>
                <a:cs typeface="Times New Roman"/>
              </a:rPr>
              <a:t>Decision tree Model act as classifier : </a:t>
            </a:r>
            <a:r>
              <a:rPr lang="en-US" sz="2400" b="1">
                <a:solidFill>
                  <a:schemeClr val="dk1"/>
                </a:solidFill>
                <a:latin typeface="Times New Roman"/>
                <a:ea typeface="Times New Roman"/>
                <a:cs typeface="Times New Roman"/>
              </a:rPr>
              <a:t>tree structure classifier </a:t>
            </a:r>
            <a:endParaRPr/>
          </a:p>
          <a:p>
            <a:pPr marL="0" lvl="0" indent="-152400" algn="l">
              <a:lnSpc>
                <a:spcPct val="90000"/>
              </a:lnSpc>
              <a:spcBef>
                <a:spcPts val="1000"/>
              </a:spcBef>
              <a:spcAft>
                <a:spcPts val="0"/>
              </a:spcAft>
              <a:buClr>
                <a:srgbClr val="FF0000"/>
              </a:buClr>
              <a:buSzPts val="2400"/>
              <a:buFont typeface="Noto Sans Symbols"/>
              <a:buChar char="▪"/>
              <a:defRPr/>
            </a:pPr>
            <a:r>
              <a:rPr lang="en-US" sz="2400">
                <a:solidFill>
                  <a:srgbClr val="FF0000"/>
                </a:solidFill>
                <a:latin typeface="Times New Roman"/>
                <a:ea typeface="Times New Roman"/>
                <a:cs typeface="Times New Roman"/>
              </a:rPr>
              <a:t>New input</a:t>
            </a:r>
            <a:r>
              <a:rPr lang="en-US" sz="2400">
                <a:solidFill>
                  <a:schemeClr val="dk1"/>
                </a:solidFill>
                <a:latin typeface="Times New Roman"/>
                <a:ea typeface="Times New Roman"/>
                <a:cs typeface="Times New Roman"/>
              </a:rPr>
              <a:t>( unlabeled, unknown) is </a:t>
            </a:r>
            <a:r>
              <a:rPr lang="en-US" sz="2400" b="1">
                <a:solidFill>
                  <a:schemeClr val="dk1"/>
                </a:solidFill>
                <a:latin typeface="Times New Roman"/>
                <a:ea typeface="Times New Roman"/>
                <a:cs typeface="Times New Roman"/>
              </a:rPr>
              <a:t>fed to the model </a:t>
            </a:r>
            <a:r>
              <a:rPr lang="en-US" sz="2400">
                <a:solidFill>
                  <a:schemeClr val="dk1"/>
                </a:solidFill>
                <a:latin typeface="Times New Roman"/>
                <a:ea typeface="Times New Roman"/>
                <a:cs typeface="Times New Roman"/>
              </a:rPr>
              <a:t>and </a:t>
            </a:r>
            <a:r>
              <a:rPr lang="en-US" sz="2400">
                <a:solidFill>
                  <a:srgbClr val="FF0000"/>
                </a:solidFill>
                <a:latin typeface="Times New Roman"/>
                <a:ea typeface="Times New Roman"/>
                <a:cs typeface="Times New Roman"/>
              </a:rPr>
              <a:t>model classifies it to a particular class</a:t>
            </a:r>
            <a:endParaRPr/>
          </a:p>
          <a:p>
            <a:pPr marL="0" lvl="0" indent="-152400" algn="l">
              <a:lnSpc>
                <a:spcPct val="90000"/>
              </a:lnSpc>
              <a:spcBef>
                <a:spcPts val="1000"/>
              </a:spcBef>
              <a:spcAft>
                <a:spcPts val="0"/>
              </a:spcAft>
              <a:buClr>
                <a:schemeClr val="dk1"/>
              </a:buClr>
              <a:buSzPts val="2400"/>
              <a:buFont typeface="Noto Sans Symbols"/>
              <a:buChar char="▪"/>
              <a:defRPr/>
            </a:pPr>
            <a:r>
              <a:rPr lang="en-US" sz="2400">
                <a:solidFill>
                  <a:schemeClr val="dk1"/>
                </a:solidFill>
                <a:latin typeface="Times New Roman"/>
                <a:ea typeface="Times New Roman"/>
                <a:cs typeface="Times New Roman"/>
              </a:rPr>
              <a:t>Decision tree has two nodes: </a:t>
            </a:r>
            <a:endParaRPr/>
          </a:p>
          <a:p>
            <a:pPr marL="292100" lvl="1" indent="-114300" algn="l">
              <a:lnSpc>
                <a:spcPct val="90000"/>
              </a:lnSpc>
              <a:spcBef>
                <a:spcPts val="500"/>
              </a:spcBef>
              <a:spcAft>
                <a:spcPts val="0"/>
              </a:spcAft>
              <a:buClr>
                <a:schemeClr val="dk1"/>
              </a:buClr>
              <a:buSzPts val="1800"/>
              <a:buFont typeface="Noto Sans Symbols"/>
              <a:buChar char="▪"/>
              <a:defRPr/>
            </a:pPr>
            <a:r>
              <a:rPr lang="en-US" sz="1800">
                <a:solidFill>
                  <a:schemeClr val="dk1"/>
                </a:solidFill>
                <a:latin typeface="Times New Roman"/>
                <a:ea typeface="Times New Roman"/>
                <a:cs typeface="Times New Roman"/>
              </a:rPr>
              <a:t> </a:t>
            </a:r>
            <a:r>
              <a:rPr lang="en-US" sz="1800" b="1">
                <a:solidFill>
                  <a:schemeClr val="dk1"/>
                </a:solidFill>
                <a:latin typeface="Times New Roman"/>
                <a:ea typeface="Times New Roman"/>
                <a:cs typeface="Times New Roman"/>
              </a:rPr>
              <a:t>Decision</a:t>
            </a:r>
            <a:r>
              <a:rPr lang="en-US" sz="1800">
                <a:solidFill>
                  <a:schemeClr val="dk1"/>
                </a:solidFill>
                <a:latin typeface="Times New Roman"/>
                <a:ea typeface="Times New Roman"/>
                <a:cs typeface="Times New Roman"/>
              </a:rPr>
              <a:t> node( branch: test conducted either yes or no) [</a:t>
            </a:r>
            <a:r>
              <a:rPr lang="en-US" sz="1800"/>
              <a:t>corresponds to an </a:t>
            </a:r>
            <a:r>
              <a:rPr lang="en-US" sz="1800" b="1"/>
              <a:t>Attribute</a:t>
            </a:r>
            <a:r>
              <a:rPr lang="en-US" sz="1800"/>
              <a:t>]</a:t>
            </a:r>
            <a:endParaRPr sz="1800">
              <a:solidFill>
                <a:schemeClr val="dk1"/>
              </a:solidFill>
              <a:latin typeface="Times New Roman"/>
              <a:ea typeface="Times New Roman"/>
              <a:cs typeface="Times New Roman"/>
            </a:endParaRPr>
          </a:p>
          <a:p>
            <a:pPr marL="274638" lvl="2" indent="-114300" algn="l">
              <a:lnSpc>
                <a:spcPct val="90000"/>
              </a:lnSpc>
              <a:spcBef>
                <a:spcPts val="500"/>
              </a:spcBef>
              <a:spcAft>
                <a:spcPts val="0"/>
              </a:spcAft>
              <a:buClr>
                <a:schemeClr val="dk1"/>
              </a:buClr>
              <a:buSzPts val="1800"/>
              <a:buFont typeface="Noto Sans Symbols"/>
              <a:buChar char="▪"/>
              <a:defRPr/>
            </a:pPr>
            <a:r>
              <a:rPr lang="en-US" sz="1800">
                <a:solidFill>
                  <a:schemeClr val="dk1"/>
                </a:solidFill>
                <a:latin typeface="Times New Roman"/>
                <a:ea typeface="Times New Roman"/>
                <a:cs typeface="Times New Roman"/>
              </a:rPr>
              <a:t> </a:t>
            </a:r>
            <a:r>
              <a:rPr lang="en-US" sz="1800" b="1">
                <a:solidFill>
                  <a:schemeClr val="dk1"/>
                </a:solidFill>
                <a:latin typeface="Times New Roman"/>
                <a:ea typeface="Times New Roman"/>
                <a:cs typeface="Times New Roman"/>
              </a:rPr>
              <a:t>Leaf</a:t>
            </a:r>
            <a:r>
              <a:rPr lang="en-US" sz="1800">
                <a:solidFill>
                  <a:schemeClr val="dk1"/>
                </a:solidFill>
                <a:latin typeface="Times New Roman"/>
                <a:ea typeface="Times New Roman"/>
                <a:cs typeface="Times New Roman"/>
              </a:rPr>
              <a:t> node( no branch) [</a:t>
            </a:r>
            <a:r>
              <a:rPr lang="en-US" sz="1800"/>
              <a:t>corresponds to a </a:t>
            </a:r>
            <a:r>
              <a:rPr lang="en-US" sz="1800" b="1"/>
              <a:t>Class Label </a:t>
            </a:r>
            <a:r>
              <a:rPr lang="en-US" sz="1800"/>
              <a:t>]</a:t>
            </a:r>
            <a:endParaRPr sz="1800">
              <a:solidFill>
                <a:schemeClr val="dk1"/>
              </a:solidFill>
              <a:latin typeface="Times New Roman"/>
              <a:ea typeface="Times New Roman"/>
              <a:cs typeface="Times New Roman"/>
            </a:endParaRPr>
          </a:p>
          <a:p>
            <a:pPr marL="0" lvl="0" indent="-152400" algn="l">
              <a:lnSpc>
                <a:spcPct val="90000"/>
              </a:lnSpc>
              <a:spcBef>
                <a:spcPts val="1000"/>
              </a:spcBef>
              <a:spcAft>
                <a:spcPts val="0"/>
              </a:spcAft>
              <a:buClr>
                <a:schemeClr val="dk1"/>
              </a:buClr>
              <a:buSzPts val="2400"/>
              <a:buFont typeface="Noto Sans Symbols"/>
              <a:buChar char="▪"/>
              <a:defRPr/>
            </a:pPr>
            <a:r>
              <a:rPr lang="en-US" sz="2400">
                <a:solidFill>
                  <a:schemeClr val="dk1"/>
                </a:solidFill>
                <a:latin typeface="Times New Roman"/>
                <a:ea typeface="Times New Roman"/>
                <a:cs typeface="Times New Roman"/>
              </a:rPr>
              <a:t>Finally leaf node is a class….( assign a class to next coming sample)</a:t>
            </a:r>
            <a:endParaRPr/>
          </a:p>
          <a:p>
            <a:pPr marL="0" lvl="0" indent="0" algn="l">
              <a:lnSpc>
                <a:spcPct val="90000"/>
              </a:lnSpc>
              <a:spcBef>
                <a:spcPts val="1000"/>
              </a:spcBef>
              <a:spcAft>
                <a:spcPts val="0"/>
              </a:spcAft>
              <a:buClr>
                <a:schemeClr val="dk1"/>
              </a:buClr>
              <a:buSzPts val="2400"/>
              <a:buFont typeface="Noto Sans Symbols"/>
              <a:buNone/>
              <a:defRPr/>
            </a:pPr>
            <a:endParaRPr sz="2400">
              <a:solidFill>
                <a:schemeClr val="dk1"/>
              </a:solidFill>
              <a:latin typeface="Times New Roman"/>
              <a:ea typeface="Times New Roman"/>
              <a:cs typeface="Times New Roman"/>
            </a:endParaRPr>
          </a:p>
        </p:txBody>
      </p:sp>
      <p:pic>
        <p:nvPicPr>
          <p:cNvPr id="100" name="Google Shape;100;p3"/>
          <p:cNvPicPr/>
          <p:nvPr/>
        </p:nvPicPr>
        <p:blipFill>
          <a:blip r:embed="rId2">
            <a:alphaModFix/>
          </a:blip>
          <a:srcRect l="0" t="0" r="0" b="0"/>
          <a:stretch/>
        </p:blipFill>
        <p:spPr bwMode="auto">
          <a:xfrm>
            <a:off x="0" y="0"/>
            <a:ext cx="1270000" cy="1147763"/>
          </a:xfrm>
          <a:prstGeom prst="rect">
            <a:avLst/>
          </a:prstGeom>
          <a:noFill/>
          <a:ln>
            <a:noFill/>
          </a:ln>
        </p:spPr>
      </p:pic>
      <p:sp>
        <p:nvSpPr>
          <p:cNvPr id="101" name="Google Shape;101;p3"/>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02" name="Google Shape;102;p3"/>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rgbClr val="FFFFFF"/>
              </a:buClr>
              <a:buSzPts val="1000"/>
              <a:buFont typeface="Calibri"/>
              <a:buNone/>
              <a:defRPr/>
            </a:pPr>
            <a:fld id="{00000000-1234-1234-1234-123412341234}" type="slidenum">
              <a:rPr lang="en-US" sz="1000" b="0" i="0" u="none" strike="noStrike" cap="none">
                <a:solidFill>
                  <a:srgbClr val="FFFFFF"/>
                </a:solidFill>
                <a:latin typeface="Calibri"/>
                <a:ea typeface="Calibri"/>
                <a:cs typeface="Calibri"/>
              </a:rPr>
              <a:t/>
            </a:fld>
            <a:endParaRPr sz="1000" b="0" i="0" u="none" strike="noStrike" cap="none">
              <a:solidFill>
                <a:srgbClr val="FFFFFF"/>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 name="Google Shape;113;p4"/>
          <p:cNvSpPr txBox="1"/>
          <p:nvPr>
            <p:ph type="body" idx="1"/>
          </p:nvPr>
        </p:nvSpPr>
        <p:spPr bwMode="auto">
          <a:xfrm>
            <a:off x="4510088" y="5967413"/>
            <a:ext cx="10196512" cy="4214812"/>
          </a:xfrm>
          <a:prstGeom prst="rect">
            <a:avLst/>
          </a:prstGeom>
          <a:noFill/>
          <a:ln>
            <a:noFill/>
          </a:ln>
        </p:spPr>
        <p:txBody>
          <a:bodyPr spcFirstLastPara="1" wrap="square" lIns="91425" tIns="45700" rIns="91425" bIns="45700" anchor="t" anchorCtr="0">
            <a:normAutofit/>
          </a:bodyPr>
          <a:lstStyle/>
          <a:p>
            <a:pPr marL="228600" lvl="0" indent="-76200" algn="l">
              <a:lnSpc>
                <a:spcPct val="90000"/>
              </a:lnSpc>
              <a:spcBef>
                <a:spcPts val="0"/>
              </a:spcBef>
              <a:spcAft>
                <a:spcPts val="0"/>
              </a:spcAft>
              <a:buClr>
                <a:schemeClr val="dk1"/>
              </a:buClr>
              <a:buSzPts val="2400"/>
              <a:buNone/>
              <a:defRPr/>
            </a:pPr>
            <a:endParaRPr sz="2400">
              <a:latin typeface="Times New Roman"/>
              <a:ea typeface="Times New Roman"/>
              <a:cs typeface="Times New Roman"/>
            </a:endParaRPr>
          </a:p>
          <a:p>
            <a:pPr marL="0" lvl="0" indent="0" algn="l">
              <a:lnSpc>
                <a:spcPct val="90000"/>
              </a:lnSpc>
              <a:spcBef>
                <a:spcPts val="1000"/>
              </a:spcBef>
              <a:spcAft>
                <a:spcPts val="0"/>
              </a:spcAft>
              <a:buClr>
                <a:schemeClr val="dk1"/>
              </a:buClr>
              <a:buSzPts val="2400"/>
              <a:buFont typeface="Calibri"/>
              <a:buNone/>
              <a:defRPr/>
            </a:pPr>
            <a:endParaRPr sz="2400">
              <a:latin typeface="Times New Roman"/>
              <a:ea typeface="Times New Roman"/>
              <a:cs typeface="Times New Roman"/>
            </a:endParaRPr>
          </a:p>
        </p:txBody>
      </p:sp>
      <p:sp>
        <p:nvSpPr>
          <p:cNvPr id="114" name="Google Shape;114;p4"/>
          <p:cNvSpPr txBox="1"/>
          <p:nvPr/>
        </p:nvSpPr>
        <p:spPr bwMode="auto">
          <a:xfrm>
            <a:off x="1190625" y="984250"/>
            <a:ext cx="10058400" cy="654050"/>
          </a:xfrm>
          <a:prstGeom prst="rect">
            <a:avLst/>
          </a:prstGeom>
          <a:noFill/>
          <a:ln>
            <a:noFill/>
          </a:ln>
        </p:spPr>
        <p:txBody>
          <a:bodyPr spcFirstLastPara="1" wrap="square" lIns="91425" tIns="45700" rIns="91425" bIns="45700" anchor="b" anchorCtr="0">
            <a:normAutofit fontScale="90000" lnSpcReduction="10000"/>
          </a:bodyPr>
          <a:lstStyle/>
          <a:p>
            <a:pPr marL="0" marR="0" lvl="0" indent="0" algn="l">
              <a:lnSpc>
                <a:spcPct val="85000"/>
              </a:lnSpc>
              <a:spcBef>
                <a:spcPts val="0"/>
              </a:spcBef>
              <a:spcAft>
                <a:spcPts val="0"/>
              </a:spcAft>
              <a:buNone/>
              <a:defRPr/>
            </a:pPr>
            <a:r>
              <a:rPr lang="en-US" sz="5200" b="0" i="0" u="none" strike="noStrike" cap="none">
                <a:solidFill>
                  <a:srgbClr val="3F3F3F"/>
                </a:solidFill>
                <a:latin typeface="Calibri"/>
                <a:ea typeface="Calibri"/>
                <a:cs typeface="Calibri"/>
              </a:rPr>
              <a:t>Classification</a:t>
            </a:r>
            <a:r>
              <a:rPr lang="en-US" sz="4800" b="0" i="0" u="none" strike="noStrike" cap="none">
                <a:solidFill>
                  <a:schemeClr val="dk1"/>
                </a:solidFill>
                <a:latin typeface="Calibri"/>
                <a:ea typeface="Calibri"/>
                <a:cs typeface="Calibri"/>
              </a:rPr>
              <a:t> </a:t>
            </a:r>
            <a:r>
              <a:rPr lang="en-US" sz="5200" b="0" i="0" u="none" strike="noStrike" cap="none">
                <a:solidFill>
                  <a:srgbClr val="3F3F3F"/>
                </a:solidFill>
                <a:latin typeface="Calibri"/>
                <a:ea typeface="Calibri"/>
                <a:cs typeface="Calibri"/>
              </a:rPr>
              <a:t>&amp; Regression Trees (CART)</a:t>
            </a:r>
            <a:endParaRPr sz="5200" b="0" i="0" u="none" strike="noStrike" cap="none">
              <a:solidFill>
                <a:srgbClr val="3F3F3F"/>
              </a:solidFill>
              <a:latin typeface="Calibri"/>
              <a:ea typeface="Calibri"/>
              <a:cs typeface="Calibri"/>
            </a:endParaRPr>
          </a:p>
        </p:txBody>
      </p:sp>
      <p:pic>
        <p:nvPicPr>
          <p:cNvPr id="115" name="Google Shape;115;p4"/>
          <p:cNvPicPr/>
          <p:nvPr/>
        </p:nvPicPr>
        <p:blipFill>
          <a:blip r:embed="rId2">
            <a:alphaModFix/>
          </a:blip>
          <a:srcRect l="0" t="0" r="0" b="0"/>
          <a:stretch/>
        </p:blipFill>
        <p:spPr bwMode="auto">
          <a:xfrm>
            <a:off x="0" y="0"/>
            <a:ext cx="1270000" cy="1147763"/>
          </a:xfrm>
          <a:prstGeom prst="rect">
            <a:avLst/>
          </a:prstGeom>
          <a:noFill/>
          <a:ln>
            <a:noFill/>
          </a:ln>
        </p:spPr>
      </p:pic>
      <p:sp>
        <p:nvSpPr>
          <p:cNvPr id="116" name="Google Shape;116;p4"/>
          <p:cNvSpPr txBox="1"/>
          <p:nvPr/>
        </p:nvSpPr>
        <p:spPr bwMode="auto">
          <a:xfrm>
            <a:off x="1174750" y="1770063"/>
            <a:ext cx="10536238" cy="3844925"/>
          </a:xfrm>
          <a:prstGeom prst="rect">
            <a:avLst/>
          </a:prstGeom>
          <a:noFill/>
          <a:ln>
            <a:noFill/>
          </a:ln>
        </p:spPr>
        <p:txBody>
          <a:bodyPr spcFirstLastPara="1" wrap="square" lIns="0" tIns="45700" rIns="0" bIns="45700" anchor="t" anchorCtr="0">
            <a:noAutofit/>
          </a:bodyPr>
          <a:lstStyle/>
          <a:p>
            <a:pPr marL="0" marR="0" lvl="0" indent="-152400" algn="l">
              <a:lnSpc>
                <a:spcPct val="90000"/>
              </a:lnSpc>
              <a:spcBef>
                <a:spcPts val="0"/>
              </a:spcBef>
              <a:spcAft>
                <a:spcPts val="0"/>
              </a:spcAft>
              <a:buClr>
                <a:schemeClr val="accent1"/>
              </a:buClr>
              <a:buSzPts val="2400"/>
              <a:buFont typeface="Noto Sans Symbols"/>
              <a:buChar char="▪"/>
              <a:defRPr/>
            </a:pPr>
            <a:r>
              <a:rPr lang="en-US" sz="2400" b="0" i="0" u="none" strike="noStrike" cap="none">
                <a:solidFill>
                  <a:srgbClr val="404040"/>
                </a:solidFill>
                <a:latin typeface="Times New Roman"/>
                <a:ea typeface="Times New Roman"/>
                <a:cs typeface="Times New Roman"/>
              </a:rPr>
              <a:t> </a:t>
            </a:r>
            <a:r>
              <a:rPr lang="en-US" sz="2400" b="0" i="0" u="none" strike="noStrike" cap="none">
                <a:solidFill>
                  <a:schemeClr val="dk1"/>
                </a:solidFill>
                <a:latin typeface="Times New Roman"/>
                <a:ea typeface="Times New Roman"/>
                <a:cs typeface="Times New Roman"/>
              </a:rPr>
              <a:t>DT creates a model that </a:t>
            </a:r>
            <a:r>
              <a:rPr lang="en-US" sz="2400" b="1" i="0" u="none" strike="noStrike" cap="none">
                <a:solidFill>
                  <a:schemeClr val="dk1"/>
                </a:solidFill>
                <a:latin typeface="Times New Roman"/>
                <a:ea typeface="Times New Roman"/>
                <a:cs typeface="Times New Roman"/>
              </a:rPr>
              <a:t>predicts the value of a target </a:t>
            </a:r>
            <a:r>
              <a:rPr lang="en-US" sz="2400" b="0" i="0" u="none" strike="noStrike" cap="none">
                <a:solidFill>
                  <a:schemeClr val="dk1"/>
                </a:solidFill>
                <a:latin typeface="Times New Roman"/>
                <a:ea typeface="Times New Roman"/>
                <a:cs typeface="Times New Roman"/>
              </a:rPr>
              <a:t>(or dependent variable) based on the values of several input (or independent variables)</a:t>
            </a:r>
            <a:endParaRPr/>
          </a:p>
          <a:p>
            <a:pPr marL="0" marR="0" lvl="0" indent="-152400" algn="l">
              <a:lnSpc>
                <a:spcPct val="90000"/>
              </a:lnSpc>
              <a:spcBef>
                <a:spcPts val="1400"/>
              </a:spcBef>
              <a:spcAft>
                <a:spcPts val="0"/>
              </a:spcAft>
              <a:buClr>
                <a:schemeClr val="accent1"/>
              </a:buClr>
              <a:buSzPts val="2400"/>
              <a:buFont typeface="Noto Sans Symbols"/>
              <a:buChar char="▪"/>
              <a:defRPr/>
            </a:pPr>
            <a:r>
              <a:rPr lang="en-US" sz="2400" b="0" i="0" u="none" strike="noStrike" cap="none">
                <a:solidFill>
                  <a:srgbClr val="404040"/>
                </a:solidFill>
                <a:latin typeface="Times New Roman"/>
                <a:ea typeface="Times New Roman"/>
                <a:cs typeface="Times New Roman"/>
              </a:rPr>
              <a:t> </a:t>
            </a:r>
            <a:r>
              <a:rPr lang="en-US" sz="2400" b="0" i="0" u="none" strike="noStrike" cap="none">
                <a:solidFill>
                  <a:schemeClr val="dk1"/>
                </a:solidFill>
                <a:latin typeface="Times New Roman"/>
                <a:ea typeface="Times New Roman"/>
                <a:cs typeface="Times New Roman"/>
              </a:rPr>
              <a:t> CART was introduced in 1984 by Leo Breiman, Jerome Friedman, Richard Olshen and Charles Stone.</a:t>
            </a:r>
            <a:endParaRPr/>
          </a:p>
          <a:p>
            <a:pPr marL="0" marR="0" lvl="0" indent="-152400" algn="l">
              <a:lnSpc>
                <a:spcPct val="90000"/>
              </a:lnSpc>
              <a:spcBef>
                <a:spcPts val="1400"/>
              </a:spcBef>
              <a:spcAft>
                <a:spcPts val="0"/>
              </a:spcAft>
              <a:buClr>
                <a:schemeClr val="accent1"/>
              </a:buClr>
              <a:buSzPts val="2400"/>
              <a:buFont typeface="Noto Sans Symbols"/>
              <a:buChar char="▪"/>
              <a:defRPr/>
            </a:pPr>
            <a:r>
              <a:rPr lang="en-US" sz="2400" b="0" i="0" u="none" strike="noStrike" cap="none">
                <a:solidFill>
                  <a:schemeClr val="dk1"/>
                </a:solidFill>
                <a:latin typeface="Times New Roman"/>
                <a:ea typeface="Times New Roman"/>
                <a:cs typeface="Times New Roman"/>
              </a:rPr>
              <a:t> The main elements of </a:t>
            </a:r>
            <a:r>
              <a:rPr lang="en-US" sz="2400" b="1" i="0" u="none" strike="noStrike" cap="none">
                <a:solidFill>
                  <a:schemeClr val="dk1"/>
                </a:solidFill>
                <a:latin typeface="Times New Roman"/>
                <a:ea typeface="Times New Roman"/>
                <a:cs typeface="Times New Roman"/>
              </a:rPr>
              <a:t>CART</a:t>
            </a:r>
            <a:r>
              <a:rPr lang="en-US" sz="2400" b="0" i="0" u="none" strike="noStrike" cap="none">
                <a:solidFill>
                  <a:schemeClr val="dk1"/>
                </a:solidFill>
                <a:latin typeface="Times New Roman"/>
                <a:ea typeface="Times New Roman"/>
                <a:cs typeface="Times New Roman"/>
              </a:rPr>
              <a:t> (and any decision tree algorithm) are:</a:t>
            </a:r>
            <a:endParaRPr/>
          </a:p>
          <a:p>
            <a:pPr marL="457200" marR="0" lvl="1" indent="-152400" algn="l">
              <a:lnSpc>
                <a:spcPct val="100000"/>
              </a:lnSpc>
              <a:spcBef>
                <a:spcPts val="200"/>
              </a:spcBef>
              <a:spcAft>
                <a:spcPts val="0"/>
              </a:spcAft>
              <a:buClr>
                <a:schemeClr val="dk1"/>
              </a:buClr>
              <a:buSzPts val="2400"/>
              <a:buFont typeface="Arial"/>
              <a:buChar char="•"/>
              <a:defRPr/>
            </a:pPr>
            <a:r>
              <a:rPr lang="en-US" sz="2400" b="0" i="0" u="none" strike="noStrike" cap="none">
                <a:solidFill>
                  <a:schemeClr val="dk1"/>
                </a:solidFill>
                <a:latin typeface="Times New Roman"/>
                <a:ea typeface="Times New Roman"/>
                <a:cs typeface="Times New Roman"/>
              </a:rPr>
              <a:t> </a:t>
            </a:r>
            <a:r>
              <a:rPr lang="en-US" sz="2400" b="1" i="0" u="none" strike="noStrike" cap="none">
                <a:solidFill>
                  <a:schemeClr val="dk1"/>
                </a:solidFill>
                <a:latin typeface="Times New Roman"/>
                <a:ea typeface="Times New Roman"/>
                <a:cs typeface="Times New Roman"/>
              </a:rPr>
              <a:t>Rules</a:t>
            </a:r>
            <a:r>
              <a:rPr lang="en-US" sz="2400" b="0" i="0" u="none" strike="noStrike" cap="none">
                <a:solidFill>
                  <a:schemeClr val="dk1"/>
                </a:solidFill>
                <a:latin typeface="Times New Roman"/>
                <a:ea typeface="Times New Roman"/>
                <a:cs typeface="Times New Roman"/>
              </a:rPr>
              <a:t> for </a:t>
            </a:r>
            <a:r>
              <a:rPr lang="en-US" sz="2400" b="0" i="0" u="none" strike="noStrike" cap="none">
                <a:solidFill>
                  <a:srgbClr val="FF0000"/>
                </a:solidFill>
                <a:latin typeface="Times New Roman"/>
                <a:ea typeface="Times New Roman"/>
                <a:cs typeface="Times New Roman"/>
              </a:rPr>
              <a:t>splitting data at a node based on the value of one variable</a:t>
            </a:r>
            <a:endParaRPr/>
          </a:p>
          <a:p>
            <a:pPr marL="457200" marR="0" lvl="1" indent="-152400" algn="l">
              <a:lnSpc>
                <a:spcPct val="100000"/>
              </a:lnSpc>
              <a:spcBef>
                <a:spcPts val="0"/>
              </a:spcBef>
              <a:spcAft>
                <a:spcPts val="0"/>
              </a:spcAft>
              <a:buClr>
                <a:schemeClr val="dk1"/>
              </a:buClr>
              <a:buSzPts val="2400"/>
              <a:buFont typeface="Arial"/>
              <a:buChar char="•"/>
              <a:defRPr/>
            </a:pPr>
            <a:r>
              <a:rPr lang="en-US" sz="2400" b="0" i="0" u="none" strike="noStrike" cap="none">
                <a:solidFill>
                  <a:schemeClr val="dk1"/>
                </a:solidFill>
                <a:latin typeface="Times New Roman"/>
                <a:ea typeface="Times New Roman"/>
                <a:cs typeface="Times New Roman"/>
              </a:rPr>
              <a:t> Stopping rules for deciding when a branch is terminal and can be </a:t>
            </a:r>
            <a:r>
              <a:rPr lang="en-US" sz="2400" b="0" i="0" u="none" strike="noStrike" cap="none">
                <a:solidFill>
                  <a:srgbClr val="FF0000"/>
                </a:solidFill>
                <a:latin typeface="Times New Roman"/>
                <a:ea typeface="Times New Roman"/>
                <a:cs typeface="Times New Roman"/>
              </a:rPr>
              <a:t>split no more</a:t>
            </a:r>
            <a:endParaRPr/>
          </a:p>
          <a:p>
            <a:pPr marL="457200" marR="0" lvl="1" indent="-152400" algn="l">
              <a:lnSpc>
                <a:spcPct val="100000"/>
              </a:lnSpc>
              <a:spcBef>
                <a:spcPts val="0"/>
              </a:spcBef>
              <a:spcAft>
                <a:spcPts val="0"/>
              </a:spcAft>
              <a:buClr>
                <a:schemeClr val="dk1"/>
              </a:buClr>
              <a:buSzPts val="2400"/>
              <a:buFont typeface="Arial"/>
              <a:buChar char="•"/>
              <a:defRPr/>
            </a:pPr>
            <a:r>
              <a:rPr lang="en-US" sz="2400" b="0" i="0" u="none" strike="noStrike" cap="none">
                <a:solidFill>
                  <a:schemeClr val="dk1"/>
                </a:solidFill>
                <a:latin typeface="Times New Roman"/>
                <a:ea typeface="Times New Roman"/>
                <a:cs typeface="Times New Roman"/>
              </a:rPr>
              <a:t> Finally, a </a:t>
            </a:r>
            <a:r>
              <a:rPr lang="en-US" sz="2400" b="1" i="0" u="none" strike="noStrike" cap="none">
                <a:solidFill>
                  <a:schemeClr val="dk1"/>
                </a:solidFill>
                <a:latin typeface="Times New Roman"/>
                <a:ea typeface="Times New Roman"/>
                <a:cs typeface="Times New Roman"/>
              </a:rPr>
              <a:t>prediction for the target variable </a:t>
            </a:r>
            <a:r>
              <a:rPr lang="en-US" sz="2400" b="0" i="0" u="none" strike="noStrike" cap="none">
                <a:solidFill>
                  <a:schemeClr val="dk1"/>
                </a:solidFill>
                <a:latin typeface="Times New Roman"/>
                <a:ea typeface="Times New Roman"/>
                <a:cs typeface="Times New Roman"/>
              </a:rPr>
              <a:t>in </a:t>
            </a:r>
            <a:r>
              <a:rPr lang="en-US" sz="2400" b="0" i="0" u="none" strike="noStrike" cap="none">
                <a:solidFill>
                  <a:srgbClr val="FF0000"/>
                </a:solidFill>
                <a:latin typeface="Times New Roman"/>
                <a:ea typeface="Times New Roman"/>
                <a:cs typeface="Times New Roman"/>
              </a:rPr>
              <a:t>each terminal node</a:t>
            </a:r>
            <a:r>
              <a:rPr lang="en-US" sz="2400" b="0" i="0" u="none" strike="noStrike" cap="none">
                <a:solidFill>
                  <a:schemeClr val="dk1"/>
                </a:solidFill>
                <a:latin typeface="Times New Roman"/>
                <a:ea typeface="Times New Roman"/>
                <a:cs typeface="Times New Roman"/>
              </a:rPr>
              <a:t>.</a:t>
            </a:r>
            <a:endParaRPr/>
          </a:p>
          <a:p>
            <a:pPr marL="0" marR="0" lvl="0" indent="0" algn="l">
              <a:lnSpc>
                <a:spcPct val="90000"/>
              </a:lnSpc>
              <a:spcBef>
                <a:spcPts val="1200"/>
              </a:spcBef>
              <a:spcAft>
                <a:spcPts val="0"/>
              </a:spcAft>
              <a:buClr>
                <a:schemeClr val="accent1"/>
              </a:buClr>
              <a:buSzPts val="2400"/>
              <a:buFont typeface="Noto Sans Symbols"/>
              <a:buNone/>
              <a:defRPr/>
            </a:pPr>
            <a:endParaRPr sz="2400" b="0" i="0" u="none" strike="noStrike" cap="none">
              <a:solidFill>
                <a:schemeClr val="dk1"/>
              </a:solidFill>
              <a:latin typeface="Times New Roman"/>
              <a:ea typeface="Times New Roman"/>
              <a:cs typeface="Times New Roman"/>
            </a:endParaRPr>
          </a:p>
        </p:txBody>
      </p:sp>
      <p:sp>
        <p:nvSpPr>
          <p:cNvPr id="117" name="Google Shape;117;p4"/>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18" name="Google Shape;118;p4"/>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rgbClr val="FFFFFF"/>
              </a:buClr>
              <a:buSzPts val="1000"/>
              <a:buFont typeface="Calibri"/>
              <a:buNone/>
              <a:defRPr/>
            </a:pPr>
            <a:fld id="{00000000-1234-1234-1234-123412341234}" type="slidenum">
              <a:rPr lang="en-US" sz="1000" b="0" i="0" u="none" strike="noStrike" cap="none">
                <a:solidFill>
                  <a:srgbClr val="FFFFFF"/>
                </a:solidFill>
                <a:latin typeface="Calibri"/>
                <a:ea typeface="Calibri"/>
                <a:cs typeface="Calibri"/>
              </a:rPr>
              <a:t/>
            </a:fld>
            <a:endParaRPr sz="1000" b="0" i="0" u="none" strike="noStrike" cap="none">
              <a:solidFill>
                <a:srgbClr val="FFFFFF"/>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 name="Google Shape;123;p5"/>
          <p:cNvSpPr txBox="1"/>
          <p:nvPr>
            <p:ph type="body" idx="1"/>
          </p:nvPr>
        </p:nvSpPr>
        <p:spPr bwMode="auto">
          <a:xfrm>
            <a:off x="1096963" y="1274763"/>
            <a:ext cx="10058400" cy="4337050"/>
          </a:xfrm>
          <a:prstGeom prst="rect">
            <a:avLst/>
          </a:prstGeom>
          <a:noFill/>
          <a:ln>
            <a:noFill/>
          </a:ln>
        </p:spPr>
        <p:txBody>
          <a:bodyPr spcFirstLastPara="1" wrap="square" lIns="91425" tIns="45700" rIns="91425" bIns="45700" anchor="t" anchorCtr="0">
            <a:normAutofit/>
          </a:bodyPr>
          <a:lstStyle/>
          <a:p>
            <a:pPr marL="228600" lvl="0" indent="-76200" algn="l">
              <a:lnSpc>
                <a:spcPct val="90000"/>
              </a:lnSpc>
              <a:spcBef>
                <a:spcPts val="0"/>
              </a:spcBef>
              <a:spcAft>
                <a:spcPts val="0"/>
              </a:spcAft>
              <a:buClr>
                <a:schemeClr val="dk1"/>
              </a:buClr>
              <a:buSzPts val="2400"/>
              <a:buNone/>
              <a:defRPr/>
            </a:pPr>
            <a:endParaRPr sz="2400">
              <a:latin typeface="Times New Roman"/>
              <a:ea typeface="Times New Roman"/>
              <a:cs typeface="Times New Roman"/>
            </a:endParaRPr>
          </a:p>
          <a:p>
            <a:pPr marL="0" lvl="0" indent="0" algn="l">
              <a:lnSpc>
                <a:spcPct val="90000"/>
              </a:lnSpc>
              <a:spcBef>
                <a:spcPts val="1000"/>
              </a:spcBef>
              <a:spcAft>
                <a:spcPts val="0"/>
              </a:spcAft>
              <a:buClr>
                <a:schemeClr val="dk1"/>
              </a:buClr>
              <a:buSzPts val="2400"/>
              <a:buFont typeface="Calibri"/>
              <a:buNone/>
              <a:defRPr/>
            </a:pPr>
            <a:endParaRPr sz="2400">
              <a:latin typeface="Times New Roman"/>
              <a:ea typeface="Times New Roman"/>
              <a:cs typeface="Times New Roman"/>
            </a:endParaRPr>
          </a:p>
        </p:txBody>
      </p:sp>
      <p:sp>
        <p:nvSpPr>
          <p:cNvPr id="124" name="Google Shape;124;p5"/>
          <p:cNvSpPr/>
          <p:nvPr/>
        </p:nvSpPr>
        <p:spPr bwMode="auto">
          <a:xfrm>
            <a:off x="1096963" y="1754188"/>
            <a:ext cx="10058400" cy="3046412"/>
          </a:xfrm>
          <a:prstGeom prst="rect">
            <a:avLst/>
          </a:prstGeom>
          <a:noFill/>
          <a:ln>
            <a:noFill/>
          </a:ln>
        </p:spPr>
        <p:txBody>
          <a:bodyPr spcFirstLastPara="1" wrap="square" lIns="91425" tIns="45700" rIns="91425" bIns="45700" anchor="t" anchorCtr="0">
            <a:spAutoFit/>
          </a:bodyPr>
          <a:lstStyle/>
          <a:p>
            <a:pPr marL="0" marR="0" lvl="0" indent="-152400" algn="l">
              <a:spcBef>
                <a:spcPts val="0"/>
              </a:spcBef>
              <a:spcAft>
                <a:spcPts val="0"/>
              </a:spcAft>
              <a:buClr>
                <a:srgbClr val="3A3838"/>
              </a:buClr>
              <a:buSzPts val="2400"/>
              <a:buFont typeface="Noto Sans Symbols"/>
              <a:buChar char="▪"/>
              <a:defRPr/>
            </a:pPr>
            <a:r>
              <a:rPr lang="en-US" sz="2400" b="0" i="0" u="none" strike="noStrike" cap="none">
                <a:solidFill>
                  <a:srgbClr val="000000"/>
                </a:solidFill>
                <a:latin typeface="Times New Roman"/>
                <a:ea typeface="Times New Roman"/>
                <a:cs typeface="Times New Roman"/>
              </a:rPr>
              <a:t> Ex.: Let’s say you want to predict whether a person is fit given their information like </a:t>
            </a:r>
            <a:r>
              <a:rPr lang="en-US" sz="2400" b="0" i="0" u="none" strike="noStrike" cap="none">
                <a:solidFill>
                  <a:srgbClr val="FF0000"/>
                </a:solidFill>
                <a:latin typeface="Times New Roman"/>
                <a:ea typeface="Times New Roman"/>
                <a:cs typeface="Times New Roman"/>
              </a:rPr>
              <a:t>age, eating habit, and physical activity</a:t>
            </a:r>
            <a:r>
              <a:rPr lang="en-US" sz="2400" b="0" i="0" u="none" strike="noStrike" cap="none">
                <a:solidFill>
                  <a:srgbClr val="000000"/>
                </a:solidFill>
                <a:latin typeface="Times New Roman"/>
                <a:ea typeface="Times New Roman"/>
                <a:cs typeface="Times New Roman"/>
              </a:rPr>
              <a:t>, etc. </a:t>
            </a:r>
            <a:endParaRPr/>
          </a:p>
          <a:p>
            <a:pPr marL="0" marR="0" lvl="0" indent="0" algn="l">
              <a:spcBef>
                <a:spcPts val="0"/>
              </a:spcBef>
              <a:spcAft>
                <a:spcPts val="0"/>
              </a:spcAft>
              <a:buNone/>
              <a:defRPr/>
            </a:pPr>
            <a:endParaRPr sz="2400" b="0" i="0" u="none" strike="noStrike" cap="none">
              <a:solidFill>
                <a:srgbClr val="000000"/>
              </a:solidFill>
              <a:latin typeface="Times New Roman"/>
              <a:ea typeface="Times New Roman"/>
              <a:cs typeface="Times New Roman"/>
            </a:endParaRPr>
          </a:p>
          <a:p>
            <a:pPr marL="0" marR="0" lvl="0" indent="-152400" algn="l">
              <a:spcBef>
                <a:spcPts val="0"/>
              </a:spcBef>
              <a:spcAft>
                <a:spcPts val="0"/>
              </a:spcAft>
              <a:buClr>
                <a:srgbClr val="3A3838"/>
              </a:buClr>
              <a:buSzPts val="2400"/>
              <a:buFont typeface="Noto Sans Symbols"/>
              <a:buChar char="▪"/>
              <a:defRPr/>
            </a:pPr>
            <a:r>
              <a:rPr lang="en-US" sz="2400" b="0" i="0" u="none" strike="noStrike" cap="none">
                <a:solidFill>
                  <a:srgbClr val="000000"/>
                </a:solidFill>
                <a:latin typeface="Times New Roman"/>
                <a:ea typeface="Times New Roman"/>
                <a:cs typeface="Times New Roman"/>
              </a:rPr>
              <a:t> The decision nodes here are questions like ‘What’s the age?’, ‘Does he exercise?’, ‘Does he eat a lot of pizzas’? And </a:t>
            </a:r>
            <a:r>
              <a:rPr lang="en-US" sz="2400" b="1" i="0" u="none" strike="noStrike" cap="none">
                <a:solidFill>
                  <a:srgbClr val="000000"/>
                </a:solidFill>
                <a:latin typeface="Times New Roman"/>
                <a:ea typeface="Times New Roman"/>
                <a:cs typeface="Times New Roman"/>
              </a:rPr>
              <a:t>the leaves</a:t>
            </a:r>
            <a:r>
              <a:rPr lang="en-US" sz="2400" b="0" i="0" u="none" strike="noStrike" cap="none">
                <a:solidFill>
                  <a:srgbClr val="000000"/>
                </a:solidFill>
                <a:latin typeface="Times New Roman"/>
                <a:ea typeface="Times New Roman"/>
                <a:cs typeface="Times New Roman"/>
              </a:rPr>
              <a:t>, which are o</a:t>
            </a:r>
            <a:r>
              <a:rPr lang="en-US" sz="2400" b="1" i="0" u="none" strike="noStrike" cap="none">
                <a:solidFill>
                  <a:srgbClr val="000000"/>
                </a:solidFill>
                <a:latin typeface="Times New Roman"/>
                <a:ea typeface="Times New Roman"/>
                <a:cs typeface="Times New Roman"/>
              </a:rPr>
              <a:t>utcomes</a:t>
            </a:r>
            <a:r>
              <a:rPr lang="en-US" sz="2400" b="0" i="0" u="none" strike="noStrike" cap="none">
                <a:solidFill>
                  <a:srgbClr val="000000"/>
                </a:solidFill>
                <a:latin typeface="Times New Roman"/>
                <a:ea typeface="Times New Roman"/>
                <a:cs typeface="Times New Roman"/>
              </a:rPr>
              <a:t> like either ‘fit’, or ‘unfit’. </a:t>
            </a:r>
            <a:endParaRPr/>
          </a:p>
          <a:p>
            <a:pPr marL="0" marR="0" lvl="0" indent="0" algn="l">
              <a:spcBef>
                <a:spcPts val="0"/>
              </a:spcBef>
              <a:spcAft>
                <a:spcPts val="0"/>
              </a:spcAft>
              <a:buClr>
                <a:srgbClr val="3A3838"/>
              </a:buClr>
              <a:buSzPts val="2400"/>
              <a:buFont typeface="Noto Sans Symbols"/>
              <a:buNone/>
              <a:defRPr/>
            </a:pPr>
            <a:endParaRPr sz="2400" b="0" i="0" u="none" strike="noStrike" cap="none">
              <a:solidFill>
                <a:srgbClr val="000000"/>
              </a:solidFill>
              <a:latin typeface="Times New Roman"/>
              <a:ea typeface="Times New Roman"/>
              <a:cs typeface="Times New Roman"/>
            </a:endParaRPr>
          </a:p>
          <a:p>
            <a:pPr marL="0" marR="0" lvl="0" indent="-152400" algn="l">
              <a:spcBef>
                <a:spcPts val="0"/>
              </a:spcBef>
              <a:spcAft>
                <a:spcPts val="0"/>
              </a:spcAft>
              <a:buClr>
                <a:srgbClr val="3A3838"/>
              </a:buClr>
              <a:buSzPts val="2400"/>
              <a:buFont typeface="Noto Sans Symbols"/>
              <a:buChar char="▪"/>
              <a:defRPr/>
            </a:pPr>
            <a:r>
              <a:rPr lang="en-US" sz="2400" b="0" i="0" u="none" strike="noStrike" cap="none">
                <a:solidFill>
                  <a:srgbClr val="000000"/>
                </a:solidFill>
                <a:latin typeface="Times New Roman"/>
                <a:ea typeface="Times New Roman"/>
                <a:cs typeface="Times New Roman"/>
              </a:rPr>
              <a:t> Binary classification problem (yes /no type)</a:t>
            </a:r>
            <a:endParaRPr sz="2400" b="0" i="0" u="none" strike="noStrike" cap="none">
              <a:solidFill>
                <a:schemeClr val="dk1"/>
              </a:solidFill>
              <a:latin typeface="Times New Roman"/>
              <a:ea typeface="Times New Roman"/>
              <a:cs typeface="Times New Roman"/>
            </a:endParaRPr>
          </a:p>
        </p:txBody>
      </p:sp>
      <p:sp>
        <p:nvSpPr>
          <p:cNvPr id="125" name="Google Shape;125;p5"/>
          <p:cNvSpPr txBox="1"/>
          <p:nvPr>
            <p:ph type="title"/>
          </p:nvPr>
        </p:nvSpPr>
        <p:spPr bwMode="auto">
          <a:xfrm>
            <a:off x="1190625" y="984250"/>
            <a:ext cx="10058400" cy="654050"/>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rgbClr val="3F3F3F"/>
              </a:buClr>
              <a:buSzPct val="100000"/>
              <a:buFont typeface="Calibri"/>
              <a:buNone/>
              <a:defRPr/>
            </a:pPr>
            <a:r>
              <a:rPr lang="en-US">
                <a:solidFill>
                  <a:srgbClr val="3F3F3F"/>
                </a:solidFill>
              </a:rPr>
              <a:t>Decision Tree</a:t>
            </a:r>
            <a:endParaRPr>
              <a:solidFill>
                <a:srgbClr val="3F3F3F"/>
              </a:solidFill>
            </a:endParaRPr>
          </a:p>
        </p:txBody>
      </p:sp>
      <p:pic>
        <p:nvPicPr>
          <p:cNvPr id="126" name="Google Shape;126;p5"/>
          <p:cNvPicPr/>
          <p:nvPr/>
        </p:nvPicPr>
        <p:blipFill>
          <a:blip r:embed="rId2">
            <a:alphaModFix/>
          </a:blip>
          <a:srcRect l="0" t="0" r="0" b="0"/>
          <a:stretch/>
        </p:blipFill>
        <p:spPr bwMode="auto">
          <a:xfrm>
            <a:off x="0" y="0"/>
            <a:ext cx="1270000" cy="1147763"/>
          </a:xfrm>
          <a:prstGeom prst="rect">
            <a:avLst/>
          </a:prstGeom>
          <a:noFill/>
          <a:ln>
            <a:noFill/>
          </a:ln>
        </p:spPr>
      </p:pic>
      <p:pic>
        <p:nvPicPr>
          <p:cNvPr id="127" name="Google Shape;127;p5"/>
          <p:cNvPicPr/>
          <p:nvPr/>
        </p:nvPicPr>
        <p:blipFill>
          <a:blip r:embed="rId3">
            <a:alphaModFix/>
          </a:blip>
          <a:srcRect l="0" t="0" r="0" b="0"/>
          <a:stretch/>
        </p:blipFill>
        <p:spPr bwMode="auto">
          <a:xfrm>
            <a:off x="8218488" y="3636963"/>
            <a:ext cx="3257550" cy="2466975"/>
          </a:xfrm>
          <a:prstGeom prst="rect">
            <a:avLst/>
          </a:prstGeom>
          <a:noFill/>
          <a:ln>
            <a:noFill/>
          </a:ln>
        </p:spPr>
      </p:pic>
      <p:sp>
        <p:nvSpPr>
          <p:cNvPr id="128" name="Google Shape;128;p5"/>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29" name="Google Shape;129;p5"/>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rgbClr val="FFFFFF"/>
              </a:buClr>
              <a:buSzPts val="1000"/>
              <a:buFont typeface="Calibri"/>
              <a:buNone/>
              <a:defRPr/>
            </a:pPr>
            <a:fld id="{00000000-1234-1234-1234-123412341234}" type="slidenum">
              <a:rPr lang="en-US" sz="1000" b="0" i="0" u="none" strike="noStrike" cap="none">
                <a:solidFill>
                  <a:srgbClr val="FFFFFF"/>
                </a:solidFill>
                <a:latin typeface="Calibri"/>
                <a:ea typeface="Calibri"/>
                <a:cs typeface="Calibri"/>
              </a:rPr>
              <a:t/>
            </a:fld>
            <a:endParaRPr sz="1000" b="0" i="0" u="none" strike="noStrike" cap="none">
              <a:solidFill>
                <a:srgbClr val="FFFFFF"/>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4" name="Google Shape;134;p6"/>
          <p:cNvSpPr txBox="1"/>
          <p:nvPr>
            <p:ph type="body" idx="1"/>
          </p:nvPr>
        </p:nvSpPr>
        <p:spPr bwMode="auto">
          <a:xfrm>
            <a:off x="1096963" y="1274763"/>
            <a:ext cx="10058400" cy="4337050"/>
          </a:xfrm>
          <a:prstGeom prst="rect">
            <a:avLst/>
          </a:prstGeom>
          <a:noFill/>
          <a:ln>
            <a:noFill/>
          </a:ln>
        </p:spPr>
        <p:txBody>
          <a:bodyPr spcFirstLastPara="1" wrap="square" lIns="91425" tIns="45700" rIns="91425" bIns="45700" anchor="t" anchorCtr="0">
            <a:normAutofit/>
          </a:bodyPr>
          <a:lstStyle/>
          <a:p>
            <a:pPr marL="228600" lvl="0" indent="-76200" algn="l">
              <a:lnSpc>
                <a:spcPct val="90000"/>
              </a:lnSpc>
              <a:spcBef>
                <a:spcPts val="0"/>
              </a:spcBef>
              <a:spcAft>
                <a:spcPts val="0"/>
              </a:spcAft>
              <a:buClr>
                <a:schemeClr val="dk1"/>
              </a:buClr>
              <a:buSzPts val="2400"/>
              <a:buNone/>
              <a:defRPr/>
            </a:pPr>
            <a:endParaRPr sz="2400">
              <a:latin typeface="Times New Roman"/>
              <a:ea typeface="Times New Roman"/>
              <a:cs typeface="Times New Roman"/>
            </a:endParaRPr>
          </a:p>
          <a:p>
            <a:pPr marL="0" lvl="0" indent="0" algn="l">
              <a:lnSpc>
                <a:spcPct val="90000"/>
              </a:lnSpc>
              <a:spcBef>
                <a:spcPts val="1000"/>
              </a:spcBef>
              <a:spcAft>
                <a:spcPts val="0"/>
              </a:spcAft>
              <a:buClr>
                <a:schemeClr val="dk1"/>
              </a:buClr>
              <a:buSzPts val="2400"/>
              <a:buFont typeface="Calibri"/>
              <a:buNone/>
              <a:defRPr/>
            </a:pPr>
            <a:endParaRPr sz="2400">
              <a:latin typeface="Times New Roman"/>
              <a:ea typeface="Times New Roman"/>
              <a:cs typeface="Times New Roman"/>
            </a:endParaRPr>
          </a:p>
        </p:txBody>
      </p:sp>
      <p:sp>
        <p:nvSpPr>
          <p:cNvPr id="135" name="Google Shape;135;p6"/>
          <p:cNvSpPr/>
          <p:nvPr/>
        </p:nvSpPr>
        <p:spPr bwMode="auto">
          <a:xfrm>
            <a:off x="1096963" y="1811338"/>
            <a:ext cx="9785350" cy="452437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US" sz="2400" b="0" i="0" u="none" strike="noStrike" cap="none">
                <a:solidFill>
                  <a:schemeClr val="dk1"/>
                </a:solidFill>
                <a:latin typeface="Times New Roman"/>
                <a:ea typeface="Times New Roman"/>
                <a:cs typeface="Times New Roman"/>
              </a:rPr>
              <a:t>There are two main types of Decision Trees: </a:t>
            </a:r>
            <a:endParaRPr/>
          </a:p>
          <a:p>
            <a:pPr marL="285750" marR="0" lvl="0" indent="-285750" algn="just">
              <a:spcBef>
                <a:spcPts val="0"/>
              </a:spcBef>
              <a:spcAft>
                <a:spcPts val="0"/>
              </a:spcAft>
              <a:buClr>
                <a:srgbClr val="3A3838"/>
              </a:buClr>
              <a:buSzPts val="2400"/>
              <a:buFont typeface="Noto Sans Symbols"/>
              <a:buChar char="▪"/>
              <a:defRPr/>
            </a:pPr>
            <a:r>
              <a:rPr lang="en-US" sz="2400" b="1" i="0" u="none" strike="noStrike" cap="none">
                <a:solidFill>
                  <a:schemeClr val="dk1"/>
                </a:solidFill>
                <a:latin typeface="Times New Roman"/>
                <a:ea typeface="Times New Roman"/>
                <a:cs typeface="Times New Roman"/>
              </a:rPr>
              <a:t>Classification trees (Yes/No types)</a:t>
            </a:r>
            <a:endParaRPr/>
          </a:p>
          <a:p>
            <a:pPr marL="457200" marR="0" lvl="1" indent="-152400" algn="just">
              <a:spcBef>
                <a:spcPts val="0"/>
              </a:spcBef>
              <a:spcAft>
                <a:spcPts val="0"/>
              </a:spcAft>
              <a:buClr>
                <a:srgbClr val="3A3838"/>
              </a:buClr>
              <a:buSzPts val="2400"/>
              <a:buFont typeface="Noto Sans Symbols"/>
              <a:buChar char="▪"/>
              <a:defRPr/>
            </a:pPr>
            <a:r>
              <a:rPr lang="en-US" sz="2400" b="0" i="0" u="none" strike="noStrike" cap="none">
                <a:solidFill>
                  <a:schemeClr val="dk1"/>
                </a:solidFill>
                <a:latin typeface="Times New Roman"/>
                <a:ea typeface="Times New Roman"/>
                <a:cs typeface="Times New Roman"/>
              </a:rPr>
              <a:t> the outcome variable (like ‘fit’ or ‘unfit’) or decision variable is Categorical. Tree is used to identify the "class"</a:t>
            </a:r>
            <a:endParaRPr/>
          </a:p>
          <a:p>
            <a:pPr marL="457200" marR="0" lvl="1" indent="0" algn="just">
              <a:spcBef>
                <a:spcPts val="0"/>
              </a:spcBef>
              <a:spcAft>
                <a:spcPts val="0"/>
              </a:spcAft>
              <a:buClr>
                <a:srgbClr val="3A3838"/>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457200" marR="0" lvl="1" indent="0" algn="just">
              <a:spcBef>
                <a:spcPts val="0"/>
              </a:spcBef>
              <a:spcAft>
                <a:spcPts val="0"/>
              </a:spcAft>
              <a:buClr>
                <a:srgbClr val="3A3838"/>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457200" marR="0" lvl="1" indent="0" algn="just">
              <a:spcBef>
                <a:spcPts val="0"/>
              </a:spcBef>
              <a:spcAft>
                <a:spcPts val="0"/>
              </a:spcAft>
              <a:buClr>
                <a:srgbClr val="3A3838"/>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457200" marR="0" lvl="1" indent="0" algn="just">
              <a:spcBef>
                <a:spcPts val="0"/>
              </a:spcBef>
              <a:spcAft>
                <a:spcPts val="0"/>
              </a:spcAft>
              <a:buClr>
                <a:srgbClr val="3A3838"/>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285750" marR="0" lvl="0" indent="-133350" algn="just">
              <a:spcBef>
                <a:spcPts val="0"/>
              </a:spcBef>
              <a:spcAft>
                <a:spcPts val="0"/>
              </a:spcAft>
              <a:buClr>
                <a:srgbClr val="3A3838"/>
              </a:buClr>
              <a:buSzPts val="2400"/>
              <a:buFont typeface="Noto Sans Symbols"/>
              <a:buNone/>
              <a:defRPr/>
            </a:pPr>
            <a:endParaRPr sz="2400" b="0" i="0" u="none" strike="noStrike" cap="none">
              <a:solidFill>
                <a:schemeClr val="dk1"/>
              </a:solidFill>
              <a:latin typeface="Times New Roman"/>
              <a:ea typeface="Times New Roman"/>
              <a:cs typeface="Times New Roman"/>
            </a:endParaRPr>
          </a:p>
          <a:p>
            <a:pPr marL="285750" marR="0" lvl="0" indent="-285750" algn="just">
              <a:spcBef>
                <a:spcPts val="0"/>
              </a:spcBef>
              <a:spcAft>
                <a:spcPts val="0"/>
              </a:spcAft>
              <a:buClr>
                <a:srgbClr val="3A3838"/>
              </a:buClr>
              <a:buSzPts val="2400"/>
              <a:buFont typeface="Noto Sans Symbols"/>
              <a:buChar char="▪"/>
              <a:defRPr/>
            </a:pPr>
            <a:r>
              <a:rPr lang="en-US" sz="2400" b="1" i="0" u="none" strike="noStrike" cap="none">
                <a:solidFill>
                  <a:schemeClr val="dk1"/>
                </a:solidFill>
                <a:latin typeface="Times New Roman"/>
                <a:ea typeface="Times New Roman"/>
                <a:cs typeface="Times New Roman"/>
              </a:rPr>
              <a:t>Regression trees (Continuous data types)</a:t>
            </a:r>
            <a:endParaRPr/>
          </a:p>
          <a:p>
            <a:pPr marL="457200" marR="0" lvl="1" indent="-152400" algn="just">
              <a:spcBef>
                <a:spcPts val="0"/>
              </a:spcBef>
              <a:spcAft>
                <a:spcPts val="0"/>
              </a:spcAft>
              <a:buClr>
                <a:srgbClr val="3A3838"/>
              </a:buClr>
              <a:buSzPts val="2400"/>
              <a:buFont typeface="Noto Sans Symbols"/>
              <a:buChar char="▪"/>
              <a:defRPr/>
            </a:pPr>
            <a:r>
              <a:rPr lang="en-US" sz="2400" b="0" i="0" u="none" strike="noStrike" cap="none">
                <a:solidFill>
                  <a:schemeClr val="dk1"/>
                </a:solidFill>
                <a:latin typeface="Times New Roman"/>
                <a:ea typeface="Times New Roman"/>
                <a:cs typeface="Times New Roman"/>
              </a:rPr>
              <a:t> the decision or the outcome variable is Continuous (like 123). tree is used to predict target variable value.</a:t>
            </a:r>
            <a:endParaRPr sz="2400" b="0" i="0" u="none" strike="noStrike" cap="none">
              <a:solidFill>
                <a:schemeClr val="dk1"/>
              </a:solidFill>
              <a:latin typeface="Times New Roman"/>
              <a:ea typeface="Times New Roman"/>
              <a:cs typeface="Times New Roman"/>
            </a:endParaRPr>
          </a:p>
        </p:txBody>
      </p:sp>
      <p:sp>
        <p:nvSpPr>
          <p:cNvPr id="136" name="Google Shape;136;p6"/>
          <p:cNvSpPr txBox="1"/>
          <p:nvPr>
            <p:ph type="title"/>
          </p:nvPr>
        </p:nvSpPr>
        <p:spPr bwMode="auto">
          <a:xfrm>
            <a:off x="1190625" y="984250"/>
            <a:ext cx="10058400" cy="654050"/>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rgbClr val="3F3F3F"/>
              </a:buClr>
              <a:buSzPct val="100000"/>
              <a:buFont typeface="Calibri"/>
              <a:buNone/>
              <a:defRPr/>
            </a:pPr>
            <a:r>
              <a:rPr lang="en-US">
                <a:solidFill>
                  <a:srgbClr val="3F3F3F"/>
                </a:solidFill>
              </a:rPr>
              <a:t>Decision Tree Types</a:t>
            </a:r>
            <a:endParaRPr>
              <a:solidFill>
                <a:srgbClr val="3F3F3F"/>
              </a:solidFill>
            </a:endParaRPr>
          </a:p>
        </p:txBody>
      </p:sp>
      <p:pic>
        <p:nvPicPr>
          <p:cNvPr id="137" name="Google Shape;137;p6"/>
          <p:cNvPicPr/>
          <p:nvPr/>
        </p:nvPicPr>
        <p:blipFill>
          <a:blip r:embed="rId2">
            <a:alphaModFix/>
          </a:blip>
          <a:srcRect l="0" t="0" r="0" b="0"/>
          <a:stretch/>
        </p:blipFill>
        <p:spPr bwMode="auto">
          <a:xfrm>
            <a:off x="0" y="0"/>
            <a:ext cx="1270000" cy="1147763"/>
          </a:xfrm>
          <a:prstGeom prst="rect">
            <a:avLst/>
          </a:prstGeom>
          <a:noFill/>
          <a:ln>
            <a:noFill/>
          </a:ln>
        </p:spPr>
      </p:pic>
      <p:pic>
        <p:nvPicPr>
          <p:cNvPr id="138" name="Google Shape;138;p6"/>
          <p:cNvPicPr/>
          <p:nvPr/>
        </p:nvPicPr>
        <p:blipFill>
          <a:blip r:embed="rId3">
            <a:alphaModFix/>
          </a:blip>
          <a:srcRect l="0" t="0" r="0" b="0"/>
          <a:stretch/>
        </p:blipFill>
        <p:spPr bwMode="auto">
          <a:xfrm>
            <a:off x="2024063" y="3397250"/>
            <a:ext cx="3109912" cy="1562100"/>
          </a:xfrm>
          <a:prstGeom prst="rect">
            <a:avLst/>
          </a:prstGeom>
          <a:noFill/>
          <a:ln w="9525" cap="flat" cmpd="sng">
            <a:solidFill>
              <a:schemeClr val="dk1">
                <a:alpha val="15686"/>
              </a:schemeClr>
            </a:solidFill>
            <a:prstDash val="solid"/>
            <a:miter lim="800000"/>
            <a:headEnd type="none" w="sm" len="sm"/>
            <a:tailEnd type="none" w="sm" len="sm"/>
          </a:ln>
        </p:spPr>
      </p:pic>
      <p:pic>
        <p:nvPicPr>
          <p:cNvPr id="139" name="Google Shape;139;p6"/>
          <p:cNvPicPr/>
          <p:nvPr/>
        </p:nvPicPr>
        <p:blipFill>
          <a:blip r:embed="rId4">
            <a:alphaModFix/>
          </a:blip>
          <a:srcRect l="0" t="0" r="0" b="0"/>
          <a:stretch/>
        </p:blipFill>
        <p:spPr bwMode="auto">
          <a:xfrm>
            <a:off x="8347075" y="3425825"/>
            <a:ext cx="1927225" cy="1565275"/>
          </a:xfrm>
          <a:prstGeom prst="rect">
            <a:avLst/>
          </a:prstGeom>
          <a:noFill/>
          <a:ln w="9525" cap="flat" cmpd="sng">
            <a:solidFill>
              <a:schemeClr val="dk1">
                <a:alpha val="0"/>
              </a:schemeClr>
            </a:solidFill>
            <a:prstDash val="solid"/>
            <a:miter lim="800000"/>
            <a:headEnd type="none" w="sm" len="sm"/>
            <a:tailEnd type="none" w="sm" len="sm"/>
          </a:ln>
        </p:spPr>
      </p:pic>
      <p:sp>
        <p:nvSpPr>
          <p:cNvPr id="140" name="Google Shape;140;p6"/>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41" name="Google Shape;141;p6"/>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rgbClr val="FFFFFF"/>
              </a:buClr>
              <a:buSzPts val="1000"/>
              <a:buFont typeface="Calibri"/>
              <a:buNone/>
              <a:defRPr/>
            </a:pPr>
            <a:fld id="{00000000-1234-1234-1234-123412341234}" type="slidenum">
              <a:rPr lang="en-US" sz="1000" b="0" i="0" u="none" strike="noStrike" cap="none">
                <a:solidFill>
                  <a:srgbClr val="FFFFFF"/>
                </a:solidFill>
                <a:latin typeface="Calibri"/>
                <a:ea typeface="Calibri"/>
                <a:cs typeface="Calibri"/>
              </a:rPr>
              <a:t/>
            </a:fld>
            <a:endParaRPr sz="1000" b="0" i="0" u="none" strike="noStrike" cap="none">
              <a:solidFill>
                <a:srgbClr val="FFFFFF"/>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6" name="Google Shape;146;p7"/>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b="1"/>
              <a:t>Gini Index:</a:t>
            </a:r>
            <a:br>
              <a:rPr lang="en-US" b="1"/>
            </a:br>
            <a:endParaRPr/>
          </a:p>
        </p:txBody>
      </p:sp>
      <p:sp>
        <p:nvSpPr>
          <p:cNvPr id="147" name="Google Shape;147;p7"/>
          <p:cNvSpPr txBox="1"/>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a:lnSpc>
                <a:spcPct val="90000"/>
              </a:lnSpc>
              <a:spcBef>
                <a:spcPts val="0"/>
              </a:spcBef>
              <a:spcAft>
                <a:spcPts val="0"/>
              </a:spcAft>
              <a:buClr>
                <a:schemeClr val="dk1"/>
              </a:buClr>
              <a:buSzPts val="2800"/>
              <a:buChar char="•"/>
              <a:defRPr/>
            </a:pPr>
            <a:r>
              <a:rPr lang="en-US"/>
              <a:t>Gini Index is a score that evaluates how accurate a split is among the classified groups.</a:t>
            </a:r>
            <a:endParaRPr/>
          </a:p>
          <a:p>
            <a:pPr marL="228600" lvl="0" indent="-228600" algn="l">
              <a:lnSpc>
                <a:spcPct val="90000"/>
              </a:lnSpc>
              <a:spcBef>
                <a:spcPts val="1000"/>
              </a:spcBef>
              <a:spcAft>
                <a:spcPts val="0"/>
              </a:spcAft>
              <a:buClr>
                <a:schemeClr val="dk1"/>
              </a:buClr>
              <a:buSzPts val="2800"/>
              <a:buChar char="•"/>
              <a:defRPr/>
            </a:pPr>
            <a:r>
              <a:rPr lang="en-US"/>
              <a:t>Gini index evaluates a score in the range between 0 and 1, where 0 is when all observations belong to one class, and 1 is a random distribution of the elements within classes. </a:t>
            </a:r>
            <a:endParaRPr/>
          </a:p>
          <a:p>
            <a:pPr marL="685800" lvl="1" indent="-228600" algn="l">
              <a:lnSpc>
                <a:spcPct val="90000"/>
              </a:lnSpc>
              <a:spcBef>
                <a:spcPts val="500"/>
              </a:spcBef>
              <a:spcAft>
                <a:spcPts val="0"/>
              </a:spcAft>
              <a:buClr>
                <a:schemeClr val="dk1"/>
              </a:buClr>
              <a:buSzPts val="2400"/>
              <a:buChar char="•"/>
              <a:defRPr/>
            </a:pPr>
            <a:r>
              <a:rPr lang="en-US"/>
              <a:t>In this case, we want to have a Gini index score as low as possible. </a:t>
            </a:r>
            <a:endParaRPr/>
          </a:p>
          <a:p>
            <a:pPr marL="228600" lvl="0" indent="-228600" algn="l">
              <a:lnSpc>
                <a:spcPct val="90000"/>
              </a:lnSpc>
              <a:spcBef>
                <a:spcPts val="1000"/>
              </a:spcBef>
              <a:spcAft>
                <a:spcPts val="0"/>
              </a:spcAft>
              <a:buClr>
                <a:schemeClr val="dk1"/>
              </a:buClr>
              <a:buSzPts val="2800"/>
              <a:buChar char="•"/>
              <a:defRPr/>
            </a:pPr>
            <a:r>
              <a:rPr lang="en-US"/>
              <a:t>Gini Index is the evaluation metrics we shall use to evaluate our Decision Tree Model.</a:t>
            </a:r>
            <a:endParaRPr/>
          </a:p>
          <a:p>
            <a:pPr marL="228600" lvl="0" indent="-50800" algn="l">
              <a:lnSpc>
                <a:spcPct val="90000"/>
              </a:lnSpc>
              <a:spcBef>
                <a:spcPts val="1000"/>
              </a:spcBef>
              <a:spcAft>
                <a:spcPts val="0"/>
              </a:spcAft>
              <a:buClr>
                <a:schemeClr val="dk1"/>
              </a:buClr>
              <a:buSzPts val="2800"/>
              <a:buNone/>
              <a:defRPr/>
            </a:pPr>
            <a:endParaRPr/>
          </a:p>
        </p:txBody>
      </p:sp>
      <p:sp>
        <p:nvSpPr>
          <p:cNvPr id="148" name="Google Shape;148;p7"/>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49" name="Google Shape;149;p7"/>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 name="Google Shape;154;p8"/>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55" name="Google Shape;155;p8"/>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
            </a:fld>
            <a:endParaRPr/>
          </a:p>
        </p:txBody>
      </p:sp>
      <p:pic>
        <p:nvPicPr>
          <p:cNvPr id="156" name="Google Shape;156;p8"/>
          <p:cNvPicPr/>
          <p:nvPr/>
        </p:nvPicPr>
        <p:blipFill>
          <a:blip r:embed="rId2">
            <a:alphaModFix/>
          </a:blip>
          <a:srcRect l="0" t="0" r="0" b="0"/>
          <a:stretch/>
        </p:blipFill>
        <p:spPr bwMode="auto">
          <a:xfrm>
            <a:off x="-409575" y="-228600"/>
            <a:ext cx="13011150" cy="7315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 name="Google Shape;161;p9"/>
          <p:cNvSpPr txBox="1"/>
          <p:nvPr>
            <p:ph type="body" idx="1"/>
          </p:nvPr>
        </p:nvSpPr>
        <p:spPr bwMode="auto">
          <a:xfrm>
            <a:off x="328613" y="1365250"/>
            <a:ext cx="11436350" cy="4543425"/>
          </a:xfrm>
          <a:prstGeom prst="rect">
            <a:avLst/>
          </a:prstGeom>
          <a:noFill/>
          <a:ln>
            <a:noFill/>
          </a:ln>
        </p:spPr>
        <p:txBody>
          <a:bodyPr spcFirstLastPara="1" wrap="square" lIns="91425" tIns="45700" rIns="91425" bIns="45700" anchor="t" anchorCtr="0">
            <a:normAutofit lnSpcReduction="10000"/>
          </a:bodyPr>
          <a:lstStyle/>
          <a:p>
            <a:pPr marL="228600" lvl="0" indent="-76200" algn="just">
              <a:lnSpc>
                <a:spcPct val="90000"/>
              </a:lnSpc>
              <a:spcBef>
                <a:spcPts val="0"/>
              </a:spcBef>
              <a:spcAft>
                <a:spcPts val="0"/>
              </a:spcAft>
              <a:buClr>
                <a:schemeClr val="dk1"/>
              </a:buClr>
              <a:buSzPts val="2400"/>
              <a:buFont typeface="Noto Sans Symbols"/>
              <a:buNone/>
              <a:defRPr/>
            </a:pPr>
            <a:endParaRPr sz="2400">
              <a:solidFill>
                <a:srgbClr val="262626"/>
              </a:solidFill>
              <a:latin typeface="Times New Roman"/>
              <a:ea typeface="Times New Roman"/>
              <a:cs typeface="Times New Roman"/>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Entropy, also called as Shannon Entropy is denoted by H(S) for a finite set S, </a:t>
            </a:r>
            <a:endParaRPr sz="2400">
              <a:solidFill>
                <a:srgbClr val="0C0C0C"/>
              </a:solidFill>
              <a:latin typeface="Times New Roman"/>
              <a:ea typeface="Times New Roman"/>
              <a:cs typeface="Times New Roman"/>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It’s the </a:t>
            </a:r>
            <a:r>
              <a:rPr lang="en-US" sz="2400">
                <a:solidFill>
                  <a:srgbClr val="FF0000"/>
                </a:solidFill>
                <a:latin typeface="Times New Roman"/>
                <a:ea typeface="Times New Roman"/>
                <a:cs typeface="Times New Roman"/>
              </a:rPr>
              <a:t>measure of the amount of uncertainty or randomness in data</a:t>
            </a:r>
            <a:r>
              <a:rPr lang="en-US" sz="2400">
                <a:solidFill>
                  <a:srgbClr val="0C0C0C"/>
                </a:solidFill>
                <a:latin typeface="Times New Roman"/>
                <a:ea typeface="Times New Roman"/>
                <a:cs typeface="Times New Roman"/>
              </a:rPr>
              <a:t>.</a:t>
            </a:r>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Intuitively, it tells us about the predictability of a certain event. </a:t>
            </a:r>
            <a:endParaRPr sz="2400">
              <a:solidFill>
                <a:srgbClr val="0C0C0C"/>
              </a:solidFill>
              <a:latin typeface="Times New Roman"/>
              <a:ea typeface="Times New Roman"/>
              <a:cs typeface="Times New Roman"/>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Example, consider a coin toss whose probability of heads is 0.5 and probability of tails is 0.5. Here the entropy is the highest possible, since there’s no way of determining what the outcome might be.</a:t>
            </a:r>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 Alternatively, consider a coin which has heads on both the sides, the entropy of such an event can be predicted perfectly since we know beforehand that it’ll always be heads. In other words, this event has no randomness hence it’s entropy is zero.</a:t>
            </a:r>
            <a:endParaRPr/>
          </a:p>
          <a:p>
            <a:pPr marL="228600" lvl="0" indent="-228600" algn="just">
              <a:lnSpc>
                <a:spcPct val="90000"/>
              </a:lnSpc>
              <a:spcBef>
                <a:spcPts val="1000"/>
              </a:spcBef>
              <a:spcAft>
                <a:spcPts val="0"/>
              </a:spcAft>
              <a:buClr>
                <a:srgbClr val="0C0C0C"/>
              </a:buClr>
              <a:buSzPts val="2400"/>
              <a:buFont typeface="Noto Sans Symbols"/>
              <a:buChar char="▪"/>
              <a:defRPr/>
            </a:pPr>
            <a:r>
              <a:rPr lang="en-US" sz="2400">
                <a:solidFill>
                  <a:srgbClr val="0C0C0C"/>
                </a:solidFill>
                <a:latin typeface="Times New Roman"/>
                <a:ea typeface="Times New Roman"/>
                <a:cs typeface="Times New Roman"/>
              </a:rPr>
              <a:t>In particular, </a:t>
            </a:r>
            <a:r>
              <a:rPr lang="en-US" sz="2400">
                <a:solidFill>
                  <a:srgbClr val="FF0000"/>
                </a:solidFill>
                <a:latin typeface="Times New Roman"/>
                <a:ea typeface="Times New Roman"/>
                <a:cs typeface="Times New Roman"/>
              </a:rPr>
              <a:t>lower values imply less uncertainty while higher values imply high uncertainty</a:t>
            </a:r>
            <a:r>
              <a:rPr lang="en-US" sz="2400">
                <a:solidFill>
                  <a:srgbClr val="0C0C0C"/>
                </a:solidFill>
                <a:latin typeface="Times New Roman"/>
                <a:ea typeface="Times New Roman"/>
                <a:cs typeface="Times New Roman"/>
              </a:rPr>
              <a:t>.</a:t>
            </a:r>
            <a:endParaRPr/>
          </a:p>
        </p:txBody>
      </p:sp>
      <p:sp>
        <p:nvSpPr>
          <p:cNvPr id="162" name="Google Shape;162;p9"/>
          <p:cNvSpPr txBox="1"/>
          <p:nvPr>
            <p:ph type="title"/>
          </p:nvPr>
        </p:nvSpPr>
        <p:spPr bwMode="auto">
          <a:xfrm>
            <a:off x="1190625" y="984250"/>
            <a:ext cx="10058400" cy="654050"/>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rgbClr val="3F3F3F"/>
              </a:buClr>
              <a:buSzPct val="100000"/>
              <a:buFont typeface="Calibri"/>
              <a:buNone/>
              <a:defRPr/>
            </a:pPr>
            <a:r>
              <a:rPr lang="en-US">
                <a:solidFill>
                  <a:srgbClr val="3F3F3F"/>
                </a:solidFill>
              </a:rPr>
              <a:t>Entropy</a:t>
            </a:r>
            <a:endParaRPr>
              <a:solidFill>
                <a:srgbClr val="3F3F3F"/>
              </a:solidFill>
            </a:endParaRPr>
          </a:p>
        </p:txBody>
      </p:sp>
      <p:pic>
        <p:nvPicPr>
          <p:cNvPr id="163" name="Google Shape;163;p9"/>
          <p:cNvPicPr/>
          <p:nvPr/>
        </p:nvPicPr>
        <p:blipFill>
          <a:blip r:embed="rId2">
            <a:alphaModFix/>
          </a:blip>
          <a:srcRect l="0" t="0" r="0" b="0"/>
          <a:stretch/>
        </p:blipFill>
        <p:spPr bwMode="auto">
          <a:xfrm>
            <a:off x="0" y="0"/>
            <a:ext cx="1270000" cy="1147763"/>
          </a:xfrm>
          <a:prstGeom prst="rect">
            <a:avLst/>
          </a:prstGeom>
          <a:noFill/>
          <a:ln>
            <a:noFill/>
          </a:ln>
        </p:spPr>
      </p:pic>
      <p:sp>
        <p:nvSpPr>
          <p:cNvPr id="164" name="Google Shape;164;p9"/>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a:spcBef>
                <a:spcPts val="0"/>
              </a:spcBef>
              <a:spcAft>
                <a:spcPts val="0"/>
              </a:spcAft>
              <a:buNone/>
              <a:defRPr/>
            </a:pPr>
            <a:r>
              <a:rPr lang="en-US"/>
              <a:t>2/13/2023</a:t>
            </a:r>
            <a:endParaRPr/>
          </a:p>
        </p:txBody>
      </p:sp>
      <p:sp>
        <p:nvSpPr>
          <p:cNvPr id="165" name="Google Shape;165;p9"/>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Clr>
                <a:srgbClr val="FFFFFF"/>
              </a:buClr>
              <a:buSzPts val="1000"/>
              <a:buFont typeface="Calibri"/>
              <a:buNone/>
              <a:defRPr/>
            </a:pPr>
            <a:fld id="{00000000-1234-1234-1234-123412341234}" type="slidenum">
              <a:rPr lang="en-US" sz="1000" b="0" i="0" u="none" strike="noStrike" cap="none">
                <a:solidFill>
                  <a:srgbClr val="FFFFFF"/>
                </a:solidFill>
                <a:latin typeface="Calibri"/>
                <a:ea typeface="Calibri"/>
                <a:cs typeface="Calibri"/>
              </a:rPr>
              <a:t/>
            </a:fld>
            <a:endParaRPr sz="1000" b="0" i="0" u="none" strike="noStrike" cap="none">
              <a:solidFill>
                <a:srgbClr val="FFFFFF"/>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ONLYOFFICE/7.3.0.184</Application>
  <PresentationFormat>On-screen Show (4:3)</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Microsoft account</dc:creator>
  <cp:keywords/>
  <dc:description/>
  <dc:identifier/>
  <dc:language/>
  <cp:lastModifiedBy/>
  <cp:revision>1</cp:revision>
  <dcterms:created xsi:type="dcterms:W3CDTF">2023-02-13T04:08:10Z</dcterms:created>
  <dcterms:modified xsi:type="dcterms:W3CDTF">2023-03-10T06:59:59Z</dcterms:modified>
  <cp:category/>
  <cp:contentStatus/>
  <cp:version/>
</cp:coreProperties>
</file>