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79" r:id="rId2"/>
    <p:sldId id="680" r:id="rId3"/>
    <p:sldId id="681" r:id="rId4"/>
    <p:sldId id="682" r:id="rId5"/>
    <p:sldId id="684" r:id="rId6"/>
    <p:sldId id="685" r:id="rId7"/>
    <p:sldId id="686" r:id="rId8"/>
    <p:sldId id="687" r:id="rId9"/>
    <p:sldId id="688" r:id="rId10"/>
    <p:sldId id="689" r:id="rId11"/>
    <p:sldId id="690" r:id="rId12"/>
    <p:sldId id="6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ndra" initials="R" lastIdx="2" clrIdx="0">
    <p:extLst>
      <p:ext uri="{19B8F6BF-5375-455C-9EA6-DF929625EA0E}">
        <p15:presenceInfo xmlns:p15="http://schemas.microsoft.com/office/powerpoint/2012/main" userId="Raje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8EEBB-4EAD-4059-97B2-37FABEC3E101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2B019-E139-4CC5-9DF6-56AB4F4184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7F02-93D8-47C4-81DD-D00AEB19A9C4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5B6-4297-4EC4-9298-D3F4D62E3018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04DD-120C-4E39-9F07-E6308EC87F39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8F85-1FC8-4210-9A5C-FF2AB9DC2E9C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7A4D-AA46-49AC-829F-F1277EC1783D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31C-6916-41B7-A97E-59BEAD4C4AD3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7018-F0AD-4213-B3B5-119592C219F6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6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375" y="40244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491204" cy="501650"/>
          </a:xfrm>
        </p:spPr>
        <p:txBody>
          <a:bodyPr/>
          <a:lstStyle/>
          <a:p>
            <a:fld id="{E54E22E9-EE41-43F0-8AF4-6236388540D9}" type="datetime1">
              <a:rPr lang="en-US" smtClean="0"/>
              <a:t>3/6/2023</a:t>
            </a:fld>
            <a:r>
              <a:rPr lang="en-IN" smtClean="0"/>
              <a:t>Data </a:t>
            </a:r>
            <a:r>
              <a:rPr lang="en-IN" dirty="0" smtClean="0"/>
              <a:t>Science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07902" y="6356350"/>
            <a:ext cx="3245498" cy="501650"/>
          </a:xfrm>
        </p:spPr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127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47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5F9-AF75-41C3-ABEA-C99BA09A3D06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127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49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4A6-886E-4FC8-B7A8-46A362D2EBFC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7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DD13-B999-4AFD-B039-2FF635E4F2C6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3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E1D6-1040-4EE6-AE6C-0E0CF3D4FECE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4ECA-2C00-4129-AA22-2996D096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wp-content/uploads/2015/10/SVM_1.png" TargetMode="External"/><Relationship Id="rId2" Type="http://schemas.openxmlformats.org/officeDocument/2006/relationships/hyperlink" Target="https://courses.analyticsvidhya.com/courses/introduction-to-data-science-2?utm_source=blog&amp;utm_medium=understandingsupportvectormachineartic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1338" y="2116138"/>
            <a:ext cx="8569325" cy="1470025"/>
          </a:xfrm>
        </p:spPr>
        <p:txBody>
          <a:bodyPr>
            <a:normAutofit fontScale="90000"/>
          </a:bodyPr>
          <a:lstStyle/>
          <a:p>
            <a:pPr defTabSz="946052" fontAlgn="auto">
              <a:spcAft>
                <a:spcPts val="0"/>
              </a:spcAft>
              <a:defRPr/>
            </a:pPr>
            <a:r>
              <a:rPr lang="en-US" dirty="0" smtClean="0"/>
              <a:t>Support Vector Machine Classifier</a:t>
            </a:r>
            <a:br>
              <a:rPr lang="en-US" dirty="0" smtClean="0"/>
            </a:b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12800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000-A0BC-4A29-9C7A-229440265C7A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63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>
          <a:xfrm>
            <a:off x="553792" y="1147763"/>
            <a:ext cx="1151621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SVM Kernels </a:t>
            </a:r>
            <a:r>
              <a:rPr lang="en-US" sz="2400" b="1" dirty="0" smtClean="0"/>
              <a:t>: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SVM algorithm is implemented in practice using a kernel.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kernel transforms an input data space into the required form. </a:t>
            </a:r>
            <a:endParaRPr lang="en-US" sz="2400" dirty="0" smtClean="0"/>
          </a:p>
          <a:p>
            <a:r>
              <a:rPr lang="en-US" sz="2400" dirty="0" smtClean="0"/>
              <a:t>SVM </a:t>
            </a:r>
            <a:r>
              <a:rPr lang="en-US" sz="2400" dirty="0"/>
              <a:t>uses a technique called the </a:t>
            </a:r>
            <a:r>
              <a:rPr lang="en-US" sz="2400" b="1" dirty="0"/>
              <a:t>kernel trick. </a:t>
            </a:r>
            <a:endParaRPr lang="en-US" sz="2400" b="1" dirty="0" smtClean="0"/>
          </a:p>
          <a:p>
            <a:r>
              <a:rPr lang="en-US" sz="2400" dirty="0" smtClean="0"/>
              <a:t>Here</a:t>
            </a:r>
            <a:r>
              <a:rPr lang="en-US" sz="2400" dirty="0"/>
              <a:t>, the kernel takes a </a:t>
            </a:r>
            <a:r>
              <a:rPr lang="en-US" sz="2400" b="1" dirty="0"/>
              <a:t>low-dimensional input space a</a:t>
            </a:r>
            <a:r>
              <a:rPr lang="en-US" sz="2400" dirty="0"/>
              <a:t>nd transforms it into a </a:t>
            </a:r>
            <a:r>
              <a:rPr lang="en-US" sz="2400" b="1" dirty="0"/>
              <a:t>higher dimensional space. </a:t>
            </a:r>
            <a:endParaRPr lang="en-US" sz="2400" b="1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other words, you can say that it converts </a:t>
            </a:r>
            <a:r>
              <a:rPr lang="en-US" sz="2400" dirty="0" err="1">
                <a:solidFill>
                  <a:srgbClr val="FF0000"/>
                </a:solidFill>
              </a:rPr>
              <a:t>nonseparable</a:t>
            </a:r>
            <a:r>
              <a:rPr lang="en-US" sz="2400" dirty="0">
                <a:solidFill>
                  <a:srgbClr val="FF0000"/>
                </a:solidFill>
              </a:rPr>
              <a:t> problem to separable problems by adding more dimension to it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is most useful in non-linear separation problem. </a:t>
            </a:r>
            <a:endParaRPr lang="en-US" sz="2400" dirty="0" smtClean="0"/>
          </a:p>
          <a:p>
            <a:r>
              <a:rPr lang="en-US" sz="2400" dirty="0" smtClean="0"/>
              <a:t>Kernel </a:t>
            </a:r>
            <a:r>
              <a:rPr lang="en-US" sz="2400" dirty="0"/>
              <a:t>trick helps you to build a more accurate classifier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241D7A-2A16-4230-95DF-250A16B74F39}" type="datetime1">
              <a:rPr lang="en-US" smtClean="0"/>
              <a:t>3/6/2023</a:t>
            </a:fld>
            <a:endParaRPr lang="en-US"/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3216D99-68A1-4BB7-8A23-C4E77AA66F49}" type="slidenum">
              <a:rPr 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sz="1000" smtClean="0">
              <a:solidFill>
                <a:srgbClr val="FFFFFF"/>
              </a:solidFill>
            </a:endParaRPr>
          </a:p>
        </p:txBody>
      </p:sp>
      <p:pic>
        <p:nvPicPr>
          <p:cNvPr id="12595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92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63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>
          <a:xfrm>
            <a:off x="553792" y="1147763"/>
            <a:ext cx="1151621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SVM Kernels </a:t>
            </a:r>
            <a:r>
              <a:rPr lang="en-US" sz="2400" b="1" dirty="0" smtClean="0"/>
              <a:t>: </a:t>
            </a:r>
          </a:p>
          <a:p>
            <a:r>
              <a:rPr lang="en-US" sz="2400" b="1" dirty="0"/>
              <a:t>Linear </a:t>
            </a:r>
            <a:r>
              <a:rPr lang="en-US" sz="2400" b="1" dirty="0" smtClean="0"/>
              <a:t>Kernel:  </a:t>
            </a:r>
            <a:r>
              <a:rPr lang="en-US" sz="2400" dirty="0"/>
              <a:t>A linear kernel can be used as normal dot product any two given observations.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product between two vectors is the sum of the multiplication of each pair of input values</a:t>
            </a:r>
            <a:r>
              <a:rPr lang="en-US" sz="2400" b="1" dirty="0" smtClean="0"/>
              <a:t>.           </a:t>
            </a:r>
            <a:r>
              <a:rPr lang="en-IN" sz="2400" b="1" dirty="0" smtClean="0"/>
              <a:t>K(x</a:t>
            </a:r>
            <a:r>
              <a:rPr lang="en-IN" sz="2400" b="1" dirty="0"/>
              <a:t>, xi) = sum(x * </a:t>
            </a:r>
            <a:r>
              <a:rPr lang="en-IN" sz="2400" b="1" dirty="0" smtClean="0"/>
              <a:t>xi) </a:t>
            </a:r>
          </a:p>
          <a:p>
            <a:r>
              <a:rPr lang="en-IN" sz="2400" b="1" dirty="0" smtClean="0"/>
              <a:t>Polynomial Kernel: </a:t>
            </a:r>
            <a:r>
              <a:rPr lang="en-IN" sz="2400" dirty="0"/>
              <a:t>A polynomial kernel is a more generalized form of the linear kernel. The polynomial kernel can distinguish </a:t>
            </a:r>
            <a:r>
              <a:rPr lang="en-IN" sz="2400" b="1" dirty="0"/>
              <a:t>curved or nonlinear input space</a:t>
            </a:r>
            <a:r>
              <a:rPr lang="en-IN" sz="2400" dirty="0"/>
              <a:t>.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                   </a:t>
            </a:r>
            <a:r>
              <a:rPr lang="en-IN" sz="2400" b="1" dirty="0" smtClean="0"/>
              <a:t>K(</a:t>
            </a:r>
            <a:r>
              <a:rPr lang="en-IN" sz="2400" b="1" dirty="0" err="1" smtClean="0"/>
              <a:t>x,xi</a:t>
            </a:r>
            <a:r>
              <a:rPr lang="en-IN" sz="2400" b="1" dirty="0"/>
              <a:t>) = 1 + sum(x * xi</a:t>
            </a:r>
            <a:r>
              <a:rPr lang="en-IN" sz="2400" b="1" dirty="0" smtClean="0"/>
              <a:t>)^d</a:t>
            </a:r>
          </a:p>
          <a:p>
            <a:pPr marL="0" indent="0">
              <a:buNone/>
            </a:pPr>
            <a:r>
              <a:rPr lang="en-US" sz="2400" dirty="0"/>
              <a:t>Where d is the degree of the polynomial. d=1 is similar to the linear transformation. The degree needs to be manually specified in the learning algorithm.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805960-F05A-4317-BCA2-BA700C9669FE}" type="datetime1">
              <a:rPr lang="en-US" smtClean="0"/>
              <a:t>3/6/2023</a:t>
            </a:fld>
            <a:endParaRPr lang="en-US"/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3216D99-68A1-4BB7-8A23-C4E77AA66F49}" type="slidenum">
              <a:rPr 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sz="1000" smtClean="0">
              <a:solidFill>
                <a:srgbClr val="FFFFFF"/>
              </a:solidFill>
            </a:endParaRPr>
          </a:p>
        </p:txBody>
      </p:sp>
      <p:pic>
        <p:nvPicPr>
          <p:cNvPr id="12595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89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78" y="1774471"/>
            <a:ext cx="10802680" cy="324409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2902" y="6041364"/>
            <a:ext cx="683517" cy="365125"/>
          </a:xfrm>
        </p:spPr>
        <p:txBody>
          <a:bodyPr/>
          <a:lstStyle/>
          <a:p>
            <a:fld id="{32082B33-E319-4A26-B41D-C56180337BF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69599" cy="1313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7389" y="3176337"/>
            <a:ext cx="5699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7E9-4C09-48DD-9E74-CBF345E23EF2}" type="datetime1">
              <a:rPr lang="en-US" smtClean="0"/>
              <a:t>3/6/2023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63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>
          <a:xfrm>
            <a:off x="1270000" y="979867"/>
            <a:ext cx="108257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Support Vector Machine?</a:t>
            </a:r>
          </a:p>
          <a:p>
            <a:r>
              <a:rPr lang="en-US" sz="2400" dirty="0"/>
              <a:t>“Support Vector Machine” (SVM) is a </a:t>
            </a:r>
            <a:r>
              <a:rPr lang="en-US" sz="2400" b="1" u="sng" dirty="0"/>
              <a:t>supervised</a:t>
            </a:r>
            <a:r>
              <a:rPr lang="en-US" sz="2400" b="1" dirty="0"/>
              <a:t> </a:t>
            </a:r>
            <a:r>
              <a:rPr lang="en-US" sz="2400" b="1" u="sng" dirty="0">
                <a:hlinkClick r:id="rId2"/>
              </a:rPr>
              <a:t>machine learning algorithm</a:t>
            </a:r>
            <a:r>
              <a:rPr lang="en-US" sz="2400" dirty="0"/>
              <a:t> which can be used for both classification or regression challenges. 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However</a:t>
            </a:r>
            <a:r>
              <a:rPr lang="en-US" sz="2400" dirty="0"/>
              <a:t>,  it is mostly used in classification problems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the SVM algorithm, we plot each data item as a point in </a:t>
            </a:r>
            <a:r>
              <a:rPr lang="en-US" sz="2400" b="1" dirty="0"/>
              <a:t>n-dimensional space </a:t>
            </a:r>
            <a:r>
              <a:rPr lang="en-US" sz="2400" dirty="0"/>
              <a:t>(where n is number of features you have) with the value of each feature being the value of a particular coordinate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Then, </a:t>
            </a:r>
            <a:r>
              <a:rPr lang="en-US" sz="2400" b="1" dirty="0"/>
              <a:t>we perform classification by finding the hyper-plane </a:t>
            </a:r>
            <a:r>
              <a:rPr lang="en-US" sz="2400" dirty="0"/>
              <a:t>that differentiates the two classes very </a:t>
            </a:r>
            <a:r>
              <a:rPr lang="en-US" sz="2400" dirty="0" smtClean="0"/>
              <a:t>well</a:t>
            </a:r>
            <a:r>
              <a:rPr lang="en-US" sz="2400" u="sng" dirty="0">
                <a:hlinkClick r:id="rId3"/>
              </a:rPr>
              <a:t/>
            </a:r>
            <a:br>
              <a:rPr lang="en-US" sz="2400" u="sng" dirty="0">
                <a:hlinkClick r:id="rId3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20D906-F96F-45CA-8FE3-9DDACAE387C7}" type="datetime1">
              <a:rPr lang="en-US" smtClean="0"/>
              <a:t>3/6/2023</a:t>
            </a:fld>
            <a:endParaRPr lang="en-US"/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3216D99-68A1-4BB7-8A23-C4E77AA66F49}" type="slidenum">
              <a:rPr 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sz="1000" smtClean="0">
              <a:solidFill>
                <a:srgbClr val="FFFFFF"/>
              </a:solidFill>
            </a:endParaRPr>
          </a:p>
        </p:txBody>
      </p:sp>
      <p:pic>
        <p:nvPicPr>
          <p:cNvPr id="12595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04" y="4233268"/>
            <a:ext cx="4772695" cy="20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9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Content Placeholder 2"/>
          <p:cNvSpPr>
            <a:spLocks noGrp="1"/>
          </p:cNvSpPr>
          <p:nvPr>
            <p:ph idx="1"/>
          </p:nvPr>
        </p:nvSpPr>
        <p:spPr>
          <a:xfrm>
            <a:off x="196224" y="1136427"/>
            <a:ext cx="11799552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Support </a:t>
            </a:r>
            <a:r>
              <a:rPr lang="en-US" sz="2200" b="1" dirty="0" smtClean="0"/>
              <a:t>Vectors: </a:t>
            </a:r>
            <a:r>
              <a:rPr lang="en-US" sz="2200" dirty="0"/>
              <a:t>Support vectors are the </a:t>
            </a:r>
            <a:r>
              <a:rPr lang="en-US" sz="2200" b="1" dirty="0"/>
              <a:t>data points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which are closest to the hyperplane</a:t>
            </a:r>
            <a:r>
              <a:rPr lang="en-US" sz="2200" dirty="0"/>
              <a:t>. These points will </a:t>
            </a:r>
            <a:r>
              <a:rPr lang="en-US" sz="2200" b="1" dirty="0"/>
              <a:t>define the separating line better by calculating margins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These </a:t>
            </a:r>
            <a:r>
              <a:rPr lang="en-US" sz="2200" dirty="0"/>
              <a:t>points are more relevant to the construction of the classifier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Hyperplane:</a:t>
            </a:r>
            <a:r>
              <a:rPr lang="en-US" sz="2200" dirty="0" smtClean="0"/>
              <a:t> </a:t>
            </a:r>
            <a:r>
              <a:rPr lang="en-US" sz="2200" dirty="0"/>
              <a:t>A hyperplane is a decision plane which separates between a set of objects having different class memberships. </a:t>
            </a:r>
            <a:endParaRPr lang="en-US" sz="2200" dirty="0" smtClean="0"/>
          </a:p>
          <a:p>
            <a:r>
              <a:rPr lang="en-US" sz="2200" b="1" dirty="0" smtClean="0"/>
              <a:t>Margin:</a:t>
            </a:r>
            <a:r>
              <a:rPr lang="en-US" sz="2200" dirty="0" smtClean="0"/>
              <a:t> </a:t>
            </a:r>
            <a:r>
              <a:rPr lang="en-US" sz="2200" dirty="0"/>
              <a:t>A margin is a gap between the two lines on the closest class points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This is calculated as </a:t>
            </a:r>
            <a:r>
              <a:rPr lang="en-US" sz="2200" b="1" dirty="0"/>
              <a:t>the perpendicular distance </a:t>
            </a:r>
            <a:r>
              <a:rPr lang="en-US" sz="2200" dirty="0"/>
              <a:t>from the line to support vectors or closest points. </a:t>
            </a:r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the </a:t>
            </a:r>
            <a:r>
              <a:rPr lang="en-US" sz="2200" b="1" dirty="0"/>
              <a:t>margin is larger in between the classes</a:t>
            </a:r>
            <a:r>
              <a:rPr lang="en-US" sz="2200" dirty="0"/>
              <a:t>, then it is considered a </a:t>
            </a:r>
            <a:r>
              <a:rPr lang="en-US" sz="2200" b="1" dirty="0"/>
              <a:t>good margin</a:t>
            </a:r>
            <a:r>
              <a:rPr lang="en-US" sz="2200" dirty="0"/>
              <a:t>, a smaller margin is a bad margin.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F292A-6690-4796-8C47-1FF1F36AFDB3}" type="datetime1">
              <a:rPr lang="en-US" smtClean="0"/>
              <a:t>3/6/2023</a:t>
            </a:fld>
            <a:endParaRPr lang="en-US"/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3216D99-68A1-4BB7-8A23-C4E77AA66F49}" type="slidenum">
              <a:rPr 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sz="1000" smtClean="0">
              <a:solidFill>
                <a:srgbClr val="FFFFFF"/>
              </a:solidFill>
            </a:endParaRPr>
          </a:p>
        </p:txBody>
      </p:sp>
      <p:pic>
        <p:nvPicPr>
          <p:cNvPr id="12595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353059"/>
            <a:ext cx="4738352" cy="20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63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3200" b="1" dirty="0" smtClean="0"/>
              <a:t>SVM-Different Scenario</a:t>
            </a:r>
            <a:endParaRPr lang="en-US" sz="3200" dirty="0"/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>
          <a:xfrm>
            <a:off x="176905" y="1147763"/>
            <a:ext cx="1183818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Identify the right hyper-plane (Scenario-1): </a:t>
            </a:r>
            <a:r>
              <a:rPr lang="en-US" sz="2400" dirty="0"/>
              <a:t>Here, we have three hyper-planes (A, B and C). Now, identify the right hyper-plane to classify star and circle.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103D06-A3B1-4F62-81AA-ED4A664C180A}" type="datetime1">
              <a:rPr lang="en-US" smtClean="0"/>
              <a:t>3/6/2023</a:t>
            </a:fld>
            <a:endParaRPr lang="en-US"/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3216D99-68A1-4BB7-8A23-C4E77AA66F49}" type="slidenum">
              <a:rPr 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sz="1000" smtClean="0">
              <a:solidFill>
                <a:srgbClr val="FFFFFF"/>
              </a:solidFill>
            </a:endParaRPr>
          </a:p>
        </p:txBody>
      </p:sp>
      <p:pic>
        <p:nvPicPr>
          <p:cNvPr id="12595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0708" y="2597016"/>
            <a:ext cx="63922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need to remember a thumb rule to identify the right hyper-plane: </a:t>
            </a:r>
            <a:r>
              <a:rPr lang="en-US" sz="2400" b="1" dirty="0"/>
              <a:t>“Select the hyper-plane which segregates the two classes better</a:t>
            </a:r>
            <a:r>
              <a:rPr lang="en-US" sz="2400" dirty="0"/>
              <a:t>”.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this scenario, hyper-plane “B” has excellently performed this job.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38" y="2005013"/>
            <a:ext cx="4638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CD0-5340-4ABF-98AA-74440289440D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981075"/>
            <a:ext cx="891218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1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248-0C40-422F-A098-57C48C5996CC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1" y="888641"/>
            <a:ext cx="8860665" cy="51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CAA1-9393-47C5-A079-EC6E4748FEB8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996187"/>
            <a:ext cx="8847786" cy="48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9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C7E9-4DA2-4C03-8DF2-BB3EDC410D3D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8" y="734096"/>
            <a:ext cx="9975761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E934-14E6-49F0-9ADE-C9A3DC6C6777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4ECA-2C00-4129-AA22-2996D096FE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888641"/>
            <a:ext cx="9543245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7915</TotalTime>
  <Words>399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Support Vector Machine Classifier </vt:lpstr>
      <vt:lpstr>SVM</vt:lpstr>
      <vt:lpstr>PowerPoint Presentation</vt:lpstr>
      <vt:lpstr>SVM-Different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</vt:lpstr>
      <vt:lpstr>SVM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mitcoe</dc:creator>
  <cp:lastModifiedBy>Microsoft account</cp:lastModifiedBy>
  <cp:revision>522</cp:revision>
  <dcterms:created xsi:type="dcterms:W3CDTF">2018-07-04T03:08:53Z</dcterms:created>
  <dcterms:modified xsi:type="dcterms:W3CDTF">2023-03-06T05:11:09Z</dcterms:modified>
</cp:coreProperties>
</file>