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681" r:id="rId4"/>
    <p:sldMasterId id="2147483703" r:id="rId5"/>
  </p:sldMasterIdLst>
  <p:notesMasterIdLst>
    <p:notesMasterId r:id="rId39"/>
  </p:notesMasterIdLst>
  <p:handoutMasterIdLst>
    <p:handoutMasterId r:id="rId40"/>
  </p:handoutMasterIdLst>
  <p:sldIdLst>
    <p:sldId id="268" r:id="rId6"/>
    <p:sldId id="271" r:id="rId7"/>
    <p:sldId id="279" r:id="rId8"/>
    <p:sldId id="281" r:id="rId9"/>
    <p:sldId id="343" r:id="rId10"/>
    <p:sldId id="272" r:id="rId11"/>
    <p:sldId id="286" r:id="rId12"/>
    <p:sldId id="275" r:id="rId13"/>
    <p:sldId id="277" r:id="rId14"/>
    <p:sldId id="321" r:id="rId15"/>
    <p:sldId id="331" r:id="rId16"/>
    <p:sldId id="341" r:id="rId17"/>
    <p:sldId id="337" r:id="rId18"/>
    <p:sldId id="344" r:id="rId19"/>
    <p:sldId id="334" r:id="rId20"/>
    <p:sldId id="340" r:id="rId21"/>
    <p:sldId id="345" r:id="rId22"/>
    <p:sldId id="290" r:id="rId23"/>
    <p:sldId id="291" r:id="rId24"/>
    <p:sldId id="318" r:id="rId25"/>
    <p:sldId id="319" r:id="rId26"/>
    <p:sldId id="320" r:id="rId27"/>
    <p:sldId id="333" r:id="rId28"/>
    <p:sldId id="342" r:id="rId29"/>
    <p:sldId id="338" r:id="rId30"/>
    <p:sldId id="335" r:id="rId31"/>
    <p:sldId id="336" r:id="rId32"/>
    <p:sldId id="339" r:id="rId33"/>
    <p:sldId id="346" r:id="rId34"/>
    <p:sldId id="332" r:id="rId35"/>
    <p:sldId id="329" r:id="rId36"/>
    <p:sldId id="347" r:id="rId37"/>
    <p:sldId id="33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EB5"/>
    <a:srgbClr val="A4804A"/>
    <a:srgbClr val="7BEBD8"/>
    <a:srgbClr val="8335E5"/>
    <a:srgbClr val="6B8DE1"/>
    <a:srgbClr val="6C92E1"/>
    <a:srgbClr val="6313DC"/>
    <a:srgbClr val="1E3ADA"/>
    <a:srgbClr val="030553"/>
    <a:srgbClr val="7D4B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52" autoAdjust="0"/>
  </p:normalViewPr>
  <p:slideViewPr>
    <p:cSldViewPr snapToGrid="0" showGuides="1">
      <p:cViewPr varScale="1">
        <p:scale>
          <a:sx n="93" d="100"/>
          <a:sy n="93" d="100"/>
        </p:scale>
        <p:origin x="562" y="86"/>
      </p:cViewPr>
      <p:guideLst>
        <p:guide orient="horz" pos="2064"/>
        <p:guide pos="3840"/>
        <p:guide pos="456"/>
        <p:guide pos="7200"/>
      </p:guideLst>
    </p:cSldViewPr>
  </p:slideViewPr>
  <p:outlineViewPr>
    <p:cViewPr>
      <p:scale>
        <a:sx n="33" d="100"/>
        <a:sy n="33" d="100"/>
      </p:scale>
      <p:origin x="0" y="0"/>
    </p:cViewPr>
  </p:outlineViewPr>
  <p:notesTextViewPr>
    <p:cViewPr>
      <p:scale>
        <a:sx n="3" d="2"/>
        <a:sy n="3" d="2"/>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3/19/2021</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3/19/2021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atin typeface="Rockwell" panose="02060603020205020403" pitchFamily="18"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4">
            <a:extLst>
              <a:ext uri="{FF2B5EF4-FFF2-40B4-BE49-F238E27FC236}">
                <a16:creationId xmlns:a16="http://schemas.microsoft.com/office/drawing/2014/main" id="{B2E7B543-5A3E-473C-961E-B87265D14049}"/>
              </a:ext>
            </a:extLst>
          </p:cNvPr>
          <p:cNvSpPr>
            <a:spLocks noGrp="1"/>
          </p:cNvSpPr>
          <p:nvPr>
            <p:ph type="sldNum" sz="quarter" idx="4"/>
          </p:nvPr>
        </p:nvSpPr>
        <p:spPr>
          <a:xfrm>
            <a:off x="11826240" y="6465520"/>
            <a:ext cx="365760" cy="274320"/>
          </a:xfrm>
          <a:prstGeom prst="rect">
            <a:avLst/>
          </a:prstGeom>
        </p:spPr>
        <p:txBody>
          <a:bodyPr/>
          <a:lstStyle>
            <a:lvl1pPr algn="ctr">
              <a:defRPr sz="1000" b="1">
                <a:solidFill>
                  <a:schemeClr val="bg1"/>
                </a:solidFill>
                <a:latin typeface="Roboto" panose="02000000000000000000" pitchFamily="2" charset="0"/>
                <a:ea typeface="Roboto" panose="02000000000000000000" pitchFamily="2" charset="0"/>
              </a:defRPr>
            </a:lvl1pPr>
          </a:lstStyle>
          <a:p>
            <a:fld id="{ED6580AB-5C3C-4B4F-8E2A-8B7A0A8CE695}" type="slidenum">
              <a:rPr lang="en-US" smtClean="0"/>
              <a:t>‹#›</a:t>
            </a:fld>
            <a:endParaRPr lang="en-US" dirty="0"/>
          </a:p>
        </p:txBody>
      </p:sp>
      <p:pic>
        <p:nvPicPr>
          <p:cNvPr id="7" name="Picture 6">
            <a:extLst>
              <a:ext uri="{FF2B5EF4-FFF2-40B4-BE49-F238E27FC236}">
                <a16:creationId xmlns:a16="http://schemas.microsoft.com/office/drawing/2014/main" id="{AD6A2BB4-2A1A-403D-AA0F-A498F00AA857}"/>
              </a:ext>
            </a:extLst>
          </p:cNvPr>
          <p:cNvPicPr>
            <a:picLocks noChangeAspect="1"/>
          </p:cNvPicPr>
          <p:nvPr userDrawn="1"/>
        </p:nvPicPr>
        <p:blipFill>
          <a:blip r:embed="rId2"/>
          <a:stretch>
            <a:fillRect/>
          </a:stretch>
        </p:blipFill>
        <p:spPr>
          <a:xfrm>
            <a:off x="3989521" y="5356296"/>
            <a:ext cx="4466197" cy="758681"/>
          </a:xfrm>
          <a:prstGeom prst="rect">
            <a:avLst/>
          </a:prstGeom>
        </p:spPr>
      </p:pic>
    </p:spTree>
    <p:extLst>
      <p:ext uri="{BB962C8B-B14F-4D97-AF65-F5344CB8AC3E}">
        <p14:creationId xmlns:p14="http://schemas.microsoft.com/office/powerpoint/2010/main" val="3423020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atin typeface="Rockwell" panose="02060603020205020403" pitchFamily="18"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4">
            <a:extLst>
              <a:ext uri="{FF2B5EF4-FFF2-40B4-BE49-F238E27FC236}">
                <a16:creationId xmlns:a16="http://schemas.microsoft.com/office/drawing/2014/main" id="{B2E7B543-5A3E-473C-961E-B87265D14049}"/>
              </a:ext>
            </a:extLst>
          </p:cNvPr>
          <p:cNvSpPr>
            <a:spLocks noGrp="1"/>
          </p:cNvSpPr>
          <p:nvPr>
            <p:ph type="sldNum" sz="quarter" idx="4"/>
          </p:nvPr>
        </p:nvSpPr>
        <p:spPr>
          <a:xfrm>
            <a:off x="11826240" y="6465520"/>
            <a:ext cx="365760" cy="274320"/>
          </a:xfrm>
          <a:prstGeom prst="rect">
            <a:avLst/>
          </a:prstGeom>
        </p:spPr>
        <p:txBody>
          <a:bodyPr/>
          <a:lstStyle>
            <a:lvl1pPr algn="ctr">
              <a:defRPr sz="1000" b="1">
                <a:solidFill>
                  <a:schemeClr val="bg1"/>
                </a:solidFill>
                <a:latin typeface="Roboto" panose="02000000000000000000" pitchFamily="2" charset="0"/>
                <a:ea typeface="Roboto" panose="02000000000000000000" pitchFamily="2" charset="0"/>
              </a:defRPr>
            </a:lvl1pPr>
          </a:lstStyle>
          <a:p>
            <a:fld id="{ED6580AB-5C3C-4B4F-8E2A-8B7A0A8CE695}" type="slidenum">
              <a:rPr lang="en-US" smtClean="0"/>
              <a:t>‹#›</a:t>
            </a:fld>
            <a:endParaRPr lang="en-US" dirty="0"/>
          </a:p>
        </p:txBody>
      </p:sp>
      <p:pic>
        <p:nvPicPr>
          <p:cNvPr id="7" name="Picture 6">
            <a:extLst>
              <a:ext uri="{FF2B5EF4-FFF2-40B4-BE49-F238E27FC236}">
                <a16:creationId xmlns:a16="http://schemas.microsoft.com/office/drawing/2014/main" id="{AD6A2BB4-2A1A-403D-AA0F-A498F00AA857}"/>
              </a:ext>
            </a:extLst>
          </p:cNvPr>
          <p:cNvPicPr>
            <a:picLocks noChangeAspect="1"/>
          </p:cNvPicPr>
          <p:nvPr userDrawn="1"/>
        </p:nvPicPr>
        <p:blipFill>
          <a:blip r:embed="rId2"/>
          <a:stretch>
            <a:fillRect/>
          </a:stretch>
        </p:blipFill>
        <p:spPr>
          <a:xfrm>
            <a:off x="4192721" y="5356296"/>
            <a:ext cx="4466197" cy="758681"/>
          </a:xfrm>
          <a:prstGeom prst="rect">
            <a:avLst/>
          </a:prstGeom>
        </p:spPr>
      </p:pic>
    </p:spTree>
    <p:extLst>
      <p:ext uri="{BB962C8B-B14F-4D97-AF65-F5344CB8AC3E}">
        <p14:creationId xmlns:p14="http://schemas.microsoft.com/office/powerpoint/2010/main" val="121080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map" descr="Map of North America">
            <a:extLst>
              <a:ext uri="{FF2B5EF4-FFF2-40B4-BE49-F238E27FC236}">
                <a16:creationId xmlns:a16="http://schemas.microsoft.com/office/drawing/2014/main" id="{0B992891-D8F4-4D2F-A296-17A253B7E656}"/>
              </a:ext>
            </a:extLst>
          </p:cNvPr>
          <p:cNvSpPr>
            <a:spLocks noChangeAspect="1" noEditPoints="1"/>
          </p:cNvSpPr>
          <p:nvPr userDrawn="1"/>
        </p:nvSpPr>
        <p:spPr bwMode="auto">
          <a:xfrm>
            <a:off x="4967550" y="0"/>
            <a:ext cx="7224450" cy="6420062"/>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2">
                  <a:lumMod val="20000"/>
                  <a:lumOff val="80000"/>
                </a:schemeClr>
              </a:gs>
              <a:gs pos="100000">
                <a:schemeClr val="bg2">
                  <a:lumMod val="20000"/>
                  <a:lumOff val="80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sz="1800"/>
          </a:p>
        </p:txBody>
      </p:sp>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atin typeface="Rockwell" panose="02060603020205020403" pitchFamily="18"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4">
            <a:extLst>
              <a:ext uri="{FF2B5EF4-FFF2-40B4-BE49-F238E27FC236}">
                <a16:creationId xmlns:a16="http://schemas.microsoft.com/office/drawing/2014/main" id="{B2E7B543-5A3E-473C-961E-B87265D14049}"/>
              </a:ext>
            </a:extLst>
          </p:cNvPr>
          <p:cNvSpPr>
            <a:spLocks noGrp="1"/>
          </p:cNvSpPr>
          <p:nvPr>
            <p:ph type="sldNum" sz="quarter" idx="4"/>
          </p:nvPr>
        </p:nvSpPr>
        <p:spPr>
          <a:xfrm>
            <a:off x="11826240" y="6465520"/>
            <a:ext cx="365760" cy="274320"/>
          </a:xfrm>
          <a:prstGeom prst="rect">
            <a:avLst/>
          </a:prstGeom>
        </p:spPr>
        <p:txBody>
          <a:bodyPr/>
          <a:lstStyle>
            <a:lvl1pPr algn="ctr">
              <a:defRPr sz="1000" b="1">
                <a:solidFill>
                  <a:schemeClr val="bg1"/>
                </a:solidFill>
                <a:latin typeface="Roboto" panose="02000000000000000000" pitchFamily="2" charset="0"/>
                <a:ea typeface="Roboto" panose="02000000000000000000" pitchFamily="2" charset="0"/>
              </a:defRPr>
            </a:lvl1pPr>
          </a:lstStyle>
          <a:p>
            <a:fld id="{ED6580AB-5C3C-4B4F-8E2A-8B7A0A8CE695}" type="slidenum">
              <a:rPr lang="en-US" smtClean="0"/>
              <a:t>‹#›</a:t>
            </a:fld>
            <a:endParaRPr lang="en-US" dirty="0"/>
          </a:p>
        </p:txBody>
      </p:sp>
      <p:pic>
        <p:nvPicPr>
          <p:cNvPr id="4" name="Picture 3">
            <a:extLst>
              <a:ext uri="{FF2B5EF4-FFF2-40B4-BE49-F238E27FC236}">
                <a16:creationId xmlns:a16="http://schemas.microsoft.com/office/drawing/2014/main" id="{5828A8F2-DE46-4A58-9B3B-9CFB4B13F60D}"/>
              </a:ext>
            </a:extLst>
          </p:cNvPr>
          <p:cNvPicPr>
            <a:picLocks noChangeAspect="1"/>
          </p:cNvPicPr>
          <p:nvPr userDrawn="1"/>
        </p:nvPicPr>
        <p:blipFill>
          <a:blip r:embed="rId2"/>
          <a:stretch>
            <a:fillRect/>
          </a:stretch>
        </p:blipFill>
        <p:spPr>
          <a:xfrm>
            <a:off x="3989521" y="5459590"/>
            <a:ext cx="4466197" cy="758681"/>
          </a:xfrm>
          <a:prstGeom prst="rect">
            <a:avLst/>
          </a:prstGeom>
        </p:spPr>
      </p:pic>
    </p:spTree>
    <p:extLst>
      <p:ext uri="{BB962C8B-B14F-4D97-AF65-F5344CB8AC3E}">
        <p14:creationId xmlns:p14="http://schemas.microsoft.com/office/powerpoint/2010/main" val="1158843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4C3B76E0-F320-4543-A314-043E2CBBCBF6}"/>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sp>
        <p:nvSpPr>
          <p:cNvPr id="5" name="Title Placeholder 1">
            <a:extLst>
              <a:ext uri="{FF2B5EF4-FFF2-40B4-BE49-F238E27FC236}">
                <a16:creationId xmlns:a16="http://schemas.microsoft.com/office/drawing/2014/main" id="{4571C2A6-2E5D-4330-9203-85859318A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8" name="Content Placeholder 7">
            <a:extLst>
              <a:ext uri="{FF2B5EF4-FFF2-40B4-BE49-F238E27FC236}">
                <a16:creationId xmlns:a16="http://schemas.microsoft.com/office/drawing/2014/main" id="{6305FD26-196B-4143-8D68-41A3B563CB1A}"/>
              </a:ext>
            </a:extLst>
          </p:cNvPr>
          <p:cNvSpPr>
            <a:spLocks noGrp="1"/>
          </p:cNvSpPr>
          <p:nvPr>
            <p:ph sz="quarter" idx="10"/>
          </p:nvPr>
        </p:nvSpPr>
        <p:spPr>
          <a:xfrm>
            <a:off x="838200" y="1858294"/>
            <a:ext cx="10515599" cy="446876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7708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4D0D-3F69-4094-9417-DA26D5E05B2B}"/>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A19369D-3BD5-4B2E-8728-D2E162FEE8C5}"/>
              </a:ext>
            </a:extLst>
          </p:cNvPr>
          <p:cNvSpPr>
            <a:spLocks noGrp="1"/>
          </p:cNvSpPr>
          <p:nvPr>
            <p:ph type="sldNum" sz="quarter" idx="10"/>
          </p:nvPr>
        </p:nvSpPr>
        <p:spPr/>
        <p:txBody>
          <a:bodyPr/>
          <a:lstStyle/>
          <a:p>
            <a:fld id="{ED6580AB-5C3C-4B4F-8E2A-8B7A0A8CE695}" type="slidenum">
              <a:rPr lang="en-US" smtClean="0"/>
              <a:t>‹#›</a:t>
            </a:fld>
            <a:endParaRPr lang="en-US" dirty="0"/>
          </a:p>
        </p:txBody>
      </p:sp>
      <p:sp>
        <p:nvSpPr>
          <p:cNvPr id="6" name="Content Placeholder 7">
            <a:extLst>
              <a:ext uri="{FF2B5EF4-FFF2-40B4-BE49-F238E27FC236}">
                <a16:creationId xmlns:a16="http://schemas.microsoft.com/office/drawing/2014/main" id="{61651759-299E-4F87-9EAB-F631D86F0800}"/>
              </a:ext>
            </a:extLst>
          </p:cNvPr>
          <p:cNvSpPr>
            <a:spLocks noGrp="1"/>
          </p:cNvSpPr>
          <p:nvPr>
            <p:ph sz="quarter" idx="11"/>
          </p:nvPr>
        </p:nvSpPr>
        <p:spPr>
          <a:xfrm>
            <a:off x="838200" y="2177935"/>
            <a:ext cx="10515599" cy="414912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5A372F20-D52C-4BFA-900C-8DD82E435308}"/>
              </a:ext>
            </a:extLst>
          </p:cNvPr>
          <p:cNvSpPr>
            <a:spLocks noGrp="1"/>
          </p:cNvSpPr>
          <p:nvPr>
            <p:ph type="body" sz="quarter" idx="12"/>
          </p:nvPr>
        </p:nvSpPr>
        <p:spPr>
          <a:xfrm>
            <a:off x="838200" y="1690688"/>
            <a:ext cx="10515598" cy="460866"/>
          </a:xfrm>
        </p:spPr>
        <p:txBody>
          <a:bodyPr>
            <a:noAutofit/>
          </a:bodyPr>
          <a:lstStyle>
            <a:lvl1pPr marL="228600" indent="-228600">
              <a:buFont typeface="Wingdings" panose="05000000000000000000" pitchFamily="2" charset="2"/>
              <a:buChar char=""/>
              <a:defRPr sz="1800"/>
            </a:lvl1pPr>
            <a:lvl2pPr>
              <a:defRPr sz="1800"/>
            </a:lvl2pPr>
            <a:lvl3pPr>
              <a:defRPr sz="1600"/>
            </a:lvl3pPr>
            <a:lvl4pPr>
              <a:defRPr sz="1400"/>
            </a:lvl4pPr>
            <a:lvl5pPr>
              <a:defRPr sz="1400"/>
            </a:lvl5pPr>
          </a:lstStyle>
          <a:p>
            <a:pPr lvl="0"/>
            <a:r>
              <a:rPr lang="en-US" dirty="0"/>
              <a:t>Click to edit Master text styles</a:t>
            </a:r>
          </a:p>
        </p:txBody>
      </p:sp>
    </p:spTree>
    <p:extLst>
      <p:ext uri="{BB962C8B-B14F-4D97-AF65-F5344CB8AC3E}">
        <p14:creationId xmlns:p14="http://schemas.microsoft.com/office/powerpoint/2010/main" val="532276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4C3B76E0-F320-4543-A314-043E2CBBCBF6}"/>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sp>
        <p:nvSpPr>
          <p:cNvPr id="5" name="Title Placeholder 1">
            <a:extLst>
              <a:ext uri="{FF2B5EF4-FFF2-40B4-BE49-F238E27FC236}">
                <a16:creationId xmlns:a16="http://schemas.microsoft.com/office/drawing/2014/main" id="{4571C2A6-2E5D-4330-9203-85859318A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8" name="Content Placeholder 7">
            <a:extLst>
              <a:ext uri="{FF2B5EF4-FFF2-40B4-BE49-F238E27FC236}">
                <a16:creationId xmlns:a16="http://schemas.microsoft.com/office/drawing/2014/main" id="{6305FD26-196B-4143-8D68-41A3B563CB1A}"/>
              </a:ext>
            </a:extLst>
          </p:cNvPr>
          <p:cNvSpPr>
            <a:spLocks noGrp="1"/>
          </p:cNvSpPr>
          <p:nvPr>
            <p:ph sz="quarter" idx="10"/>
          </p:nvPr>
        </p:nvSpPr>
        <p:spPr>
          <a:xfrm>
            <a:off x="838201" y="1858294"/>
            <a:ext cx="5120148" cy="446876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7">
            <a:extLst>
              <a:ext uri="{FF2B5EF4-FFF2-40B4-BE49-F238E27FC236}">
                <a16:creationId xmlns:a16="http://schemas.microsoft.com/office/drawing/2014/main" id="{423D6864-9D57-44B2-9E9D-D42172C5576C}"/>
              </a:ext>
            </a:extLst>
          </p:cNvPr>
          <p:cNvSpPr>
            <a:spLocks noGrp="1"/>
          </p:cNvSpPr>
          <p:nvPr>
            <p:ph sz="quarter" idx="11"/>
          </p:nvPr>
        </p:nvSpPr>
        <p:spPr>
          <a:xfrm>
            <a:off x="6233159" y="1858294"/>
            <a:ext cx="5120640" cy="446876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F753DD7A-DC0B-43BB-A7E2-30E832B4B323}"/>
              </a:ext>
            </a:extLst>
          </p:cNvPr>
          <p:cNvPicPr>
            <a:picLocks noChangeAspect="1"/>
          </p:cNvPicPr>
          <p:nvPr userDrawn="1"/>
        </p:nvPicPr>
        <p:blipFill>
          <a:blip r:embed="rId2"/>
          <a:stretch>
            <a:fillRect/>
          </a:stretch>
        </p:blipFill>
        <p:spPr>
          <a:xfrm>
            <a:off x="9265920" y="805520"/>
            <a:ext cx="2743200" cy="465993"/>
          </a:xfrm>
          <a:prstGeom prst="rect">
            <a:avLst/>
          </a:prstGeom>
        </p:spPr>
      </p:pic>
    </p:spTree>
    <p:extLst>
      <p:ext uri="{BB962C8B-B14F-4D97-AF65-F5344CB8AC3E}">
        <p14:creationId xmlns:p14="http://schemas.microsoft.com/office/powerpoint/2010/main" val="13717545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638D4CEB-FD69-4396-A6BA-C655570DDF1E}"/>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sp>
        <p:nvSpPr>
          <p:cNvPr id="3" name="Title 1">
            <a:extLst>
              <a:ext uri="{FF2B5EF4-FFF2-40B4-BE49-F238E27FC236}">
                <a16:creationId xmlns:a16="http://schemas.microsoft.com/office/drawing/2014/main" id="{3B63FC83-D40D-4EB3-BCAB-23F670C2C66E}"/>
              </a:ext>
            </a:extLst>
          </p:cNvPr>
          <p:cNvSpPr>
            <a:spLocks noGrp="1"/>
          </p:cNvSpPr>
          <p:nvPr>
            <p:ph type="title"/>
          </p:nvPr>
        </p:nvSpPr>
        <p:spPr>
          <a:xfrm>
            <a:off x="838200" y="3152001"/>
            <a:ext cx="10515600" cy="553998"/>
          </a:xfrm>
        </p:spPr>
        <p:txBody>
          <a:bodyPr wrap="square" lIns="0" tIns="0" rIns="0" bIns="0" anchor="t">
            <a:spAutoFit/>
          </a:bodyPr>
          <a:lstStyle>
            <a:lvl1pPr algn="ctr">
              <a:defRPr sz="4000" cap="all" baseline="0">
                <a:solidFill>
                  <a:schemeClr val="tx1">
                    <a:lumMod val="75000"/>
                    <a:lumOff val="25000"/>
                  </a:schemeClr>
                </a:solidFill>
              </a:defRPr>
            </a:lvl1pPr>
          </a:lstStyle>
          <a:p>
            <a:r>
              <a:rPr lang="en-US" dirty="0"/>
              <a:t>Click to edit Master title style</a:t>
            </a:r>
          </a:p>
        </p:txBody>
      </p:sp>
      <p:pic>
        <p:nvPicPr>
          <p:cNvPr id="5" name="Picture 4">
            <a:extLst>
              <a:ext uri="{FF2B5EF4-FFF2-40B4-BE49-F238E27FC236}">
                <a16:creationId xmlns:a16="http://schemas.microsoft.com/office/drawing/2014/main" id="{8FE55F5D-0DC5-4475-8E1F-94C145F9F710}"/>
              </a:ext>
            </a:extLst>
          </p:cNvPr>
          <p:cNvPicPr>
            <a:picLocks noChangeAspect="1"/>
          </p:cNvPicPr>
          <p:nvPr userDrawn="1"/>
        </p:nvPicPr>
        <p:blipFill>
          <a:blip r:embed="rId2"/>
          <a:stretch>
            <a:fillRect/>
          </a:stretch>
        </p:blipFill>
        <p:spPr>
          <a:xfrm>
            <a:off x="9265920" y="441620"/>
            <a:ext cx="2743200" cy="465993"/>
          </a:xfrm>
          <a:prstGeom prst="rect">
            <a:avLst/>
          </a:prstGeom>
        </p:spPr>
      </p:pic>
    </p:spTree>
    <p:extLst>
      <p:ext uri="{BB962C8B-B14F-4D97-AF65-F5344CB8AC3E}">
        <p14:creationId xmlns:p14="http://schemas.microsoft.com/office/powerpoint/2010/main" val="2352362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AF493024-C769-4FDF-A059-D11C858CBE67}"/>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pic>
        <p:nvPicPr>
          <p:cNvPr id="4" name="Picture 3">
            <a:extLst>
              <a:ext uri="{FF2B5EF4-FFF2-40B4-BE49-F238E27FC236}">
                <a16:creationId xmlns:a16="http://schemas.microsoft.com/office/drawing/2014/main" id="{3A403A7E-2049-4512-8649-E632C5246A65}"/>
              </a:ext>
            </a:extLst>
          </p:cNvPr>
          <p:cNvPicPr>
            <a:picLocks noChangeAspect="1"/>
          </p:cNvPicPr>
          <p:nvPr userDrawn="1"/>
        </p:nvPicPr>
        <p:blipFill>
          <a:blip r:embed="rId2"/>
          <a:stretch>
            <a:fillRect/>
          </a:stretch>
        </p:blipFill>
        <p:spPr>
          <a:xfrm>
            <a:off x="9265920" y="441620"/>
            <a:ext cx="2743200" cy="465993"/>
          </a:xfrm>
          <a:prstGeom prst="rect">
            <a:avLst/>
          </a:prstGeom>
        </p:spPr>
      </p:pic>
    </p:spTree>
    <p:extLst>
      <p:ext uri="{BB962C8B-B14F-4D97-AF65-F5344CB8AC3E}">
        <p14:creationId xmlns:p14="http://schemas.microsoft.com/office/powerpoint/2010/main" val="1379840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E6353-E8F9-441E-8283-E42B7C260EE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AE3B8B8-1924-4C24-A8B1-6C4B5136D15C}"/>
              </a:ext>
            </a:extLst>
          </p:cNvPr>
          <p:cNvSpPr>
            <a:spLocks noGrp="1"/>
          </p:cNvSpPr>
          <p:nvPr>
            <p:ph type="sldNum" sz="quarter" idx="10"/>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488866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6" name="map" descr="Map of North America">
            <a:extLst>
              <a:ext uri="{FF2B5EF4-FFF2-40B4-BE49-F238E27FC236}">
                <a16:creationId xmlns:a16="http://schemas.microsoft.com/office/drawing/2014/main" id="{3B5B12E9-B8CD-4B3E-A443-837BA35F9D1D}"/>
              </a:ext>
            </a:extLst>
          </p:cNvPr>
          <p:cNvSpPr>
            <a:spLocks noChangeAspect="1" noEditPoints="1"/>
          </p:cNvSpPr>
          <p:nvPr userDrawn="1"/>
        </p:nvSpPr>
        <p:spPr bwMode="auto">
          <a:xfrm>
            <a:off x="4967550" y="0"/>
            <a:ext cx="7224450" cy="6420062"/>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2">
                  <a:lumMod val="20000"/>
                  <a:lumOff val="80000"/>
                </a:schemeClr>
              </a:gs>
              <a:gs pos="100000">
                <a:schemeClr val="bg2">
                  <a:lumMod val="20000"/>
                  <a:lumOff val="80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sz="1800"/>
          </a:p>
        </p:txBody>
      </p:sp>
      <p:sp>
        <p:nvSpPr>
          <p:cNvPr id="3" name="Slide Number Placeholder 4">
            <a:extLst>
              <a:ext uri="{FF2B5EF4-FFF2-40B4-BE49-F238E27FC236}">
                <a16:creationId xmlns:a16="http://schemas.microsoft.com/office/drawing/2014/main" id="{AF493024-C769-4FDF-A059-D11C858CBE67}"/>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pic>
        <p:nvPicPr>
          <p:cNvPr id="7" name="Picture 6">
            <a:extLst>
              <a:ext uri="{FF2B5EF4-FFF2-40B4-BE49-F238E27FC236}">
                <a16:creationId xmlns:a16="http://schemas.microsoft.com/office/drawing/2014/main" id="{CC778E25-5C11-4D46-889E-36342A4B784C}"/>
              </a:ext>
            </a:extLst>
          </p:cNvPr>
          <p:cNvPicPr>
            <a:picLocks noChangeAspect="1"/>
          </p:cNvPicPr>
          <p:nvPr userDrawn="1"/>
        </p:nvPicPr>
        <p:blipFill>
          <a:blip r:embed="rId2"/>
          <a:stretch>
            <a:fillRect/>
          </a:stretch>
        </p:blipFill>
        <p:spPr>
          <a:xfrm>
            <a:off x="9265920" y="441620"/>
            <a:ext cx="2743200" cy="465993"/>
          </a:xfrm>
          <a:prstGeom prst="rect">
            <a:avLst/>
          </a:prstGeom>
        </p:spPr>
      </p:pic>
    </p:spTree>
    <p:extLst>
      <p:ext uri="{BB962C8B-B14F-4D97-AF65-F5344CB8AC3E}">
        <p14:creationId xmlns:p14="http://schemas.microsoft.com/office/powerpoint/2010/main" val="184198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map" descr="Map of North America">
            <a:extLst>
              <a:ext uri="{FF2B5EF4-FFF2-40B4-BE49-F238E27FC236}">
                <a16:creationId xmlns:a16="http://schemas.microsoft.com/office/drawing/2014/main" id="{0B992891-D8F4-4D2F-A296-17A253B7E656}"/>
              </a:ext>
            </a:extLst>
          </p:cNvPr>
          <p:cNvSpPr>
            <a:spLocks noChangeAspect="1" noEditPoints="1"/>
          </p:cNvSpPr>
          <p:nvPr userDrawn="1"/>
        </p:nvSpPr>
        <p:spPr bwMode="auto">
          <a:xfrm>
            <a:off x="4967550" y="0"/>
            <a:ext cx="7224450" cy="6420062"/>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2">
                  <a:lumMod val="20000"/>
                  <a:lumOff val="80000"/>
                </a:schemeClr>
              </a:gs>
              <a:gs pos="100000">
                <a:schemeClr val="bg2">
                  <a:lumMod val="20000"/>
                  <a:lumOff val="80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sz="1800"/>
          </a:p>
        </p:txBody>
      </p:sp>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atin typeface="Rockwell" panose="02060603020205020403" pitchFamily="18"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4">
            <a:extLst>
              <a:ext uri="{FF2B5EF4-FFF2-40B4-BE49-F238E27FC236}">
                <a16:creationId xmlns:a16="http://schemas.microsoft.com/office/drawing/2014/main" id="{B2E7B543-5A3E-473C-961E-B87265D14049}"/>
              </a:ext>
            </a:extLst>
          </p:cNvPr>
          <p:cNvSpPr>
            <a:spLocks noGrp="1"/>
          </p:cNvSpPr>
          <p:nvPr>
            <p:ph type="sldNum" sz="quarter" idx="4"/>
          </p:nvPr>
        </p:nvSpPr>
        <p:spPr>
          <a:xfrm>
            <a:off x="11826240" y="6465520"/>
            <a:ext cx="365760" cy="274320"/>
          </a:xfrm>
          <a:prstGeom prst="rect">
            <a:avLst/>
          </a:prstGeom>
        </p:spPr>
        <p:txBody>
          <a:bodyPr/>
          <a:lstStyle>
            <a:lvl1pPr algn="ctr">
              <a:defRPr sz="1000" b="1">
                <a:solidFill>
                  <a:schemeClr val="bg1"/>
                </a:solidFill>
                <a:latin typeface="Roboto" panose="02000000000000000000" pitchFamily="2" charset="0"/>
                <a:ea typeface="Roboto" panose="02000000000000000000" pitchFamily="2" charset="0"/>
              </a:defRPr>
            </a:lvl1pPr>
          </a:lstStyle>
          <a:p>
            <a:fld id="{ED6580AB-5C3C-4B4F-8E2A-8B7A0A8CE695}" type="slidenum">
              <a:rPr lang="en-US" smtClean="0"/>
              <a:t>‹#›</a:t>
            </a:fld>
            <a:endParaRPr lang="en-US" dirty="0"/>
          </a:p>
        </p:txBody>
      </p:sp>
      <p:pic>
        <p:nvPicPr>
          <p:cNvPr id="4" name="Picture 3">
            <a:extLst>
              <a:ext uri="{FF2B5EF4-FFF2-40B4-BE49-F238E27FC236}">
                <a16:creationId xmlns:a16="http://schemas.microsoft.com/office/drawing/2014/main" id="{5828A8F2-DE46-4A58-9B3B-9CFB4B13F60D}"/>
              </a:ext>
            </a:extLst>
          </p:cNvPr>
          <p:cNvPicPr>
            <a:picLocks noChangeAspect="1"/>
          </p:cNvPicPr>
          <p:nvPr userDrawn="1"/>
        </p:nvPicPr>
        <p:blipFill>
          <a:blip r:embed="rId2"/>
          <a:stretch>
            <a:fillRect/>
          </a:stretch>
        </p:blipFill>
        <p:spPr>
          <a:xfrm>
            <a:off x="3527703" y="181841"/>
            <a:ext cx="4466197" cy="758681"/>
          </a:xfrm>
          <a:prstGeom prst="rect">
            <a:avLst/>
          </a:prstGeom>
        </p:spPr>
      </p:pic>
    </p:spTree>
    <p:extLst>
      <p:ext uri="{BB962C8B-B14F-4D97-AF65-F5344CB8AC3E}">
        <p14:creationId xmlns:p14="http://schemas.microsoft.com/office/powerpoint/2010/main" val="128920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4C3B76E0-F320-4543-A314-043E2CBBCBF6}"/>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sp>
        <p:nvSpPr>
          <p:cNvPr id="5" name="Title Placeholder 1">
            <a:extLst>
              <a:ext uri="{FF2B5EF4-FFF2-40B4-BE49-F238E27FC236}">
                <a16:creationId xmlns:a16="http://schemas.microsoft.com/office/drawing/2014/main" id="{4571C2A6-2E5D-4330-9203-85859318A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8" name="Content Placeholder 7">
            <a:extLst>
              <a:ext uri="{FF2B5EF4-FFF2-40B4-BE49-F238E27FC236}">
                <a16:creationId xmlns:a16="http://schemas.microsoft.com/office/drawing/2014/main" id="{6305FD26-196B-4143-8D68-41A3B563CB1A}"/>
              </a:ext>
            </a:extLst>
          </p:cNvPr>
          <p:cNvSpPr>
            <a:spLocks noGrp="1"/>
          </p:cNvSpPr>
          <p:nvPr>
            <p:ph sz="quarter" idx="10"/>
          </p:nvPr>
        </p:nvSpPr>
        <p:spPr>
          <a:xfrm>
            <a:off x="838200" y="1858294"/>
            <a:ext cx="10515599" cy="446876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4639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4D0D-3F69-4094-9417-DA26D5E05B2B}"/>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A19369D-3BD5-4B2E-8728-D2E162FEE8C5}"/>
              </a:ext>
            </a:extLst>
          </p:cNvPr>
          <p:cNvSpPr>
            <a:spLocks noGrp="1"/>
          </p:cNvSpPr>
          <p:nvPr>
            <p:ph type="sldNum" sz="quarter" idx="10"/>
          </p:nvPr>
        </p:nvSpPr>
        <p:spPr/>
        <p:txBody>
          <a:bodyPr/>
          <a:lstStyle/>
          <a:p>
            <a:fld id="{ED6580AB-5C3C-4B4F-8E2A-8B7A0A8CE695}" type="slidenum">
              <a:rPr lang="en-US" smtClean="0"/>
              <a:t>‹#›</a:t>
            </a:fld>
            <a:endParaRPr lang="en-US" dirty="0"/>
          </a:p>
        </p:txBody>
      </p:sp>
      <p:sp>
        <p:nvSpPr>
          <p:cNvPr id="6" name="Content Placeholder 7">
            <a:extLst>
              <a:ext uri="{FF2B5EF4-FFF2-40B4-BE49-F238E27FC236}">
                <a16:creationId xmlns:a16="http://schemas.microsoft.com/office/drawing/2014/main" id="{61651759-299E-4F87-9EAB-F631D86F0800}"/>
              </a:ext>
            </a:extLst>
          </p:cNvPr>
          <p:cNvSpPr>
            <a:spLocks noGrp="1"/>
          </p:cNvSpPr>
          <p:nvPr>
            <p:ph sz="quarter" idx="11"/>
          </p:nvPr>
        </p:nvSpPr>
        <p:spPr>
          <a:xfrm>
            <a:off x="838200" y="2177935"/>
            <a:ext cx="10515599" cy="414912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5A372F20-D52C-4BFA-900C-8DD82E435308}"/>
              </a:ext>
            </a:extLst>
          </p:cNvPr>
          <p:cNvSpPr>
            <a:spLocks noGrp="1"/>
          </p:cNvSpPr>
          <p:nvPr>
            <p:ph type="body" sz="quarter" idx="12"/>
          </p:nvPr>
        </p:nvSpPr>
        <p:spPr>
          <a:xfrm>
            <a:off x="838200" y="1690688"/>
            <a:ext cx="10515598" cy="460866"/>
          </a:xfrm>
        </p:spPr>
        <p:txBody>
          <a:bodyPr>
            <a:noAutofit/>
          </a:bodyPr>
          <a:lstStyle>
            <a:lvl1pPr marL="228600" indent="-228600">
              <a:buFont typeface="Wingdings" panose="05000000000000000000" pitchFamily="2" charset="2"/>
              <a:buChar char=""/>
              <a:defRPr sz="1800"/>
            </a:lvl1pPr>
            <a:lvl2pPr>
              <a:defRPr sz="1800"/>
            </a:lvl2pPr>
            <a:lvl3pPr>
              <a:defRPr sz="1600"/>
            </a:lvl3pPr>
            <a:lvl4pPr>
              <a:defRPr sz="1400"/>
            </a:lvl4pPr>
            <a:lvl5pPr>
              <a:defRPr sz="1400"/>
            </a:lvl5pPr>
          </a:lstStyle>
          <a:p>
            <a:pPr lvl="0"/>
            <a:r>
              <a:rPr lang="en-US" dirty="0"/>
              <a:t>Click to edit Master text styles</a:t>
            </a:r>
          </a:p>
        </p:txBody>
      </p:sp>
    </p:spTree>
    <p:extLst>
      <p:ext uri="{BB962C8B-B14F-4D97-AF65-F5344CB8AC3E}">
        <p14:creationId xmlns:p14="http://schemas.microsoft.com/office/powerpoint/2010/main" val="3402138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4C3B76E0-F320-4543-A314-043E2CBBCBF6}"/>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sp>
        <p:nvSpPr>
          <p:cNvPr id="5" name="Title Placeholder 1">
            <a:extLst>
              <a:ext uri="{FF2B5EF4-FFF2-40B4-BE49-F238E27FC236}">
                <a16:creationId xmlns:a16="http://schemas.microsoft.com/office/drawing/2014/main" id="{4571C2A6-2E5D-4330-9203-85859318A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8" name="Content Placeholder 7">
            <a:extLst>
              <a:ext uri="{FF2B5EF4-FFF2-40B4-BE49-F238E27FC236}">
                <a16:creationId xmlns:a16="http://schemas.microsoft.com/office/drawing/2014/main" id="{6305FD26-196B-4143-8D68-41A3B563CB1A}"/>
              </a:ext>
            </a:extLst>
          </p:cNvPr>
          <p:cNvSpPr>
            <a:spLocks noGrp="1"/>
          </p:cNvSpPr>
          <p:nvPr>
            <p:ph sz="quarter" idx="10"/>
          </p:nvPr>
        </p:nvSpPr>
        <p:spPr>
          <a:xfrm>
            <a:off x="838201" y="1858294"/>
            <a:ext cx="5120148" cy="446876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7">
            <a:extLst>
              <a:ext uri="{FF2B5EF4-FFF2-40B4-BE49-F238E27FC236}">
                <a16:creationId xmlns:a16="http://schemas.microsoft.com/office/drawing/2014/main" id="{423D6864-9D57-44B2-9E9D-D42172C5576C}"/>
              </a:ext>
            </a:extLst>
          </p:cNvPr>
          <p:cNvSpPr>
            <a:spLocks noGrp="1"/>
          </p:cNvSpPr>
          <p:nvPr>
            <p:ph sz="quarter" idx="11"/>
          </p:nvPr>
        </p:nvSpPr>
        <p:spPr>
          <a:xfrm>
            <a:off x="6233159" y="1858294"/>
            <a:ext cx="5120640" cy="446876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F753DD7A-DC0B-43BB-A7E2-30E832B4B323}"/>
              </a:ext>
            </a:extLst>
          </p:cNvPr>
          <p:cNvPicPr>
            <a:picLocks noChangeAspect="1"/>
          </p:cNvPicPr>
          <p:nvPr userDrawn="1"/>
        </p:nvPicPr>
        <p:blipFill>
          <a:blip r:embed="rId2"/>
          <a:stretch>
            <a:fillRect/>
          </a:stretch>
        </p:blipFill>
        <p:spPr>
          <a:xfrm>
            <a:off x="9265920" y="805520"/>
            <a:ext cx="2743200" cy="465993"/>
          </a:xfrm>
          <a:prstGeom prst="rect">
            <a:avLst/>
          </a:prstGeom>
        </p:spPr>
      </p:pic>
    </p:spTree>
    <p:extLst>
      <p:ext uri="{BB962C8B-B14F-4D97-AF65-F5344CB8AC3E}">
        <p14:creationId xmlns:p14="http://schemas.microsoft.com/office/powerpoint/2010/main" val="3616940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638D4CEB-FD69-4396-A6BA-C655570DDF1E}"/>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sp>
        <p:nvSpPr>
          <p:cNvPr id="3" name="Title 1">
            <a:extLst>
              <a:ext uri="{FF2B5EF4-FFF2-40B4-BE49-F238E27FC236}">
                <a16:creationId xmlns:a16="http://schemas.microsoft.com/office/drawing/2014/main" id="{3B63FC83-D40D-4EB3-BCAB-23F670C2C66E}"/>
              </a:ext>
            </a:extLst>
          </p:cNvPr>
          <p:cNvSpPr>
            <a:spLocks noGrp="1"/>
          </p:cNvSpPr>
          <p:nvPr>
            <p:ph type="title"/>
          </p:nvPr>
        </p:nvSpPr>
        <p:spPr>
          <a:xfrm>
            <a:off x="838200" y="3152001"/>
            <a:ext cx="10515600" cy="553998"/>
          </a:xfrm>
        </p:spPr>
        <p:txBody>
          <a:bodyPr wrap="square" lIns="0" tIns="0" rIns="0" bIns="0" anchor="t">
            <a:spAutoFit/>
          </a:bodyPr>
          <a:lstStyle>
            <a:lvl1pPr algn="ctr">
              <a:defRPr sz="4000" cap="all" baseline="0">
                <a:solidFill>
                  <a:schemeClr val="tx1">
                    <a:lumMod val="75000"/>
                    <a:lumOff val="25000"/>
                  </a:schemeClr>
                </a:solidFill>
              </a:defRPr>
            </a:lvl1pPr>
          </a:lstStyle>
          <a:p>
            <a:r>
              <a:rPr lang="en-US" dirty="0"/>
              <a:t>Click to edit Master title style</a:t>
            </a:r>
          </a:p>
        </p:txBody>
      </p:sp>
      <p:pic>
        <p:nvPicPr>
          <p:cNvPr id="5" name="Picture 4">
            <a:extLst>
              <a:ext uri="{FF2B5EF4-FFF2-40B4-BE49-F238E27FC236}">
                <a16:creationId xmlns:a16="http://schemas.microsoft.com/office/drawing/2014/main" id="{8FE55F5D-0DC5-4475-8E1F-94C145F9F710}"/>
              </a:ext>
            </a:extLst>
          </p:cNvPr>
          <p:cNvPicPr>
            <a:picLocks noChangeAspect="1"/>
          </p:cNvPicPr>
          <p:nvPr userDrawn="1"/>
        </p:nvPicPr>
        <p:blipFill>
          <a:blip r:embed="rId2"/>
          <a:stretch>
            <a:fillRect/>
          </a:stretch>
        </p:blipFill>
        <p:spPr>
          <a:xfrm>
            <a:off x="9265920" y="441620"/>
            <a:ext cx="2743200" cy="465993"/>
          </a:xfrm>
          <a:prstGeom prst="rect">
            <a:avLst/>
          </a:prstGeom>
        </p:spPr>
      </p:pic>
    </p:spTree>
    <p:extLst>
      <p:ext uri="{BB962C8B-B14F-4D97-AF65-F5344CB8AC3E}">
        <p14:creationId xmlns:p14="http://schemas.microsoft.com/office/powerpoint/2010/main" val="3119130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AF493024-C769-4FDF-A059-D11C858CBE67}"/>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pic>
        <p:nvPicPr>
          <p:cNvPr id="4" name="Picture 3">
            <a:extLst>
              <a:ext uri="{FF2B5EF4-FFF2-40B4-BE49-F238E27FC236}">
                <a16:creationId xmlns:a16="http://schemas.microsoft.com/office/drawing/2014/main" id="{3A403A7E-2049-4512-8649-E632C5246A65}"/>
              </a:ext>
            </a:extLst>
          </p:cNvPr>
          <p:cNvPicPr>
            <a:picLocks noChangeAspect="1"/>
          </p:cNvPicPr>
          <p:nvPr userDrawn="1"/>
        </p:nvPicPr>
        <p:blipFill>
          <a:blip r:embed="rId2"/>
          <a:stretch>
            <a:fillRect/>
          </a:stretch>
        </p:blipFill>
        <p:spPr>
          <a:xfrm>
            <a:off x="9265920" y="441620"/>
            <a:ext cx="2743200" cy="465993"/>
          </a:xfrm>
          <a:prstGeom prst="rect">
            <a:avLst/>
          </a:prstGeom>
        </p:spPr>
      </p:pic>
    </p:spTree>
    <p:extLst>
      <p:ext uri="{BB962C8B-B14F-4D97-AF65-F5344CB8AC3E}">
        <p14:creationId xmlns:p14="http://schemas.microsoft.com/office/powerpoint/2010/main" val="1063432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E6353-E8F9-441E-8283-E42B7C260EE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AE3B8B8-1924-4C24-A8B1-6C4B5136D15C}"/>
              </a:ext>
            </a:extLst>
          </p:cNvPr>
          <p:cNvSpPr>
            <a:spLocks noGrp="1"/>
          </p:cNvSpPr>
          <p:nvPr>
            <p:ph type="sldNum" sz="quarter" idx="10"/>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9973983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6" name="map" descr="Map of North America">
            <a:extLst>
              <a:ext uri="{FF2B5EF4-FFF2-40B4-BE49-F238E27FC236}">
                <a16:creationId xmlns:a16="http://schemas.microsoft.com/office/drawing/2014/main" id="{3B5B12E9-B8CD-4B3E-A443-837BA35F9D1D}"/>
              </a:ext>
            </a:extLst>
          </p:cNvPr>
          <p:cNvSpPr>
            <a:spLocks noChangeAspect="1" noEditPoints="1"/>
          </p:cNvSpPr>
          <p:nvPr userDrawn="1"/>
        </p:nvSpPr>
        <p:spPr bwMode="auto">
          <a:xfrm>
            <a:off x="4967550" y="0"/>
            <a:ext cx="7224450" cy="6420062"/>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2">
                  <a:lumMod val="20000"/>
                  <a:lumOff val="80000"/>
                </a:schemeClr>
              </a:gs>
              <a:gs pos="100000">
                <a:schemeClr val="bg2">
                  <a:lumMod val="20000"/>
                  <a:lumOff val="80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sz="1800"/>
          </a:p>
        </p:txBody>
      </p:sp>
      <p:sp>
        <p:nvSpPr>
          <p:cNvPr id="3" name="Slide Number Placeholder 4">
            <a:extLst>
              <a:ext uri="{FF2B5EF4-FFF2-40B4-BE49-F238E27FC236}">
                <a16:creationId xmlns:a16="http://schemas.microsoft.com/office/drawing/2014/main" id="{AF493024-C769-4FDF-A059-D11C858CBE67}"/>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pic>
        <p:nvPicPr>
          <p:cNvPr id="7" name="Picture 6">
            <a:extLst>
              <a:ext uri="{FF2B5EF4-FFF2-40B4-BE49-F238E27FC236}">
                <a16:creationId xmlns:a16="http://schemas.microsoft.com/office/drawing/2014/main" id="{CC778E25-5C11-4D46-889E-36342A4B784C}"/>
              </a:ext>
            </a:extLst>
          </p:cNvPr>
          <p:cNvPicPr>
            <a:picLocks noChangeAspect="1"/>
          </p:cNvPicPr>
          <p:nvPr userDrawn="1"/>
        </p:nvPicPr>
        <p:blipFill>
          <a:blip r:embed="rId2"/>
          <a:stretch>
            <a:fillRect/>
          </a:stretch>
        </p:blipFill>
        <p:spPr>
          <a:xfrm>
            <a:off x="9265920" y="441620"/>
            <a:ext cx="2743200" cy="465993"/>
          </a:xfrm>
          <a:prstGeom prst="rect">
            <a:avLst/>
          </a:prstGeom>
        </p:spPr>
      </p:pic>
    </p:spTree>
    <p:extLst>
      <p:ext uri="{BB962C8B-B14F-4D97-AF65-F5344CB8AC3E}">
        <p14:creationId xmlns:p14="http://schemas.microsoft.com/office/powerpoint/2010/main" val="3149640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pn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6E36CC24-39C6-458F-BD13-EA8A32E4EADF}"/>
              </a:ext>
            </a:extLst>
          </p:cNvPr>
          <p:cNvSpPr/>
          <p:nvPr/>
        </p:nvSpPr>
        <p:spPr>
          <a:xfrm>
            <a:off x="0" y="6419800"/>
            <a:ext cx="10263189"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1D13D02-DAEA-4A5E-9C44-6EAB87B6B344}"/>
              </a:ext>
            </a:extLst>
          </p:cNvPr>
          <p:cNvSpPr/>
          <p:nvPr/>
        </p:nvSpPr>
        <p:spPr>
          <a:xfrm>
            <a:off x="11824884" y="6419800"/>
            <a:ext cx="367116"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sign&#10;&#10;Description generated with high confidence">
            <a:extLst>
              <a:ext uri="{FF2B5EF4-FFF2-40B4-BE49-F238E27FC236}">
                <a16:creationId xmlns:a16="http://schemas.microsoft.com/office/drawing/2014/main" id="{4325B3D1-6483-4097-B51A-50E2B95CDBA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69486" y="6328360"/>
            <a:ext cx="549100" cy="548640"/>
          </a:xfrm>
          <a:prstGeom prst="rect">
            <a:avLst/>
          </a:prstGeom>
        </p:spPr>
      </p:pic>
      <p:sp>
        <p:nvSpPr>
          <p:cNvPr id="13" name="Slide Number Placeholder 4">
            <a:extLst>
              <a:ext uri="{FF2B5EF4-FFF2-40B4-BE49-F238E27FC236}">
                <a16:creationId xmlns:a16="http://schemas.microsoft.com/office/drawing/2014/main" id="{CBA16ED7-719D-4676-887A-57FEB640698F}"/>
              </a:ext>
            </a:extLst>
          </p:cNvPr>
          <p:cNvSpPr>
            <a:spLocks noGrp="1"/>
          </p:cNvSpPr>
          <p:nvPr>
            <p:ph type="sldNum" sz="quarter" idx="4"/>
          </p:nvPr>
        </p:nvSpPr>
        <p:spPr>
          <a:xfrm>
            <a:off x="11826240" y="6465520"/>
            <a:ext cx="365760" cy="274320"/>
          </a:xfrm>
          <a:prstGeom prst="rect">
            <a:avLst/>
          </a:prstGeom>
        </p:spPr>
        <p:txBody>
          <a:bodyPr/>
          <a:lstStyle>
            <a:lvl1pPr algn="ctr">
              <a:defRPr sz="1000" b="1">
                <a:solidFill>
                  <a:schemeClr val="bg1"/>
                </a:solidFill>
                <a:latin typeface="Roboto" panose="02000000000000000000" pitchFamily="2" charset="0"/>
                <a:ea typeface="Roboto" panose="02000000000000000000" pitchFamily="2" charset="0"/>
              </a:defRPr>
            </a:lvl1pPr>
          </a:lstStyle>
          <a:p>
            <a:fld id="{ED6580AB-5C3C-4B4F-8E2A-8B7A0A8CE695}" type="slidenum">
              <a:rPr lang="en-US" smtClean="0"/>
              <a:t>‹#›</a:t>
            </a:fld>
            <a:endParaRPr lang="en-US" dirty="0"/>
          </a:p>
        </p:txBody>
      </p:sp>
      <p:sp>
        <p:nvSpPr>
          <p:cNvPr id="4" name="Rectangle 3">
            <a:extLst>
              <a:ext uri="{FF2B5EF4-FFF2-40B4-BE49-F238E27FC236}">
                <a16:creationId xmlns:a16="http://schemas.microsoft.com/office/drawing/2014/main" id="{6E685D0F-4ABD-4469-A80E-51B057EA058C}"/>
              </a:ext>
            </a:extLst>
          </p:cNvPr>
          <p:cNvSpPr/>
          <p:nvPr userDrawn="1"/>
        </p:nvSpPr>
        <p:spPr>
          <a:xfrm>
            <a:off x="0" y="6455666"/>
            <a:ext cx="2771913" cy="261610"/>
          </a:xfrm>
          <a:prstGeom prst="rect">
            <a:avLst/>
          </a:prstGeom>
        </p:spPr>
        <p:txBody>
          <a:bodyPr wrap="none">
            <a:spAutoFit/>
          </a:bodyPr>
          <a:lstStyle/>
          <a:p>
            <a:pPr>
              <a:defRPr/>
            </a:pPr>
            <a:r>
              <a:rPr lang="en-US" sz="1100" dirty="0">
                <a:solidFill>
                  <a:schemeClr val="bg1"/>
                </a:solidFill>
              </a:rPr>
              <a:t>Big Data Architecture &amp; Governance  - 2020</a:t>
            </a:r>
          </a:p>
        </p:txBody>
      </p:sp>
    </p:spTree>
    <p:extLst>
      <p:ext uri="{BB962C8B-B14F-4D97-AF65-F5344CB8AC3E}">
        <p14:creationId xmlns:p14="http://schemas.microsoft.com/office/powerpoint/2010/main" val="761353922"/>
      </p:ext>
    </p:extLst>
  </p:cSld>
  <p:clrMap bg1="lt1" tx1="dk1" bg2="lt2" tx2="dk2" accent1="accent1" accent2="accent2" accent3="accent3" accent4="accent4" accent5="accent5" accent6="accent6" hlink="hlink" folHlink="folHlink"/>
  <p:sldLayoutIdLst>
    <p:sldLayoutId id="2147483682" r:id="rId1"/>
    <p:sldLayoutId id="2147483700" r:id="rId2"/>
    <p:sldLayoutId id="2147483686" r:id="rId3"/>
    <p:sldLayoutId id="2147483701" r:id="rId4"/>
    <p:sldLayoutId id="2147483683" r:id="rId5"/>
    <p:sldLayoutId id="2147483684" r:id="rId6"/>
    <p:sldLayoutId id="2147483685" r:id="rId7"/>
    <p:sldLayoutId id="2147483702" r:id="rId8"/>
    <p:sldLayoutId id="2147483699" r:id="rId9"/>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000" b="0" kern="1200">
          <a:solidFill>
            <a:schemeClr val="tx1"/>
          </a:solidFill>
          <a:latin typeface="Rockwell" panose="02060603020205020403" pitchFamily="18" charset="0"/>
          <a:ea typeface="Roboto" panose="02000000000000000000" pitchFamily="2" charset="0"/>
          <a:cs typeface="Raav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6E36CC24-39C6-458F-BD13-EA8A32E4EADF}"/>
              </a:ext>
            </a:extLst>
          </p:cNvPr>
          <p:cNvSpPr/>
          <p:nvPr/>
        </p:nvSpPr>
        <p:spPr>
          <a:xfrm>
            <a:off x="0" y="6419800"/>
            <a:ext cx="10263189"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1D13D02-DAEA-4A5E-9C44-6EAB87B6B344}"/>
              </a:ext>
            </a:extLst>
          </p:cNvPr>
          <p:cNvSpPr/>
          <p:nvPr/>
        </p:nvSpPr>
        <p:spPr>
          <a:xfrm>
            <a:off x="11824884" y="6419800"/>
            <a:ext cx="367116"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sign&#10;&#10;Description generated with high confidence">
            <a:extLst>
              <a:ext uri="{FF2B5EF4-FFF2-40B4-BE49-F238E27FC236}">
                <a16:creationId xmlns:a16="http://schemas.microsoft.com/office/drawing/2014/main" id="{4325B3D1-6483-4097-B51A-50E2B95CDBA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69486" y="6328360"/>
            <a:ext cx="549100" cy="548640"/>
          </a:xfrm>
          <a:prstGeom prst="rect">
            <a:avLst/>
          </a:prstGeom>
        </p:spPr>
      </p:pic>
      <p:sp>
        <p:nvSpPr>
          <p:cNvPr id="13" name="Slide Number Placeholder 4">
            <a:extLst>
              <a:ext uri="{FF2B5EF4-FFF2-40B4-BE49-F238E27FC236}">
                <a16:creationId xmlns:a16="http://schemas.microsoft.com/office/drawing/2014/main" id="{CBA16ED7-719D-4676-887A-57FEB640698F}"/>
              </a:ext>
            </a:extLst>
          </p:cNvPr>
          <p:cNvSpPr>
            <a:spLocks noGrp="1"/>
          </p:cNvSpPr>
          <p:nvPr>
            <p:ph type="sldNum" sz="quarter" idx="4"/>
          </p:nvPr>
        </p:nvSpPr>
        <p:spPr>
          <a:xfrm>
            <a:off x="11826240" y="6465520"/>
            <a:ext cx="365760" cy="274320"/>
          </a:xfrm>
          <a:prstGeom prst="rect">
            <a:avLst/>
          </a:prstGeom>
        </p:spPr>
        <p:txBody>
          <a:bodyPr/>
          <a:lstStyle>
            <a:lvl1pPr algn="ctr">
              <a:defRPr sz="1000" b="1">
                <a:solidFill>
                  <a:schemeClr val="bg1"/>
                </a:solidFill>
                <a:latin typeface="Roboto" panose="02000000000000000000" pitchFamily="2" charset="0"/>
                <a:ea typeface="Roboto" panose="02000000000000000000" pitchFamily="2" charset="0"/>
              </a:defRPr>
            </a:lvl1pPr>
          </a:lstStyle>
          <a:p>
            <a:fld id="{ED6580AB-5C3C-4B4F-8E2A-8B7A0A8CE695}" type="slidenum">
              <a:rPr lang="en-US" smtClean="0"/>
              <a:t>‹#›</a:t>
            </a:fld>
            <a:endParaRPr lang="en-US" dirty="0"/>
          </a:p>
        </p:txBody>
      </p:sp>
      <p:sp>
        <p:nvSpPr>
          <p:cNvPr id="4" name="Rectangle 3">
            <a:extLst>
              <a:ext uri="{FF2B5EF4-FFF2-40B4-BE49-F238E27FC236}">
                <a16:creationId xmlns:a16="http://schemas.microsoft.com/office/drawing/2014/main" id="{6E685D0F-4ABD-4469-A80E-51B057EA058C}"/>
              </a:ext>
            </a:extLst>
          </p:cNvPr>
          <p:cNvSpPr/>
          <p:nvPr userDrawn="1"/>
        </p:nvSpPr>
        <p:spPr>
          <a:xfrm>
            <a:off x="0" y="6455666"/>
            <a:ext cx="2747868" cy="261610"/>
          </a:xfrm>
          <a:prstGeom prst="rect">
            <a:avLst/>
          </a:prstGeom>
        </p:spPr>
        <p:txBody>
          <a:bodyPr wrap="none">
            <a:spAutoFit/>
          </a:bodyPr>
          <a:lstStyle/>
          <a:p>
            <a:pPr>
              <a:defRPr/>
            </a:pPr>
            <a:r>
              <a:rPr lang="en-US" sz="1100" dirty="0">
                <a:solidFill>
                  <a:schemeClr val="bg1"/>
                </a:solidFill>
              </a:rPr>
              <a:t>Big Data Architecture &amp; Governance – 2020</a:t>
            </a:r>
          </a:p>
        </p:txBody>
      </p:sp>
    </p:spTree>
    <p:extLst>
      <p:ext uri="{BB962C8B-B14F-4D97-AF65-F5344CB8AC3E}">
        <p14:creationId xmlns:p14="http://schemas.microsoft.com/office/powerpoint/2010/main" val="15296149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000" b="0" kern="1200">
          <a:solidFill>
            <a:schemeClr val="tx1"/>
          </a:solidFill>
          <a:latin typeface="Rockwell" panose="02060603020205020403" pitchFamily="18" charset="0"/>
          <a:ea typeface="Roboto" panose="02000000000000000000" pitchFamily="2" charset="0"/>
          <a:cs typeface="Raav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F55D-047D-45DE-BBFC-7EC44D2B6AF0}"/>
              </a:ext>
            </a:extLst>
          </p:cNvPr>
          <p:cNvSpPr>
            <a:spLocks noGrp="1"/>
          </p:cNvSpPr>
          <p:nvPr>
            <p:ph type="ctrTitle"/>
          </p:nvPr>
        </p:nvSpPr>
        <p:spPr/>
        <p:txBody>
          <a:bodyPr/>
          <a:lstStyle/>
          <a:p>
            <a:r>
              <a:rPr lang="en-US" dirty="0"/>
              <a:t>Big Data Architecture and Governance</a:t>
            </a:r>
          </a:p>
        </p:txBody>
      </p:sp>
      <p:sp>
        <p:nvSpPr>
          <p:cNvPr id="3" name="Subtitle 2">
            <a:extLst>
              <a:ext uri="{FF2B5EF4-FFF2-40B4-BE49-F238E27FC236}">
                <a16:creationId xmlns:a16="http://schemas.microsoft.com/office/drawing/2014/main" id="{0C5C01F6-07D4-4756-B831-8EDF485A9AF9}"/>
              </a:ext>
            </a:extLst>
          </p:cNvPr>
          <p:cNvSpPr>
            <a:spLocks noGrp="1"/>
          </p:cNvSpPr>
          <p:nvPr>
            <p:ph type="subTitle" idx="1"/>
          </p:nvPr>
        </p:nvSpPr>
        <p:spPr/>
        <p:txBody>
          <a:bodyPr>
            <a:normAutofit/>
          </a:bodyPr>
          <a:lstStyle/>
          <a:p>
            <a:endParaRPr lang="en-US" dirty="0"/>
          </a:p>
          <a:p>
            <a:r>
              <a:rPr lang="en-US" dirty="0"/>
              <a:t>Individual Project | Wayfair</a:t>
            </a:r>
          </a:p>
          <a:p>
            <a:r>
              <a:rPr lang="en-US" sz="2000" dirty="0"/>
              <a:t>Prathamesh Shrikrishna Verlekar</a:t>
            </a:r>
          </a:p>
        </p:txBody>
      </p:sp>
    </p:spTree>
    <p:extLst>
      <p:ext uri="{BB962C8B-B14F-4D97-AF65-F5344CB8AC3E}">
        <p14:creationId xmlns:p14="http://schemas.microsoft.com/office/powerpoint/2010/main" val="3751046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8CCA118F-C834-4ED7-A2B8-4BAC95A61FCE}"/>
              </a:ext>
            </a:extLst>
          </p:cNvPr>
          <p:cNvSpPr>
            <a:spLocks noGrp="1"/>
          </p:cNvSpPr>
          <p:nvPr>
            <p:ph type="title"/>
          </p:nvPr>
        </p:nvSpPr>
        <p:spPr>
          <a:xfrm>
            <a:off x="1837592" y="0"/>
            <a:ext cx="8361485" cy="847288"/>
          </a:xfrm>
        </p:spPr>
        <p:txBody>
          <a:bodyPr>
            <a:normAutofit/>
          </a:bodyPr>
          <a:lstStyle/>
          <a:p>
            <a:r>
              <a:rPr lang="en-US" sz="2800" dirty="0">
                <a:solidFill>
                  <a:schemeClr val="tx1">
                    <a:lumMod val="75000"/>
                  </a:schemeClr>
                </a:solidFill>
              </a:rPr>
              <a:t>Vision Diagram: Efficiently Managing Logistic</a:t>
            </a:r>
          </a:p>
        </p:txBody>
      </p:sp>
      <p:pic>
        <p:nvPicPr>
          <p:cNvPr id="3" name="Picture 2">
            <a:extLst>
              <a:ext uri="{FF2B5EF4-FFF2-40B4-BE49-F238E27FC236}">
                <a16:creationId xmlns:a16="http://schemas.microsoft.com/office/drawing/2014/main" id="{08367AF8-F861-4983-8E91-4F08A4EFD423}"/>
              </a:ext>
            </a:extLst>
          </p:cNvPr>
          <p:cNvPicPr>
            <a:picLocks noChangeAspect="1"/>
          </p:cNvPicPr>
          <p:nvPr/>
        </p:nvPicPr>
        <p:blipFill>
          <a:blip r:embed="rId2"/>
          <a:stretch>
            <a:fillRect/>
          </a:stretch>
        </p:blipFill>
        <p:spPr>
          <a:xfrm>
            <a:off x="1" y="671512"/>
            <a:ext cx="12142572" cy="5572769"/>
          </a:xfrm>
          <a:prstGeom prst="rect">
            <a:avLst/>
          </a:prstGeom>
        </p:spPr>
      </p:pic>
    </p:spTree>
    <p:extLst>
      <p:ext uri="{BB962C8B-B14F-4D97-AF65-F5344CB8AC3E}">
        <p14:creationId xmlns:p14="http://schemas.microsoft.com/office/powerpoint/2010/main" val="681692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BFEB-88C5-43BD-88F6-79FA85802340}"/>
              </a:ext>
            </a:extLst>
          </p:cNvPr>
          <p:cNvSpPr>
            <a:spLocks noGrp="1"/>
          </p:cNvSpPr>
          <p:nvPr>
            <p:ph type="title"/>
          </p:nvPr>
        </p:nvSpPr>
        <p:spPr>
          <a:xfrm>
            <a:off x="838200" y="1"/>
            <a:ext cx="10637108" cy="700215"/>
          </a:xfrm>
        </p:spPr>
        <p:txBody>
          <a:bodyPr>
            <a:normAutofit/>
          </a:bodyPr>
          <a:lstStyle/>
          <a:p>
            <a:r>
              <a:rPr lang="en-US" sz="3200" dirty="0">
                <a:solidFill>
                  <a:schemeClr val="tx1">
                    <a:lumMod val="75000"/>
                  </a:schemeClr>
                </a:solidFill>
              </a:rPr>
              <a:t>SWOT : Efficiently Managing Logistics</a:t>
            </a:r>
          </a:p>
        </p:txBody>
      </p:sp>
      <p:pic>
        <p:nvPicPr>
          <p:cNvPr id="9" name="Picture 8">
            <a:extLst>
              <a:ext uri="{FF2B5EF4-FFF2-40B4-BE49-F238E27FC236}">
                <a16:creationId xmlns:a16="http://schemas.microsoft.com/office/drawing/2014/main" id="{F7808B62-6A86-4990-8FB9-C5A9BA481261}"/>
              </a:ext>
            </a:extLst>
          </p:cNvPr>
          <p:cNvPicPr>
            <a:picLocks noChangeAspect="1"/>
          </p:cNvPicPr>
          <p:nvPr/>
        </p:nvPicPr>
        <p:blipFill>
          <a:blip r:embed="rId2"/>
          <a:stretch>
            <a:fillRect/>
          </a:stretch>
        </p:blipFill>
        <p:spPr>
          <a:xfrm>
            <a:off x="838199" y="700216"/>
            <a:ext cx="8843055" cy="5469925"/>
          </a:xfrm>
          <a:prstGeom prst="rect">
            <a:avLst/>
          </a:prstGeom>
          <a:solidFill>
            <a:srgbClr val="FFFFFF">
              <a:shade val="85000"/>
            </a:srgbClr>
          </a:solidFill>
          <a:ln w="6350" cap="rnd">
            <a:solidFill>
              <a:schemeClr val="tx1">
                <a:lumMod val="50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31017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BFEB-88C5-43BD-88F6-79FA85802340}"/>
              </a:ext>
            </a:extLst>
          </p:cNvPr>
          <p:cNvSpPr>
            <a:spLocks noGrp="1"/>
          </p:cNvSpPr>
          <p:nvPr>
            <p:ph type="title"/>
          </p:nvPr>
        </p:nvSpPr>
        <p:spPr>
          <a:xfrm>
            <a:off x="838200" y="1"/>
            <a:ext cx="10637108" cy="700215"/>
          </a:xfrm>
        </p:spPr>
        <p:txBody>
          <a:bodyPr>
            <a:normAutofit/>
          </a:bodyPr>
          <a:lstStyle/>
          <a:p>
            <a:r>
              <a:rPr lang="en-US" sz="3200" dirty="0">
                <a:solidFill>
                  <a:schemeClr val="tx1">
                    <a:lumMod val="75000"/>
                  </a:schemeClr>
                </a:solidFill>
              </a:rPr>
              <a:t>Impact: Efficiently Managing Logistics</a:t>
            </a:r>
          </a:p>
        </p:txBody>
      </p:sp>
      <p:pic>
        <p:nvPicPr>
          <p:cNvPr id="5" name="Picture 4">
            <a:extLst>
              <a:ext uri="{FF2B5EF4-FFF2-40B4-BE49-F238E27FC236}">
                <a16:creationId xmlns:a16="http://schemas.microsoft.com/office/drawing/2014/main" id="{1FC04A96-4334-4AF0-BFDF-394AECF1C2A3}"/>
              </a:ext>
            </a:extLst>
          </p:cNvPr>
          <p:cNvPicPr>
            <a:picLocks noChangeAspect="1"/>
          </p:cNvPicPr>
          <p:nvPr/>
        </p:nvPicPr>
        <p:blipFill>
          <a:blip r:embed="rId2"/>
          <a:stretch>
            <a:fillRect/>
          </a:stretch>
        </p:blipFill>
        <p:spPr>
          <a:xfrm>
            <a:off x="838200" y="971227"/>
            <a:ext cx="10975848" cy="2373513"/>
          </a:xfrm>
          <a:prstGeom prst="rect">
            <a:avLst/>
          </a:prstGeom>
          <a:solidFill>
            <a:srgbClr val="FFFFFF">
              <a:shade val="85000"/>
            </a:srgbClr>
          </a:solidFill>
          <a:ln w="6350" cap="rnd">
            <a:solidFill>
              <a:schemeClr val="tx1">
                <a:lumMod val="50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7600244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BFEB-88C5-43BD-88F6-79FA85802340}"/>
              </a:ext>
            </a:extLst>
          </p:cNvPr>
          <p:cNvSpPr>
            <a:spLocks noGrp="1"/>
          </p:cNvSpPr>
          <p:nvPr>
            <p:ph type="title"/>
          </p:nvPr>
        </p:nvSpPr>
        <p:spPr>
          <a:xfrm>
            <a:off x="838200" y="1"/>
            <a:ext cx="10637108" cy="700215"/>
          </a:xfrm>
        </p:spPr>
        <p:txBody>
          <a:bodyPr>
            <a:normAutofit fontScale="90000"/>
          </a:bodyPr>
          <a:lstStyle/>
          <a:p>
            <a:r>
              <a:rPr lang="en-US" sz="2400" dirty="0">
                <a:solidFill>
                  <a:schemeClr val="tx1">
                    <a:lumMod val="75000"/>
                  </a:schemeClr>
                </a:solidFill>
              </a:rPr>
              <a:t>Budget Distribution and Allocation Management: Efficiently Managing Logistics</a:t>
            </a:r>
          </a:p>
        </p:txBody>
      </p:sp>
      <p:pic>
        <p:nvPicPr>
          <p:cNvPr id="4" name="Picture 3">
            <a:extLst>
              <a:ext uri="{FF2B5EF4-FFF2-40B4-BE49-F238E27FC236}">
                <a16:creationId xmlns:a16="http://schemas.microsoft.com/office/drawing/2014/main" id="{C97F199A-4663-40DD-AF9F-A275D2CFEB11}"/>
              </a:ext>
            </a:extLst>
          </p:cNvPr>
          <p:cNvPicPr>
            <a:picLocks noChangeAspect="1"/>
          </p:cNvPicPr>
          <p:nvPr/>
        </p:nvPicPr>
        <p:blipFill>
          <a:blip r:embed="rId2"/>
          <a:stretch>
            <a:fillRect/>
          </a:stretch>
        </p:blipFill>
        <p:spPr>
          <a:xfrm>
            <a:off x="1052384" y="572714"/>
            <a:ext cx="9355491" cy="5712571"/>
          </a:xfrm>
          <a:prstGeom prst="rect">
            <a:avLst/>
          </a:prstGeom>
          <a:solidFill>
            <a:srgbClr val="FFFFFF">
              <a:shade val="85000"/>
            </a:srgbClr>
          </a:solidFill>
          <a:ln w="6350" cap="rnd">
            <a:solidFill>
              <a:schemeClr val="tx1">
                <a:lumMod val="50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6385573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BFEB-88C5-43BD-88F6-79FA85802340}"/>
              </a:ext>
            </a:extLst>
          </p:cNvPr>
          <p:cNvSpPr>
            <a:spLocks noGrp="1"/>
          </p:cNvSpPr>
          <p:nvPr>
            <p:ph type="title"/>
          </p:nvPr>
        </p:nvSpPr>
        <p:spPr>
          <a:xfrm>
            <a:off x="341829" y="1"/>
            <a:ext cx="11133479" cy="700215"/>
          </a:xfrm>
        </p:spPr>
        <p:txBody>
          <a:bodyPr>
            <a:normAutofit/>
          </a:bodyPr>
          <a:lstStyle/>
          <a:p>
            <a:r>
              <a:rPr lang="en-US" sz="3200" dirty="0">
                <a:solidFill>
                  <a:schemeClr val="tx1">
                    <a:lumMod val="75000"/>
                  </a:schemeClr>
                </a:solidFill>
              </a:rPr>
              <a:t>Return on Investment: Efficiently Managing Logistics</a:t>
            </a:r>
          </a:p>
        </p:txBody>
      </p:sp>
      <p:pic>
        <p:nvPicPr>
          <p:cNvPr id="4" name="Picture 3">
            <a:extLst>
              <a:ext uri="{FF2B5EF4-FFF2-40B4-BE49-F238E27FC236}">
                <a16:creationId xmlns:a16="http://schemas.microsoft.com/office/drawing/2014/main" id="{1F099CF0-E4E5-43F0-8F1E-1B1C7DFD627E}"/>
              </a:ext>
            </a:extLst>
          </p:cNvPr>
          <p:cNvPicPr>
            <a:picLocks noChangeAspect="1"/>
          </p:cNvPicPr>
          <p:nvPr/>
        </p:nvPicPr>
        <p:blipFill>
          <a:blip r:embed="rId2"/>
          <a:stretch>
            <a:fillRect/>
          </a:stretch>
        </p:blipFill>
        <p:spPr>
          <a:xfrm>
            <a:off x="341829" y="953660"/>
            <a:ext cx="11629850" cy="3121879"/>
          </a:xfrm>
          <a:prstGeom prst="rect">
            <a:avLst/>
          </a:prstGeom>
          <a:solidFill>
            <a:srgbClr val="FFFFFF">
              <a:shade val="85000"/>
            </a:srgbClr>
          </a:solidFill>
          <a:ln w="6350" cap="rnd">
            <a:solidFill>
              <a:schemeClr val="tx1">
                <a:lumMod val="50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939879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BFEB-88C5-43BD-88F6-79FA85802340}"/>
              </a:ext>
            </a:extLst>
          </p:cNvPr>
          <p:cNvSpPr>
            <a:spLocks noGrp="1"/>
          </p:cNvSpPr>
          <p:nvPr>
            <p:ph type="title"/>
          </p:nvPr>
        </p:nvSpPr>
        <p:spPr>
          <a:xfrm>
            <a:off x="838200" y="1"/>
            <a:ext cx="10637108" cy="700215"/>
          </a:xfrm>
        </p:spPr>
        <p:txBody>
          <a:bodyPr>
            <a:normAutofit/>
          </a:bodyPr>
          <a:lstStyle/>
          <a:p>
            <a:r>
              <a:rPr lang="en-US" sz="3200" dirty="0">
                <a:solidFill>
                  <a:schemeClr val="tx1">
                    <a:lumMod val="75000"/>
                  </a:schemeClr>
                </a:solidFill>
              </a:rPr>
              <a:t>Resource Planning</a:t>
            </a:r>
          </a:p>
        </p:txBody>
      </p:sp>
      <p:pic>
        <p:nvPicPr>
          <p:cNvPr id="5" name="Picture 4">
            <a:extLst>
              <a:ext uri="{FF2B5EF4-FFF2-40B4-BE49-F238E27FC236}">
                <a16:creationId xmlns:a16="http://schemas.microsoft.com/office/drawing/2014/main" id="{074A7EB3-C56D-4B2D-BB30-9F42C47FBD2B}"/>
              </a:ext>
            </a:extLst>
          </p:cNvPr>
          <p:cNvPicPr>
            <a:picLocks noChangeAspect="1"/>
          </p:cNvPicPr>
          <p:nvPr/>
        </p:nvPicPr>
        <p:blipFill>
          <a:blip r:embed="rId2"/>
          <a:stretch>
            <a:fillRect/>
          </a:stretch>
        </p:blipFill>
        <p:spPr>
          <a:xfrm>
            <a:off x="838200" y="1098651"/>
            <a:ext cx="10637108" cy="4660698"/>
          </a:xfrm>
          <a:prstGeom prst="rect">
            <a:avLst/>
          </a:prstGeom>
          <a:solidFill>
            <a:srgbClr val="FFFFFF">
              <a:shade val="85000"/>
            </a:srgbClr>
          </a:solidFill>
          <a:ln w="6350" cap="rnd">
            <a:solidFill>
              <a:schemeClr val="tx1">
                <a:lumMod val="50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29094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BFEB-88C5-43BD-88F6-79FA85802340}"/>
              </a:ext>
            </a:extLst>
          </p:cNvPr>
          <p:cNvSpPr>
            <a:spLocks noGrp="1"/>
          </p:cNvSpPr>
          <p:nvPr>
            <p:ph type="title"/>
          </p:nvPr>
        </p:nvSpPr>
        <p:spPr>
          <a:xfrm>
            <a:off x="333632" y="115331"/>
            <a:ext cx="10637108" cy="700215"/>
          </a:xfrm>
        </p:spPr>
        <p:txBody>
          <a:bodyPr>
            <a:normAutofit/>
          </a:bodyPr>
          <a:lstStyle/>
          <a:p>
            <a:r>
              <a:rPr lang="en-US" sz="2400" b="1" dirty="0">
                <a:solidFill>
                  <a:schemeClr val="tx1">
                    <a:lumMod val="75000"/>
                  </a:schemeClr>
                </a:solidFill>
              </a:rPr>
              <a:t>Risk/Issues:</a:t>
            </a:r>
            <a:r>
              <a:rPr lang="en-US" sz="2400" dirty="0">
                <a:solidFill>
                  <a:schemeClr val="tx1">
                    <a:lumMod val="75000"/>
                  </a:schemeClr>
                </a:solidFill>
              </a:rPr>
              <a:t> Efficiently Managing Logistics</a:t>
            </a:r>
          </a:p>
        </p:txBody>
      </p:sp>
      <p:pic>
        <p:nvPicPr>
          <p:cNvPr id="4" name="Picture 3">
            <a:extLst>
              <a:ext uri="{FF2B5EF4-FFF2-40B4-BE49-F238E27FC236}">
                <a16:creationId xmlns:a16="http://schemas.microsoft.com/office/drawing/2014/main" id="{1DF5DB2E-D496-4F23-BB4F-476111852881}"/>
              </a:ext>
            </a:extLst>
          </p:cNvPr>
          <p:cNvPicPr>
            <a:picLocks noChangeAspect="1"/>
          </p:cNvPicPr>
          <p:nvPr/>
        </p:nvPicPr>
        <p:blipFill>
          <a:blip r:embed="rId2"/>
          <a:stretch>
            <a:fillRect/>
          </a:stretch>
        </p:blipFill>
        <p:spPr>
          <a:xfrm>
            <a:off x="333632" y="974076"/>
            <a:ext cx="11562712" cy="3062760"/>
          </a:xfrm>
          <a:prstGeom prst="rect">
            <a:avLst/>
          </a:prstGeom>
          <a:solidFill>
            <a:srgbClr val="FFFFFF">
              <a:shade val="85000"/>
            </a:srgbClr>
          </a:solidFill>
          <a:ln w="6350" cap="rnd">
            <a:solidFill>
              <a:schemeClr val="tx1">
                <a:lumMod val="50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0116161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CA0AA2-366E-4AA2-A9B7-31BB339D437E}"/>
              </a:ext>
            </a:extLst>
          </p:cNvPr>
          <p:cNvSpPr>
            <a:spLocks noGrp="1"/>
          </p:cNvSpPr>
          <p:nvPr>
            <p:ph type="title"/>
          </p:nvPr>
        </p:nvSpPr>
        <p:spPr>
          <a:xfrm>
            <a:off x="838200" y="3152001"/>
            <a:ext cx="10515600" cy="553998"/>
          </a:xfrm>
        </p:spPr>
        <p:txBody>
          <a:bodyPr/>
          <a:lstStyle/>
          <a:p>
            <a:r>
              <a:rPr lang="en-US" dirty="0">
                <a:solidFill>
                  <a:schemeClr val="tx1">
                    <a:lumMod val="75000"/>
                  </a:schemeClr>
                </a:solidFill>
              </a:rPr>
              <a:t>Project 2: Customer Loyalty</a:t>
            </a:r>
          </a:p>
        </p:txBody>
      </p:sp>
    </p:spTree>
    <p:extLst>
      <p:ext uri="{BB962C8B-B14F-4D97-AF65-F5344CB8AC3E}">
        <p14:creationId xmlns:p14="http://schemas.microsoft.com/office/powerpoint/2010/main" val="769061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BFEB-88C5-43BD-88F6-79FA85802340}"/>
              </a:ext>
            </a:extLst>
          </p:cNvPr>
          <p:cNvSpPr>
            <a:spLocks noGrp="1"/>
          </p:cNvSpPr>
          <p:nvPr>
            <p:ph type="title"/>
          </p:nvPr>
        </p:nvSpPr>
        <p:spPr>
          <a:xfrm>
            <a:off x="838200" y="1"/>
            <a:ext cx="10637108" cy="972064"/>
          </a:xfrm>
        </p:spPr>
        <p:txBody>
          <a:bodyPr>
            <a:normAutofit/>
          </a:bodyPr>
          <a:lstStyle/>
          <a:p>
            <a:r>
              <a:rPr lang="en-US" sz="3200" dirty="0">
                <a:solidFill>
                  <a:schemeClr val="tx1">
                    <a:lumMod val="75000"/>
                  </a:schemeClr>
                </a:solidFill>
              </a:rPr>
              <a:t>Issue Name: </a:t>
            </a:r>
            <a:r>
              <a:rPr lang="en-US" sz="3200" dirty="0">
                <a:solidFill>
                  <a:schemeClr val="bg1">
                    <a:lumMod val="65000"/>
                  </a:schemeClr>
                </a:solidFill>
              </a:rPr>
              <a:t>Customer Loyalty</a:t>
            </a:r>
          </a:p>
        </p:txBody>
      </p:sp>
      <p:sp>
        <p:nvSpPr>
          <p:cNvPr id="3" name="Content Placeholder 2">
            <a:extLst>
              <a:ext uri="{FF2B5EF4-FFF2-40B4-BE49-F238E27FC236}">
                <a16:creationId xmlns:a16="http://schemas.microsoft.com/office/drawing/2014/main" id="{037CFD37-D35D-49A7-AAF3-5B52F61B9C0F}"/>
              </a:ext>
            </a:extLst>
          </p:cNvPr>
          <p:cNvSpPr>
            <a:spLocks noGrp="1"/>
          </p:cNvSpPr>
          <p:nvPr>
            <p:ph sz="quarter" idx="10"/>
          </p:nvPr>
        </p:nvSpPr>
        <p:spPr>
          <a:xfrm>
            <a:off x="838200" y="1079158"/>
            <a:ext cx="10515599" cy="4802658"/>
          </a:xfrm>
        </p:spPr>
        <p:txBody>
          <a:bodyPr>
            <a:normAutofit fontScale="70000" lnSpcReduction="20000"/>
          </a:bodyPr>
          <a:lstStyle/>
          <a:p>
            <a:pPr marL="0" indent="0">
              <a:lnSpc>
                <a:spcPct val="120000"/>
              </a:lnSpc>
              <a:buNone/>
            </a:pPr>
            <a:r>
              <a:rPr lang="en-US" sz="3400" b="1" dirty="0">
                <a:solidFill>
                  <a:schemeClr val="tx1">
                    <a:lumMod val="75000"/>
                  </a:schemeClr>
                </a:solidFill>
              </a:rPr>
              <a:t>Wayfair’s customer retention rate is abysmal</a:t>
            </a:r>
          </a:p>
          <a:p>
            <a:pPr marL="0" indent="0">
              <a:buNone/>
            </a:pPr>
            <a:r>
              <a:rPr lang="en-US" sz="1800" dirty="0"/>
              <a:t> </a:t>
            </a:r>
          </a:p>
          <a:p>
            <a:pPr>
              <a:lnSpc>
                <a:spcPct val="120000"/>
              </a:lnSpc>
            </a:pPr>
            <a:r>
              <a:rPr lang="en-US" sz="2600" dirty="0"/>
              <a:t>Wayfair is spending egregious amounts on advertising but is losing existing customers faster than they are acquiring new customers. </a:t>
            </a:r>
          </a:p>
          <a:p>
            <a:pPr>
              <a:lnSpc>
                <a:spcPct val="120000"/>
              </a:lnSpc>
            </a:pPr>
            <a:r>
              <a:rPr lang="en-US" sz="2600" dirty="0"/>
              <a:t>They are spending about $69 to acquire new customers, but it's only earning $59 back from the customer over the long haul. They are losing money every time they acquire a new customer. </a:t>
            </a:r>
          </a:p>
          <a:p>
            <a:pPr>
              <a:lnSpc>
                <a:spcPct val="120000"/>
              </a:lnSpc>
            </a:pPr>
            <a:r>
              <a:rPr lang="en-US" sz="2600" dirty="0"/>
              <a:t>Wayfair is having ugly customer-retention figures i.e., Orders placed by repeat customers are just 55.4% and since it operates on the non-subscription business model, they are losing their old customers to companies like Amazon and Walmart.</a:t>
            </a:r>
          </a:p>
          <a:p>
            <a:pPr>
              <a:lnSpc>
                <a:spcPct val="120000"/>
              </a:lnSpc>
            </a:pPr>
            <a:r>
              <a:rPr lang="en-US" sz="2600" dirty="0"/>
              <a:t>Failing to understand customer purchasing patterns that are less predictable and customer churn isn't observable in such business models, Wayfair has been losing a huge amount of money acquiring new customers. </a:t>
            </a:r>
          </a:p>
          <a:p>
            <a:pPr>
              <a:lnSpc>
                <a:spcPct val="120000"/>
              </a:lnSpc>
            </a:pPr>
            <a:r>
              <a:rPr lang="en-US" sz="2600" dirty="0"/>
              <a:t>Thus, there is a need for better customer retention policies and ways to improve customer loyalty by understanding the customer needs and patterns effectively.</a:t>
            </a:r>
          </a:p>
        </p:txBody>
      </p:sp>
    </p:spTree>
    <p:extLst>
      <p:ext uri="{BB962C8B-B14F-4D97-AF65-F5344CB8AC3E}">
        <p14:creationId xmlns:p14="http://schemas.microsoft.com/office/powerpoint/2010/main" val="975251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15056-8B0C-4EF2-880F-0EF043BEE5F7}"/>
              </a:ext>
            </a:extLst>
          </p:cNvPr>
          <p:cNvSpPr>
            <a:spLocks noGrp="1"/>
          </p:cNvSpPr>
          <p:nvPr>
            <p:ph type="title"/>
          </p:nvPr>
        </p:nvSpPr>
        <p:spPr/>
        <p:txBody>
          <a:bodyPr/>
          <a:lstStyle/>
          <a:p>
            <a:r>
              <a:rPr lang="en-US" dirty="0">
                <a:solidFill>
                  <a:schemeClr val="tx1">
                    <a:lumMod val="75000"/>
                  </a:schemeClr>
                </a:solidFill>
              </a:rPr>
              <a:t>Impact Statement</a:t>
            </a:r>
          </a:p>
        </p:txBody>
      </p:sp>
      <p:sp>
        <p:nvSpPr>
          <p:cNvPr id="4" name="Rectangle 3">
            <a:extLst>
              <a:ext uri="{FF2B5EF4-FFF2-40B4-BE49-F238E27FC236}">
                <a16:creationId xmlns:a16="http://schemas.microsoft.com/office/drawing/2014/main" id="{EC689087-E28B-48E4-9BF3-31FB4BCF06F3}"/>
              </a:ext>
            </a:extLst>
          </p:cNvPr>
          <p:cNvSpPr/>
          <p:nvPr/>
        </p:nvSpPr>
        <p:spPr>
          <a:xfrm>
            <a:off x="930876" y="1809826"/>
            <a:ext cx="10422924" cy="3931947"/>
          </a:xfrm>
          <a:prstGeom prst="rect">
            <a:avLst/>
          </a:prstGeom>
          <a:solidFill>
            <a:srgbClr val="E3DED1"/>
          </a:solidFill>
          <a:ln w="25400" cap="flat" cmpd="sng" algn="ctr">
            <a:solidFill>
              <a:srgbClr val="F07F09">
                <a:shade val="50000"/>
              </a:srgbClr>
            </a:solidFill>
            <a:prstDash val="solid"/>
          </a:ln>
          <a:effectLst/>
        </p:spPr>
        <p:txBody>
          <a:bodyPr rtlCol="0" anchor="ctr"/>
          <a:lstStyle/>
          <a:p>
            <a:pPr marL="342900" marR="0" lvl="0" indent="-34290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000" kern="0" dirty="0">
                <a:solidFill>
                  <a:srgbClr val="0070C0"/>
                </a:solidFill>
                <a:latin typeface="Roboto"/>
              </a:rPr>
              <a:t>The purpose of this instructional design project research study is to understand the customer purchasing patterns and customer churn by leveraging big data technologies to help the Leadership make decisions considering how it will impact the growth and profit of the company.</a:t>
            </a:r>
          </a:p>
          <a:p>
            <a:pPr marL="342900" marR="0" lvl="0" indent="-342900" defTabSz="91440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kern="0" dirty="0">
              <a:solidFill>
                <a:srgbClr val="0070C0"/>
              </a:solidFill>
              <a:latin typeface="Roboto"/>
            </a:endParaRPr>
          </a:p>
          <a:p>
            <a:pPr marL="342900" marR="0" lvl="0" indent="-342900" fontAlgn="base">
              <a:lnSpc>
                <a:spcPct val="100000"/>
              </a:lnSpc>
              <a:spcBef>
                <a:spcPct val="0"/>
              </a:spcBef>
              <a:spcAft>
                <a:spcPct val="0"/>
              </a:spcAft>
              <a:buClrTx/>
              <a:buSzTx/>
              <a:buFont typeface="Arial" panose="020B0604020202020204" pitchFamily="34" charset="0"/>
              <a:buChar char="•"/>
              <a:tabLst/>
              <a:defRPr/>
            </a:pPr>
            <a:r>
              <a:rPr lang="en-US" sz="2000" kern="0" dirty="0">
                <a:solidFill>
                  <a:srgbClr val="0070C0"/>
                </a:solidFill>
                <a:latin typeface="Roboto"/>
              </a:rPr>
              <a:t>Additionally, the company will require spending less money in acquiring new customers if they start earning profits from their old and loyal customers.</a:t>
            </a:r>
          </a:p>
          <a:p>
            <a:pPr marL="0" marR="0" lvl="0" indent="0" defTabSz="914400" eaLnBrk="1" fontAlgn="base" latinLnBrk="0" hangingPunct="1">
              <a:lnSpc>
                <a:spcPct val="100000"/>
              </a:lnSpc>
              <a:spcBef>
                <a:spcPct val="0"/>
              </a:spcBef>
              <a:spcAft>
                <a:spcPct val="0"/>
              </a:spcAft>
              <a:buClrTx/>
              <a:buSzTx/>
              <a:buFontTx/>
              <a:buNone/>
              <a:tabLst/>
              <a:defRPr/>
            </a:pPr>
            <a:endParaRPr lang="en-US" kern="0" dirty="0">
              <a:solidFill>
                <a:srgbClr val="0070C0"/>
              </a:solidFill>
              <a:latin typeface="Roboto"/>
            </a:endParaRPr>
          </a:p>
          <a:p>
            <a:pPr marL="0" marR="0" lvl="0" indent="0" defTabSz="914400" eaLnBrk="1" fontAlgn="base" latinLnBrk="0" hangingPunct="1">
              <a:lnSpc>
                <a:spcPct val="100000"/>
              </a:lnSpc>
              <a:spcBef>
                <a:spcPct val="0"/>
              </a:spcBef>
              <a:spcAft>
                <a:spcPct val="0"/>
              </a:spcAft>
              <a:buClrTx/>
              <a:buSzTx/>
              <a:buFontTx/>
              <a:buNone/>
              <a:tabLst/>
              <a:defRPr/>
            </a:pPr>
            <a:endParaRPr lang="en-US" kern="0" dirty="0">
              <a:solidFill>
                <a:srgbClr val="0070C0"/>
              </a:solidFill>
              <a:latin typeface="Roboto"/>
            </a:endParaRPr>
          </a:p>
          <a:p>
            <a:pPr marL="0" marR="0" lvl="0" indent="0" defTabSz="914400" eaLnBrk="1" fontAlgn="base" latinLnBrk="0" hangingPunct="1">
              <a:lnSpc>
                <a:spcPct val="100000"/>
              </a:lnSpc>
              <a:spcBef>
                <a:spcPct val="0"/>
              </a:spcBef>
              <a:spcAft>
                <a:spcPct val="0"/>
              </a:spcAft>
              <a:buClrTx/>
              <a:buSzTx/>
              <a:buFontTx/>
              <a:buNone/>
              <a:tabLst/>
              <a:defRPr/>
            </a:pPr>
            <a:endParaRPr lang="en-US" kern="0" dirty="0">
              <a:solidFill>
                <a:srgbClr val="0070C0"/>
              </a:solidFill>
              <a:latin typeface="Roboto"/>
            </a:endParaRPr>
          </a:p>
        </p:txBody>
      </p:sp>
    </p:spTree>
    <p:extLst>
      <p:ext uri="{BB962C8B-B14F-4D97-AF65-F5344CB8AC3E}">
        <p14:creationId xmlns:p14="http://schemas.microsoft.com/office/powerpoint/2010/main" val="16396710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ADAEB1-817B-477B-A002-DCAC9890F2C4}"/>
              </a:ext>
            </a:extLst>
          </p:cNvPr>
          <p:cNvSpPr>
            <a:spLocks noGrp="1"/>
          </p:cNvSpPr>
          <p:nvPr>
            <p:ph type="title"/>
          </p:nvPr>
        </p:nvSpPr>
        <p:spPr>
          <a:xfrm>
            <a:off x="0" y="8238"/>
            <a:ext cx="12192000" cy="1128583"/>
          </a:xfrm>
        </p:spPr>
        <p:txBody>
          <a:bodyPr/>
          <a:lstStyle/>
          <a:p>
            <a:pPr algn="ctr"/>
            <a:r>
              <a:rPr lang="en-US" dirty="0"/>
              <a:t>Wayfair</a:t>
            </a:r>
          </a:p>
        </p:txBody>
      </p:sp>
      <p:sp>
        <p:nvSpPr>
          <p:cNvPr id="5" name="Content Placeholder 4">
            <a:extLst>
              <a:ext uri="{FF2B5EF4-FFF2-40B4-BE49-F238E27FC236}">
                <a16:creationId xmlns:a16="http://schemas.microsoft.com/office/drawing/2014/main" id="{5BCD9B67-0001-4CE8-9E2A-EF590A3D4EBF}"/>
              </a:ext>
            </a:extLst>
          </p:cNvPr>
          <p:cNvSpPr>
            <a:spLocks noGrp="1"/>
          </p:cNvSpPr>
          <p:nvPr>
            <p:ph sz="quarter" idx="10"/>
          </p:nvPr>
        </p:nvSpPr>
        <p:spPr>
          <a:xfrm>
            <a:off x="444844" y="1318054"/>
            <a:ext cx="11524734" cy="5009001"/>
          </a:xfrm>
        </p:spPr>
        <p:txBody>
          <a:bodyPr>
            <a:normAutofit/>
          </a:bodyPr>
          <a:lstStyle/>
          <a:p>
            <a:r>
              <a:rPr lang="en-US" sz="2400" b="1" dirty="0"/>
              <a:t>Industry: </a:t>
            </a:r>
            <a:r>
              <a:rPr lang="en-US" sz="2400" dirty="0"/>
              <a:t>Retail</a:t>
            </a:r>
          </a:p>
          <a:p>
            <a:pPr marL="0" indent="0">
              <a:buNone/>
            </a:pPr>
            <a:endParaRPr lang="en-US" sz="1100" dirty="0"/>
          </a:p>
          <a:p>
            <a:r>
              <a:rPr lang="en-US" sz="2400" b="1" dirty="0"/>
              <a:t>History/Background:</a:t>
            </a:r>
          </a:p>
          <a:p>
            <a:pPr marL="0" indent="0">
              <a:buNone/>
            </a:pPr>
            <a:endParaRPr lang="en-US" sz="1400" dirty="0"/>
          </a:p>
          <a:p>
            <a:pPr lvl="1">
              <a:lnSpc>
                <a:spcPct val="110000"/>
              </a:lnSpc>
            </a:pPr>
            <a:r>
              <a:rPr lang="en-US" sz="2000" dirty="0"/>
              <a:t>Wayfair is an American e-commerce company that sells furniture and home-goods. Niraj Shah and Steve Conine founded Wayfair in August 2002 and headquartered in Boston, Massachusetts. Its digital platform offers 14 million items from more than 11,000 global suppliers.</a:t>
            </a:r>
          </a:p>
          <a:p>
            <a:pPr marL="457200" lvl="1" indent="0">
              <a:buNone/>
            </a:pPr>
            <a:endParaRPr lang="en-US" sz="1400" dirty="0"/>
          </a:p>
          <a:p>
            <a:pPr lvl="1">
              <a:lnSpc>
                <a:spcPct val="110000"/>
              </a:lnSpc>
            </a:pPr>
            <a:r>
              <a:rPr lang="en-US" sz="2000" dirty="0"/>
              <a:t>In May 2019, Wayfair was added to Fortune 500 list for the first time, coming in at number 446. Wayfair has over 12 million square feet of warehouse space in Europe and North America with a dozen fulfillment centers. Wayfair had the largest market share with 33.4% of online furniture sales; Amazon came in second at 29.7% market share.</a:t>
            </a:r>
          </a:p>
        </p:txBody>
      </p:sp>
    </p:spTree>
    <p:extLst>
      <p:ext uri="{BB962C8B-B14F-4D97-AF65-F5344CB8AC3E}">
        <p14:creationId xmlns:p14="http://schemas.microsoft.com/office/powerpoint/2010/main" val="1744770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3DA5D0-B532-4E02-9D60-90F3274A3F6E}"/>
              </a:ext>
            </a:extLst>
          </p:cNvPr>
          <p:cNvSpPr>
            <a:spLocks noGrp="1"/>
          </p:cNvSpPr>
          <p:nvPr>
            <p:ph type="title"/>
          </p:nvPr>
        </p:nvSpPr>
        <p:spPr>
          <a:xfrm>
            <a:off x="838200" y="216845"/>
            <a:ext cx="10515600" cy="615178"/>
          </a:xfrm>
        </p:spPr>
        <p:txBody>
          <a:bodyPr>
            <a:normAutofit/>
          </a:bodyPr>
          <a:lstStyle/>
          <a:p>
            <a:r>
              <a:rPr lang="en-US" sz="2700" dirty="0">
                <a:solidFill>
                  <a:schemeClr val="tx1">
                    <a:lumMod val="75000"/>
                  </a:schemeClr>
                </a:solidFill>
              </a:rPr>
              <a:t>Project Name: </a:t>
            </a:r>
            <a:r>
              <a:rPr lang="en-US" sz="2700" dirty="0">
                <a:solidFill>
                  <a:schemeClr val="bg1">
                    <a:lumMod val="65000"/>
                  </a:schemeClr>
                </a:solidFill>
              </a:rPr>
              <a:t>Customer Loyalty</a:t>
            </a:r>
            <a:r>
              <a:rPr lang="en-US" sz="2700" dirty="0"/>
              <a:t> </a:t>
            </a:r>
          </a:p>
        </p:txBody>
      </p:sp>
      <p:sp>
        <p:nvSpPr>
          <p:cNvPr id="4" name="Content Placeholder 3">
            <a:extLst>
              <a:ext uri="{FF2B5EF4-FFF2-40B4-BE49-F238E27FC236}">
                <a16:creationId xmlns:a16="http://schemas.microsoft.com/office/drawing/2014/main" id="{2BC1FC80-9899-4D3B-B4B4-F43AC35DAD0B}"/>
              </a:ext>
            </a:extLst>
          </p:cNvPr>
          <p:cNvSpPr>
            <a:spLocks noGrp="1"/>
          </p:cNvSpPr>
          <p:nvPr>
            <p:ph sz="quarter" idx="11"/>
          </p:nvPr>
        </p:nvSpPr>
        <p:spPr>
          <a:xfrm>
            <a:off x="838200" y="832023"/>
            <a:ext cx="10515599" cy="5263977"/>
          </a:xfrm>
        </p:spPr>
        <p:txBody>
          <a:bodyPr>
            <a:normAutofit/>
          </a:bodyPr>
          <a:lstStyle/>
          <a:p>
            <a:pPr marL="0" lvl="0" indent="0" eaLnBrk="0" fontAlgn="base" hangingPunct="0">
              <a:lnSpc>
                <a:spcPct val="100000"/>
              </a:lnSpc>
              <a:spcBef>
                <a:spcPct val="20000"/>
              </a:spcBef>
              <a:spcAft>
                <a:spcPct val="0"/>
              </a:spcAft>
              <a:buClr>
                <a:srgbClr val="005483"/>
              </a:buClr>
              <a:buNone/>
            </a:pPr>
            <a:r>
              <a:rPr lang="en-US" sz="1400" b="1" kern="0" dirty="0">
                <a:solidFill>
                  <a:prstClr val="black"/>
                </a:solidFill>
              </a:rPr>
              <a:t>1.   PURPOSE</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The purpose of this project is to increase the customer retention rate by improving the customer experience. The main aim will be to make use of big data technologies and ML models to provide the customers with personalized services and better rates for their orders</a:t>
            </a:r>
          </a:p>
          <a:p>
            <a:pPr eaLnBrk="0" fontAlgn="base" hangingPunct="0">
              <a:lnSpc>
                <a:spcPct val="100000"/>
              </a:lnSpc>
              <a:spcBef>
                <a:spcPct val="20000"/>
              </a:spcBef>
              <a:spcAft>
                <a:spcPct val="0"/>
              </a:spcAft>
              <a:buClr>
                <a:schemeClr val="bg1">
                  <a:lumMod val="65000"/>
                </a:schemeClr>
              </a:buClr>
            </a:pPr>
            <a:endParaRPr lang="en-US" sz="800" kern="0" dirty="0">
              <a:solidFill>
                <a:prstClr val="black"/>
              </a:solidFill>
            </a:endParaRPr>
          </a:p>
          <a:p>
            <a:pPr marL="0" lvl="0" indent="0" eaLnBrk="0" fontAlgn="base" hangingPunct="0">
              <a:lnSpc>
                <a:spcPct val="100000"/>
              </a:lnSpc>
              <a:spcBef>
                <a:spcPct val="20000"/>
              </a:spcBef>
              <a:spcAft>
                <a:spcPct val="0"/>
              </a:spcAft>
              <a:buClr>
                <a:srgbClr val="005483"/>
              </a:buClr>
              <a:buNone/>
            </a:pPr>
            <a:r>
              <a:rPr lang="en-US" sz="1400" b="1" kern="0" dirty="0">
                <a:solidFill>
                  <a:prstClr val="black"/>
                </a:solidFill>
              </a:rPr>
              <a:t>2.   SPONSOR</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Chief Financial Officer – Michael Fleisher</a:t>
            </a:r>
          </a:p>
          <a:p>
            <a:pPr marL="0" lvl="0" indent="0" eaLnBrk="0" fontAlgn="base" hangingPunct="0">
              <a:lnSpc>
                <a:spcPct val="100000"/>
              </a:lnSpc>
              <a:spcBef>
                <a:spcPct val="20000"/>
              </a:spcBef>
              <a:spcAft>
                <a:spcPct val="0"/>
              </a:spcAft>
              <a:buClr>
                <a:srgbClr val="005483"/>
              </a:buClr>
              <a:buNone/>
            </a:pPr>
            <a:endParaRPr lang="en-US" sz="800" kern="0" dirty="0">
              <a:solidFill>
                <a:prstClr val="white">
                  <a:lumMod val="65000"/>
                </a:prstClr>
              </a:solidFill>
            </a:endParaRPr>
          </a:p>
          <a:p>
            <a:pPr marL="0" lvl="0" indent="0" eaLnBrk="0" fontAlgn="base" hangingPunct="0">
              <a:lnSpc>
                <a:spcPct val="100000"/>
              </a:lnSpc>
              <a:spcBef>
                <a:spcPct val="20000"/>
              </a:spcBef>
              <a:spcAft>
                <a:spcPct val="0"/>
              </a:spcAft>
              <a:buClr>
                <a:srgbClr val="005483"/>
              </a:buClr>
              <a:buNone/>
            </a:pPr>
            <a:r>
              <a:rPr lang="en-US" sz="1400" b="1" kern="0" dirty="0">
                <a:solidFill>
                  <a:prstClr val="black"/>
                </a:solidFill>
              </a:rPr>
              <a:t>3.   BACKGROUND</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The context here is to increase the repeat customer rate, purchase frequency, and average order value by understanding the customer behavior and purchasing patterns. Wayfair’s customer retention rate is abysmal, and they have been losing a huge amount of money acquiring new customers. Improving customer loyalty will be a part of the larger business program</a:t>
            </a:r>
          </a:p>
          <a:p>
            <a:pPr eaLnBrk="0" fontAlgn="base" hangingPunct="0">
              <a:lnSpc>
                <a:spcPct val="100000"/>
              </a:lnSpc>
              <a:spcBef>
                <a:spcPct val="20000"/>
              </a:spcBef>
              <a:spcAft>
                <a:spcPct val="0"/>
              </a:spcAft>
              <a:buClr>
                <a:schemeClr val="bg1">
                  <a:lumMod val="65000"/>
                </a:schemeClr>
              </a:buClr>
            </a:pPr>
            <a:endParaRPr lang="en-US" sz="800" kern="0" dirty="0">
              <a:solidFill>
                <a:prstClr val="white">
                  <a:lumMod val="65000"/>
                </a:prstClr>
              </a:solidFill>
            </a:endParaRPr>
          </a:p>
          <a:p>
            <a:pPr marL="0" lvl="0" indent="0" eaLnBrk="0" fontAlgn="base" hangingPunct="0">
              <a:lnSpc>
                <a:spcPct val="100000"/>
              </a:lnSpc>
              <a:spcBef>
                <a:spcPct val="20000"/>
              </a:spcBef>
              <a:spcAft>
                <a:spcPct val="0"/>
              </a:spcAft>
              <a:buClr>
                <a:srgbClr val="005483"/>
              </a:buClr>
              <a:buNone/>
            </a:pPr>
            <a:r>
              <a:rPr lang="en-US" sz="1400" b="1" kern="0" dirty="0">
                <a:solidFill>
                  <a:prstClr val="black"/>
                </a:solidFill>
              </a:rPr>
              <a:t>4.   PROJECT OBJECTIVES</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The main objectives of the project are as following:</a:t>
            </a:r>
          </a:p>
          <a:p>
            <a:pPr lvl="1"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The project will try to retain the existing customers by understanding purchasing patterns and providing personalized services</a:t>
            </a:r>
          </a:p>
          <a:p>
            <a:pPr lvl="1"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Improve the customer satisfaction and purchase frequency by suggesting only the products which the customer will buy</a:t>
            </a:r>
          </a:p>
          <a:p>
            <a:pPr marL="457200" lvl="1" indent="0" eaLnBrk="0" fontAlgn="base" hangingPunct="0">
              <a:lnSpc>
                <a:spcPct val="100000"/>
              </a:lnSpc>
              <a:spcBef>
                <a:spcPct val="20000"/>
              </a:spcBef>
              <a:spcAft>
                <a:spcPct val="0"/>
              </a:spcAft>
              <a:buClr>
                <a:schemeClr val="bg1">
                  <a:lumMod val="65000"/>
                </a:schemeClr>
              </a:buClr>
              <a:buNone/>
            </a:pPr>
            <a:endParaRPr lang="en-US" sz="800" kern="0" dirty="0">
              <a:solidFill>
                <a:prstClr val="white">
                  <a:lumMod val="65000"/>
                </a:prstClr>
              </a:solidFill>
            </a:endParaRPr>
          </a:p>
          <a:p>
            <a:pPr marL="0" lvl="0" indent="0" eaLnBrk="0" fontAlgn="base" hangingPunct="0">
              <a:lnSpc>
                <a:spcPct val="100000"/>
              </a:lnSpc>
              <a:spcBef>
                <a:spcPct val="20000"/>
              </a:spcBef>
              <a:spcAft>
                <a:spcPct val="0"/>
              </a:spcAft>
              <a:buClr>
                <a:srgbClr val="005483"/>
              </a:buClr>
              <a:buNone/>
            </a:pPr>
            <a:r>
              <a:rPr lang="en-US" sz="1400" b="1" kern="0" dirty="0">
                <a:solidFill>
                  <a:prstClr val="black"/>
                </a:solidFill>
              </a:rPr>
              <a:t>5.   SCOPE</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The deliverables of the project is to improve the customer loyalty by understanding customers purchasing pattern, engaging them into royalty programs and improving customer satisfaction.</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The project will help the company save egregious amounts on advertising to acquire new customers by retaining old customers</a:t>
            </a:r>
          </a:p>
        </p:txBody>
      </p:sp>
    </p:spTree>
    <p:extLst>
      <p:ext uri="{BB962C8B-B14F-4D97-AF65-F5344CB8AC3E}">
        <p14:creationId xmlns:p14="http://schemas.microsoft.com/office/powerpoint/2010/main" val="1407773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BC1FC80-9899-4D3B-B4B4-F43AC35DAD0B}"/>
              </a:ext>
            </a:extLst>
          </p:cNvPr>
          <p:cNvSpPr>
            <a:spLocks noGrp="1"/>
          </p:cNvSpPr>
          <p:nvPr>
            <p:ph sz="quarter" idx="11"/>
          </p:nvPr>
        </p:nvSpPr>
        <p:spPr>
          <a:xfrm>
            <a:off x="838201" y="1021492"/>
            <a:ext cx="10515599" cy="5016843"/>
          </a:xfrm>
        </p:spPr>
        <p:txBody>
          <a:bodyPr>
            <a:normAutofit/>
          </a:bodyPr>
          <a:lstStyle/>
          <a:p>
            <a:pPr marL="0" lvl="0" indent="0" eaLnBrk="0" fontAlgn="base" hangingPunct="0">
              <a:lnSpc>
                <a:spcPct val="100000"/>
              </a:lnSpc>
              <a:spcBef>
                <a:spcPct val="20000"/>
              </a:spcBef>
              <a:spcAft>
                <a:spcPct val="0"/>
              </a:spcAft>
              <a:buClr>
                <a:srgbClr val="005483"/>
              </a:buClr>
              <a:buNone/>
            </a:pPr>
            <a:r>
              <a:rPr lang="en-US" sz="1400" b="1" kern="0" dirty="0">
                <a:solidFill>
                  <a:prstClr val="black"/>
                </a:solidFill>
              </a:rPr>
              <a:t>6.    CONSTRAINTS</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Cost constraint can be estimating the costs for using and maintaining big data tools and technologies</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Hire experienced ML and Data Engineers that can understand and work on the gathered customer information</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Another important constraint can be the restriction of regularity requirements and privacy concerns of the customer data</a:t>
            </a:r>
          </a:p>
          <a:p>
            <a:pPr eaLnBrk="0" fontAlgn="base" hangingPunct="0">
              <a:lnSpc>
                <a:spcPct val="100000"/>
              </a:lnSpc>
              <a:spcBef>
                <a:spcPct val="20000"/>
              </a:spcBef>
              <a:spcAft>
                <a:spcPct val="0"/>
              </a:spcAft>
              <a:buClr>
                <a:schemeClr val="bg1">
                  <a:lumMod val="65000"/>
                </a:schemeClr>
              </a:buClr>
            </a:pPr>
            <a:endParaRPr lang="en-US" sz="800" kern="0" dirty="0">
              <a:solidFill>
                <a:prstClr val="white">
                  <a:lumMod val="65000"/>
                </a:prstClr>
              </a:solidFill>
            </a:endParaRPr>
          </a:p>
          <a:p>
            <a:pPr marL="0" lvl="0" indent="0" eaLnBrk="0" fontAlgn="base" hangingPunct="0">
              <a:lnSpc>
                <a:spcPct val="100000"/>
              </a:lnSpc>
              <a:spcBef>
                <a:spcPct val="20000"/>
              </a:spcBef>
              <a:spcAft>
                <a:spcPct val="0"/>
              </a:spcAft>
              <a:buClr>
                <a:srgbClr val="005483"/>
              </a:buClr>
              <a:buNone/>
            </a:pPr>
            <a:r>
              <a:rPr lang="en-US" sz="1400" b="1" kern="0" dirty="0">
                <a:solidFill>
                  <a:prstClr val="black"/>
                </a:solidFill>
              </a:rPr>
              <a:t>7.    INTERFACES</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Internal interface – www.wayfair.com</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External interface - www.jossandmain.com, www.allmodern.com</a:t>
            </a:r>
          </a:p>
          <a:p>
            <a:pPr eaLnBrk="0" fontAlgn="base" hangingPunct="0">
              <a:lnSpc>
                <a:spcPct val="100000"/>
              </a:lnSpc>
              <a:spcBef>
                <a:spcPct val="20000"/>
              </a:spcBef>
              <a:spcAft>
                <a:spcPct val="0"/>
              </a:spcAft>
              <a:buClr>
                <a:schemeClr val="bg1">
                  <a:lumMod val="65000"/>
                </a:schemeClr>
              </a:buClr>
            </a:pPr>
            <a:endParaRPr lang="en-US" sz="800" kern="0" dirty="0">
              <a:solidFill>
                <a:prstClr val="white">
                  <a:lumMod val="65000"/>
                </a:prstClr>
              </a:solidFill>
            </a:endParaRPr>
          </a:p>
          <a:p>
            <a:pPr marL="0" indent="0" eaLnBrk="0" fontAlgn="base" hangingPunct="0">
              <a:lnSpc>
                <a:spcPct val="100000"/>
              </a:lnSpc>
              <a:spcBef>
                <a:spcPct val="20000"/>
              </a:spcBef>
              <a:spcAft>
                <a:spcPct val="0"/>
              </a:spcAft>
              <a:buClr>
                <a:srgbClr val="005483"/>
              </a:buClr>
              <a:buNone/>
            </a:pPr>
            <a:r>
              <a:rPr lang="en-US" sz="1400" b="1" kern="0" dirty="0">
                <a:solidFill>
                  <a:prstClr val="black"/>
                </a:solidFill>
              </a:rPr>
              <a:t>8.    QUALITY EXPECTATIONS</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The quality expectations for this project are to provide the application on time and proper maintenance</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Employing engineers with technical expertise those who can handle situations when the requirement changes and continue maintaining the quality expectations</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Customer service team can check if the project has increased customer retention rate by monitoring a group of customers</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Improving customer loyalty will aid in giving personalized services to the customers thereby improving the purchasing frequency and average order value which will increase the company’s profit</a:t>
            </a:r>
          </a:p>
          <a:p>
            <a:pPr eaLnBrk="0" fontAlgn="base" hangingPunct="0">
              <a:lnSpc>
                <a:spcPct val="100000"/>
              </a:lnSpc>
              <a:spcBef>
                <a:spcPct val="20000"/>
              </a:spcBef>
              <a:spcAft>
                <a:spcPct val="0"/>
              </a:spcAft>
              <a:buClr>
                <a:schemeClr val="bg1">
                  <a:lumMod val="65000"/>
                </a:schemeClr>
              </a:buClr>
            </a:pPr>
            <a:endParaRPr lang="en-US" sz="800" kern="0" dirty="0">
              <a:solidFill>
                <a:prstClr val="white">
                  <a:lumMod val="65000"/>
                </a:prstClr>
              </a:solidFill>
            </a:endParaRPr>
          </a:p>
          <a:p>
            <a:pPr marL="0" lvl="0" indent="0" eaLnBrk="0" fontAlgn="base" hangingPunct="0">
              <a:lnSpc>
                <a:spcPct val="100000"/>
              </a:lnSpc>
              <a:spcBef>
                <a:spcPct val="20000"/>
              </a:spcBef>
              <a:spcAft>
                <a:spcPct val="0"/>
              </a:spcAft>
              <a:buClr>
                <a:srgbClr val="005483"/>
              </a:buClr>
              <a:buNone/>
            </a:pPr>
            <a:r>
              <a:rPr lang="en-US" sz="1400" b="1" kern="0" dirty="0">
                <a:solidFill>
                  <a:prstClr val="black"/>
                </a:solidFill>
              </a:rPr>
              <a:t>9.    OUTLINE BUSINESS CASE</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To  increase the customer retention rate and avoid spending a large sum of money acquiring new customers</a:t>
            </a:r>
          </a:p>
        </p:txBody>
      </p:sp>
      <p:sp>
        <p:nvSpPr>
          <p:cNvPr id="9" name="Title 2">
            <a:extLst>
              <a:ext uri="{FF2B5EF4-FFF2-40B4-BE49-F238E27FC236}">
                <a16:creationId xmlns:a16="http://schemas.microsoft.com/office/drawing/2014/main" id="{7BC0ACAE-E8EB-4669-9118-15D7B0E7D7ED}"/>
              </a:ext>
            </a:extLst>
          </p:cNvPr>
          <p:cNvSpPr>
            <a:spLocks noGrp="1"/>
          </p:cNvSpPr>
          <p:nvPr>
            <p:ph type="title"/>
          </p:nvPr>
        </p:nvSpPr>
        <p:spPr>
          <a:xfrm>
            <a:off x="838200" y="216845"/>
            <a:ext cx="10515600" cy="615178"/>
          </a:xfrm>
        </p:spPr>
        <p:txBody>
          <a:bodyPr>
            <a:normAutofit/>
          </a:bodyPr>
          <a:lstStyle/>
          <a:p>
            <a:r>
              <a:rPr lang="en-US" sz="2700" dirty="0"/>
              <a:t>Project Name: </a:t>
            </a:r>
            <a:r>
              <a:rPr lang="en-US" sz="2700" dirty="0">
                <a:solidFill>
                  <a:schemeClr val="bg1">
                    <a:lumMod val="65000"/>
                  </a:schemeClr>
                </a:solidFill>
              </a:rPr>
              <a:t>Customer Loyalty</a:t>
            </a:r>
            <a:endParaRPr lang="en-US" sz="2700" dirty="0"/>
          </a:p>
        </p:txBody>
      </p:sp>
    </p:spTree>
    <p:extLst>
      <p:ext uri="{BB962C8B-B14F-4D97-AF65-F5344CB8AC3E}">
        <p14:creationId xmlns:p14="http://schemas.microsoft.com/office/powerpoint/2010/main" val="2876425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05D019AD-68F6-4D40-B743-26AD18A679C1}"/>
              </a:ext>
            </a:extLst>
          </p:cNvPr>
          <p:cNvSpPr>
            <a:spLocks noGrp="1"/>
          </p:cNvSpPr>
          <p:nvPr>
            <p:ph type="title"/>
          </p:nvPr>
        </p:nvSpPr>
        <p:spPr>
          <a:xfrm>
            <a:off x="2610374" y="0"/>
            <a:ext cx="6971251" cy="847288"/>
          </a:xfrm>
        </p:spPr>
        <p:txBody>
          <a:bodyPr>
            <a:normAutofit/>
          </a:bodyPr>
          <a:lstStyle/>
          <a:p>
            <a:r>
              <a:rPr lang="en-US" sz="2800" dirty="0">
                <a:solidFill>
                  <a:schemeClr val="tx1">
                    <a:lumMod val="75000"/>
                  </a:schemeClr>
                </a:solidFill>
              </a:rPr>
              <a:t>Vision Diagram: Customer Loyalty</a:t>
            </a:r>
          </a:p>
        </p:txBody>
      </p:sp>
      <p:pic>
        <p:nvPicPr>
          <p:cNvPr id="3" name="Picture 2">
            <a:extLst>
              <a:ext uri="{FF2B5EF4-FFF2-40B4-BE49-F238E27FC236}">
                <a16:creationId xmlns:a16="http://schemas.microsoft.com/office/drawing/2014/main" id="{C1B7A566-0579-43FE-9546-25490D2A868B}"/>
              </a:ext>
            </a:extLst>
          </p:cNvPr>
          <p:cNvPicPr>
            <a:picLocks noChangeAspect="1"/>
          </p:cNvPicPr>
          <p:nvPr/>
        </p:nvPicPr>
        <p:blipFill>
          <a:blip r:embed="rId2"/>
          <a:stretch>
            <a:fillRect/>
          </a:stretch>
        </p:blipFill>
        <p:spPr>
          <a:xfrm>
            <a:off x="0" y="683740"/>
            <a:ext cx="12192000" cy="5601729"/>
          </a:xfrm>
          <a:prstGeom prst="rect">
            <a:avLst/>
          </a:prstGeom>
        </p:spPr>
      </p:pic>
    </p:spTree>
    <p:extLst>
      <p:ext uri="{BB962C8B-B14F-4D97-AF65-F5344CB8AC3E}">
        <p14:creationId xmlns:p14="http://schemas.microsoft.com/office/powerpoint/2010/main" val="1013130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BFEB-88C5-43BD-88F6-79FA85802340}"/>
              </a:ext>
            </a:extLst>
          </p:cNvPr>
          <p:cNvSpPr>
            <a:spLocks noGrp="1"/>
          </p:cNvSpPr>
          <p:nvPr>
            <p:ph type="title"/>
          </p:nvPr>
        </p:nvSpPr>
        <p:spPr>
          <a:xfrm>
            <a:off x="838200" y="1"/>
            <a:ext cx="10637108" cy="700215"/>
          </a:xfrm>
        </p:spPr>
        <p:txBody>
          <a:bodyPr>
            <a:normAutofit/>
          </a:bodyPr>
          <a:lstStyle/>
          <a:p>
            <a:r>
              <a:rPr lang="en-US" sz="3200" dirty="0">
                <a:solidFill>
                  <a:schemeClr val="tx1">
                    <a:lumMod val="75000"/>
                  </a:schemeClr>
                </a:solidFill>
              </a:rPr>
              <a:t>SWOT : Customer Loyalty</a:t>
            </a:r>
          </a:p>
        </p:txBody>
      </p:sp>
      <p:pic>
        <p:nvPicPr>
          <p:cNvPr id="4" name="Picture 3">
            <a:extLst>
              <a:ext uri="{FF2B5EF4-FFF2-40B4-BE49-F238E27FC236}">
                <a16:creationId xmlns:a16="http://schemas.microsoft.com/office/drawing/2014/main" id="{94221790-659F-4A78-AF8C-AC7E50272178}"/>
              </a:ext>
            </a:extLst>
          </p:cNvPr>
          <p:cNvPicPr>
            <a:picLocks noChangeAspect="1"/>
          </p:cNvPicPr>
          <p:nvPr/>
        </p:nvPicPr>
        <p:blipFill>
          <a:blip r:embed="rId2"/>
          <a:stretch>
            <a:fillRect/>
          </a:stretch>
        </p:blipFill>
        <p:spPr>
          <a:xfrm>
            <a:off x="838200" y="660128"/>
            <a:ext cx="8820017" cy="5510013"/>
          </a:xfrm>
          <a:prstGeom prst="rect">
            <a:avLst/>
          </a:prstGeom>
          <a:solidFill>
            <a:srgbClr val="FFFFFF">
              <a:shade val="85000"/>
            </a:srgbClr>
          </a:solidFill>
          <a:ln w="6350" cap="rnd">
            <a:solidFill>
              <a:schemeClr val="tx1">
                <a:lumMod val="50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5028686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BFEB-88C5-43BD-88F6-79FA85802340}"/>
              </a:ext>
            </a:extLst>
          </p:cNvPr>
          <p:cNvSpPr>
            <a:spLocks noGrp="1"/>
          </p:cNvSpPr>
          <p:nvPr>
            <p:ph type="title"/>
          </p:nvPr>
        </p:nvSpPr>
        <p:spPr>
          <a:xfrm>
            <a:off x="838200" y="1"/>
            <a:ext cx="10637108" cy="700215"/>
          </a:xfrm>
        </p:spPr>
        <p:txBody>
          <a:bodyPr>
            <a:normAutofit/>
          </a:bodyPr>
          <a:lstStyle/>
          <a:p>
            <a:r>
              <a:rPr lang="en-US" sz="3200" dirty="0">
                <a:solidFill>
                  <a:schemeClr val="tx1">
                    <a:lumMod val="75000"/>
                  </a:schemeClr>
                </a:solidFill>
              </a:rPr>
              <a:t>Impact: Customer Loyalty</a:t>
            </a:r>
          </a:p>
        </p:txBody>
      </p:sp>
      <p:pic>
        <p:nvPicPr>
          <p:cNvPr id="5" name="Picture 4">
            <a:extLst>
              <a:ext uri="{FF2B5EF4-FFF2-40B4-BE49-F238E27FC236}">
                <a16:creationId xmlns:a16="http://schemas.microsoft.com/office/drawing/2014/main" id="{4123DA74-B1B8-4B8F-92A0-C9E65B6678A0}"/>
              </a:ext>
            </a:extLst>
          </p:cNvPr>
          <p:cNvPicPr>
            <a:picLocks noChangeAspect="1"/>
          </p:cNvPicPr>
          <p:nvPr/>
        </p:nvPicPr>
        <p:blipFill>
          <a:blip r:embed="rId2"/>
          <a:stretch>
            <a:fillRect/>
          </a:stretch>
        </p:blipFill>
        <p:spPr>
          <a:xfrm>
            <a:off x="774192" y="922174"/>
            <a:ext cx="10930128" cy="2380180"/>
          </a:xfrm>
          <a:prstGeom prst="rect">
            <a:avLst/>
          </a:prstGeom>
          <a:solidFill>
            <a:srgbClr val="FFFFFF">
              <a:shade val="85000"/>
            </a:srgbClr>
          </a:solidFill>
          <a:ln w="6350" cap="rnd">
            <a:solidFill>
              <a:schemeClr val="tx1">
                <a:lumMod val="50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550741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BFEB-88C5-43BD-88F6-79FA85802340}"/>
              </a:ext>
            </a:extLst>
          </p:cNvPr>
          <p:cNvSpPr>
            <a:spLocks noGrp="1"/>
          </p:cNvSpPr>
          <p:nvPr>
            <p:ph type="title"/>
          </p:nvPr>
        </p:nvSpPr>
        <p:spPr>
          <a:xfrm>
            <a:off x="947350" y="1"/>
            <a:ext cx="11244650" cy="700215"/>
          </a:xfrm>
        </p:spPr>
        <p:txBody>
          <a:bodyPr>
            <a:normAutofit/>
          </a:bodyPr>
          <a:lstStyle/>
          <a:p>
            <a:r>
              <a:rPr lang="en-US" sz="2400" dirty="0">
                <a:solidFill>
                  <a:schemeClr val="tx1">
                    <a:lumMod val="75000"/>
                  </a:schemeClr>
                </a:solidFill>
              </a:rPr>
              <a:t>Budget Distribution and Allocation Management: Customer Loyalty</a:t>
            </a:r>
          </a:p>
        </p:txBody>
      </p:sp>
      <p:pic>
        <p:nvPicPr>
          <p:cNvPr id="5" name="Picture 4">
            <a:extLst>
              <a:ext uri="{FF2B5EF4-FFF2-40B4-BE49-F238E27FC236}">
                <a16:creationId xmlns:a16="http://schemas.microsoft.com/office/drawing/2014/main" id="{F458A3C5-E0EF-4E58-B008-DFFA14501E6A}"/>
              </a:ext>
            </a:extLst>
          </p:cNvPr>
          <p:cNvPicPr>
            <a:picLocks noChangeAspect="1"/>
          </p:cNvPicPr>
          <p:nvPr/>
        </p:nvPicPr>
        <p:blipFill>
          <a:blip r:embed="rId2"/>
          <a:stretch>
            <a:fillRect/>
          </a:stretch>
        </p:blipFill>
        <p:spPr>
          <a:xfrm>
            <a:off x="1054442" y="611489"/>
            <a:ext cx="9053385" cy="5635022"/>
          </a:xfrm>
          <a:prstGeom prst="rect">
            <a:avLst/>
          </a:prstGeom>
          <a:solidFill>
            <a:srgbClr val="FFFFFF">
              <a:shade val="85000"/>
            </a:srgbClr>
          </a:solidFill>
          <a:ln w="6350" cap="rnd">
            <a:solidFill>
              <a:schemeClr val="tx1">
                <a:lumMod val="50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3246477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BFEB-88C5-43BD-88F6-79FA85802340}"/>
              </a:ext>
            </a:extLst>
          </p:cNvPr>
          <p:cNvSpPr>
            <a:spLocks noGrp="1"/>
          </p:cNvSpPr>
          <p:nvPr>
            <p:ph type="title"/>
          </p:nvPr>
        </p:nvSpPr>
        <p:spPr>
          <a:xfrm>
            <a:off x="838200" y="1"/>
            <a:ext cx="10637108" cy="700215"/>
          </a:xfrm>
        </p:spPr>
        <p:txBody>
          <a:bodyPr>
            <a:normAutofit/>
          </a:bodyPr>
          <a:lstStyle/>
          <a:p>
            <a:r>
              <a:rPr lang="en-US" sz="3200" dirty="0">
                <a:solidFill>
                  <a:schemeClr val="tx1">
                    <a:lumMod val="75000"/>
                  </a:schemeClr>
                </a:solidFill>
              </a:rPr>
              <a:t>Return on Investment: Customer Loyalty</a:t>
            </a:r>
          </a:p>
        </p:txBody>
      </p:sp>
      <p:pic>
        <p:nvPicPr>
          <p:cNvPr id="7" name="Picture 6">
            <a:extLst>
              <a:ext uri="{FF2B5EF4-FFF2-40B4-BE49-F238E27FC236}">
                <a16:creationId xmlns:a16="http://schemas.microsoft.com/office/drawing/2014/main" id="{59BF9E11-7028-485B-93CA-5E9C61A07DD2}"/>
              </a:ext>
            </a:extLst>
          </p:cNvPr>
          <p:cNvPicPr>
            <a:picLocks noChangeAspect="1"/>
          </p:cNvPicPr>
          <p:nvPr/>
        </p:nvPicPr>
        <p:blipFill>
          <a:blip r:embed="rId2"/>
          <a:stretch>
            <a:fillRect/>
          </a:stretch>
        </p:blipFill>
        <p:spPr>
          <a:xfrm>
            <a:off x="377746" y="867156"/>
            <a:ext cx="11558016" cy="3093720"/>
          </a:xfrm>
          <a:prstGeom prst="rect">
            <a:avLst/>
          </a:prstGeom>
          <a:solidFill>
            <a:srgbClr val="FFFFFF">
              <a:shade val="85000"/>
            </a:srgbClr>
          </a:solidFill>
          <a:ln w="6350" cap="rnd">
            <a:solidFill>
              <a:schemeClr val="tx1">
                <a:lumMod val="50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842060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BFEB-88C5-43BD-88F6-79FA85802340}"/>
              </a:ext>
            </a:extLst>
          </p:cNvPr>
          <p:cNvSpPr>
            <a:spLocks noGrp="1"/>
          </p:cNvSpPr>
          <p:nvPr>
            <p:ph type="title"/>
          </p:nvPr>
        </p:nvSpPr>
        <p:spPr>
          <a:xfrm>
            <a:off x="838200" y="1"/>
            <a:ext cx="10637108" cy="700215"/>
          </a:xfrm>
        </p:spPr>
        <p:txBody>
          <a:bodyPr>
            <a:normAutofit/>
          </a:bodyPr>
          <a:lstStyle/>
          <a:p>
            <a:r>
              <a:rPr lang="en-US" sz="3200" dirty="0">
                <a:solidFill>
                  <a:schemeClr val="tx1">
                    <a:lumMod val="75000"/>
                  </a:schemeClr>
                </a:solidFill>
              </a:rPr>
              <a:t>Resource Planning</a:t>
            </a:r>
          </a:p>
        </p:txBody>
      </p:sp>
      <p:pic>
        <p:nvPicPr>
          <p:cNvPr id="4" name="Picture 3">
            <a:extLst>
              <a:ext uri="{FF2B5EF4-FFF2-40B4-BE49-F238E27FC236}">
                <a16:creationId xmlns:a16="http://schemas.microsoft.com/office/drawing/2014/main" id="{55C7DBA0-66DC-4428-8E9C-8E321536B241}"/>
              </a:ext>
            </a:extLst>
          </p:cNvPr>
          <p:cNvPicPr>
            <a:picLocks noChangeAspect="1"/>
          </p:cNvPicPr>
          <p:nvPr/>
        </p:nvPicPr>
        <p:blipFill>
          <a:blip r:embed="rId2"/>
          <a:stretch>
            <a:fillRect/>
          </a:stretch>
        </p:blipFill>
        <p:spPr>
          <a:xfrm>
            <a:off x="838200" y="1083546"/>
            <a:ext cx="10637108" cy="3965977"/>
          </a:xfrm>
          <a:prstGeom prst="rect">
            <a:avLst/>
          </a:prstGeom>
          <a:solidFill>
            <a:srgbClr val="FFFFFF">
              <a:shade val="85000"/>
            </a:srgbClr>
          </a:solidFill>
          <a:ln w="6350" cap="rnd">
            <a:solidFill>
              <a:schemeClr val="tx1">
                <a:lumMod val="50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391273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BFEB-88C5-43BD-88F6-79FA85802340}"/>
              </a:ext>
            </a:extLst>
          </p:cNvPr>
          <p:cNvSpPr>
            <a:spLocks noGrp="1"/>
          </p:cNvSpPr>
          <p:nvPr>
            <p:ph type="title"/>
          </p:nvPr>
        </p:nvSpPr>
        <p:spPr>
          <a:xfrm>
            <a:off x="333632" y="115331"/>
            <a:ext cx="10637108" cy="700215"/>
          </a:xfrm>
        </p:spPr>
        <p:txBody>
          <a:bodyPr>
            <a:normAutofit/>
          </a:bodyPr>
          <a:lstStyle/>
          <a:p>
            <a:r>
              <a:rPr lang="en-US" sz="2400" b="1" dirty="0">
                <a:solidFill>
                  <a:schemeClr val="tx1">
                    <a:lumMod val="75000"/>
                  </a:schemeClr>
                </a:solidFill>
              </a:rPr>
              <a:t>Risk/Issues: </a:t>
            </a:r>
            <a:r>
              <a:rPr lang="en-US" sz="2400" dirty="0">
                <a:solidFill>
                  <a:schemeClr val="tx1">
                    <a:lumMod val="75000"/>
                  </a:schemeClr>
                </a:solidFill>
              </a:rPr>
              <a:t>Customer Loyalty</a:t>
            </a:r>
          </a:p>
        </p:txBody>
      </p:sp>
      <p:pic>
        <p:nvPicPr>
          <p:cNvPr id="6" name="Picture 5">
            <a:extLst>
              <a:ext uri="{FF2B5EF4-FFF2-40B4-BE49-F238E27FC236}">
                <a16:creationId xmlns:a16="http://schemas.microsoft.com/office/drawing/2014/main" id="{E9C9292C-4D1E-4FD2-AFA2-DEE38C4B4A13}"/>
              </a:ext>
            </a:extLst>
          </p:cNvPr>
          <p:cNvPicPr>
            <a:picLocks noChangeAspect="1"/>
          </p:cNvPicPr>
          <p:nvPr/>
        </p:nvPicPr>
        <p:blipFill>
          <a:blip r:embed="rId2"/>
          <a:stretch>
            <a:fillRect/>
          </a:stretch>
        </p:blipFill>
        <p:spPr>
          <a:xfrm>
            <a:off x="333632" y="979597"/>
            <a:ext cx="11668898" cy="3053532"/>
          </a:xfrm>
          <a:prstGeom prst="rect">
            <a:avLst/>
          </a:prstGeom>
          <a:solidFill>
            <a:srgbClr val="FFFFFF">
              <a:shade val="85000"/>
            </a:srgbClr>
          </a:solidFill>
          <a:ln w="6350" cap="rnd">
            <a:solidFill>
              <a:schemeClr val="tx1">
                <a:lumMod val="50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5276482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CA0AA2-366E-4AA2-A9B7-31BB339D437E}"/>
              </a:ext>
            </a:extLst>
          </p:cNvPr>
          <p:cNvSpPr>
            <a:spLocks noGrp="1"/>
          </p:cNvSpPr>
          <p:nvPr>
            <p:ph type="title"/>
          </p:nvPr>
        </p:nvSpPr>
        <p:spPr>
          <a:xfrm>
            <a:off x="838200" y="3152001"/>
            <a:ext cx="10515600" cy="553998"/>
          </a:xfrm>
        </p:spPr>
        <p:txBody>
          <a:bodyPr/>
          <a:lstStyle/>
          <a:p>
            <a:r>
              <a:rPr lang="en-US" dirty="0">
                <a:solidFill>
                  <a:schemeClr val="tx1">
                    <a:lumMod val="75000"/>
                  </a:schemeClr>
                </a:solidFill>
              </a:rPr>
              <a:t>Project Selection</a:t>
            </a:r>
          </a:p>
        </p:txBody>
      </p:sp>
    </p:spTree>
    <p:extLst>
      <p:ext uri="{BB962C8B-B14F-4D97-AF65-F5344CB8AC3E}">
        <p14:creationId xmlns:p14="http://schemas.microsoft.com/office/powerpoint/2010/main" val="1997139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CA0AA2-366E-4AA2-A9B7-31BB339D437E}"/>
              </a:ext>
            </a:extLst>
          </p:cNvPr>
          <p:cNvSpPr>
            <a:spLocks noGrp="1"/>
          </p:cNvSpPr>
          <p:nvPr>
            <p:ph type="title"/>
          </p:nvPr>
        </p:nvSpPr>
        <p:spPr/>
        <p:txBody>
          <a:bodyPr/>
          <a:lstStyle/>
          <a:p>
            <a:r>
              <a:rPr lang="en-US" dirty="0">
                <a:solidFill>
                  <a:schemeClr val="tx1">
                    <a:lumMod val="75000"/>
                  </a:schemeClr>
                </a:solidFill>
              </a:rPr>
              <a:t>Company SWOT Analysis</a:t>
            </a:r>
          </a:p>
        </p:txBody>
      </p:sp>
    </p:spTree>
    <p:extLst>
      <p:ext uri="{BB962C8B-B14F-4D97-AF65-F5344CB8AC3E}">
        <p14:creationId xmlns:p14="http://schemas.microsoft.com/office/powerpoint/2010/main" val="3106147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7CFD37-D35D-49A7-AAF3-5B52F61B9C0F}"/>
              </a:ext>
            </a:extLst>
          </p:cNvPr>
          <p:cNvSpPr>
            <a:spLocks noGrp="1"/>
          </p:cNvSpPr>
          <p:nvPr>
            <p:ph sz="quarter" idx="10"/>
          </p:nvPr>
        </p:nvSpPr>
        <p:spPr>
          <a:xfrm>
            <a:off x="838200" y="854676"/>
            <a:ext cx="10515599" cy="5148648"/>
          </a:xfrm>
        </p:spPr>
        <p:txBody>
          <a:bodyPr>
            <a:normAutofit fontScale="92500" lnSpcReduction="10000"/>
          </a:bodyPr>
          <a:lstStyle/>
          <a:p>
            <a:pPr>
              <a:buFont typeface="Wingdings" panose="05000000000000000000" pitchFamily="2" charset="2"/>
              <a:buChar char="Ø"/>
            </a:pPr>
            <a:r>
              <a:rPr lang="en-US" sz="2400" dirty="0"/>
              <a:t> </a:t>
            </a:r>
            <a:r>
              <a:rPr lang="en-US" sz="2400" dirty="0">
                <a:solidFill>
                  <a:schemeClr val="tx1">
                    <a:lumMod val="75000"/>
                  </a:schemeClr>
                </a:solidFill>
              </a:rPr>
              <a:t>Will be choosing Efficiently Managing Logistics project over Customer Loyalty project because of the following reasons:</a:t>
            </a:r>
          </a:p>
          <a:p>
            <a:pPr marL="0" indent="0">
              <a:buNone/>
            </a:pPr>
            <a:endParaRPr lang="en-US" u="sng" dirty="0"/>
          </a:p>
          <a:p>
            <a:pPr marL="0" indent="0">
              <a:buNone/>
            </a:pPr>
            <a:r>
              <a:rPr lang="en-US" sz="2600" b="1" u="sng" dirty="0">
                <a:solidFill>
                  <a:schemeClr val="tx1">
                    <a:lumMod val="75000"/>
                  </a:schemeClr>
                </a:solidFill>
              </a:rPr>
              <a:t>Business Logic </a:t>
            </a:r>
          </a:p>
          <a:p>
            <a:pPr>
              <a:lnSpc>
                <a:spcPct val="120000"/>
              </a:lnSpc>
            </a:pPr>
            <a:r>
              <a:rPr lang="en-US" sz="2100" dirty="0"/>
              <a:t>The company’s primary goal is to build one of the largest online selections of furniture - they completely rely on dropship shippers for their revenue.</a:t>
            </a:r>
          </a:p>
          <a:p>
            <a:pPr>
              <a:lnSpc>
                <a:spcPct val="110000"/>
              </a:lnSpc>
            </a:pPr>
            <a:r>
              <a:rPr lang="en-US" sz="2100" dirty="0"/>
              <a:t>Wayfair’s 70% of revenue is generated from its suppliers by cutting on additional delivery cost to the customer and ensuring fast and agile delivery.</a:t>
            </a:r>
          </a:p>
          <a:p>
            <a:pPr>
              <a:lnSpc>
                <a:spcPct val="110000"/>
              </a:lnSpc>
            </a:pPr>
            <a:r>
              <a:rPr lang="en-US" sz="2100" dirty="0"/>
              <a:t>This project will help Wayfair’s suppliers ship directly to the customers through the model of Drop Shipping, essentially cutting delivery costs and improving delivery speed significantly which will support their business model.</a:t>
            </a:r>
          </a:p>
          <a:p>
            <a:pPr>
              <a:lnSpc>
                <a:spcPct val="110000"/>
              </a:lnSpc>
            </a:pPr>
            <a:r>
              <a:rPr lang="en-US" sz="2100" dirty="0"/>
              <a:t>For Customer Loyalty, there will huge amount of investment needed in the beginning for providing customers with discounts and rewards. Also, we will need lot of historical data to get good results and provide proper recommendations to the customer.</a:t>
            </a:r>
          </a:p>
          <a:p>
            <a:pPr>
              <a:lnSpc>
                <a:spcPct val="110000"/>
              </a:lnSpc>
            </a:pPr>
            <a:endParaRPr lang="en-US" dirty="0"/>
          </a:p>
        </p:txBody>
      </p:sp>
    </p:spTree>
    <p:extLst>
      <p:ext uri="{BB962C8B-B14F-4D97-AF65-F5344CB8AC3E}">
        <p14:creationId xmlns:p14="http://schemas.microsoft.com/office/powerpoint/2010/main" val="3619116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7CFD37-D35D-49A7-AAF3-5B52F61B9C0F}"/>
              </a:ext>
            </a:extLst>
          </p:cNvPr>
          <p:cNvSpPr>
            <a:spLocks noGrp="1"/>
          </p:cNvSpPr>
          <p:nvPr>
            <p:ph sz="quarter" idx="10"/>
          </p:nvPr>
        </p:nvSpPr>
        <p:spPr>
          <a:xfrm>
            <a:off x="838200" y="123568"/>
            <a:ext cx="10515599" cy="6301946"/>
          </a:xfrm>
        </p:spPr>
        <p:txBody>
          <a:bodyPr>
            <a:normAutofit/>
          </a:bodyPr>
          <a:lstStyle/>
          <a:p>
            <a:pPr marL="0" indent="0">
              <a:buNone/>
            </a:pPr>
            <a:r>
              <a:rPr lang="en-US" sz="2400" b="1" u="sng" dirty="0">
                <a:solidFill>
                  <a:schemeClr val="tx1">
                    <a:lumMod val="75000"/>
                  </a:schemeClr>
                </a:solidFill>
              </a:rPr>
              <a:t>Analytics</a:t>
            </a:r>
          </a:p>
          <a:p>
            <a:pPr>
              <a:lnSpc>
                <a:spcPct val="100000"/>
              </a:lnSpc>
            </a:pPr>
            <a:r>
              <a:rPr lang="en-US" sz="1800" dirty="0"/>
              <a:t>Efficiently managing logistics would increase the profit of the company by 25-30% and increase customer satisfaction rate.</a:t>
            </a:r>
          </a:p>
          <a:p>
            <a:pPr>
              <a:lnSpc>
                <a:spcPct val="100000"/>
              </a:lnSpc>
            </a:pPr>
            <a:r>
              <a:rPr lang="en-US" sz="1800" dirty="0"/>
              <a:t>For efficiently managing logistics it would be easier to acquire data since it falls under transactional data and will be available of real time basis.</a:t>
            </a:r>
          </a:p>
          <a:p>
            <a:pPr>
              <a:lnSpc>
                <a:spcPct val="100000"/>
              </a:lnSpc>
            </a:pPr>
            <a:r>
              <a:rPr lang="en-US" sz="1800" dirty="0"/>
              <a:t>For Customer Loyalty, collecting relevant data would be a difficult task since it will require professional and behavioral understanding of data. Customer Loyalty project will require lot of historical data to be collected for every customer before recommending products to them. </a:t>
            </a:r>
          </a:p>
          <a:p>
            <a:pPr>
              <a:lnSpc>
                <a:spcPct val="100000"/>
              </a:lnSpc>
            </a:pPr>
            <a:r>
              <a:rPr lang="en-US" sz="1800" dirty="0"/>
              <a:t>For Customer Loyalty, there will huge amount of investment needed in the beginning without any noticeable profit.</a:t>
            </a:r>
          </a:p>
          <a:p>
            <a:pPr marL="0" indent="0">
              <a:lnSpc>
                <a:spcPct val="100000"/>
              </a:lnSpc>
              <a:buNone/>
            </a:pPr>
            <a:endParaRPr lang="en-US" sz="1400" dirty="0"/>
          </a:p>
          <a:p>
            <a:pPr marL="0" indent="0">
              <a:buNone/>
            </a:pPr>
            <a:r>
              <a:rPr lang="en-US" sz="2400" b="1" u="sng" dirty="0">
                <a:solidFill>
                  <a:schemeClr val="tx1">
                    <a:lumMod val="75000"/>
                  </a:schemeClr>
                </a:solidFill>
              </a:rPr>
              <a:t>Strategic Analysis</a:t>
            </a:r>
          </a:p>
          <a:p>
            <a:pPr>
              <a:lnSpc>
                <a:spcPct val="100000"/>
              </a:lnSpc>
            </a:pPr>
            <a:r>
              <a:rPr lang="en-US" sz="1800" dirty="0"/>
              <a:t>Efficiently managing logistics would also improve customer satisfaction since the customers will receive their products with faster delivery.</a:t>
            </a:r>
          </a:p>
          <a:p>
            <a:pPr>
              <a:lnSpc>
                <a:spcPct val="100000"/>
              </a:lnSpc>
            </a:pPr>
            <a:r>
              <a:rPr lang="en-US" sz="1800" dirty="0"/>
              <a:t>This will also help increase in customer retention rate and improvement in customer loyalty and would build a better foundation for Customer Loyalty Project.</a:t>
            </a:r>
          </a:p>
          <a:p>
            <a:pPr>
              <a:lnSpc>
                <a:spcPct val="110000"/>
              </a:lnSpc>
            </a:pPr>
            <a:endParaRPr lang="en-US" dirty="0"/>
          </a:p>
        </p:txBody>
      </p:sp>
    </p:spTree>
    <p:extLst>
      <p:ext uri="{BB962C8B-B14F-4D97-AF65-F5344CB8AC3E}">
        <p14:creationId xmlns:p14="http://schemas.microsoft.com/office/powerpoint/2010/main" val="615165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BFEB-88C5-43BD-88F6-79FA85802340}"/>
              </a:ext>
            </a:extLst>
          </p:cNvPr>
          <p:cNvSpPr>
            <a:spLocks noGrp="1"/>
          </p:cNvSpPr>
          <p:nvPr>
            <p:ph type="title"/>
          </p:nvPr>
        </p:nvSpPr>
        <p:spPr>
          <a:xfrm>
            <a:off x="333632" y="362219"/>
            <a:ext cx="10637108" cy="700215"/>
          </a:xfrm>
        </p:spPr>
        <p:txBody>
          <a:bodyPr>
            <a:normAutofit/>
          </a:bodyPr>
          <a:lstStyle/>
          <a:p>
            <a:r>
              <a:rPr lang="en-US" sz="2400" b="1" dirty="0">
                <a:solidFill>
                  <a:schemeClr val="tx1">
                    <a:lumMod val="75000"/>
                  </a:schemeClr>
                </a:solidFill>
              </a:rPr>
              <a:t>Impact Score</a:t>
            </a:r>
            <a:endParaRPr lang="en-US" sz="2400" dirty="0">
              <a:solidFill>
                <a:schemeClr val="tx1">
                  <a:lumMod val="75000"/>
                </a:schemeClr>
              </a:solidFill>
            </a:endParaRPr>
          </a:p>
        </p:txBody>
      </p:sp>
      <p:pic>
        <p:nvPicPr>
          <p:cNvPr id="4" name="Picture 3">
            <a:extLst>
              <a:ext uri="{FF2B5EF4-FFF2-40B4-BE49-F238E27FC236}">
                <a16:creationId xmlns:a16="http://schemas.microsoft.com/office/drawing/2014/main" id="{A296F440-0E98-4809-9566-70C03F77B096}"/>
              </a:ext>
            </a:extLst>
          </p:cNvPr>
          <p:cNvPicPr>
            <a:picLocks noChangeAspect="1"/>
          </p:cNvPicPr>
          <p:nvPr/>
        </p:nvPicPr>
        <p:blipFill>
          <a:blip r:embed="rId2"/>
          <a:stretch>
            <a:fillRect/>
          </a:stretch>
        </p:blipFill>
        <p:spPr>
          <a:xfrm>
            <a:off x="333632" y="1523261"/>
            <a:ext cx="11617576" cy="1178006"/>
          </a:xfrm>
          <a:prstGeom prst="rect">
            <a:avLst/>
          </a:prstGeom>
          <a:solidFill>
            <a:srgbClr val="FFFFFF">
              <a:shade val="85000"/>
            </a:srgbClr>
          </a:solidFill>
          <a:ln w="6350" cap="rnd">
            <a:solidFill>
              <a:schemeClr val="tx1">
                <a:lumMod val="50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321163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7CFD37-D35D-49A7-AAF3-5B52F61B9C0F}"/>
              </a:ext>
            </a:extLst>
          </p:cNvPr>
          <p:cNvSpPr>
            <a:spLocks noGrp="1"/>
          </p:cNvSpPr>
          <p:nvPr>
            <p:ph sz="quarter" idx="10"/>
          </p:nvPr>
        </p:nvSpPr>
        <p:spPr>
          <a:xfrm>
            <a:off x="288323" y="82380"/>
            <a:ext cx="11615352" cy="867472"/>
          </a:xfrm>
        </p:spPr>
        <p:txBody>
          <a:bodyPr>
            <a:normAutofit fontScale="92500" lnSpcReduction="10000"/>
          </a:bodyPr>
          <a:lstStyle/>
          <a:p>
            <a:pPr marL="0" indent="0">
              <a:buNone/>
            </a:pPr>
            <a:r>
              <a:rPr lang="en-US" sz="1800" dirty="0">
                <a:solidFill>
                  <a:schemeClr val="tx1">
                    <a:lumMod val="75000"/>
                  </a:schemeClr>
                </a:solidFill>
              </a:rPr>
              <a:t>Estimated Return on Investment Comparison shows that ROI for Efficiently Managing Logistic would be more compared to Customer Loyalty Project</a:t>
            </a:r>
          </a:p>
          <a:p>
            <a:pPr marL="0" indent="0">
              <a:buNone/>
            </a:pPr>
            <a:r>
              <a:rPr lang="en-US" sz="1800" b="1" u="sng" dirty="0">
                <a:solidFill>
                  <a:schemeClr val="tx1">
                    <a:lumMod val="75000"/>
                  </a:schemeClr>
                </a:solidFill>
              </a:rPr>
              <a:t>ROI for Efficiently Managing Logistics</a:t>
            </a:r>
            <a:endParaRPr lang="en-US" sz="1800" b="1" dirty="0">
              <a:solidFill>
                <a:schemeClr val="tx1">
                  <a:lumMod val="75000"/>
                </a:schemeClr>
              </a:solidFill>
            </a:endParaRPr>
          </a:p>
        </p:txBody>
      </p:sp>
      <p:pic>
        <p:nvPicPr>
          <p:cNvPr id="7" name="Picture 6">
            <a:extLst>
              <a:ext uri="{FF2B5EF4-FFF2-40B4-BE49-F238E27FC236}">
                <a16:creationId xmlns:a16="http://schemas.microsoft.com/office/drawing/2014/main" id="{DC51D124-1D62-4D69-B7C1-D776F49955B1}"/>
              </a:ext>
            </a:extLst>
          </p:cNvPr>
          <p:cNvPicPr>
            <a:picLocks noChangeAspect="1"/>
          </p:cNvPicPr>
          <p:nvPr/>
        </p:nvPicPr>
        <p:blipFill>
          <a:blip r:embed="rId2"/>
          <a:stretch>
            <a:fillRect/>
          </a:stretch>
        </p:blipFill>
        <p:spPr>
          <a:xfrm>
            <a:off x="288322" y="949853"/>
            <a:ext cx="11615352" cy="2479148"/>
          </a:xfrm>
          <a:prstGeom prst="rect">
            <a:avLst/>
          </a:prstGeom>
          <a:solidFill>
            <a:srgbClr val="FFFFFF">
              <a:shade val="85000"/>
            </a:srgbClr>
          </a:solidFill>
          <a:ln w="6350" cap="rnd">
            <a:solidFill>
              <a:schemeClr val="tx1">
                <a:lumMod val="50000"/>
              </a:schemeClr>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9" name="Picture 8">
            <a:extLst>
              <a:ext uri="{FF2B5EF4-FFF2-40B4-BE49-F238E27FC236}">
                <a16:creationId xmlns:a16="http://schemas.microsoft.com/office/drawing/2014/main" id="{50B5AD81-717F-497A-9281-3EB886F6C0F4}"/>
              </a:ext>
            </a:extLst>
          </p:cNvPr>
          <p:cNvPicPr>
            <a:picLocks noChangeAspect="1"/>
          </p:cNvPicPr>
          <p:nvPr/>
        </p:nvPicPr>
        <p:blipFill>
          <a:blip r:embed="rId3"/>
          <a:stretch>
            <a:fillRect/>
          </a:stretch>
        </p:blipFill>
        <p:spPr>
          <a:xfrm>
            <a:off x="288323" y="3986640"/>
            <a:ext cx="11615351" cy="2340001"/>
          </a:xfrm>
          <a:prstGeom prst="rect">
            <a:avLst/>
          </a:prstGeom>
          <a:solidFill>
            <a:srgbClr val="FFFFFF">
              <a:shade val="85000"/>
            </a:srgbClr>
          </a:solidFill>
          <a:ln w="6350" cap="sq">
            <a:solidFill>
              <a:schemeClr val="tx1">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5181E193-B0A7-42EE-BE6D-96B2B9E766BA}"/>
              </a:ext>
            </a:extLst>
          </p:cNvPr>
          <p:cNvSpPr txBox="1"/>
          <p:nvPr/>
        </p:nvSpPr>
        <p:spPr>
          <a:xfrm>
            <a:off x="288322" y="3617308"/>
            <a:ext cx="5828272" cy="353943"/>
          </a:xfrm>
          <a:prstGeom prst="rect">
            <a:avLst/>
          </a:prstGeom>
          <a:noFill/>
        </p:spPr>
        <p:txBody>
          <a:bodyPr wrap="square">
            <a:spAutoFit/>
          </a:bodyPr>
          <a:lstStyle/>
          <a:p>
            <a:pPr marL="0" indent="0">
              <a:buNone/>
            </a:pPr>
            <a:r>
              <a:rPr lang="en-US" sz="1700" b="1" u="sng" dirty="0">
                <a:solidFill>
                  <a:schemeClr val="tx1">
                    <a:lumMod val="75000"/>
                  </a:schemeClr>
                </a:solidFill>
                <a:latin typeface="Roboto" panose="02000000000000000000" pitchFamily="2" charset="0"/>
                <a:ea typeface="Roboto" panose="02000000000000000000" pitchFamily="2" charset="0"/>
              </a:rPr>
              <a:t>ROI for Customer Loyalty</a:t>
            </a:r>
            <a:endParaRPr lang="en-US" sz="1700" b="1" dirty="0">
              <a:solidFill>
                <a:schemeClr val="tx1">
                  <a:lumMod val="75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168263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276BCC-A679-4225-A5E7-F5B17061E244}"/>
              </a:ext>
            </a:extLst>
          </p:cNvPr>
          <p:cNvSpPr>
            <a:spLocks noGrp="1"/>
          </p:cNvSpPr>
          <p:nvPr>
            <p:ph type="title"/>
          </p:nvPr>
        </p:nvSpPr>
        <p:spPr/>
        <p:txBody>
          <a:bodyPr/>
          <a:lstStyle/>
          <a:p>
            <a:r>
              <a:rPr lang="en-US" dirty="0">
                <a:solidFill>
                  <a:schemeClr val="tx1">
                    <a:lumMod val="75000"/>
                  </a:schemeClr>
                </a:solidFill>
              </a:rPr>
              <a:t>Company Name: Wayfair</a:t>
            </a:r>
          </a:p>
        </p:txBody>
      </p:sp>
      <p:sp>
        <p:nvSpPr>
          <p:cNvPr id="6" name="Rectangle 5">
            <a:extLst>
              <a:ext uri="{FF2B5EF4-FFF2-40B4-BE49-F238E27FC236}">
                <a16:creationId xmlns:a16="http://schemas.microsoft.com/office/drawing/2014/main" id="{B9BF7A50-8510-46CF-A2B3-F21870701CBA}"/>
              </a:ext>
            </a:extLst>
          </p:cNvPr>
          <p:cNvSpPr/>
          <p:nvPr/>
        </p:nvSpPr>
        <p:spPr>
          <a:xfrm>
            <a:off x="950395" y="1483367"/>
            <a:ext cx="4740966" cy="2156791"/>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85775"/>
              </a:solidFill>
              <a:effectLst/>
              <a:uLnTx/>
              <a:uFillTx/>
              <a:latin typeface="Segoe UI Light"/>
              <a:ea typeface="+mn-ea"/>
              <a:cs typeface="+mn-cs"/>
            </a:endParaRPr>
          </a:p>
        </p:txBody>
      </p:sp>
      <p:sp>
        <p:nvSpPr>
          <p:cNvPr id="7" name="Rectangle 6">
            <a:extLst>
              <a:ext uri="{FF2B5EF4-FFF2-40B4-BE49-F238E27FC236}">
                <a16:creationId xmlns:a16="http://schemas.microsoft.com/office/drawing/2014/main" id="{CF396DF7-2AA7-490E-BC9F-004FA3B50792}"/>
              </a:ext>
            </a:extLst>
          </p:cNvPr>
          <p:cNvSpPr/>
          <p:nvPr/>
        </p:nvSpPr>
        <p:spPr>
          <a:xfrm>
            <a:off x="5903397" y="1483366"/>
            <a:ext cx="4740966" cy="2156791"/>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D41B2C"/>
              </a:solidFill>
              <a:effectLst/>
              <a:uLnTx/>
              <a:uFillTx/>
              <a:latin typeface="Segoe UI Light"/>
              <a:ea typeface="+mn-ea"/>
              <a:cs typeface="+mn-cs"/>
            </a:endParaRPr>
          </a:p>
        </p:txBody>
      </p:sp>
      <p:sp>
        <p:nvSpPr>
          <p:cNvPr id="8" name="Rectangle 7">
            <a:extLst>
              <a:ext uri="{FF2B5EF4-FFF2-40B4-BE49-F238E27FC236}">
                <a16:creationId xmlns:a16="http://schemas.microsoft.com/office/drawing/2014/main" id="{C5EE2F71-1E4A-4428-9AC3-09EE8A06175E}"/>
              </a:ext>
            </a:extLst>
          </p:cNvPr>
          <p:cNvSpPr/>
          <p:nvPr/>
        </p:nvSpPr>
        <p:spPr>
          <a:xfrm>
            <a:off x="950395" y="3836104"/>
            <a:ext cx="4740966" cy="2156791"/>
          </a:xfrm>
          <a:prstGeom prst="rect">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CFB5"/>
              </a:solidFill>
              <a:effectLst/>
              <a:uLnTx/>
              <a:uFillTx/>
              <a:latin typeface="Segoe UI Light"/>
              <a:ea typeface="+mn-ea"/>
              <a:cs typeface="+mn-cs"/>
            </a:endParaRPr>
          </a:p>
        </p:txBody>
      </p:sp>
      <p:sp>
        <p:nvSpPr>
          <p:cNvPr id="9" name="Rectangle 8">
            <a:extLst>
              <a:ext uri="{FF2B5EF4-FFF2-40B4-BE49-F238E27FC236}">
                <a16:creationId xmlns:a16="http://schemas.microsoft.com/office/drawing/2014/main" id="{D4FE4947-D83C-48D7-80B8-7B8DF46B1B79}"/>
              </a:ext>
            </a:extLst>
          </p:cNvPr>
          <p:cNvSpPr/>
          <p:nvPr/>
        </p:nvSpPr>
        <p:spPr>
          <a:xfrm>
            <a:off x="5903397" y="3836103"/>
            <a:ext cx="4740966" cy="2156791"/>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D41B2C"/>
              </a:solidFill>
              <a:effectLst/>
              <a:uLnTx/>
              <a:uFillTx/>
              <a:latin typeface="Segoe UI Light"/>
              <a:ea typeface="+mn-ea"/>
              <a:cs typeface="+mn-cs"/>
            </a:endParaRPr>
          </a:p>
        </p:txBody>
      </p:sp>
      <p:sp>
        <p:nvSpPr>
          <p:cNvPr id="10" name="TextBox 9">
            <a:extLst>
              <a:ext uri="{FF2B5EF4-FFF2-40B4-BE49-F238E27FC236}">
                <a16:creationId xmlns:a16="http://schemas.microsoft.com/office/drawing/2014/main" id="{E00A2CAE-060D-4A54-BC22-30082396C45B}"/>
              </a:ext>
            </a:extLst>
          </p:cNvPr>
          <p:cNvSpPr txBox="1"/>
          <p:nvPr/>
        </p:nvSpPr>
        <p:spPr>
          <a:xfrm>
            <a:off x="950395" y="1483535"/>
            <a:ext cx="6096000" cy="1785104"/>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strike="noStrike" kern="1200" cap="none" spc="0" normalizeH="0" baseline="0" noProof="0" dirty="0">
                <a:ln>
                  <a:noFill/>
                </a:ln>
                <a:solidFill>
                  <a:srgbClr val="385775">
                    <a:hueOff val="0"/>
                    <a:satOff val="0"/>
                    <a:lumOff val="0"/>
                    <a:alphaOff val="0"/>
                  </a:srgbClr>
                </a:solidFill>
                <a:effectLst/>
                <a:uLnTx/>
                <a:uFillTx/>
                <a:latin typeface="Roboto Medium" panose="02000000000000000000" pitchFamily="2" charset="0"/>
                <a:ea typeface="Roboto Medium" panose="02000000000000000000" pitchFamily="2" charset="0"/>
                <a:cs typeface="+mn-cs"/>
              </a:rPr>
              <a:t>Strengths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85775">
                    <a:hueOff val="0"/>
                    <a:satOff val="0"/>
                    <a:lumOff val="0"/>
                    <a:alphaOff val="0"/>
                  </a:srgbClr>
                </a:solidFill>
                <a:effectLst/>
                <a:uLnTx/>
                <a:uFillTx/>
                <a:latin typeface="Roboto Medium" panose="02000000000000000000" pitchFamily="2" charset="0"/>
                <a:ea typeface="Roboto Medium" panose="02000000000000000000" pitchFamily="2" charset="0"/>
                <a:cs typeface="+mn-cs"/>
              </a:rPr>
              <a:t>Automation of activities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85775">
                    <a:hueOff val="0"/>
                    <a:satOff val="0"/>
                    <a:lumOff val="0"/>
                    <a:alphaOff val="0"/>
                  </a:srgbClr>
                </a:solidFill>
                <a:effectLst/>
                <a:uLnTx/>
                <a:uFillTx/>
                <a:latin typeface="Roboto Medium" panose="02000000000000000000" pitchFamily="2" charset="0"/>
                <a:ea typeface="Roboto Medium" panose="02000000000000000000" pitchFamily="2" charset="0"/>
                <a:cs typeface="+mn-cs"/>
              </a:rPr>
              <a:t>Good Returns on Capital Expenditure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85775">
                    <a:hueOff val="0"/>
                    <a:satOff val="0"/>
                    <a:lumOff val="0"/>
                    <a:alphaOff val="0"/>
                  </a:srgbClr>
                </a:solidFill>
                <a:effectLst/>
                <a:uLnTx/>
                <a:uFillTx/>
                <a:latin typeface="Roboto Medium" panose="02000000000000000000" pitchFamily="2" charset="0"/>
                <a:ea typeface="Roboto Medium" panose="02000000000000000000" pitchFamily="2" charset="0"/>
                <a:cs typeface="+mn-cs"/>
              </a:rPr>
              <a:t>Highly skilled workforce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85775">
                    <a:hueOff val="0"/>
                    <a:satOff val="0"/>
                    <a:lumOff val="0"/>
                    <a:alphaOff val="0"/>
                  </a:srgbClr>
                </a:solidFill>
                <a:effectLst/>
                <a:uLnTx/>
                <a:uFillTx/>
                <a:latin typeface="Roboto Medium" panose="02000000000000000000" pitchFamily="2" charset="0"/>
                <a:ea typeface="Roboto Medium" panose="02000000000000000000" pitchFamily="2" charset="0"/>
                <a:cs typeface="+mn-cs"/>
              </a:rPr>
              <a:t>Successful Market strategies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85775">
                    <a:hueOff val="0"/>
                    <a:satOff val="0"/>
                    <a:lumOff val="0"/>
                    <a:alphaOff val="0"/>
                  </a:srgbClr>
                </a:solidFill>
                <a:effectLst/>
                <a:uLnTx/>
                <a:uFillTx/>
                <a:latin typeface="Roboto Medium" panose="02000000000000000000" pitchFamily="2" charset="0"/>
                <a:ea typeface="Roboto Medium" panose="02000000000000000000" pitchFamily="2" charset="0"/>
                <a:cs typeface="+mn-cs"/>
              </a:rPr>
              <a:t>Strong dealer community</a:t>
            </a:r>
          </a:p>
        </p:txBody>
      </p:sp>
      <p:sp>
        <p:nvSpPr>
          <p:cNvPr id="11" name="TextBox 10">
            <a:extLst>
              <a:ext uri="{FF2B5EF4-FFF2-40B4-BE49-F238E27FC236}">
                <a16:creationId xmlns:a16="http://schemas.microsoft.com/office/drawing/2014/main" id="{43B84AAF-7BB7-4E97-B6A3-E655362F6494}"/>
              </a:ext>
            </a:extLst>
          </p:cNvPr>
          <p:cNvSpPr txBox="1"/>
          <p:nvPr/>
        </p:nvSpPr>
        <p:spPr>
          <a:xfrm>
            <a:off x="5903397" y="1505657"/>
            <a:ext cx="6096000" cy="1785104"/>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strike="noStrike" kern="1200" cap="none" spc="0" normalizeH="0" baseline="0" noProof="0" dirty="0">
                <a:ln>
                  <a:noFill/>
                </a:ln>
                <a:solidFill>
                  <a:srgbClr val="385775">
                    <a:hueOff val="0"/>
                    <a:satOff val="0"/>
                    <a:lumOff val="0"/>
                    <a:alphaOff val="0"/>
                  </a:srgbClr>
                </a:solidFill>
                <a:effectLst/>
                <a:uLnTx/>
                <a:uFillTx/>
                <a:latin typeface="Roboto Medium" panose="02000000000000000000" pitchFamily="2" charset="0"/>
                <a:ea typeface="Roboto Medium" panose="02000000000000000000" pitchFamily="2" charset="0"/>
                <a:cs typeface="+mn-cs"/>
              </a:rPr>
              <a:t>Weaknesses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85775">
                    <a:hueOff val="0"/>
                    <a:satOff val="0"/>
                    <a:lumOff val="0"/>
                    <a:alphaOff val="0"/>
                  </a:srgbClr>
                </a:solidFill>
                <a:effectLst/>
                <a:uLnTx/>
                <a:uFillTx/>
                <a:latin typeface="Roboto Medium" panose="02000000000000000000" pitchFamily="2" charset="0"/>
                <a:ea typeface="Roboto Medium" panose="02000000000000000000" pitchFamily="2" charset="0"/>
                <a:cs typeface="+mn-cs"/>
              </a:rPr>
              <a:t>Poor product demand forecasting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85775"/>
                </a:solidFill>
                <a:effectLst/>
                <a:uLnTx/>
                <a:uFillTx/>
                <a:latin typeface="Roboto Medium" panose="02000000000000000000" pitchFamily="2" charset="0"/>
                <a:ea typeface="Roboto Medium" panose="02000000000000000000" pitchFamily="2" charset="0"/>
                <a:cs typeface="+mn-cs"/>
              </a:rPr>
              <a:t>Unsuccessful at integrating firms</a:t>
            </a:r>
            <a:endParaRPr kumimoji="0" lang="en-US" sz="1800" b="0" i="0" u="none" strike="noStrike" kern="1200" cap="none" spc="0" normalizeH="0" baseline="0" noProof="0" dirty="0">
              <a:ln>
                <a:noFill/>
              </a:ln>
              <a:solidFill>
                <a:srgbClr val="385775">
                  <a:hueOff val="0"/>
                  <a:satOff val="0"/>
                  <a:lumOff val="0"/>
                  <a:alphaOff val="0"/>
                </a:srgbClr>
              </a:solidFill>
              <a:effectLst/>
              <a:uLnTx/>
              <a:uFillTx/>
              <a:latin typeface="Roboto Medium" panose="02000000000000000000" pitchFamily="2" charset="0"/>
              <a:ea typeface="Roboto Medium" panose="02000000000000000000" pitchFamily="2" charset="0"/>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85775"/>
                </a:solidFill>
                <a:effectLst/>
                <a:uLnTx/>
                <a:uFillTx/>
                <a:latin typeface="Roboto Medium" panose="02000000000000000000" pitchFamily="2" charset="0"/>
                <a:ea typeface="Roboto Medium" panose="02000000000000000000" pitchFamily="2" charset="0"/>
                <a:cs typeface="+mn-cs"/>
              </a:rPr>
              <a:t>Inventory time is high</a:t>
            </a:r>
            <a:endParaRPr kumimoji="0" lang="en-US" sz="1800" b="0" i="0" u="none" strike="noStrike" kern="1200" cap="none" spc="0" normalizeH="0" baseline="0" noProof="0" dirty="0">
              <a:ln>
                <a:noFill/>
              </a:ln>
              <a:solidFill>
                <a:srgbClr val="385775"/>
              </a:solidFill>
              <a:effectLst/>
              <a:uLnTx/>
              <a:uFillTx/>
              <a:latin typeface="Segoe UI Ligh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85775"/>
                </a:solidFill>
                <a:effectLst/>
                <a:uLnTx/>
                <a:uFillTx/>
                <a:latin typeface="Roboto Medium" panose="02000000000000000000" pitchFamily="2" charset="0"/>
                <a:ea typeface="Roboto Medium" panose="02000000000000000000" pitchFamily="2" charset="0"/>
                <a:cs typeface="+mn-cs"/>
              </a:rPr>
              <a:t>Ineffective financial planning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85775"/>
                </a:solidFill>
                <a:effectLst/>
                <a:uLnTx/>
                <a:uFillTx/>
                <a:latin typeface="Roboto Medium" panose="02000000000000000000" pitchFamily="2" charset="0"/>
                <a:ea typeface="+mn-ea"/>
                <a:cs typeface="+mn-cs"/>
              </a:rPr>
              <a:t>Poor organizational structure</a:t>
            </a:r>
            <a:endParaRPr kumimoji="0" lang="en-US" sz="1800" b="0" i="0" u="none" strike="noStrike" kern="1200" cap="none" spc="0" normalizeH="0" baseline="0" noProof="0" dirty="0">
              <a:ln>
                <a:noFill/>
              </a:ln>
              <a:solidFill>
                <a:srgbClr val="385775"/>
              </a:solidFill>
              <a:effectLst/>
              <a:uLnTx/>
              <a:uFillTx/>
              <a:latin typeface="Roboto Medium" panose="02000000000000000000" pitchFamily="2" charset="0"/>
              <a:ea typeface="Roboto Medium" panose="02000000000000000000" pitchFamily="2" charset="0"/>
              <a:cs typeface="+mn-cs"/>
            </a:endParaRPr>
          </a:p>
        </p:txBody>
      </p:sp>
      <p:sp>
        <p:nvSpPr>
          <p:cNvPr id="12" name="TextBox 11">
            <a:extLst>
              <a:ext uri="{FF2B5EF4-FFF2-40B4-BE49-F238E27FC236}">
                <a16:creationId xmlns:a16="http://schemas.microsoft.com/office/drawing/2014/main" id="{635A76EF-E944-4809-9853-D12EEEFD641B}"/>
              </a:ext>
            </a:extLst>
          </p:cNvPr>
          <p:cNvSpPr txBox="1"/>
          <p:nvPr/>
        </p:nvSpPr>
        <p:spPr>
          <a:xfrm>
            <a:off x="950395" y="3836103"/>
            <a:ext cx="6112474" cy="2062103"/>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strike="noStrike" kern="1200" cap="none" spc="0" normalizeH="0" baseline="0" noProof="0" dirty="0">
                <a:ln>
                  <a:noFill/>
                </a:ln>
                <a:solidFill>
                  <a:srgbClr val="385775">
                    <a:hueOff val="0"/>
                    <a:satOff val="0"/>
                    <a:lumOff val="0"/>
                    <a:alphaOff val="0"/>
                  </a:srgbClr>
                </a:solidFill>
                <a:effectLst/>
                <a:uLnTx/>
                <a:uFillTx/>
                <a:latin typeface="Roboto Medium" panose="02000000000000000000" pitchFamily="2" charset="0"/>
                <a:ea typeface="Roboto Medium" panose="02000000000000000000" pitchFamily="2" charset="0"/>
                <a:cs typeface="+mn-cs"/>
              </a:rPr>
              <a:t>Opportunities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85775">
                    <a:hueOff val="0"/>
                    <a:satOff val="0"/>
                    <a:lumOff val="0"/>
                    <a:alphaOff val="0"/>
                  </a:srgbClr>
                </a:solidFill>
                <a:effectLst/>
                <a:uLnTx/>
                <a:uFillTx/>
                <a:latin typeface="Roboto Medium" panose="02000000000000000000" pitchFamily="2" charset="0"/>
                <a:ea typeface="Roboto Medium" panose="02000000000000000000" pitchFamily="2" charset="0"/>
                <a:cs typeface="+mn-cs"/>
              </a:rPr>
              <a:t>Increasing stable free cash flow </a:t>
            </a:r>
            <a:endParaRPr kumimoji="0" lang="en-US" sz="1800" b="0" i="0" u="none" strike="noStrike" kern="1200" cap="none" spc="0" normalizeH="0" baseline="0" noProof="0" dirty="0">
              <a:ln>
                <a:noFill/>
              </a:ln>
              <a:solidFill>
                <a:srgbClr val="385775"/>
              </a:solidFill>
              <a:effectLst/>
              <a:uLnTx/>
              <a:uFillTx/>
              <a:latin typeface="Segoe UI Ligh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85775">
                    <a:hueOff val="0"/>
                    <a:satOff val="0"/>
                    <a:lumOff val="0"/>
                    <a:alphaOff val="0"/>
                  </a:srgbClr>
                </a:solidFill>
                <a:effectLst/>
                <a:uLnTx/>
                <a:uFillTx/>
                <a:latin typeface="Roboto Medium" panose="02000000000000000000" pitchFamily="2" charset="0"/>
                <a:ea typeface="Roboto Medium" panose="02000000000000000000" pitchFamily="2" charset="0"/>
                <a:cs typeface="+mn-cs"/>
              </a:rPr>
              <a:t>Decreasing cost of transportation</a:t>
            </a:r>
            <a:endParaRPr kumimoji="0" lang="en-US" sz="1800" b="0" i="0" u="none" strike="noStrike" kern="1200" cap="none" spc="0" normalizeH="0" baseline="0" noProof="0" dirty="0">
              <a:ln>
                <a:noFill/>
              </a:ln>
              <a:solidFill>
                <a:srgbClr val="385775"/>
              </a:solidFill>
              <a:effectLst/>
              <a:uLnTx/>
              <a:uFillTx/>
              <a:latin typeface="Segoe UI Ligh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85775">
                    <a:hueOff val="0"/>
                    <a:satOff val="0"/>
                    <a:lumOff val="0"/>
                    <a:alphaOff val="0"/>
                  </a:srgbClr>
                </a:solidFill>
                <a:effectLst/>
                <a:uLnTx/>
                <a:uFillTx/>
                <a:latin typeface="Roboto Medium" panose="02000000000000000000" pitchFamily="2" charset="0"/>
                <a:ea typeface="Roboto Medium" panose="02000000000000000000" pitchFamily="2" charset="0"/>
                <a:cs typeface="+mn-cs"/>
              </a:rPr>
              <a:t>Lower inflation rate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385775">
                    <a:hueOff val="0"/>
                    <a:satOff val="0"/>
                    <a:lumOff val="0"/>
                    <a:alphaOff val="0"/>
                  </a:srgbClr>
                </a:solidFill>
                <a:latin typeface="Roboto Medium" panose="02000000000000000000" pitchFamily="2" charset="0"/>
                <a:ea typeface="Roboto Medium" panose="02000000000000000000" pitchFamily="2" charset="0"/>
              </a:rPr>
              <a:t>Economic uptick</a:t>
            </a:r>
            <a:r>
              <a:rPr kumimoji="0" lang="en-US" sz="1800" b="0" i="0" u="none" strike="noStrike" kern="1200" cap="none" spc="0" normalizeH="0" baseline="0" noProof="0" dirty="0">
                <a:ln>
                  <a:noFill/>
                </a:ln>
                <a:solidFill>
                  <a:srgbClr val="385775">
                    <a:hueOff val="0"/>
                    <a:satOff val="0"/>
                    <a:lumOff val="0"/>
                    <a:alphaOff val="0"/>
                  </a:srgbClr>
                </a:solidFill>
                <a:effectLst/>
                <a:uLnTx/>
                <a:uFillTx/>
                <a:latin typeface="Roboto Medium" panose="02000000000000000000" pitchFamily="2" charset="0"/>
                <a:ea typeface="Roboto Medium" panose="02000000000000000000" pitchFamily="2" charset="0"/>
                <a:cs typeface="+mn-cs"/>
              </a:rPr>
              <a:t> in customer spending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85775">
                    <a:hueOff val="0"/>
                    <a:satOff val="0"/>
                    <a:lumOff val="0"/>
                    <a:alphaOff val="0"/>
                  </a:srgbClr>
                </a:solidFill>
                <a:effectLst/>
                <a:uLnTx/>
                <a:uFillTx/>
                <a:latin typeface="Roboto Medium" panose="02000000000000000000" pitchFamily="2" charset="0"/>
                <a:ea typeface="Roboto Medium" panose="02000000000000000000" pitchFamily="2" charset="0"/>
                <a:cs typeface="+mn-cs"/>
              </a:rPr>
              <a:t>Organization’s core competencies can be </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385775">
                    <a:hueOff val="0"/>
                    <a:satOff val="0"/>
                    <a:lumOff val="0"/>
                    <a:alphaOff val="0"/>
                  </a:srgbClr>
                </a:solidFill>
                <a:effectLst/>
                <a:uLnTx/>
                <a:uFillTx/>
                <a:latin typeface="Roboto Medium" panose="02000000000000000000" pitchFamily="2" charset="0"/>
                <a:ea typeface="Roboto Medium" panose="02000000000000000000" pitchFamily="2" charset="0"/>
                <a:cs typeface="+mn-cs"/>
              </a:rPr>
              <a:t>     a success in similar other product fields</a:t>
            </a:r>
            <a:endParaRPr kumimoji="0" lang="en-US" sz="1800" b="0" i="0" u="none" strike="noStrike" kern="1200" cap="none" spc="0" normalizeH="0" baseline="0" noProof="0" dirty="0">
              <a:ln>
                <a:noFill/>
              </a:ln>
              <a:solidFill>
                <a:srgbClr val="385775"/>
              </a:solidFill>
              <a:effectLst/>
              <a:uLnTx/>
              <a:uFillTx/>
              <a:latin typeface="Segoe UI Light"/>
              <a:ea typeface="+mn-ea"/>
              <a:cs typeface="+mn-cs"/>
            </a:endParaRPr>
          </a:p>
        </p:txBody>
      </p:sp>
      <p:sp>
        <p:nvSpPr>
          <p:cNvPr id="14" name="TextBox 13">
            <a:extLst>
              <a:ext uri="{FF2B5EF4-FFF2-40B4-BE49-F238E27FC236}">
                <a16:creationId xmlns:a16="http://schemas.microsoft.com/office/drawing/2014/main" id="{1E35183A-9FBA-430B-8DDA-8869F6924F2C}"/>
              </a:ext>
            </a:extLst>
          </p:cNvPr>
          <p:cNvSpPr txBox="1"/>
          <p:nvPr/>
        </p:nvSpPr>
        <p:spPr>
          <a:xfrm>
            <a:off x="5895160" y="3858225"/>
            <a:ext cx="6112474" cy="2062103"/>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strike="noStrike" kern="1200" cap="none" spc="0" normalizeH="0" baseline="0" noProof="0" dirty="0">
                <a:ln>
                  <a:noFill/>
                </a:ln>
                <a:solidFill>
                  <a:srgbClr val="385775">
                    <a:hueOff val="0"/>
                    <a:satOff val="0"/>
                    <a:lumOff val="0"/>
                    <a:alphaOff val="0"/>
                  </a:srgbClr>
                </a:solidFill>
                <a:effectLst/>
                <a:uLnTx/>
                <a:uFillTx/>
                <a:latin typeface="Roboto Medium" panose="02000000000000000000" pitchFamily="2" charset="0"/>
                <a:ea typeface="Roboto Medium" panose="02000000000000000000" pitchFamily="2" charset="0"/>
                <a:cs typeface="+mn-cs"/>
              </a:rPr>
              <a:t>Threats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85775">
                    <a:hueOff val="0"/>
                    <a:satOff val="0"/>
                    <a:lumOff val="0"/>
                    <a:alphaOff val="0"/>
                  </a:srgbClr>
                </a:solidFill>
                <a:effectLst/>
                <a:uLnTx/>
                <a:uFillTx/>
                <a:latin typeface="Roboto Medium" panose="02000000000000000000" pitchFamily="2" charset="0"/>
                <a:ea typeface="Roboto Medium" panose="02000000000000000000" pitchFamily="2" charset="0"/>
                <a:cs typeface="+mn-cs"/>
              </a:rPr>
              <a:t>Intense competition from Amazon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85775">
                    <a:hueOff val="0"/>
                    <a:satOff val="0"/>
                    <a:lumOff val="0"/>
                    <a:alphaOff val="0"/>
                  </a:srgbClr>
                </a:solidFill>
                <a:effectLst/>
                <a:uLnTx/>
                <a:uFillTx/>
                <a:latin typeface="Roboto Medium" panose="02000000000000000000" pitchFamily="2" charset="0"/>
                <a:ea typeface="Roboto Medium" panose="02000000000000000000" pitchFamily="2" charset="0"/>
                <a:cs typeface="+mn-cs"/>
              </a:rPr>
              <a:t>Currency fluctuations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85775">
                    <a:hueOff val="0"/>
                    <a:satOff val="0"/>
                    <a:lumOff val="0"/>
                    <a:alphaOff val="0"/>
                  </a:srgbClr>
                </a:solidFill>
                <a:effectLst/>
                <a:uLnTx/>
                <a:uFillTx/>
                <a:latin typeface="Roboto Medium" panose="02000000000000000000" pitchFamily="2" charset="0"/>
                <a:ea typeface="Roboto Medium" panose="02000000000000000000" pitchFamily="2" charset="0"/>
                <a:cs typeface="+mn-cs"/>
              </a:rPr>
              <a:t>Company can face lawsuits in markets </a:t>
            </a:r>
            <a:endParaRPr kumimoji="0" lang="en-US" sz="1800" b="0" i="0" u="none" strike="noStrike" kern="1200" cap="none" spc="0" normalizeH="0" baseline="0" noProof="0" dirty="0">
              <a:ln>
                <a:noFill/>
              </a:ln>
              <a:solidFill>
                <a:srgbClr val="385775"/>
              </a:solidFill>
              <a:effectLst/>
              <a:uLnTx/>
              <a:uFillTx/>
              <a:latin typeface="Segoe UI Ligh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85775">
                    <a:hueOff val="0"/>
                    <a:satOff val="0"/>
                    <a:lumOff val="0"/>
                    <a:alphaOff val="0"/>
                  </a:srgbClr>
                </a:solidFill>
                <a:effectLst/>
                <a:uLnTx/>
                <a:uFillTx/>
                <a:latin typeface="Roboto Medium" panose="02000000000000000000" pitchFamily="2" charset="0"/>
                <a:ea typeface="Roboto Medium" panose="02000000000000000000" pitchFamily="2" charset="0"/>
                <a:cs typeface="+mn-cs"/>
              </a:rPr>
              <a:t>Rising pay level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385775">
                    <a:hueOff val="0"/>
                    <a:satOff val="0"/>
                    <a:lumOff val="0"/>
                    <a:alphaOff val="0"/>
                  </a:srgbClr>
                </a:solidFill>
                <a:effectLst/>
                <a:uLnTx/>
                <a:uFillTx/>
                <a:latin typeface="Roboto Medium" panose="02000000000000000000" pitchFamily="2" charset="0"/>
                <a:ea typeface="Roboto Medium" panose="02000000000000000000" pitchFamily="2" charset="0"/>
                <a:cs typeface="+mn-cs"/>
              </a:rPr>
              <a:t>New technologies developed by the </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385775">
                    <a:hueOff val="0"/>
                    <a:satOff val="0"/>
                    <a:lumOff val="0"/>
                    <a:alphaOff val="0"/>
                  </a:srgbClr>
                </a:solidFill>
                <a:effectLst/>
                <a:uLnTx/>
                <a:uFillTx/>
                <a:latin typeface="Roboto Medium" panose="02000000000000000000" pitchFamily="2" charset="0"/>
                <a:ea typeface="Roboto Medium" panose="02000000000000000000" pitchFamily="2" charset="0"/>
                <a:cs typeface="+mn-cs"/>
              </a:rPr>
              <a:t>     competitor or could be a serious treat</a:t>
            </a:r>
          </a:p>
        </p:txBody>
      </p:sp>
    </p:spTree>
    <p:extLst>
      <p:ext uri="{BB962C8B-B14F-4D97-AF65-F5344CB8AC3E}">
        <p14:creationId xmlns:p14="http://schemas.microsoft.com/office/powerpoint/2010/main" val="4052566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CA0AA2-366E-4AA2-A9B7-31BB339D437E}"/>
              </a:ext>
            </a:extLst>
          </p:cNvPr>
          <p:cNvSpPr>
            <a:spLocks noGrp="1"/>
          </p:cNvSpPr>
          <p:nvPr>
            <p:ph type="title"/>
          </p:nvPr>
        </p:nvSpPr>
        <p:spPr>
          <a:xfrm>
            <a:off x="838200" y="3152001"/>
            <a:ext cx="10515600" cy="1107996"/>
          </a:xfrm>
        </p:spPr>
        <p:txBody>
          <a:bodyPr/>
          <a:lstStyle/>
          <a:p>
            <a:r>
              <a:rPr lang="en-US" dirty="0">
                <a:solidFill>
                  <a:schemeClr val="tx1">
                    <a:lumMod val="75000"/>
                  </a:schemeClr>
                </a:solidFill>
              </a:rPr>
              <a:t>Project 1: Efficiently managing Logistics</a:t>
            </a:r>
          </a:p>
        </p:txBody>
      </p:sp>
    </p:spTree>
    <p:extLst>
      <p:ext uri="{BB962C8B-B14F-4D97-AF65-F5344CB8AC3E}">
        <p14:creationId xmlns:p14="http://schemas.microsoft.com/office/powerpoint/2010/main" val="28874864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BFEB-88C5-43BD-88F6-79FA85802340}"/>
              </a:ext>
            </a:extLst>
          </p:cNvPr>
          <p:cNvSpPr>
            <a:spLocks noGrp="1"/>
          </p:cNvSpPr>
          <p:nvPr>
            <p:ph type="title"/>
          </p:nvPr>
        </p:nvSpPr>
        <p:spPr>
          <a:xfrm>
            <a:off x="838200" y="1"/>
            <a:ext cx="10637108" cy="972064"/>
          </a:xfrm>
        </p:spPr>
        <p:txBody>
          <a:bodyPr>
            <a:normAutofit/>
          </a:bodyPr>
          <a:lstStyle/>
          <a:p>
            <a:r>
              <a:rPr lang="en-US" sz="3200" dirty="0"/>
              <a:t>Issue Name: </a:t>
            </a:r>
            <a:r>
              <a:rPr lang="en-US" sz="3200" dirty="0">
                <a:solidFill>
                  <a:schemeClr val="bg1">
                    <a:lumMod val="65000"/>
                  </a:schemeClr>
                </a:solidFill>
              </a:rPr>
              <a:t>Efficiently managing logistics</a:t>
            </a:r>
          </a:p>
        </p:txBody>
      </p:sp>
      <p:sp>
        <p:nvSpPr>
          <p:cNvPr id="3" name="Content Placeholder 2">
            <a:extLst>
              <a:ext uri="{FF2B5EF4-FFF2-40B4-BE49-F238E27FC236}">
                <a16:creationId xmlns:a16="http://schemas.microsoft.com/office/drawing/2014/main" id="{037CFD37-D35D-49A7-AAF3-5B52F61B9C0F}"/>
              </a:ext>
            </a:extLst>
          </p:cNvPr>
          <p:cNvSpPr>
            <a:spLocks noGrp="1"/>
          </p:cNvSpPr>
          <p:nvPr>
            <p:ph sz="quarter" idx="10"/>
          </p:nvPr>
        </p:nvSpPr>
        <p:spPr>
          <a:xfrm>
            <a:off x="838200" y="1079158"/>
            <a:ext cx="10515599" cy="4992128"/>
          </a:xfrm>
        </p:spPr>
        <p:txBody>
          <a:bodyPr>
            <a:normAutofit fontScale="70000" lnSpcReduction="20000"/>
          </a:bodyPr>
          <a:lstStyle/>
          <a:p>
            <a:pPr marL="0" indent="0">
              <a:lnSpc>
                <a:spcPct val="120000"/>
              </a:lnSpc>
              <a:buNone/>
            </a:pPr>
            <a:r>
              <a:rPr lang="en-US" sz="3100" b="1" dirty="0"/>
              <a:t>Wayfair’s biggest issue is logistics – getting large items to customer’s home safely</a:t>
            </a:r>
          </a:p>
          <a:p>
            <a:pPr marL="0" indent="0">
              <a:buNone/>
            </a:pPr>
            <a:r>
              <a:rPr lang="en-US" dirty="0"/>
              <a:t> </a:t>
            </a:r>
            <a:endParaRPr lang="en-US" sz="2000" dirty="0"/>
          </a:p>
          <a:p>
            <a:pPr>
              <a:lnSpc>
                <a:spcPct val="120000"/>
              </a:lnSpc>
            </a:pPr>
            <a:r>
              <a:rPr lang="en-US" dirty="0"/>
              <a:t>Wayfair is reliant on drop-shippers to ship items to their warehouses, where the items are shipped to customers. </a:t>
            </a:r>
          </a:p>
          <a:p>
            <a:pPr>
              <a:lnSpc>
                <a:spcPct val="110000"/>
              </a:lnSpc>
            </a:pPr>
            <a:r>
              <a:rPr lang="en-US" dirty="0"/>
              <a:t>Oversized items must go via less-than-truckload (LTL) or van lines. Which is the most disjointed and archaic industry in the supply chain ecosystem, one that leads to additional cost.</a:t>
            </a:r>
          </a:p>
          <a:p>
            <a:pPr>
              <a:lnSpc>
                <a:spcPct val="120000"/>
              </a:lnSpc>
            </a:pPr>
            <a:r>
              <a:rPr lang="en-US" dirty="0"/>
              <a:t>Large item freight leads to damage at most twice the rate as what is seen with smaller packages and if they are moved multiple times via forklift, making the opportunity for damage before delivery.</a:t>
            </a:r>
          </a:p>
          <a:p>
            <a:pPr>
              <a:lnSpc>
                <a:spcPct val="120000"/>
              </a:lnSpc>
            </a:pPr>
            <a:r>
              <a:rPr lang="en-US" dirty="0"/>
              <a:t>Hence, compounding the problem is the fact that the capital required to fix it would lead to potential bankruptcy and give other competitors like Amazon an opening to come in and gain upper hand.</a:t>
            </a:r>
          </a:p>
          <a:p>
            <a:pPr marL="0" indent="0">
              <a:buNone/>
            </a:pPr>
            <a:endParaRPr lang="en-US" dirty="0"/>
          </a:p>
        </p:txBody>
      </p:sp>
    </p:spTree>
    <p:extLst>
      <p:ext uri="{BB962C8B-B14F-4D97-AF65-F5344CB8AC3E}">
        <p14:creationId xmlns:p14="http://schemas.microsoft.com/office/powerpoint/2010/main" val="1547954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15056-8B0C-4EF2-880F-0EF043BEE5F7}"/>
              </a:ext>
            </a:extLst>
          </p:cNvPr>
          <p:cNvSpPr>
            <a:spLocks noGrp="1"/>
          </p:cNvSpPr>
          <p:nvPr>
            <p:ph type="title"/>
          </p:nvPr>
        </p:nvSpPr>
        <p:spPr>
          <a:xfrm>
            <a:off x="930874" y="365125"/>
            <a:ext cx="10422925" cy="1325563"/>
          </a:xfrm>
        </p:spPr>
        <p:txBody>
          <a:bodyPr>
            <a:normAutofit/>
          </a:bodyPr>
          <a:lstStyle/>
          <a:p>
            <a:r>
              <a:rPr lang="en-US" sz="3200" dirty="0"/>
              <a:t>Impact Statement</a:t>
            </a:r>
          </a:p>
        </p:txBody>
      </p:sp>
      <p:sp>
        <p:nvSpPr>
          <p:cNvPr id="4" name="Rectangle 3">
            <a:extLst>
              <a:ext uri="{FF2B5EF4-FFF2-40B4-BE49-F238E27FC236}">
                <a16:creationId xmlns:a16="http://schemas.microsoft.com/office/drawing/2014/main" id="{EC689087-E28B-48E4-9BF3-31FB4BCF06F3}"/>
              </a:ext>
            </a:extLst>
          </p:cNvPr>
          <p:cNvSpPr/>
          <p:nvPr/>
        </p:nvSpPr>
        <p:spPr>
          <a:xfrm>
            <a:off x="930876" y="1809825"/>
            <a:ext cx="10422924" cy="3956661"/>
          </a:xfrm>
          <a:prstGeom prst="rect">
            <a:avLst/>
          </a:prstGeom>
          <a:solidFill>
            <a:srgbClr val="E3DED1"/>
          </a:solidFill>
          <a:ln w="25400" cap="flat" cmpd="sng" algn="ctr">
            <a:solidFill>
              <a:srgbClr val="F07F09">
                <a:shade val="50000"/>
              </a:srgbClr>
            </a:solidFill>
            <a:prstDash val="solid"/>
          </a:ln>
          <a:effectLst/>
        </p:spPr>
        <p:txBody>
          <a:bodyPr rtlCol="0" anchor="ctr"/>
          <a:lstStyle/>
          <a:p>
            <a:pPr marL="285750" marR="0" lvl="0" indent="-2857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70C0"/>
                </a:solidFill>
                <a:effectLst/>
                <a:uLnTx/>
                <a:uFillTx/>
                <a:latin typeface="Roboto"/>
                <a:ea typeface="+mn-ea"/>
                <a:cs typeface="+mn-cs"/>
              </a:rPr>
              <a:t>The purpose of this instructional design project research study is to gather live information and tracking details by leveraging big data technologies and</a:t>
            </a:r>
            <a:r>
              <a:rPr lang="en-US" sz="2000" kern="0" dirty="0">
                <a:solidFill>
                  <a:srgbClr val="0070C0"/>
                </a:solidFill>
                <a:latin typeface="Roboto"/>
              </a:rPr>
              <a:t> this can be done by</a:t>
            </a:r>
            <a:r>
              <a:rPr kumimoji="0" lang="en-US" sz="2000" b="0" i="0" u="none" strike="noStrike" kern="0" cap="none" spc="0" normalizeH="0" baseline="0" noProof="0" dirty="0">
                <a:ln>
                  <a:noFill/>
                </a:ln>
                <a:solidFill>
                  <a:srgbClr val="0070C0"/>
                </a:solidFill>
                <a:effectLst/>
                <a:uLnTx/>
                <a:uFillTx/>
                <a:latin typeface="Roboto"/>
                <a:ea typeface="+mn-ea"/>
                <a:cs typeface="+mn-cs"/>
              </a:rPr>
              <a:t> collecting information from suppliers, warehouses and carriers. It will help the leadership to make decisions that will help efficiently manage and improve the logistics and supplies at Wayfair.</a:t>
            </a:r>
          </a:p>
          <a:p>
            <a:pPr marL="0" marR="0" lvl="0" indent="0" defTabSz="914400" eaLnBrk="1" fontAlgn="base" latinLnBrk="0" hangingPunct="1">
              <a:lnSpc>
                <a:spcPct val="100000"/>
              </a:lnSpc>
              <a:spcBef>
                <a:spcPct val="0"/>
              </a:spcBef>
              <a:spcAft>
                <a:spcPct val="0"/>
              </a:spcAft>
              <a:buClrTx/>
              <a:buSzTx/>
              <a:buFontTx/>
              <a:buNone/>
              <a:tabLst/>
              <a:defRPr/>
            </a:pPr>
            <a:endParaRPr lang="en-US" kern="0" dirty="0">
              <a:solidFill>
                <a:srgbClr val="0070C0"/>
              </a:solidFill>
              <a:latin typeface="Roboto"/>
            </a:endParaRPr>
          </a:p>
          <a:p>
            <a:pPr marL="285750" marR="0" lvl="0" indent="-28575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70C0"/>
                </a:solidFill>
                <a:effectLst/>
                <a:uLnTx/>
                <a:uFillTx/>
                <a:latin typeface="Roboto"/>
                <a:ea typeface="+mn-ea"/>
                <a:cs typeface="+mn-cs"/>
              </a:rPr>
              <a:t>Utilizing this Wayfair can save a lot of money in transportation and provide faster shipping to its customers. </a:t>
            </a:r>
          </a:p>
        </p:txBody>
      </p:sp>
    </p:spTree>
    <p:extLst>
      <p:ext uri="{BB962C8B-B14F-4D97-AF65-F5344CB8AC3E}">
        <p14:creationId xmlns:p14="http://schemas.microsoft.com/office/powerpoint/2010/main" val="130256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3DA5D0-B532-4E02-9D60-90F3274A3F6E}"/>
              </a:ext>
            </a:extLst>
          </p:cNvPr>
          <p:cNvSpPr>
            <a:spLocks noGrp="1"/>
          </p:cNvSpPr>
          <p:nvPr>
            <p:ph type="title"/>
          </p:nvPr>
        </p:nvSpPr>
        <p:spPr>
          <a:xfrm>
            <a:off x="838200" y="216845"/>
            <a:ext cx="10515600" cy="615178"/>
          </a:xfrm>
        </p:spPr>
        <p:txBody>
          <a:bodyPr>
            <a:normAutofit/>
          </a:bodyPr>
          <a:lstStyle/>
          <a:p>
            <a:r>
              <a:rPr lang="en-US" sz="2700" dirty="0">
                <a:solidFill>
                  <a:schemeClr val="tx1">
                    <a:lumMod val="75000"/>
                  </a:schemeClr>
                </a:solidFill>
              </a:rPr>
              <a:t>Project Name: </a:t>
            </a:r>
            <a:r>
              <a:rPr lang="en-US" sz="2700" dirty="0">
                <a:solidFill>
                  <a:schemeClr val="bg1">
                    <a:lumMod val="65000"/>
                  </a:schemeClr>
                </a:solidFill>
              </a:rPr>
              <a:t>Efficiently managing logistics</a:t>
            </a:r>
            <a:r>
              <a:rPr lang="en-US" sz="2700" dirty="0"/>
              <a:t> </a:t>
            </a:r>
          </a:p>
        </p:txBody>
      </p:sp>
      <p:sp>
        <p:nvSpPr>
          <p:cNvPr id="4" name="Content Placeholder 3">
            <a:extLst>
              <a:ext uri="{FF2B5EF4-FFF2-40B4-BE49-F238E27FC236}">
                <a16:creationId xmlns:a16="http://schemas.microsoft.com/office/drawing/2014/main" id="{2BC1FC80-9899-4D3B-B4B4-F43AC35DAD0B}"/>
              </a:ext>
            </a:extLst>
          </p:cNvPr>
          <p:cNvSpPr>
            <a:spLocks noGrp="1"/>
          </p:cNvSpPr>
          <p:nvPr>
            <p:ph sz="quarter" idx="11"/>
          </p:nvPr>
        </p:nvSpPr>
        <p:spPr>
          <a:xfrm>
            <a:off x="838200" y="980303"/>
            <a:ext cx="10515599" cy="5263977"/>
          </a:xfrm>
        </p:spPr>
        <p:txBody>
          <a:bodyPr>
            <a:normAutofit lnSpcReduction="10000"/>
          </a:bodyPr>
          <a:lstStyle/>
          <a:p>
            <a:pPr marL="0" lvl="0" indent="0" eaLnBrk="0" fontAlgn="base" hangingPunct="0">
              <a:lnSpc>
                <a:spcPct val="100000"/>
              </a:lnSpc>
              <a:spcBef>
                <a:spcPct val="20000"/>
              </a:spcBef>
              <a:spcAft>
                <a:spcPct val="0"/>
              </a:spcAft>
              <a:buClr>
                <a:srgbClr val="005483"/>
              </a:buClr>
              <a:buNone/>
            </a:pPr>
            <a:r>
              <a:rPr lang="en-US" sz="1400" b="1" kern="0" dirty="0">
                <a:solidFill>
                  <a:prstClr val="black"/>
                </a:solidFill>
              </a:rPr>
              <a:t>1.   PURPOSE</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The purpose of this project is to enable real-time order and tracking information to the warehouse owner by leveraging big data technologies to help efficiently manage and improve logistics at Wayfair.</a:t>
            </a:r>
          </a:p>
          <a:p>
            <a:pPr marL="0" lvl="0" indent="0" eaLnBrk="0" fontAlgn="base" hangingPunct="0">
              <a:lnSpc>
                <a:spcPct val="100000"/>
              </a:lnSpc>
              <a:spcBef>
                <a:spcPct val="20000"/>
              </a:spcBef>
              <a:spcAft>
                <a:spcPct val="0"/>
              </a:spcAft>
              <a:buClr>
                <a:srgbClr val="005483"/>
              </a:buClr>
              <a:buNone/>
            </a:pPr>
            <a:endParaRPr lang="en-US" sz="800" kern="0" dirty="0">
              <a:solidFill>
                <a:prstClr val="black"/>
              </a:solidFill>
            </a:endParaRPr>
          </a:p>
          <a:p>
            <a:pPr marL="0" lvl="0" indent="0" eaLnBrk="0" fontAlgn="base" hangingPunct="0">
              <a:lnSpc>
                <a:spcPct val="100000"/>
              </a:lnSpc>
              <a:spcBef>
                <a:spcPct val="20000"/>
              </a:spcBef>
              <a:spcAft>
                <a:spcPct val="0"/>
              </a:spcAft>
              <a:buClr>
                <a:srgbClr val="005483"/>
              </a:buClr>
              <a:buNone/>
            </a:pPr>
            <a:r>
              <a:rPr lang="en-US" sz="1400" b="1" kern="0" dirty="0">
                <a:solidFill>
                  <a:prstClr val="black"/>
                </a:solidFill>
              </a:rPr>
              <a:t>2.   SPONSOR</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Chief Operating Officer - Thomas </a:t>
            </a:r>
            <a:r>
              <a:rPr lang="en-US" sz="1400" kern="0" dirty="0" err="1">
                <a:solidFill>
                  <a:schemeClr val="tx1">
                    <a:lumMod val="75000"/>
                  </a:schemeClr>
                </a:solidFill>
              </a:rPr>
              <a:t>Netzer</a:t>
            </a:r>
            <a:endParaRPr lang="en-US" sz="1400" kern="0" dirty="0">
              <a:solidFill>
                <a:schemeClr val="tx1">
                  <a:lumMod val="75000"/>
                </a:schemeClr>
              </a:solidFill>
            </a:endParaRPr>
          </a:p>
          <a:p>
            <a:pPr marL="0" lvl="0" indent="0" eaLnBrk="0" fontAlgn="base" hangingPunct="0">
              <a:lnSpc>
                <a:spcPct val="100000"/>
              </a:lnSpc>
              <a:spcBef>
                <a:spcPct val="20000"/>
              </a:spcBef>
              <a:spcAft>
                <a:spcPct val="0"/>
              </a:spcAft>
              <a:buClr>
                <a:srgbClr val="005483"/>
              </a:buClr>
              <a:buNone/>
            </a:pPr>
            <a:endParaRPr lang="en-US" sz="800" b="1" kern="0" dirty="0">
              <a:solidFill>
                <a:prstClr val="white">
                  <a:lumMod val="65000"/>
                </a:prstClr>
              </a:solidFill>
            </a:endParaRPr>
          </a:p>
          <a:p>
            <a:pPr marL="0" lvl="0" indent="0" eaLnBrk="0" fontAlgn="base" hangingPunct="0">
              <a:lnSpc>
                <a:spcPct val="100000"/>
              </a:lnSpc>
              <a:spcBef>
                <a:spcPct val="20000"/>
              </a:spcBef>
              <a:spcAft>
                <a:spcPct val="0"/>
              </a:spcAft>
              <a:buClr>
                <a:srgbClr val="005483"/>
              </a:buClr>
              <a:buNone/>
            </a:pPr>
            <a:r>
              <a:rPr lang="en-US" sz="1400" b="1" kern="0" dirty="0">
                <a:solidFill>
                  <a:prstClr val="black"/>
                </a:solidFill>
              </a:rPr>
              <a:t>3.   BACKGROUND</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The context of the project is to make use of big data technologies to gather live tracking information. Since, Wayfair has been facing issues delivering large parcels efficiently to its customer due to which the inventory time and the cost for transportation are significantly high. Compounding the problem is the fact that the capital required to fix it would lead to potential bankruptcy. Efficiently managing logistics will be a stand-alone activity to fulfill the business requirement.</a:t>
            </a:r>
          </a:p>
          <a:p>
            <a:pPr eaLnBrk="0" fontAlgn="base" hangingPunct="0">
              <a:lnSpc>
                <a:spcPct val="100000"/>
              </a:lnSpc>
              <a:spcBef>
                <a:spcPct val="20000"/>
              </a:spcBef>
              <a:spcAft>
                <a:spcPct val="0"/>
              </a:spcAft>
              <a:buClr>
                <a:schemeClr val="bg1">
                  <a:lumMod val="65000"/>
                </a:schemeClr>
              </a:buClr>
            </a:pPr>
            <a:endParaRPr lang="en-US" sz="800" b="1" kern="0" dirty="0">
              <a:solidFill>
                <a:prstClr val="white">
                  <a:lumMod val="65000"/>
                </a:prstClr>
              </a:solidFill>
            </a:endParaRPr>
          </a:p>
          <a:p>
            <a:pPr marL="0" lvl="0" indent="0" eaLnBrk="0" fontAlgn="base" hangingPunct="0">
              <a:lnSpc>
                <a:spcPct val="100000"/>
              </a:lnSpc>
              <a:spcBef>
                <a:spcPct val="20000"/>
              </a:spcBef>
              <a:spcAft>
                <a:spcPct val="0"/>
              </a:spcAft>
              <a:buClr>
                <a:srgbClr val="005483"/>
              </a:buClr>
              <a:buNone/>
            </a:pPr>
            <a:r>
              <a:rPr lang="en-US" sz="1400" b="1" kern="0" dirty="0">
                <a:solidFill>
                  <a:prstClr val="black"/>
                </a:solidFill>
              </a:rPr>
              <a:t>4.   PROJECT OBJECTIVES</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The main objectives of the project are as following:</a:t>
            </a:r>
          </a:p>
          <a:p>
            <a:pPr lvl="1"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Decrease the inventory time and transportation cost by leveraging big data technologies</a:t>
            </a:r>
          </a:p>
          <a:p>
            <a:pPr lvl="1"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Enable real-time tracking information to the warehouse owners</a:t>
            </a:r>
          </a:p>
          <a:p>
            <a:pPr lvl="1"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This will aid the company to enable faster delivery to its customers while also increasing the profitability</a:t>
            </a:r>
          </a:p>
          <a:p>
            <a:pPr marL="0" lvl="0" indent="0" eaLnBrk="0" fontAlgn="base" hangingPunct="0">
              <a:lnSpc>
                <a:spcPct val="100000"/>
              </a:lnSpc>
              <a:spcBef>
                <a:spcPct val="20000"/>
              </a:spcBef>
              <a:spcAft>
                <a:spcPct val="0"/>
              </a:spcAft>
              <a:buClr>
                <a:srgbClr val="005483"/>
              </a:buClr>
              <a:buNone/>
            </a:pPr>
            <a:endParaRPr lang="en-US" sz="800" kern="0" dirty="0">
              <a:solidFill>
                <a:prstClr val="black"/>
              </a:solidFill>
            </a:endParaRPr>
          </a:p>
          <a:p>
            <a:pPr marL="0" lvl="0" indent="0" eaLnBrk="0" fontAlgn="base" hangingPunct="0">
              <a:lnSpc>
                <a:spcPct val="100000"/>
              </a:lnSpc>
              <a:spcBef>
                <a:spcPct val="20000"/>
              </a:spcBef>
              <a:spcAft>
                <a:spcPct val="0"/>
              </a:spcAft>
              <a:buClr>
                <a:srgbClr val="005483"/>
              </a:buClr>
              <a:buNone/>
            </a:pPr>
            <a:r>
              <a:rPr lang="en-US" sz="1400" b="1" kern="0" dirty="0">
                <a:solidFill>
                  <a:prstClr val="black"/>
                </a:solidFill>
              </a:rPr>
              <a:t>5.   SCOPE</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The major deliverables of the project are to efficiently manage and improve the logistics at Wayfair. Leverage Big data technologies to enable real-time data which can used by the Warehouse owners to make decisions</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The project will help deliver large items to customer’s homes safely since large item freight leads to damage at most twice the rate as smaller packages. It will help Wayfair save a lot of money on transportation and improve customer satisfaction.</a:t>
            </a:r>
          </a:p>
          <a:p>
            <a:pPr eaLnBrk="0" fontAlgn="base" hangingPunct="0">
              <a:lnSpc>
                <a:spcPct val="100000"/>
              </a:lnSpc>
              <a:spcBef>
                <a:spcPct val="20000"/>
              </a:spcBef>
              <a:spcAft>
                <a:spcPct val="0"/>
              </a:spcAft>
              <a:buClr>
                <a:schemeClr val="bg1">
                  <a:lumMod val="65000"/>
                </a:schemeClr>
              </a:buClr>
            </a:pPr>
            <a:endParaRPr lang="en-US" sz="1600" kern="0" dirty="0">
              <a:solidFill>
                <a:prstClr val="white">
                  <a:lumMod val="65000"/>
                </a:prstClr>
              </a:solidFill>
            </a:endParaRPr>
          </a:p>
          <a:p>
            <a:pPr marL="514350" indent="-514350">
              <a:buFont typeface="+mj-lt"/>
              <a:buAutoNum type="arabicPeriod"/>
            </a:pPr>
            <a:endParaRPr lang="en-US" dirty="0"/>
          </a:p>
        </p:txBody>
      </p:sp>
    </p:spTree>
    <p:extLst>
      <p:ext uri="{BB962C8B-B14F-4D97-AF65-F5344CB8AC3E}">
        <p14:creationId xmlns:p14="http://schemas.microsoft.com/office/powerpoint/2010/main" val="3168384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BC1FC80-9899-4D3B-B4B4-F43AC35DAD0B}"/>
              </a:ext>
            </a:extLst>
          </p:cNvPr>
          <p:cNvSpPr>
            <a:spLocks noGrp="1"/>
          </p:cNvSpPr>
          <p:nvPr>
            <p:ph sz="quarter" idx="11"/>
          </p:nvPr>
        </p:nvSpPr>
        <p:spPr>
          <a:xfrm>
            <a:off x="838201" y="939114"/>
            <a:ext cx="10515599" cy="5107459"/>
          </a:xfrm>
        </p:spPr>
        <p:txBody>
          <a:bodyPr>
            <a:normAutofit/>
          </a:bodyPr>
          <a:lstStyle/>
          <a:p>
            <a:pPr marL="0" lvl="0" indent="0" eaLnBrk="0" fontAlgn="base" hangingPunct="0">
              <a:lnSpc>
                <a:spcPct val="100000"/>
              </a:lnSpc>
              <a:spcBef>
                <a:spcPct val="20000"/>
              </a:spcBef>
              <a:spcAft>
                <a:spcPct val="0"/>
              </a:spcAft>
              <a:buClr>
                <a:srgbClr val="005483"/>
              </a:buClr>
              <a:buNone/>
            </a:pPr>
            <a:r>
              <a:rPr lang="en-US" sz="1400" b="1" kern="0" dirty="0">
                <a:solidFill>
                  <a:prstClr val="black"/>
                </a:solidFill>
              </a:rPr>
              <a:t>6.    CONSTRAINTS</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The amount of investment that will be needed to buy big data technologies and tools</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Company will have to invest in hiring engineers that understand and can work on big data technologies</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Warehouse owners will need to understand and learn to use big data tools</a:t>
            </a:r>
          </a:p>
          <a:p>
            <a:pPr eaLnBrk="0" fontAlgn="base" hangingPunct="0">
              <a:lnSpc>
                <a:spcPct val="100000"/>
              </a:lnSpc>
              <a:spcBef>
                <a:spcPct val="20000"/>
              </a:spcBef>
              <a:spcAft>
                <a:spcPct val="0"/>
              </a:spcAft>
              <a:buClr>
                <a:schemeClr val="bg1">
                  <a:lumMod val="65000"/>
                </a:schemeClr>
              </a:buClr>
            </a:pPr>
            <a:endParaRPr lang="en-US" sz="800" kern="0" dirty="0">
              <a:solidFill>
                <a:prstClr val="white">
                  <a:lumMod val="65000"/>
                </a:prstClr>
              </a:solidFill>
            </a:endParaRPr>
          </a:p>
          <a:p>
            <a:pPr marL="0" lvl="0" indent="0" eaLnBrk="0" fontAlgn="base" hangingPunct="0">
              <a:lnSpc>
                <a:spcPct val="100000"/>
              </a:lnSpc>
              <a:spcBef>
                <a:spcPct val="20000"/>
              </a:spcBef>
              <a:spcAft>
                <a:spcPct val="0"/>
              </a:spcAft>
              <a:buClr>
                <a:srgbClr val="005483"/>
              </a:buClr>
              <a:buNone/>
            </a:pPr>
            <a:r>
              <a:rPr lang="en-US" sz="1400" b="1" kern="0" dirty="0">
                <a:solidFill>
                  <a:prstClr val="black"/>
                </a:solidFill>
              </a:rPr>
              <a:t>7.    INTERFACES</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Internal interface – www.wayfair.com</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External interface – Vendor Management System</a:t>
            </a:r>
          </a:p>
          <a:p>
            <a:pPr marL="0" indent="0" eaLnBrk="0" fontAlgn="base" hangingPunct="0">
              <a:lnSpc>
                <a:spcPct val="100000"/>
              </a:lnSpc>
              <a:spcBef>
                <a:spcPct val="20000"/>
              </a:spcBef>
              <a:spcAft>
                <a:spcPct val="0"/>
              </a:spcAft>
              <a:buClr>
                <a:schemeClr val="bg1">
                  <a:lumMod val="65000"/>
                </a:schemeClr>
              </a:buClr>
              <a:buNone/>
            </a:pPr>
            <a:endParaRPr lang="en-US" sz="800" kern="0" dirty="0">
              <a:solidFill>
                <a:prstClr val="white">
                  <a:lumMod val="65000"/>
                </a:prstClr>
              </a:solidFill>
            </a:endParaRPr>
          </a:p>
          <a:p>
            <a:pPr marL="0" indent="0" eaLnBrk="0" fontAlgn="base" hangingPunct="0">
              <a:lnSpc>
                <a:spcPct val="100000"/>
              </a:lnSpc>
              <a:spcBef>
                <a:spcPct val="20000"/>
              </a:spcBef>
              <a:spcAft>
                <a:spcPct val="0"/>
              </a:spcAft>
              <a:buClr>
                <a:srgbClr val="005483"/>
              </a:buClr>
              <a:buNone/>
            </a:pPr>
            <a:r>
              <a:rPr lang="en-US" sz="1400" b="1" kern="0" dirty="0">
                <a:solidFill>
                  <a:prstClr val="black"/>
                </a:solidFill>
              </a:rPr>
              <a:t>8.    QUALITY EXPECTATIONS</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The quality expectations for this project is meeting the set delivery time with some buffer period for additional requirements</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Key requirements will be hiring people with big data expertise for handling and maintaining the project	</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Ease of use can be done by monitoring some orders from a particular warehouse</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Warehouse owners can check if the project has brought an increase in sale and profitability</a:t>
            </a:r>
          </a:p>
          <a:p>
            <a:pPr eaLnBrk="0" fontAlgn="base" hangingPunct="0">
              <a:lnSpc>
                <a:spcPct val="100000"/>
              </a:lnSpc>
              <a:spcBef>
                <a:spcPct val="20000"/>
              </a:spcBef>
              <a:spcAft>
                <a:spcPct val="0"/>
              </a:spcAft>
              <a:buClr>
                <a:schemeClr val="tx1">
                  <a:lumMod val="75000"/>
                </a:schemeClr>
              </a:buClr>
            </a:pPr>
            <a:r>
              <a:rPr lang="en-US" sz="1400" kern="0" dirty="0">
                <a:solidFill>
                  <a:schemeClr val="tx1">
                    <a:lumMod val="75000"/>
                  </a:schemeClr>
                </a:solidFill>
              </a:rPr>
              <a:t>The customer will have to pay less as delivery charges since there will be no additional transportation cost to the company and a smaller number of products will be damaged</a:t>
            </a:r>
          </a:p>
          <a:p>
            <a:pPr eaLnBrk="0" fontAlgn="base" hangingPunct="0">
              <a:lnSpc>
                <a:spcPct val="100000"/>
              </a:lnSpc>
              <a:spcBef>
                <a:spcPct val="20000"/>
              </a:spcBef>
              <a:spcAft>
                <a:spcPct val="0"/>
              </a:spcAft>
              <a:buClr>
                <a:schemeClr val="bg1">
                  <a:lumMod val="65000"/>
                </a:schemeClr>
              </a:buClr>
            </a:pPr>
            <a:endParaRPr lang="en-US" sz="800" kern="0" dirty="0">
              <a:solidFill>
                <a:prstClr val="white">
                  <a:lumMod val="65000"/>
                </a:prstClr>
              </a:solidFill>
            </a:endParaRPr>
          </a:p>
          <a:p>
            <a:pPr marL="0" lvl="0" indent="0" eaLnBrk="0" fontAlgn="base" hangingPunct="0">
              <a:lnSpc>
                <a:spcPct val="100000"/>
              </a:lnSpc>
              <a:spcBef>
                <a:spcPct val="20000"/>
              </a:spcBef>
              <a:spcAft>
                <a:spcPct val="0"/>
              </a:spcAft>
              <a:buClr>
                <a:srgbClr val="005483"/>
              </a:buClr>
              <a:buNone/>
            </a:pPr>
            <a:r>
              <a:rPr lang="en-US" sz="1400" b="1" kern="0" dirty="0">
                <a:solidFill>
                  <a:prstClr val="black"/>
                </a:solidFill>
              </a:rPr>
              <a:t>9.    OUTLINE BUSINESS CASE</a:t>
            </a:r>
          </a:p>
          <a:p>
            <a:pPr fontAlgn="base">
              <a:spcAft>
                <a:spcPct val="0"/>
              </a:spcAft>
              <a:buClr>
                <a:schemeClr val="tx1">
                  <a:lumMod val="75000"/>
                </a:schemeClr>
              </a:buClr>
            </a:pPr>
            <a:r>
              <a:rPr lang="en-US" sz="1600" kern="0" dirty="0">
                <a:solidFill>
                  <a:schemeClr val="tx1">
                    <a:lumMod val="75000"/>
                  </a:schemeClr>
                </a:solidFill>
              </a:rPr>
              <a:t>To increase the profitability by decreasing the cost of transportation and providing faster delivery service to the customer</a:t>
            </a:r>
          </a:p>
          <a:p>
            <a:pPr marL="514350" indent="-514350">
              <a:buFont typeface="+mj-lt"/>
              <a:buAutoNum type="arabicPeriod"/>
            </a:pPr>
            <a:endParaRPr lang="en-US" dirty="0"/>
          </a:p>
        </p:txBody>
      </p:sp>
      <p:sp>
        <p:nvSpPr>
          <p:cNvPr id="9" name="Title 2">
            <a:extLst>
              <a:ext uri="{FF2B5EF4-FFF2-40B4-BE49-F238E27FC236}">
                <a16:creationId xmlns:a16="http://schemas.microsoft.com/office/drawing/2014/main" id="{7BC0ACAE-E8EB-4669-9118-15D7B0E7D7ED}"/>
              </a:ext>
            </a:extLst>
          </p:cNvPr>
          <p:cNvSpPr>
            <a:spLocks noGrp="1"/>
          </p:cNvSpPr>
          <p:nvPr>
            <p:ph type="title"/>
          </p:nvPr>
        </p:nvSpPr>
        <p:spPr>
          <a:xfrm>
            <a:off x="838200" y="216845"/>
            <a:ext cx="10515600" cy="615178"/>
          </a:xfrm>
        </p:spPr>
        <p:txBody>
          <a:bodyPr>
            <a:normAutofit/>
          </a:bodyPr>
          <a:lstStyle/>
          <a:p>
            <a:r>
              <a:rPr lang="en-US" sz="2700" dirty="0">
                <a:solidFill>
                  <a:schemeClr val="tx1">
                    <a:lumMod val="75000"/>
                  </a:schemeClr>
                </a:solidFill>
              </a:rPr>
              <a:t>Project Name: </a:t>
            </a:r>
            <a:r>
              <a:rPr lang="en-US" sz="2700" dirty="0">
                <a:solidFill>
                  <a:schemeClr val="bg1">
                    <a:lumMod val="65000"/>
                  </a:schemeClr>
                </a:solidFill>
              </a:rPr>
              <a:t>Efficiently managing logistics</a:t>
            </a:r>
            <a:r>
              <a:rPr lang="en-US" sz="2700" dirty="0"/>
              <a:t> </a:t>
            </a:r>
          </a:p>
        </p:txBody>
      </p:sp>
    </p:spTree>
    <p:extLst>
      <p:ext uri="{BB962C8B-B14F-4D97-AF65-F5344CB8AC3E}">
        <p14:creationId xmlns:p14="http://schemas.microsoft.com/office/powerpoint/2010/main" val="231815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theme/theme1.xml><?xml version="1.0" encoding="utf-8"?>
<a:theme xmlns:a="http://schemas.openxmlformats.org/drawingml/2006/main" name="NEU SIA Theme">
  <a:themeElements>
    <a:clrScheme name="NEU SIA">
      <a:dk1>
        <a:srgbClr val="385775"/>
      </a:dk1>
      <a:lt1>
        <a:srgbClr val="FFFFFF"/>
      </a:lt1>
      <a:dk2>
        <a:srgbClr val="99A3B0"/>
      </a:dk2>
      <a:lt2>
        <a:srgbClr val="CFC7BF"/>
      </a:lt2>
      <a:accent1>
        <a:srgbClr val="385775"/>
      </a:accent1>
      <a:accent2>
        <a:srgbClr val="FFBF3D"/>
      </a:accent2>
      <a:accent3>
        <a:srgbClr val="00CFB5"/>
      </a:accent3>
      <a:accent4>
        <a:srgbClr val="52CFE5"/>
      </a:accent4>
      <a:accent5>
        <a:srgbClr val="D41B2C"/>
      </a:accent5>
      <a:accent6>
        <a:srgbClr val="FF854F"/>
      </a:accent6>
      <a:hlink>
        <a:srgbClr val="006EB5"/>
      </a:hlink>
      <a:folHlink>
        <a:srgbClr val="006EB5"/>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U SIA Theme" id="{0CE0C9D4-1794-4ABF-AF23-B01EFC2229C5}" vid="{617CFAFB-DA3C-4C0B-A63E-E2B71598AE75}"/>
    </a:ext>
  </a:extLst>
</a:theme>
</file>

<file path=ppt/theme/theme2.xml><?xml version="1.0" encoding="utf-8"?>
<a:theme xmlns:a="http://schemas.openxmlformats.org/drawingml/2006/main" name="1_NEU SIA Theme">
  <a:themeElements>
    <a:clrScheme name="NEU SIA">
      <a:dk1>
        <a:srgbClr val="385775"/>
      </a:dk1>
      <a:lt1>
        <a:srgbClr val="FFFFFF"/>
      </a:lt1>
      <a:dk2>
        <a:srgbClr val="99A3B0"/>
      </a:dk2>
      <a:lt2>
        <a:srgbClr val="CFC7BF"/>
      </a:lt2>
      <a:accent1>
        <a:srgbClr val="385775"/>
      </a:accent1>
      <a:accent2>
        <a:srgbClr val="FFBF3D"/>
      </a:accent2>
      <a:accent3>
        <a:srgbClr val="00CFB5"/>
      </a:accent3>
      <a:accent4>
        <a:srgbClr val="52CFE5"/>
      </a:accent4>
      <a:accent5>
        <a:srgbClr val="D41B2C"/>
      </a:accent5>
      <a:accent6>
        <a:srgbClr val="FF854F"/>
      </a:accent6>
      <a:hlink>
        <a:srgbClr val="006EB5"/>
      </a:hlink>
      <a:folHlink>
        <a:srgbClr val="006EB5"/>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U SIA Theme" id="{0CE0C9D4-1794-4ABF-AF23-B01EFC2229C5}" vid="{617CFAFB-DA3C-4C0B-A63E-E2B71598AE7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F0682941D4AAE44A98FD03DF83D74DE" ma:contentTypeVersion="15" ma:contentTypeDescription="Create a new document." ma:contentTypeScope="" ma:versionID="e56cd10e64d85c92e0e4fa68058af6c4">
  <xsd:schema xmlns:xsd="http://www.w3.org/2001/XMLSchema" xmlns:xs="http://www.w3.org/2001/XMLSchema" xmlns:p="http://schemas.microsoft.com/office/2006/metadata/properties" xmlns:ns1="http://schemas.microsoft.com/sharepoint/v3" xmlns:ns3="eaf98381-32fb-4cda-97ae-f60537231569" xmlns:ns4="ba3b528c-09ce-48bd-b8c1-d6a0eadb7b7a" targetNamespace="http://schemas.microsoft.com/office/2006/metadata/properties" ma:root="true" ma:fieldsID="453d712bca8b4dd1bc4ea70ce297c189" ns1:_="" ns3:_="" ns4:_="">
    <xsd:import namespace="http://schemas.microsoft.com/sharepoint/v3"/>
    <xsd:import namespace="eaf98381-32fb-4cda-97ae-f60537231569"/>
    <xsd:import namespace="ba3b528c-09ce-48bd-b8c1-d6a0eadb7b7a"/>
    <xsd:element name="properties">
      <xsd:complexType>
        <xsd:sequence>
          <xsd:element name="documentManagement">
            <xsd:complexType>
              <xsd:all>
                <xsd:element ref="ns1:_ip_UnifiedCompliancePolicyProperties" minOccurs="0"/>
                <xsd:element ref="ns1:_ip_UnifiedCompliancePolicyUIAction" minOccurs="0"/>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f98381-32fb-4cda-97ae-f60537231569"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a3b528c-09ce-48bd-b8c1-d6a0eadb7b7a"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ba3b528c-09ce-48bd-b8c1-d6a0eadb7b7a"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C9C8C966-778B-43A2-9BDE-D67CABE9D324}">
  <ds:schemaRefs>
    <ds:schemaRef ds:uri="http://schemas.microsoft.com/sharepoint/v3/contenttype/forms"/>
  </ds:schemaRefs>
</ds:datastoreItem>
</file>

<file path=customXml/itemProps2.xml><?xml version="1.0" encoding="utf-8"?>
<ds:datastoreItem xmlns:ds="http://schemas.openxmlformats.org/officeDocument/2006/customXml" ds:itemID="{0E1F969A-FEB8-4EC1-8BEC-DE5408784E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af98381-32fb-4cda-97ae-f60537231569"/>
    <ds:schemaRef ds:uri="ba3b528c-09ce-48bd-b8c1-d6a0eadb7b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3F418-8757-4A9C-9AAF-2EFD75A2BEFB}">
  <ds:schemaRefs>
    <ds:schemaRef ds:uri="http://purl.org/dc/terms/"/>
    <ds:schemaRef ds:uri="http://schemas.microsoft.com/office/infopath/2007/PartnerControls"/>
    <ds:schemaRef ds:uri="http://schemas.openxmlformats.org/package/2006/metadata/core-properties"/>
    <ds:schemaRef ds:uri="http://www.w3.org/XML/1998/namespace"/>
    <ds:schemaRef ds:uri="http://schemas.microsoft.com/office/2006/documentManagement/types"/>
    <ds:schemaRef ds:uri="http://schemas.microsoft.com/sharepoint/v3"/>
    <ds:schemaRef ds:uri="http://purl.org/dc/dcmitype/"/>
    <ds:schemaRef ds:uri="http://purl.org/dc/elements/1.1/"/>
    <ds:schemaRef ds:uri="ba3b528c-09ce-48bd-b8c1-d6a0eadb7b7a"/>
    <ds:schemaRef ds:uri="eaf98381-32fb-4cda-97ae-f60537231569"/>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0</TotalTime>
  <Words>1997</Words>
  <Application>Microsoft Office PowerPoint</Application>
  <PresentationFormat>Widescreen</PresentationFormat>
  <Paragraphs>175</Paragraphs>
  <Slides>33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Roboto</vt:lpstr>
      <vt:lpstr>Roboto Medium</vt:lpstr>
      <vt:lpstr>Rockwell</vt:lpstr>
      <vt:lpstr>Segoe UI Light</vt:lpstr>
      <vt:lpstr>Wingdings</vt:lpstr>
      <vt:lpstr>NEU SIA Theme</vt:lpstr>
      <vt:lpstr>1_NEU SIA Theme</vt:lpstr>
      <vt:lpstr>Big Data Architecture and Governance</vt:lpstr>
      <vt:lpstr>Wayfair</vt:lpstr>
      <vt:lpstr>Company SWOT Analysis</vt:lpstr>
      <vt:lpstr>Company Name: Wayfair</vt:lpstr>
      <vt:lpstr>Project 1: Efficiently managing Logistics</vt:lpstr>
      <vt:lpstr>Issue Name: Efficiently managing logistics</vt:lpstr>
      <vt:lpstr>Impact Statement</vt:lpstr>
      <vt:lpstr>Project Name: Efficiently managing logistics </vt:lpstr>
      <vt:lpstr>Project Name: Efficiently managing logistics </vt:lpstr>
      <vt:lpstr>Vision Diagram: Efficiently Managing Logistic</vt:lpstr>
      <vt:lpstr>SWOT : Efficiently Managing Logistics</vt:lpstr>
      <vt:lpstr>Impact: Efficiently Managing Logistics</vt:lpstr>
      <vt:lpstr>Budget Distribution and Allocation Management: Efficiently Managing Logistics</vt:lpstr>
      <vt:lpstr>Return on Investment: Efficiently Managing Logistics</vt:lpstr>
      <vt:lpstr>Resource Planning</vt:lpstr>
      <vt:lpstr>Risk/Issues: Efficiently Managing Logistics</vt:lpstr>
      <vt:lpstr>Project 2: Customer Loyalty</vt:lpstr>
      <vt:lpstr>Issue Name: Customer Loyalty</vt:lpstr>
      <vt:lpstr>Impact Statement</vt:lpstr>
      <vt:lpstr>Project Name: Customer Loyalty </vt:lpstr>
      <vt:lpstr>Project Name: Customer Loyalty</vt:lpstr>
      <vt:lpstr>Vision Diagram: Customer Loyalty</vt:lpstr>
      <vt:lpstr>SWOT : Customer Loyalty</vt:lpstr>
      <vt:lpstr>Impact: Customer Loyalty</vt:lpstr>
      <vt:lpstr>Budget Distribution and Allocation Management: Customer Loyalty</vt:lpstr>
      <vt:lpstr>Return on Investment: Customer Loyalty</vt:lpstr>
      <vt:lpstr>Resource Planning</vt:lpstr>
      <vt:lpstr>Risk/Issues: Customer Loyalty</vt:lpstr>
      <vt:lpstr>Project Selection</vt:lpstr>
      <vt:lpstr>PowerPoint Presentation</vt:lpstr>
      <vt:lpstr>PowerPoint Presentation</vt:lpstr>
      <vt:lpstr>Impact Score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2019-08-06T17:38:00Z</dcterms:created>
  <dcterms:modified xsi:type="dcterms:W3CDTF">2021-03-19T17:44:16Z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0x0101005F0682941D4AAE44A98FD03DF83D74DE</vt:lpwstr>
  </property>
</Properties>
</file>