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p:regular r:id="rId18"/>
      <p:bold r:id="rId19"/>
      <p:italic r:id="rId20"/>
      <p:boldItalic r:id="rId21"/>
    </p:embeddedFont>
    <p:embeddedFont>
      <p:font typeface="Quattrocento Sans"/>
      <p:regular r:id="rId22"/>
      <p:bold r:id="rId23"/>
      <p:italic r:id="rId24"/>
      <p:boldItalic r:id="rId25"/>
    </p:embeddedFont>
    <p:embeddedFont>
      <p:font typeface="Helvetica Neue"/>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64">
          <p15:clr>
            <a:srgbClr val="A4A3A4"/>
          </p15:clr>
        </p15:guide>
        <p15:guide id="2" pos="3840">
          <p15:clr>
            <a:srgbClr val="A4A3A4"/>
          </p15:clr>
        </p15:guide>
        <p15:guide id="3" pos="456">
          <p15:clr>
            <a:srgbClr val="A4A3A4"/>
          </p15:clr>
        </p15:guide>
        <p15:guide id="4" pos="7200">
          <p15:clr>
            <a:srgbClr val="A4A3A4"/>
          </p15:clr>
        </p15:guide>
      </p15:sldGuideLst>
    </p:ext>
    <p:ext uri="http://customooxmlschemas.google.com/">
      <go:slidesCustomData xmlns:go="http://customooxmlschemas.google.com/" r:id="rId34" roundtripDataSignature="AMtx7mgHIVqBEX+3OP0DUxPRrsxzDw2y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64" orient="horz"/>
        <p:guide pos="3840"/>
        <p:guide pos="456"/>
        <p:guide pos="720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QuattrocentoSans-regular.fntdata"/><Relationship Id="rId21" Type="http://schemas.openxmlformats.org/officeDocument/2006/relationships/font" Target="fonts/Roboto-boldItalic.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QuattrocentoSans-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ab4821511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cab4821511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ab4821511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cab4821511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ab4821511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Talk about</a:t>
            </a:r>
            <a:endParaRPr/>
          </a:p>
        </p:txBody>
      </p:sp>
      <p:sp>
        <p:nvSpPr>
          <p:cNvPr id="119" name="Google Shape;119;gcab4821511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ab4821511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cab4821511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ab4821511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cab4821511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ae0019bcb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cae0019bcb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ae0019bcb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cae0019bc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ae0019bc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cae0019bc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ab482151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cab482151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b4821511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cab482151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7" name="Shape 17"/>
        <p:cNvGrpSpPr/>
        <p:nvPr/>
      </p:nvGrpSpPr>
      <p:grpSpPr>
        <a:xfrm>
          <a:off x="0" y="0"/>
          <a:ext cx="0" cy="0"/>
          <a:chOff x="0" y="0"/>
          <a:chExt cx="0" cy="0"/>
        </a:xfrm>
      </p:grpSpPr>
      <p:sp>
        <p:nvSpPr>
          <p:cNvPr descr="Map of North America" id="18" name="Google Shape;18;p5"/>
          <p:cNvSpPr/>
          <p:nvPr/>
        </p:nvSpPr>
        <p:spPr>
          <a:xfrm>
            <a:off x="4967550" y="0"/>
            <a:ext cx="7224450" cy="6420062"/>
          </a:xfrm>
          <a:custGeom>
            <a:rect b="b" l="l" r="r" t="t"/>
            <a:pathLst>
              <a:path extrusionOk="0" h="2169" w="2440">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a:gsLst>
              <a:gs pos="0">
                <a:srgbClr val="F5F3F1"/>
              </a:gs>
              <a:gs pos="100000">
                <a:srgbClr val="F5F3F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9" name="Google Shape;19;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Rockwell"/>
              <a:buNone/>
              <a:defRPr sz="6000">
                <a:latin typeface="Rockwell"/>
                <a:ea typeface="Rockwell"/>
                <a:cs typeface="Rockwell"/>
                <a:sym typeface="Rockwe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5"/>
          <p:cNvSpPr txBox="1"/>
          <p:nvPr>
            <p:ph idx="12" type="sldNum"/>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1" i="0" sz="1000" u="none" cap="none" strike="noStrike">
                <a:solidFill>
                  <a:schemeClr val="lt1"/>
                </a:solidFill>
                <a:latin typeface="Roboto"/>
                <a:ea typeface="Roboto"/>
                <a:cs typeface="Roboto"/>
                <a:sym typeface="Roboto"/>
              </a:defRPr>
            </a:lvl1pPr>
            <a:lvl2pPr indent="0" lvl="1" marL="0" algn="ctr">
              <a:spcBef>
                <a:spcPts val="0"/>
              </a:spcBef>
              <a:buNone/>
              <a:defRPr b="1" i="0" sz="1000" u="none" cap="none" strike="noStrike">
                <a:solidFill>
                  <a:schemeClr val="lt1"/>
                </a:solidFill>
                <a:latin typeface="Roboto"/>
                <a:ea typeface="Roboto"/>
                <a:cs typeface="Roboto"/>
                <a:sym typeface="Roboto"/>
              </a:defRPr>
            </a:lvl2pPr>
            <a:lvl3pPr indent="0" lvl="2" marL="0" algn="ctr">
              <a:spcBef>
                <a:spcPts val="0"/>
              </a:spcBef>
              <a:buNone/>
              <a:defRPr b="1" i="0" sz="1000" u="none" cap="none" strike="noStrike">
                <a:solidFill>
                  <a:schemeClr val="lt1"/>
                </a:solidFill>
                <a:latin typeface="Roboto"/>
                <a:ea typeface="Roboto"/>
                <a:cs typeface="Roboto"/>
                <a:sym typeface="Roboto"/>
              </a:defRPr>
            </a:lvl3pPr>
            <a:lvl4pPr indent="0" lvl="3" marL="0" algn="ctr">
              <a:spcBef>
                <a:spcPts val="0"/>
              </a:spcBef>
              <a:buNone/>
              <a:defRPr b="1" i="0" sz="1000" u="none" cap="none" strike="noStrike">
                <a:solidFill>
                  <a:schemeClr val="lt1"/>
                </a:solidFill>
                <a:latin typeface="Roboto"/>
                <a:ea typeface="Roboto"/>
                <a:cs typeface="Roboto"/>
                <a:sym typeface="Roboto"/>
              </a:defRPr>
            </a:lvl4pPr>
            <a:lvl5pPr indent="0" lvl="4" marL="0" algn="ctr">
              <a:spcBef>
                <a:spcPts val="0"/>
              </a:spcBef>
              <a:buNone/>
              <a:defRPr b="1" i="0" sz="1000" u="none" cap="none" strike="noStrike">
                <a:solidFill>
                  <a:schemeClr val="lt1"/>
                </a:solidFill>
                <a:latin typeface="Roboto"/>
                <a:ea typeface="Roboto"/>
                <a:cs typeface="Roboto"/>
                <a:sym typeface="Roboto"/>
              </a:defRPr>
            </a:lvl5pPr>
            <a:lvl6pPr indent="0" lvl="5" marL="0" algn="ctr">
              <a:spcBef>
                <a:spcPts val="0"/>
              </a:spcBef>
              <a:buNone/>
              <a:defRPr b="1" i="0" sz="1000" u="none" cap="none" strike="noStrike">
                <a:solidFill>
                  <a:schemeClr val="lt1"/>
                </a:solidFill>
                <a:latin typeface="Roboto"/>
                <a:ea typeface="Roboto"/>
                <a:cs typeface="Roboto"/>
                <a:sym typeface="Roboto"/>
              </a:defRPr>
            </a:lvl6pPr>
            <a:lvl7pPr indent="0" lvl="6" marL="0" algn="ctr">
              <a:spcBef>
                <a:spcPts val="0"/>
              </a:spcBef>
              <a:buNone/>
              <a:defRPr b="1" i="0" sz="1000" u="none" cap="none" strike="noStrike">
                <a:solidFill>
                  <a:schemeClr val="lt1"/>
                </a:solidFill>
                <a:latin typeface="Roboto"/>
                <a:ea typeface="Roboto"/>
                <a:cs typeface="Roboto"/>
                <a:sym typeface="Roboto"/>
              </a:defRPr>
            </a:lvl7pPr>
            <a:lvl8pPr indent="0" lvl="7" marL="0" algn="ctr">
              <a:spcBef>
                <a:spcPts val="0"/>
              </a:spcBef>
              <a:buNone/>
              <a:defRPr b="1" i="0" sz="1000" u="none" cap="none" strike="noStrike">
                <a:solidFill>
                  <a:schemeClr val="lt1"/>
                </a:solidFill>
                <a:latin typeface="Roboto"/>
                <a:ea typeface="Roboto"/>
                <a:cs typeface="Roboto"/>
                <a:sym typeface="Roboto"/>
              </a:defRPr>
            </a:lvl8pPr>
            <a:lvl9pPr indent="0" lvl="8" marL="0" algn="ctr">
              <a:spcBef>
                <a:spcPts val="0"/>
              </a:spcBef>
              <a:buNone/>
              <a:defRPr b="1" i="0" sz="10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pic>
        <p:nvPicPr>
          <p:cNvPr id="22" name="Google Shape;22;p5"/>
          <p:cNvPicPr preferRelativeResize="0"/>
          <p:nvPr/>
        </p:nvPicPr>
        <p:blipFill rotWithShape="1">
          <a:blip r:embed="rId2">
            <a:alphaModFix/>
          </a:blip>
          <a:srcRect b="0" l="0" r="0" t="0"/>
          <a:stretch/>
        </p:blipFill>
        <p:spPr>
          <a:xfrm>
            <a:off x="3989521" y="5459590"/>
            <a:ext cx="4466197" cy="7586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23" name="Shape 23"/>
        <p:cNvGrpSpPr/>
        <p:nvPr/>
      </p:nvGrpSpPr>
      <p:grpSpPr>
        <a:xfrm>
          <a:off x="0" y="0"/>
          <a:ext cx="0" cy="0"/>
          <a:chOff x="0" y="0"/>
          <a:chExt cx="0" cy="0"/>
        </a:xfrm>
      </p:grpSpPr>
      <p:sp>
        <p:nvSpPr>
          <p:cNvPr id="24" name="Google Shape;24;p6"/>
          <p:cNvSpPr txBox="1"/>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000">
                <a:solidFill>
                  <a:schemeClr val="lt1"/>
                </a:solidFill>
                <a:latin typeface="Roboto"/>
                <a:ea typeface="Roboto"/>
                <a:cs typeface="Roboto"/>
                <a:sym typeface="Roboto"/>
              </a:rPr>
              <a:t>‹#›</a:t>
            </a:fld>
            <a:endParaRPr b="1" sz="1000">
              <a:solidFill>
                <a:schemeClr val="lt1"/>
              </a:solidFill>
              <a:latin typeface="Roboto"/>
              <a:ea typeface="Roboto"/>
              <a:cs typeface="Roboto"/>
              <a:sym typeface="Roboto"/>
            </a:endParaRPr>
          </a:p>
        </p:txBody>
      </p:sp>
      <p:sp>
        <p:nvSpPr>
          <p:cNvPr id="25" name="Google Shape;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6"/>
          <p:cNvSpPr txBox="1"/>
          <p:nvPr>
            <p:ph idx="1" type="body"/>
          </p:nvPr>
        </p:nvSpPr>
        <p:spPr>
          <a:xfrm>
            <a:off x="838200" y="1858294"/>
            <a:ext cx="10515599" cy="4468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7" name="Shape 27"/>
        <p:cNvGrpSpPr/>
        <p:nvPr/>
      </p:nvGrpSpPr>
      <p:grpSpPr>
        <a:xfrm>
          <a:off x="0" y="0"/>
          <a:ext cx="0" cy="0"/>
          <a:chOff x="0" y="0"/>
          <a:chExt cx="0" cy="0"/>
        </a:xfrm>
      </p:grpSpPr>
      <p:sp>
        <p:nvSpPr>
          <p:cNvPr id="28" name="Google Shape;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2" type="sldNum"/>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7"/>
          <p:cNvSpPr txBox="1"/>
          <p:nvPr>
            <p:ph idx="1" type="body"/>
          </p:nvPr>
        </p:nvSpPr>
        <p:spPr>
          <a:xfrm>
            <a:off x="838200" y="2177935"/>
            <a:ext cx="10515599" cy="4149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
          <p:cNvSpPr txBox="1"/>
          <p:nvPr>
            <p:ph idx="2" type="body"/>
          </p:nvPr>
        </p:nvSpPr>
        <p:spPr>
          <a:xfrm>
            <a:off x="838200" y="1690688"/>
            <a:ext cx="10515598" cy="46086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Font typeface="Noto Sans Symbols"/>
              <a:buChar char="🡪"/>
              <a:defRPr sz="18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Rockwell"/>
              <a:buNone/>
              <a:defRPr sz="6000">
                <a:latin typeface="Rockwell"/>
                <a:ea typeface="Rockwell"/>
                <a:cs typeface="Rockwell"/>
                <a:sym typeface="Rockwe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8"/>
          <p:cNvSpPr txBox="1"/>
          <p:nvPr>
            <p:ph idx="12" type="sldNum"/>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1" sz="1000">
                <a:solidFill>
                  <a:schemeClr val="lt1"/>
                </a:solidFill>
                <a:latin typeface="Roboto"/>
                <a:ea typeface="Roboto"/>
                <a:cs typeface="Roboto"/>
                <a:sym typeface="Roboto"/>
              </a:defRPr>
            </a:lvl1pPr>
            <a:lvl2pPr indent="0" lvl="1" marL="0" algn="ctr">
              <a:spcBef>
                <a:spcPts val="0"/>
              </a:spcBef>
              <a:buNone/>
              <a:defRPr b="1" sz="1000">
                <a:solidFill>
                  <a:schemeClr val="lt1"/>
                </a:solidFill>
                <a:latin typeface="Roboto"/>
                <a:ea typeface="Roboto"/>
                <a:cs typeface="Roboto"/>
                <a:sym typeface="Roboto"/>
              </a:defRPr>
            </a:lvl2pPr>
            <a:lvl3pPr indent="0" lvl="2" marL="0" algn="ctr">
              <a:spcBef>
                <a:spcPts val="0"/>
              </a:spcBef>
              <a:buNone/>
              <a:defRPr b="1" sz="1000">
                <a:solidFill>
                  <a:schemeClr val="lt1"/>
                </a:solidFill>
                <a:latin typeface="Roboto"/>
                <a:ea typeface="Roboto"/>
                <a:cs typeface="Roboto"/>
                <a:sym typeface="Roboto"/>
              </a:defRPr>
            </a:lvl3pPr>
            <a:lvl4pPr indent="0" lvl="3" marL="0" algn="ctr">
              <a:spcBef>
                <a:spcPts val="0"/>
              </a:spcBef>
              <a:buNone/>
              <a:defRPr b="1" sz="1000">
                <a:solidFill>
                  <a:schemeClr val="lt1"/>
                </a:solidFill>
                <a:latin typeface="Roboto"/>
                <a:ea typeface="Roboto"/>
                <a:cs typeface="Roboto"/>
                <a:sym typeface="Roboto"/>
              </a:defRPr>
            </a:lvl4pPr>
            <a:lvl5pPr indent="0" lvl="4" marL="0" algn="ctr">
              <a:spcBef>
                <a:spcPts val="0"/>
              </a:spcBef>
              <a:buNone/>
              <a:defRPr b="1" sz="1000">
                <a:solidFill>
                  <a:schemeClr val="lt1"/>
                </a:solidFill>
                <a:latin typeface="Roboto"/>
                <a:ea typeface="Roboto"/>
                <a:cs typeface="Roboto"/>
                <a:sym typeface="Roboto"/>
              </a:defRPr>
            </a:lvl5pPr>
            <a:lvl6pPr indent="0" lvl="5" marL="0" algn="ctr">
              <a:spcBef>
                <a:spcPts val="0"/>
              </a:spcBef>
              <a:buNone/>
              <a:defRPr b="1" sz="1000">
                <a:solidFill>
                  <a:schemeClr val="lt1"/>
                </a:solidFill>
                <a:latin typeface="Roboto"/>
                <a:ea typeface="Roboto"/>
                <a:cs typeface="Roboto"/>
                <a:sym typeface="Roboto"/>
              </a:defRPr>
            </a:lvl6pPr>
            <a:lvl7pPr indent="0" lvl="6" marL="0" algn="ctr">
              <a:spcBef>
                <a:spcPts val="0"/>
              </a:spcBef>
              <a:buNone/>
              <a:defRPr b="1" sz="1000">
                <a:solidFill>
                  <a:schemeClr val="lt1"/>
                </a:solidFill>
                <a:latin typeface="Roboto"/>
                <a:ea typeface="Roboto"/>
                <a:cs typeface="Roboto"/>
                <a:sym typeface="Roboto"/>
              </a:defRPr>
            </a:lvl7pPr>
            <a:lvl8pPr indent="0" lvl="7" marL="0" algn="ctr">
              <a:spcBef>
                <a:spcPts val="0"/>
              </a:spcBef>
              <a:buNone/>
              <a:defRPr b="1" sz="1000">
                <a:solidFill>
                  <a:schemeClr val="lt1"/>
                </a:solidFill>
                <a:latin typeface="Roboto"/>
                <a:ea typeface="Roboto"/>
                <a:cs typeface="Roboto"/>
                <a:sym typeface="Roboto"/>
              </a:defRPr>
            </a:lvl8pPr>
            <a:lvl9pPr indent="0" lvl="8" marL="0" algn="ctr">
              <a:spcBef>
                <a:spcPts val="0"/>
              </a:spcBef>
              <a:buNone/>
              <a:defRPr b="1" sz="10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pic>
        <p:nvPicPr>
          <p:cNvPr id="36" name="Google Shape;36;p8"/>
          <p:cNvPicPr preferRelativeResize="0"/>
          <p:nvPr/>
        </p:nvPicPr>
        <p:blipFill rotWithShape="1">
          <a:blip r:embed="rId2">
            <a:alphaModFix/>
          </a:blip>
          <a:srcRect b="0" l="0" r="0" t="0"/>
          <a:stretch/>
        </p:blipFill>
        <p:spPr>
          <a:xfrm>
            <a:off x="4192721" y="5356296"/>
            <a:ext cx="4466197" cy="75868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Content">
  <p:cSld name="Double Content">
    <p:spTree>
      <p:nvGrpSpPr>
        <p:cNvPr id="37" name="Shape 37"/>
        <p:cNvGrpSpPr/>
        <p:nvPr/>
      </p:nvGrpSpPr>
      <p:grpSpPr>
        <a:xfrm>
          <a:off x="0" y="0"/>
          <a:ext cx="0" cy="0"/>
          <a:chOff x="0" y="0"/>
          <a:chExt cx="0" cy="0"/>
        </a:xfrm>
      </p:grpSpPr>
      <p:sp>
        <p:nvSpPr>
          <p:cNvPr id="38" name="Google Shape;38;p9"/>
          <p:cNvSpPr txBox="1"/>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000">
                <a:solidFill>
                  <a:schemeClr val="lt1"/>
                </a:solidFill>
                <a:latin typeface="Roboto"/>
                <a:ea typeface="Roboto"/>
                <a:cs typeface="Roboto"/>
                <a:sym typeface="Roboto"/>
              </a:rPr>
              <a:t>‹#›</a:t>
            </a:fld>
            <a:endParaRPr b="1" sz="1000">
              <a:solidFill>
                <a:schemeClr val="lt1"/>
              </a:solidFill>
              <a:latin typeface="Roboto"/>
              <a:ea typeface="Roboto"/>
              <a:cs typeface="Roboto"/>
              <a:sym typeface="Roboto"/>
            </a:endParaRPr>
          </a:p>
        </p:txBody>
      </p:sp>
      <p:sp>
        <p:nvSpPr>
          <p:cNvPr id="39" name="Google Shape;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p:nvPr>
            <p:ph idx="1" type="body"/>
          </p:nvPr>
        </p:nvSpPr>
        <p:spPr>
          <a:xfrm>
            <a:off x="838201" y="1858294"/>
            <a:ext cx="5120148" cy="4468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9"/>
          <p:cNvSpPr txBox="1"/>
          <p:nvPr>
            <p:ph idx="2" type="body"/>
          </p:nvPr>
        </p:nvSpPr>
        <p:spPr>
          <a:xfrm>
            <a:off x="6233159" y="1858294"/>
            <a:ext cx="5120640" cy="4468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9"/>
          <p:cNvPicPr preferRelativeResize="0"/>
          <p:nvPr/>
        </p:nvPicPr>
        <p:blipFill rotWithShape="1">
          <a:blip r:embed="rId2">
            <a:alphaModFix/>
          </a:blip>
          <a:srcRect b="0" l="0" r="0" t="0"/>
          <a:stretch/>
        </p:blipFill>
        <p:spPr>
          <a:xfrm>
            <a:off x="9265920" y="805520"/>
            <a:ext cx="2743200" cy="46599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10"/>
          <p:cNvSpPr txBox="1"/>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000">
                <a:solidFill>
                  <a:schemeClr val="lt1"/>
                </a:solidFill>
                <a:latin typeface="Roboto"/>
                <a:ea typeface="Roboto"/>
                <a:cs typeface="Roboto"/>
                <a:sym typeface="Roboto"/>
              </a:rPr>
              <a:t>‹#›</a:t>
            </a:fld>
            <a:endParaRPr b="1" sz="1000">
              <a:solidFill>
                <a:schemeClr val="lt1"/>
              </a:solidFill>
              <a:latin typeface="Roboto"/>
              <a:ea typeface="Roboto"/>
              <a:cs typeface="Roboto"/>
              <a:sym typeface="Roboto"/>
            </a:endParaRPr>
          </a:p>
        </p:txBody>
      </p:sp>
      <p:sp>
        <p:nvSpPr>
          <p:cNvPr id="45" name="Google Shape;45;p10"/>
          <p:cNvSpPr txBox="1"/>
          <p:nvPr>
            <p:ph type="title"/>
          </p:nvPr>
        </p:nvSpPr>
        <p:spPr>
          <a:xfrm>
            <a:off x="838200" y="3152001"/>
            <a:ext cx="10515600" cy="553998"/>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Clr>
                <a:srgbClr val="5281AD"/>
              </a:buClr>
              <a:buSzPts val="4000"/>
              <a:buFont typeface="Rockwell"/>
              <a:buNone/>
              <a:defRPr sz="4000" cap="none">
                <a:solidFill>
                  <a:srgbClr val="5281A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6" name="Google Shape;46;p10"/>
          <p:cNvPicPr preferRelativeResize="0"/>
          <p:nvPr/>
        </p:nvPicPr>
        <p:blipFill rotWithShape="1">
          <a:blip r:embed="rId2">
            <a:alphaModFix/>
          </a:blip>
          <a:srcRect b="0" l="0" r="0" t="0"/>
          <a:stretch/>
        </p:blipFill>
        <p:spPr>
          <a:xfrm>
            <a:off x="9265920" y="441620"/>
            <a:ext cx="2743200" cy="46599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47" name="Shape 47"/>
        <p:cNvGrpSpPr/>
        <p:nvPr/>
      </p:nvGrpSpPr>
      <p:grpSpPr>
        <a:xfrm>
          <a:off x="0" y="0"/>
          <a:ext cx="0" cy="0"/>
          <a:chOff x="0" y="0"/>
          <a:chExt cx="0" cy="0"/>
        </a:xfrm>
      </p:grpSpPr>
      <p:sp>
        <p:nvSpPr>
          <p:cNvPr id="48" name="Google Shape;48;p11"/>
          <p:cNvSpPr txBox="1"/>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000">
                <a:solidFill>
                  <a:schemeClr val="lt1"/>
                </a:solidFill>
                <a:latin typeface="Roboto"/>
                <a:ea typeface="Roboto"/>
                <a:cs typeface="Roboto"/>
                <a:sym typeface="Roboto"/>
              </a:rPr>
              <a:t>‹#›</a:t>
            </a:fld>
            <a:endParaRPr b="1" sz="1000">
              <a:solidFill>
                <a:schemeClr val="lt1"/>
              </a:solidFill>
              <a:latin typeface="Roboto"/>
              <a:ea typeface="Roboto"/>
              <a:cs typeface="Roboto"/>
              <a:sym typeface="Roboto"/>
            </a:endParaRPr>
          </a:p>
        </p:txBody>
      </p:sp>
      <p:pic>
        <p:nvPicPr>
          <p:cNvPr id="49" name="Google Shape;49;p11"/>
          <p:cNvPicPr preferRelativeResize="0"/>
          <p:nvPr/>
        </p:nvPicPr>
        <p:blipFill rotWithShape="1">
          <a:blip r:embed="rId2">
            <a:alphaModFix/>
          </a:blip>
          <a:srcRect b="0" l="0" r="0" t="0"/>
          <a:stretch/>
        </p:blipFill>
        <p:spPr>
          <a:xfrm>
            <a:off x="9265920" y="441620"/>
            <a:ext cx="2743200" cy="46599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0" name="Shape 50"/>
        <p:cNvGrpSpPr/>
        <p:nvPr/>
      </p:nvGrpSpPr>
      <p:grpSpPr>
        <a:xfrm>
          <a:off x="0" y="0"/>
          <a:ext cx="0" cy="0"/>
          <a:chOff x="0" y="0"/>
          <a:chExt cx="0" cy="0"/>
        </a:xfrm>
      </p:grpSpPr>
      <p:sp>
        <p:nvSpPr>
          <p:cNvPr id="51" name="Google Shape;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2"/>
          <p:cNvSpPr txBox="1"/>
          <p:nvPr>
            <p:ph idx="12" type="sldNum"/>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53" name="Shape 53"/>
        <p:cNvGrpSpPr/>
        <p:nvPr/>
      </p:nvGrpSpPr>
      <p:grpSpPr>
        <a:xfrm>
          <a:off x="0" y="0"/>
          <a:ext cx="0" cy="0"/>
          <a:chOff x="0" y="0"/>
          <a:chExt cx="0" cy="0"/>
        </a:xfrm>
      </p:grpSpPr>
      <p:sp>
        <p:nvSpPr>
          <p:cNvPr descr="Map of North America" id="54" name="Google Shape;54;p13"/>
          <p:cNvSpPr/>
          <p:nvPr/>
        </p:nvSpPr>
        <p:spPr>
          <a:xfrm>
            <a:off x="4967550" y="0"/>
            <a:ext cx="7224450" cy="6420062"/>
          </a:xfrm>
          <a:custGeom>
            <a:rect b="b" l="l" r="r" t="t"/>
            <a:pathLst>
              <a:path extrusionOk="0" h="2169" w="2440">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a:gsLst>
              <a:gs pos="0">
                <a:srgbClr val="F5F3F1"/>
              </a:gs>
              <a:gs pos="100000">
                <a:srgbClr val="F5F3F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5" name="Google Shape;55;p13"/>
          <p:cNvSpPr txBox="1"/>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000">
                <a:solidFill>
                  <a:schemeClr val="lt1"/>
                </a:solidFill>
                <a:latin typeface="Roboto"/>
                <a:ea typeface="Roboto"/>
                <a:cs typeface="Roboto"/>
                <a:sym typeface="Roboto"/>
              </a:rPr>
              <a:t>‹#›</a:t>
            </a:fld>
            <a:endParaRPr b="1" sz="1000">
              <a:solidFill>
                <a:schemeClr val="lt1"/>
              </a:solidFill>
              <a:latin typeface="Roboto"/>
              <a:ea typeface="Roboto"/>
              <a:cs typeface="Roboto"/>
              <a:sym typeface="Roboto"/>
            </a:endParaRPr>
          </a:p>
        </p:txBody>
      </p:sp>
      <p:pic>
        <p:nvPicPr>
          <p:cNvPr id="56" name="Google Shape;56;p13"/>
          <p:cNvPicPr preferRelativeResize="0"/>
          <p:nvPr/>
        </p:nvPicPr>
        <p:blipFill rotWithShape="1">
          <a:blip r:embed="rId2">
            <a:alphaModFix/>
          </a:blip>
          <a:srcRect b="0" l="0" r="0" t="0"/>
          <a:stretch/>
        </p:blipFill>
        <p:spPr>
          <a:xfrm>
            <a:off x="9265920" y="441620"/>
            <a:ext cx="2743200" cy="46599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Rockwell"/>
              <a:buNone/>
              <a:defRPr b="0" i="0" sz="4000" u="none" cap="none" strike="noStrike">
                <a:solidFill>
                  <a:schemeClr val="dk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4"/>
          <p:cNvSpPr/>
          <p:nvPr/>
        </p:nvSpPr>
        <p:spPr>
          <a:xfrm>
            <a:off x="0" y="6419800"/>
            <a:ext cx="10263189"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 name="Google Shape;13;p4"/>
          <p:cNvSpPr/>
          <p:nvPr/>
        </p:nvSpPr>
        <p:spPr>
          <a:xfrm>
            <a:off x="11824884" y="6419800"/>
            <a:ext cx="367116" cy="36576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A close up of a sign&#10;&#10;Description generated with high confidence" id="14" name="Google Shape;14;p4"/>
          <p:cNvPicPr preferRelativeResize="0"/>
          <p:nvPr/>
        </p:nvPicPr>
        <p:blipFill rotWithShape="1">
          <a:blip r:embed="rId1">
            <a:alphaModFix/>
          </a:blip>
          <a:srcRect b="0" l="0" r="0" t="0"/>
          <a:stretch/>
        </p:blipFill>
        <p:spPr>
          <a:xfrm>
            <a:off x="10769486" y="6328360"/>
            <a:ext cx="549100" cy="548640"/>
          </a:xfrm>
          <a:prstGeom prst="rect">
            <a:avLst/>
          </a:prstGeom>
          <a:noFill/>
          <a:ln>
            <a:noFill/>
          </a:ln>
        </p:spPr>
      </p:pic>
      <p:sp>
        <p:nvSpPr>
          <p:cNvPr id="15" name="Google Shape;15;p4"/>
          <p:cNvSpPr txBox="1"/>
          <p:nvPr>
            <p:ph idx="12" type="sldNum"/>
          </p:nvPr>
        </p:nvSpPr>
        <p:spPr>
          <a:xfrm>
            <a:off x="11826240" y="6465520"/>
            <a:ext cx="365760" cy="27432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buNone/>
              <a:defRPr b="1" i="0" sz="1000" u="none" cap="none" strike="noStrike">
                <a:solidFill>
                  <a:schemeClr val="lt1"/>
                </a:solidFill>
                <a:latin typeface="Roboto"/>
                <a:ea typeface="Roboto"/>
                <a:cs typeface="Roboto"/>
                <a:sym typeface="Roboto"/>
              </a:defRPr>
            </a:lvl1pPr>
            <a:lvl2pPr indent="0" lvl="1" marL="0" marR="0" rtl="0" algn="ctr">
              <a:spcBef>
                <a:spcPts val="0"/>
              </a:spcBef>
              <a:buNone/>
              <a:defRPr b="1" i="0" sz="1000" u="none" cap="none" strike="noStrike">
                <a:solidFill>
                  <a:schemeClr val="lt1"/>
                </a:solidFill>
                <a:latin typeface="Roboto"/>
                <a:ea typeface="Roboto"/>
                <a:cs typeface="Roboto"/>
                <a:sym typeface="Roboto"/>
              </a:defRPr>
            </a:lvl2pPr>
            <a:lvl3pPr indent="0" lvl="2" marL="0" marR="0" rtl="0" algn="ctr">
              <a:spcBef>
                <a:spcPts val="0"/>
              </a:spcBef>
              <a:buNone/>
              <a:defRPr b="1" i="0" sz="1000" u="none" cap="none" strike="noStrike">
                <a:solidFill>
                  <a:schemeClr val="lt1"/>
                </a:solidFill>
                <a:latin typeface="Roboto"/>
                <a:ea typeface="Roboto"/>
                <a:cs typeface="Roboto"/>
                <a:sym typeface="Roboto"/>
              </a:defRPr>
            </a:lvl3pPr>
            <a:lvl4pPr indent="0" lvl="3" marL="0" marR="0" rtl="0" algn="ctr">
              <a:spcBef>
                <a:spcPts val="0"/>
              </a:spcBef>
              <a:buNone/>
              <a:defRPr b="1" i="0" sz="1000" u="none" cap="none" strike="noStrike">
                <a:solidFill>
                  <a:schemeClr val="lt1"/>
                </a:solidFill>
                <a:latin typeface="Roboto"/>
                <a:ea typeface="Roboto"/>
                <a:cs typeface="Roboto"/>
                <a:sym typeface="Roboto"/>
              </a:defRPr>
            </a:lvl4pPr>
            <a:lvl5pPr indent="0" lvl="4" marL="0" marR="0" rtl="0" algn="ctr">
              <a:spcBef>
                <a:spcPts val="0"/>
              </a:spcBef>
              <a:buNone/>
              <a:defRPr b="1" i="0" sz="1000" u="none" cap="none" strike="noStrike">
                <a:solidFill>
                  <a:schemeClr val="lt1"/>
                </a:solidFill>
                <a:latin typeface="Roboto"/>
                <a:ea typeface="Roboto"/>
                <a:cs typeface="Roboto"/>
                <a:sym typeface="Roboto"/>
              </a:defRPr>
            </a:lvl5pPr>
            <a:lvl6pPr indent="0" lvl="5" marL="0" marR="0" rtl="0" algn="ctr">
              <a:spcBef>
                <a:spcPts val="0"/>
              </a:spcBef>
              <a:buNone/>
              <a:defRPr b="1" i="0" sz="1000" u="none" cap="none" strike="noStrike">
                <a:solidFill>
                  <a:schemeClr val="lt1"/>
                </a:solidFill>
                <a:latin typeface="Roboto"/>
                <a:ea typeface="Roboto"/>
                <a:cs typeface="Roboto"/>
                <a:sym typeface="Roboto"/>
              </a:defRPr>
            </a:lvl6pPr>
            <a:lvl7pPr indent="0" lvl="6" marL="0" marR="0" rtl="0" algn="ctr">
              <a:spcBef>
                <a:spcPts val="0"/>
              </a:spcBef>
              <a:buNone/>
              <a:defRPr b="1" i="0" sz="1000" u="none" cap="none" strike="noStrike">
                <a:solidFill>
                  <a:schemeClr val="lt1"/>
                </a:solidFill>
                <a:latin typeface="Roboto"/>
                <a:ea typeface="Roboto"/>
                <a:cs typeface="Roboto"/>
                <a:sym typeface="Roboto"/>
              </a:defRPr>
            </a:lvl7pPr>
            <a:lvl8pPr indent="0" lvl="7" marL="0" marR="0" rtl="0" algn="ctr">
              <a:spcBef>
                <a:spcPts val="0"/>
              </a:spcBef>
              <a:buNone/>
              <a:defRPr b="1" i="0" sz="1000" u="none" cap="none" strike="noStrike">
                <a:solidFill>
                  <a:schemeClr val="lt1"/>
                </a:solidFill>
                <a:latin typeface="Roboto"/>
                <a:ea typeface="Roboto"/>
                <a:cs typeface="Roboto"/>
                <a:sym typeface="Roboto"/>
              </a:defRPr>
            </a:lvl8pPr>
            <a:lvl9pPr indent="0" lvl="8" marL="0" marR="0" rtl="0" algn="ctr">
              <a:spcBef>
                <a:spcPts val="0"/>
              </a:spcBef>
              <a:buNone/>
              <a:defRPr b="1" i="0" sz="10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16" name="Google Shape;16;p4"/>
          <p:cNvSpPr/>
          <p:nvPr/>
        </p:nvSpPr>
        <p:spPr>
          <a:xfrm>
            <a:off x="0" y="6455666"/>
            <a:ext cx="274786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lt1"/>
                </a:solidFill>
                <a:latin typeface="Quattrocento Sans"/>
                <a:ea typeface="Quattrocento Sans"/>
                <a:cs typeface="Quattrocento Sans"/>
                <a:sym typeface="Quattrocento Sans"/>
              </a:rPr>
              <a:t>Big Data Architecture &amp; Governance – 2020</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mongodb.com/manual/reference/operator/aggregation/cond/#exp._S_cond" TargetMode="External"/><Relationship Id="rId4" Type="http://schemas.openxmlformats.org/officeDocument/2006/relationships/hyperlink" Target="https://docs.mongodb.com/realm/mongodb/query-ro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mongodb.com/manual/reference/glossary/#term-shar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mongodb.com/manual/reference/write-concer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1524000" y="368888"/>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Rockwell"/>
              <a:buNone/>
            </a:pPr>
            <a:r>
              <a:rPr lang="en-US"/>
              <a:t>Big Data Architecture and Governance</a:t>
            </a:r>
            <a:endParaRPr/>
          </a:p>
        </p:txBody>
      </p:sp>
      <p:sp>
        <p:nvSpPr>
          <p:cNvPr id="62" name="Google Shape;62;p1"/>
          <p:cNvSpPr txBox="1"/>
          <p:nvPr>
            <p:ph idx="1" type="subTitle"/>
          </p:nvPr>
        </p:nvSpPr>
        <p:spPr>
          <a:xfrm>
            <a:off x="1524000" y="3276600"/>
            <a:ext cx="9144000" cy="2166900"/>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chemeClr val="dk1"/>
              </a:buClr>
              <a:buSzPts val="3200"/>
              <a:buNone/>
            </a:pPr>
            <a:r>
              <a:rPr lang="en-US" sz="3200">
                <a:latin typeface="Century Gothic"/>
                <a:ea typeface="Century Gothic"/>
                <a:cs typeface="Century Gothic"/>
                <a:sym typeface="Century Gothic"/>
              </a:rPr>
              <a:t>Database Comparison for MongoDB</a:t>
            </a:r>
            <a:endParaRPr sz="3200">
              <a:latin typeface="Century Gothic"/>
              <a:ea typeface="Century Gothic"/>
              <a:cs typeface="Century Gothic"/>
              <a:sym typeface="Century Gothic"/>
            </a:endParaRPr>
          </a:p>
          <a:p>
            <a:pPr indent="457200" lvl="0" marL="457200" rtl="0" algn="l">
              <a:lnSpc>
                <a:spcPct val="90000"/>
              </a:lnSpc>
              <a:spcBef>
                <a:spcPts val="0"/>
              </a:spcBef>
              <a:spcAft>
                <a:spcPts val="0"/>
              </a:spcAft>
              <a:buClr>
                <a:schemeClr val="dk1"/>
              </a:buClr>
              <a:buSzPts val="3200"/>
              <a:buNone/>
            </a:pPr>
            <a:r>
              <a:t/>
            </a:r>
            <a:endParaRPr sz="3200">
              <a:latin typeface="Century Gothic"/>
              <a:ea typeface="Century Gothic"/>
              <a:cs typeface="Century Gothic"/>
              <a:sym typeface="Century Gothic"/>
            </a:endParaRPr>
          </a:p>
          <a:p>
            <a:pPr indent="457200" lvl="0" marL="457200" rtl="0" algn="l">
              <a:lnSpc>
                <a:spcPct val="90000"/>
              </a:lnSpc>
              <a:spcBef>
                <a:spcPts val="0"/>
              </a:spcBef>
              <a:spcAft>
                <a:spcPts val="0"/>
              </a:spcAft>
              <a:buClr>
                <a:schemeClr val="dk1"/>
              </a:buClr>
              <a:buSzPts val="3200"/>
              <a:buNone/>
            </a:pPr>
            <a:r>
              <a:rPr b="1" lang="en-US">
                <a:latin typeface="Century Gothic"/>
                <a:ea typeface="Century Gothic"/>
                <a:cs typeface="Century Gothic"/>
                <a:sym typeface="Century Gothic"/>
              </a:rPr>
              <a:t>                                   Team 5</a:t>
            </a:r>
            <a:endParaRPr sz="3200">
              <a:latin typeface="Century Gothic"/>
              <a:ea typeface="Century Gothic"/>
              <a:cs typeface="Century Gothic"/>
              <a:sym typeface="Century Gothic"/>
            </a:endParaRPr>
          </a:p>
          <a:p>
            <a:pPr indent="0" lvl="0" marL="0" rtl="0" algn="ctr">
              <a:lnSpc>
                <a:spcPct val="90000"/>
              </a:lnSpc>
              <a:spcBef>
                <a:spcPts val="1000"/>
              </a:spcBef>
              <a:spcAft>
                <a:spcPts val="0"/>
              </a:spcAft>
              <a:buClr>
                <a:schemeClr val="dk1"/>
              </a:buClr>
              <a:buSzPts val="1800"/>
              <a:buNone/>
            </a:pPr>
            <a:r>
              <a:rPr b="1" lang="en-US">
                <a:latin typeface="Century Gothic"/>
                <a:ea typeface="Century Gothic"/>
                <a:cs typeface="Century Gothic"/>
                <a:sym typeface="Century Gothic"/>
              </a:rPr>
              <a:t>Parthiv Shah</a:t>
            </a:r>
            <a:endParaRPr b="1">
              <a:latin typeface="Century Gothic"/>
              <a:ea typeface="Century Gothic"/>
              <a:cs typeface="Century Gothic"/>
              <a:sym typeface="Century Gothic"/>
            </a:endParaRPr>
          </a:p>
          <a:p>
            <a:pPr indent="0" lvl="0" marL="0" rtl="0" algn="ctr">
              <a:lnSpc>
                <a:spcPct val="90000"/>
              </a:lnSpc>
              <a:spcBef>
                <a:spcPts val="1000"/>
              </a:spcBef>
              <a:spcAft>
                <a:spcPts val="0"/>
              </a:spcAft>
              <a:buClr>
                <a:schemeClr val="dk1"/>
              </a:buClr>
              <a:buSzPts val="1800"/>
              <a:buNone/>
            </a:pPr>
            <a:r>
              <a:rPr b="1" lang="en-US">
                <a:latin typeface="Century Gothic"/>
                <a:ea typeface="Century Gothic"/>
                <a:cs typeface="Century Gothic"/>
                <a:sym typeface="Century Gothic"/>
              </a:rPr>
              <a:t>Prathamesh Verlekar</a:t>
            </a:r>
            <a:endParaRPr b="1">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ab4821511_0_57"/>
          <p:cNvSpPr txBox="1"/>
          <p:nvPr>
            <p:ph idx="2" type="body"/>
          </p:nvPr>
        </p:nvSpPr>
        <p:spPr>
          <a:xfrm>
            <a:off x="361800" y="226050"/>
            <a:ext cx="11468400" cy="60957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Helvetica Neue"/>
              <a:buChar char="❖"/>
            </a:pPr>
            <a:r>
              <a:rPr b="1" lang="en-US">
                <a:latin typeface="Helvetica Neue"/>
                <a:ea typeface="Helvetica Neue"/>
                <a:cs typeface="Helvetica Neue"/>
                <a:sym typeface="Helvetica Neue"/>
              </a:rPr>
              <a:t>Logging</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From MongoDB 4.4, mongod / mongos instances output all log messages in structured JSON format.</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Log entries are written as a series of key-value pairs, where each key indicates a log message field type, such as “severity”, and each corresponding value records the associated logging information for that field type, such as “informational”. Previously, log entries were output as plaintext.</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Structured logging with key-value pairs allows for efficient parsing by automated tools or log ingestion services, and makes programmatic search and analysis of log messages easier to perform. </a:t>
            </a:r>
            <a:endParaRPr sz="1600">
              <a:solidFill>
                <a:srgbClr val="666666"/>
              </a:solidFill>
              <a:highlight>
                <a:schemeClr val="lt1"/>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Update in-place</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When we update-in-place, we read records, process them, and write them back to their original positions without       destroying the remaining records. Mongodb do not support this technique.</a:t>
            </a:r>
            <a:endParaRPr sz="1600">
              <a:solidFill>
                <a:srgbClr val="666666"/>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Caching</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Caching with MongoDB is extremely easy. Whether you want to search for a specified data in the cache, or query the database itself to fetch the required data, or just simply add new data to the database, it can all be done with utmost ease using NCache.</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The biggest perk of introducing NCache to your application and the database is that the trips to the database especially for read operations reduce considerably.</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Caching a collection of items as a single CacheItem comes in handy when the items are similar or fall under the same category.</a:t>
            </a:r>
            <a:endParaRPr sz="1600">
              <a:solidFill>
                <a:srgbClr val="666666"/>
              </a:solidFill>
              <a:highlight>
                <a:schemeClr val="lt1"/>
              </a:highlight>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cab4821511_0_68"/>
          <p:cNvSpPr txBox="1"/>
          <p:nvPr>
            <p:ph idx="2" type="body"/>
          </p:nvPr>
        </p:nvSpPr>
        <p:spPr>
          <a:xfrm>
            <a:off x="361800" y="226050"/>
            <a:ext cx="11468400" cy="60957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Helvetica Neue"/>
              <a:buChar char="❖"/>
            </a:pPr>
            <a:r>
              <a:rPr b="1" lang="en-US">
                <a:latin typeface="Helvetica Neue"/>
                <a:ea typeface="Helvetica Neue"/>
                <a:cs typeface="Helvetica Neue"/>
                <a:sym typeface="Helvetica Neue"/>
              </a:rPr>
              <a:t>In-Memory Storage</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Starting in MongoDB Enterprise version 3.2.6, the in-memory storage engine is part of general availability (GA) in the 64-bit builds.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Other than some metadata and diagnostic data, the in-memory storage engine does not maintain any on-disk data, including configuration data, indexes, user credentials, etc.</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By avoiding disk I/O, the in-memory storage engine allows for more predictable latency of database operations.</a:t>
            </a:r>
            <a:endParaRPr sz="1600">
              <a:solidFill>
                <a:srgbClr val="666666"/>
              </a:solidFill>
              <a:highlight>
                <a:schemeClr val="lt1"/>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Append-Only Storage</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Append-only is a property of computer data storage such that new data can be appended to the storage, but where existing data is immutable.</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Many data structures and databases implement immutable objects, effectively making their data structures append-only.</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A</a:t>
            </a:r>
            <a:r>
              <a:rPr lang="en-US" sz="1600">
                <a:solidFill>
                  <a:srgbClr val="666666"/>
                </a:solidFill>
                <a:highlight>
                  <a:schemeClr val="lt1"/>
                </a:highlight>
                <a:latin typeface="Helvetica Neue"/>
                <a:ea typeface="Helvetica Neue"/>
                <a:cs typeface="Helvetica Neue"/>
                <a:sym typeface="Helvetica Neue"/>
              </a:rPr>
              <a:t> significant number of NoSQL databases use an append-only approach and MongoDB is one of it.</a:t>
            </a:r>
            <a:endParaRPr sz="1600">
              <a:solidFill>
                <a:srgbClr val="666666"/>
              </a:solidFill>
              <a:highlight>
                <a:schemeClr val="lt1"/>
              </a:highlight>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cab4821511_0_80"/>
          <p:cNvSpPr txBox="1"/>
          <p:nvPr>
            <p:ph idx="2" type="body"/>
          </p:nvPr>
        </p:nvSpPr>
        <p:spPr>
          <a:xfrm>
            <a:off x="361800" y="226050"/>
            <a:ext cx="11468400" cy="5993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Helvetica Neue"/>
              <a:buChar char="❖"/>
            </a:pPr>
            <a:r>
              <a:rPr b="1" lang="en-US">
                <a:latin typeface="Helvetica Neue"/>
                <a:ea typeface="Helvetica Neue"/>
                <a:cs typeface="Helvetica Neue"/>
                <a:sym typeface="Helvetica Neue"/>
              </a:rPr>
              <a:t>Global Indexing and Local Indexing</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A global index is a one-to-many relationship, allowing one index partition to map to many table partitions.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Global index can be partitioned by the range or hash method, and it can be defined on any type of partitioned, or non-partitioned, table.</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uses multikey indexes to index the content stored in arrays. </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automatically determines whether to create a multikey index if the indexed field contains an array value; you do not need to explicitly specify the multikey type. It only supports Local Indexing.</a:t>
            </a:r>
            <a:endParaRPr sz="1600">
              <a:solidFill>
                <a:srgbClr val="666666"/>
              </a:solidFill>
              <a:highlight>
                <a:schemeClr val="lt1"/>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Query Planning and Analytics Framework</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query optimizer chooses and caches the most efficient query plan given the available indexes.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The evaluation of the most efficient query plan is based on the number of “work units” (works) performed by the query execution plan when the query planner evaluates candidate plans.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is typically used for real-time analytics. It can incorporate any kind of data – any structure, any format, any source – no matter how often it changes.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Analytical engines can be comprehensive and real-time. MongoDB is built to scale out on commodity hardware, in your data center or in the cloud.</a:t>
            </a:r>
            <a:endParaRPr sz="1600">
              <a:solidFill>
                <a:srgbClr val="666666"/>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Materialization Views</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Materialized View is a physical copy, picture or snapshot of the base table. We cannot use this technique in MongoDB</a:t>
            </a:r>
            <a:endParaRPr b="1">
              <a:latin typeface="Helvetica Neue"/>
              <a:ea typeface="Helvetica Neue"/>
              <a:cs typeface="Helvetica Neue"/>
              <a:sym typeface="Helvetica Neue"/>
            </a:endParaRPr>
          </a:p>
          <a:p>
            <a:pPr indent="0" lvl="0" marL="457200" rtl="0" algn="l">
              <a:spcBef>
                <a:spcPts val="0"/>
              </a:spcBef>
              <a:spcAft>
                <a:spcPts val="0"/>
              </a:spcAft>
              <a:buNone/>
            </a:pPr>
            <a:r>
              <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Rockwell"/>
              <a:buNone/>
            </a:pPr>
            <a:r>
              <a:rPr lang="en-US"/>
              <a:t>About your DB</a:t>
            </a:r>
            <a:endParaRPr/>
          </a:p>
        </p:txBody>
      </p:sp>
      <p:sp>
        <p:nvSpPr>
          <p:cNvPr id="68" name="Google Shape;68;p2"/>
          <p:cNvSpPr txBox="1"/>
          <p:nvPr>
            <p:ph idx="1" type="body"/>
          </p:nvPr>
        </p:nvSpPr>
        <p:spPr>
          <a:xfrm>
            <a:off x="838200" y="1690701"/>
            <a:ext cx="10515600" cy="4836300"/>
          </a:xfrm>
          <a:prstGeom prst="rect">
            <a:avLst/>
          </a:prstGeom>
          <a:noFill/>
          <a:ln>
            <a:noFill/>
          </a:ln>
        </p:spPr>
        <p:txBody>
          <a:bodyPr anchorCtr="0" anchor="t" bIns="45700" lIns="91425" spcFirstLastPara="1" rIns="91425" wrap="square" tIns="45700">
            <a:normAutofit/>
          </a:bodyPr>
          <a:lstStyle/>
          <a:p>
            <a:pPr indent="-342900" lvl="0" marL="457200" rtl="0" algn="l">
              <a:lnSpc>
                <a:spcPct val="160000"/>
              </a:lnSpc>
              <a:spcBef>
                <a:spcPts val="400"/>
              </a:spcBef>
              <a:spcAft>
                <a:spcPts val="0"/>
              </a:spcAft>
              <a:buClr>
                <a:srgbClr val="666666"/>
              </a:buClr>
              <a:buSzPts val="1800"/>
              <a:buFont typeface="Helvetica Neue"/>
              <a:buChar char="•"/>
            </a:pPr>
            <a:r>
              <a:rPr lang="en-US" sz="1800">
                <a:solidFill>
                  <a:srgbClr val="666666"/>
                </a:solidFill>
                <a:highlight>
                  <a:srgbClr val="FFFFFF"/>
                </a:highlight>
                <a:latin typeface="Helvetica Neue"/>
                <a:ea typeface="Helvetica Neue"/>
                <a:cs typeface="Helvetica Neue"/>
                <a:sym typeface="Helvetica Neue"/>
              </a:rPr>
              <a:t>MongoDB is an open source database that uses a document-oriented data model.</a:t>
            </a:r>
            <a:endParaRPr sz="1800">
              <a:solidFill>
                <a:srgbClr val="666666"/>
              </a:solidFill>
              <a:highlight>
                <a:srgbClr val="FFFFFF"/>
              </a:highlight>
              <a:latin typeface="Helvetica Neue"/>
              <a:ea typeface="Helvetica Neue"/>
              <a:cs typeface="Helvetica Neue"/>
              <a:sym typeface="Helvetica Neue"/>
            </a:endParaRPr>
          </a:p>
          <a:p>
            <a:pPr indent="-342900" lvl="0" marL="457200" rtl="0" algn="l">
              <a:lnSpc>
                <a:spcPct val="160000"/>
              </a:lnSpc>
              <a:spcBef>
                <a:spcPts val="0"/>
              </a:spcBef>
              <a:spcAft>
                <a:spcPts val="0"/>
              </a:spcAft>
              <a:buClr>
                <a:srgbClr val="666666"/>
              </a:buClr>
              <a:buSzPts val="1800"/>
              <a:buFont typeface="Helvetica Neue"/>
              <a:buChar char="•"/>
            </a:pPr>
            <a:r>
              <a:rPr lang="en-US" sz="1800">
                <a:solidFill>
                  <a:srgbClr val="666666"/>
                </a:solidFill>
                <a:highlight>
                  <a:srgbClr val="FFFFFF"/>
                </a:highlight>
                <a:latin typeface="Helvetica Neue"/>
                <a:ea typeface="Helvetica Neue"/>
                <a:cs typeface="Helvetica Neue"/>
                <a:sym typeface="Helvetica Neue"/>
              </a:rPr>
              <a:t>Instead of using tables and rows as in relational databases, MongoDB is built on an architecture of collections and documents.</a:t>
            </a:r>
            <a:endParaRPr sz="1800">
              <a:solidFill>
                <a:srgbClr val="666666"/>
              </a:solidFill>
              <a:highlight>
                <a:srgbClr val="FFFFFF"/>
              </a:highlight>
              <a:latin typeface="Helvetica Neue"/>
              <a:ea typeface="Helvetica Neue"/>
              <a:cs typeface="Helvetica Neue"/>
              <a:sym typeface="Helvetica Neue"/>
            </a:endParaRPr>
          </a:p>
          <a:p>
            <a:pPr indent="-342900" lvl="0" marL="457200" rtl="0" algn="l">
              <a:lnSpc>
                <a:spcPct val="160000"/>
              </a:lnSpc>
              <a:spcBef>
                <a:spcPts val="0"/>
              </a:spcBef>
              <a:spcAft>
                <a:spcPts val="0"/>
              </a:spcAft>
              <a:buClr>
                <a:srgbClr val="666666"/>
              </a:buClr>
              <a:buSzPts val="1800"/>
              <a:buFont typeface="Helvetica Neue"/>
              <a:buChar char="•"/>
            </a:pPr>
            <a:r>
              <a:rPr lang="en-US" sz="1800">
                <a:solidFill>
                  <a:srgbClr val="666666"/>
                </a:solidFill>
                <a:highlight>
                  <a:srgbClr val="FFFFFF"/>
                </a:highlight>
                <a:latin typeface="Helvetica Neue"/>
                <a:ea typeface="Helvetica Neue"/>
                <a:cs typeface="Helvetica Neue"/>
                <a:sym typeface="Helvetica Neue"/>
              </a:rPr>
              <a:t>MongoDB’s design philosophy is focused on combining the critical capabilities of relational databases with the innovations of NoSQL technologies.</a:t>
            </a:r>
            <a:endParaRPr sz="1800">
              <a:solidFill>
                <a:srgbClr val="666666"/>
              </a:solidFill>
              <a:highlight>
                <a:srgbClr val="FFFFFF"/>
              </a:highlight>
              <a:latin typeface="Helvetica Neue"/>
              <a:ea typeface="Helvetica Neue"/>
              <a:cs typeface="Helvetica Neue"/>
              <a:sym typeface="Helvetica Neue"/>
            </a:endParaRPr>
          </a:p>
          <a:p>
            <a:pPr indent="-342900" lvl="0" marL="457200" rtl="0" algn="l">
              <a:lnSpc>
                <a:spcPct val="160000"/>
              </a:lnSpc>
              <a:spcBef>
                <a:spcPts val="0"/>
              </a:spcBef>
              <a:spcAft>
                <a:spcPts val="0"/>
              </a:spcAft>
              <a:buClr>
                <a:srgbClr val="666666"/>
              </a:buClr>
              <a:buSzPts val="1800"/>
              <a:buFont typeface="Helvetica Neue"/>
              <a:buChar char="•"/>
            </a:pPr>
            <a:r>
              <a:rPr lang="en-US" sz="1800">
                <a:solidFill>
                  <a:srgbClr val="666666"/>
                </a:solidFill>
                <a:highlight>
                  <a:srgbClr val="FFFFFF"/>
                </a:highlight>
                <a:latin typeface="Helvetica Neue"/>
                <a:ea typeface="Helvetica Neue"/>
                <a:cs typeface="Helvetica Neue"/>
                <a:sym typeface="Helvetica Neue"/>
              </a:rPr>
              <a:t>MongoDB is easy to manage and maintain.</a:t>
            </a:r>
            <a:endParaRPr sz="1800">
              <a:solidFill>
                <a:srgbClr val="666666"/>
              </a:solidFill>
              <a:highlight>
                <a:srgbClr val="FFFFFF"/>
              </a:highlight>
              <a:latin typeface="Helvetica Neue"/>
              <a:ea typeface="Helvetica Neue"/>
              <a:cs typeface="Helvetica Neue"/>
              <a:sym typeface="Helvetica Neue"/>
            </a:endParaRPr>
          </a:p>
          <a:p>
            <a:pPr indent="-342900" lvl="0" marL="457200" rtl="0" algn="l">
              <a:lnSpc>
                <a:spcPct val="160000"/>
              </a:lnSpc>
              <a:spcBef>
                <a:spcPts val="0"/>
              </a:spcBef>
              <a:spcAft>
                <a:spcPts val="0"/>
              </a:spcAft>
              <a:buClr>
                <a:srgbClr val="666666"/>
              </a:buClr>
              <a:buSzPts val="1800"/>
              <a:buFont typeface="Helvetica Neue"/>
              <a:buChar char="•"/>
            </a:pPr>
            <a:r>
              <a:rPr lang="en-US" sz="1800">
                <a:solidFill>
                  <a:srgbClr val="666666"/>
                </a:solidFill>
                <a:highlight>
                  <a:srgbClr val="FFFFFF"/>
                </a:highlight>
                <a:latin typeface="Helvetica Neue"/>
                <a:ea typeface="Helvetica Neue"/>
                <a:cs typeface="Helvetica Neue"/>
                <a:sym typeface="Helvetica Neue"/>
              </a:rPr>
              <a:t>MongoDB is a cross-platform, document oriented database that provides, high performance, high availability, and easy scalability.</a:t>
            </a:r>
            <a:endParaRPr sz="1800">
              <a:solidFill>
                <a:srgbClr val="666666"/>
              </a:solidFill>
              <a:highlight>
                <a:srgbClr val="FFFFFF"/>
              </a:highlight>
              <a:latin typeface="Helvetica Neue"/>
              <a:ea typeface="Helvetica Neue"/>
              <a:cs typeface="Helvetica Neue"/>
              <a:sym typeface="Helvetica Neue"/>
            </a:endParaRPr>
          </a:p>
          <a:p>
            <a:pPr indent="0" lvl="0" marL="457200" rtl="0" algn="l">
              <a:lnSpc>
                <a:spcPct val="160000"/>
              </a:lnSpc>
              <a:spcBef>
                <a:spcPts val="400"/>
              </a:spcBef>
              <a:spcAft>
                <a:spcPts val="0"/>
              </a:spcAft>
              <a:buNone/>
            </a:pPr>
            <a:r>
              <a:t/>
            </a:r>
            <a:endParaRPr sz="1800">
              <a:solidFill>
                <a:srgbClr val="666666"/>
              </a:solidFill>
              <a:highlight>
                <a:srgbClr val="FFFFFF"/>
              </a:highlight>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cab4821511_0_103"/>
          <p:cNvSpPr txBox="1"/>
          <p:nvPr>
            <p:ph idx="2" type="body"/>
          </p:nvPr>
        </p:nvSpPr>
        <p:spPr>
          <a:xfrm>
            <a:off x="361800" y="881200"/>
            <a:ext cx="11468400" cy="5440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Helvetica Neue"/>
              <a:buChar char="❖"/>
            </a:pPr>
            <a:r>
              <a:rPr b="1" lang="en-US">
                <a:latin typeface="Helvetica Neue"/>
                <a:ea typeface="Helvetica Neue"/>
                <a:cs typeface="Helvetica Neue"/>
                <a:sym typeface="Helvetica Neue"/>
              </a:rPr>
              <a:t>Query Operation, Scan Operation</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Relational databases including SQL Server, Oracle and MySQL use SQL to access data. MongoDB developers use MongoDB Query Language for Non Relational Database (NoSQL). </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Query operators provide ways to locate data within the database and projection operators modify how data is presented for querying unstructured data.</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If the query planner selects a collection scan, the explain result includes a COLLSCAN stage. If the query planner selects an index, the explain result includes a IXSCAN stage. The stage includes information such as the index key pattern, direction of traversal, and index bounds.</a:t>
            </a:r>
            <a:endParaRPr sz="1600">
              <a:solidFill>
                <a:srgbClr val="666666"/>
              </a:solidFill>
              <a:highlight>
                <a:schemeClr val="lt1"/>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lnSpc>
                <a:spcPct val="100000"/>
              </a:lnSpc>
              <a:spcBef>
                <a:spcPts val="0"/>
              </a:spcBef>
              <a:spcAft>
                <a:spcPts val="0"/>
              </a:spcAft>
              <a:buSzPts val="1800"/>
              <a:buFont typeface="Helvetica Neue"/>
              <a:buChar char="❖"/>
            </a:pPr>
            <a:r>
              <a:rPr b="1" lang="en-US">
                <a:latin typeface="Helvetica Neue"/>
                <a:ea typeface="Helvetica Neue"/>
                <a:cs typeface="Helvetica Neue"/>
                <a:sym typeface="Helvetica Neue"/>
              </a:rPr>
              <a:t>ACID Compliance</a:t>
            </a:r>
            <a:r>
              <a:rPr lang="en-US" sz="2400">
                <a:latin typeface="Helvetica Neue"/>
                <a:ea typeface="Helvetica Neue"/>
                <a:cs typeface="Helvetica Neue"/>
                <a:sym typeface="Helvetica Neue"/>
              </a:rPr>
              <a:t> </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In MongoDB, single-document updates are ACID compliant, and because documents lend themselves to grouping larger chunks of data into one place than tabular structures do, a well-designed document schema allows you to work without the need for multi-document transactions in most cases.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When you do need multi-document ACID transactions, MongoDB transactions work across your cluster and operate the way you’d expect. </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There is performance overhead to using transactions in such a distributed system, so you’ll want to be mindful of your resource constraints and performance goals.</a:t>
            </a:r>
            <a:endParaRPr sz="1600">
              <a:solidFill>
                <a:srgbClr val="666666"/>
              </a:solidFill>
              <a:highlight>
                <a:schemeClr val="lt1"/>
              </a:highlight>
              <a:latin typeface="Helvetica Neue"/>
              <a:ea typeface="Helvetica Neue"/>
              <a:cs typeface="Helvetica Neue"/>
              <a:sym typeface="Helvetica Neue"/>
            </a:endParaRPr>
          </a:p>
        </p:txBody>
      </p:sp>
      <p:sp>
        <p:nvSpPr>
          <p:cNvPr id="74" name="Google Shape;74;gcab4821511_0_103"/>
          <p:cNvSpPr txBox="1"/>
          <p:nvPr>
            <p:ph type="title"/>
          </p:nvPr>
        </p:nvSpPr>
        <p:spPr>
          <a:xfrm>
            <a:off x="361800" y="122475"/>
            <a:ext cx="10515600" cy="605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Rockwell"/>
              <a:buNone/>
            </a:pPr>
            <a:r>
              <a:rPr lang="en-US"/>
              <a:t>Functional Requirement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cab4821511_0_108"/>
          <p:cNvSpPr txBox="1"/>
          <p:nvPr>
            <p:ph idx="2" type="body"/>
          </p:nvPr>
        </p:nvSpPr>
        <p:spPr>
          <a:xfrm>
            <a:off x="361800" y="128600"/>
            <a:ext cx="11468400" cy="6172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Helvetica Neue"/>
              <a:buChar char="❖"/>
            </a:pPr>
            <a:r>
              <a:rPr b="1" lang="en-US">
                <a:latin typeface="Helvetica Neue"/>
                <a:ea typeface="Helvetica Neue"/>
                <a:cs typeface="Helvetica Neue"/>
                <a:sym typeface="Helvetica Neue"/>
              </a:rPr>
              <a:t>Conditional Write and Joins</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supports conditional queries. </a:t>
            </a:r>
            <a:r>
              <a:rPr lang="en-US" sz="1600">
                <a:solidFill>
                  <a:srgbClr val="666666"/>
                </a:solidFill>
                <a:highlight>
                  <a:schemeClr val="lt1"/>
                </a:highlight>
                <a:uFill>
                  <a:noFill/>
                </a:uFill>
                <a:latin typeface="Helvetica Neue"/>
                <a:ea typeface="Helvetica Neue"/>
                <a:cs typeface="Helvetica Neue"/>
                <a:sym typeface="Helvetica Neue"/>
                <a:hlinkClick r:id="rId3">
                  <a:extLst>
                    <a:ext uri="{A12FA001-AC4F-418D-AE19-62706E023703}">
                      <ahyp:hlinkClr val="tx"/>
                    </a:ext>
                  </a:extLst>
                </a:hlinkClick>
              </a:rPr>
              <a:t>$cond</a:t>
            </a:r>
            <a:r>
              <a:rPr lang="en-US" sz="1600">
                <a:solidFill>
                  <a:srgbClr val="666666"/>
                </a:solidFill>
                <a:highlight>
                  <a:schemeClr val="lt1"/>
                </a:highlight>
                <a:latin typeface="Helvetica Neue"/>
                <a:ea typeface="Helvetica Neue"/>
                <a:cs typeface="Helvetica Neue"/>
                <a:sym typeface="Helvetica Neue"/>
              </a:rPr>
              <a:t> requires all three arguments (if-then-else) for either syntax.</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Query Language does not support establishing a JOIN as in SQL; however, this can be achieved using embedded documents.</a:t>
            </a:r>
            <a:endParaRPr sz="1600">
              <a:solidFill>
                <a:srgbClr val="666666"/>
              </a:solidFill>
              <a:highlight>
                <a:schemeClr val="lt1"/>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Sorting</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To sort documents in MongoDB, you need to use sort() method. </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The method accepts a document containing a list of fields along with their sorting order. </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To specify sorting order 1 and -1 are used. 1 is used for ascending order while -1 is used for descending order.</a:t>
            </a:r>
            <a:endParaRPr sz="1600">
              <a:solidFill>
                <a:srgbClr val="666666"/>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lnSpc>
                <a:spcPct val="100000"/>
              </a:lnSpc>
              <a:spcBef>
                <a:spcPts val="0"/>
              </a:spcBef>
              <a:spcAft>
                <a:spcPts val="0"/>
              </a:spcAft>
              <a:buSzPts val="1800"/>
              <a:buFont typeface="Helvetica Neue"/>
              <a:buChar char="❖"/>
            </a:pPr>
            <a:r>
              <a:rPr b="1" lang="en-US">
                <a:latin typeface="Helvetica Neue"/>
                <a:ea typeface="Helvetica Neue"/>
                <a:cs typeface="Helvetica Neue"/>
                <a:sym typeface="Helvetica Neue"/>
              </a:rPr>
              <a:t>Filter Queries</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A MongoDB query filter conditionally applies additional query predicates and projections to an incoming query before MongoDB Realm runs the query. </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Filters are useful for improving the performance of queries on collections that have many documents or </a:t>
            </a:r>
            <a:r>
              <a:rPr lang="en-US" sz="1600">
                <a:solidFill>
                  <a:srgbClr val="666666"/>
                </a:solidFill>
                <a:highlight>
                  <a:schemeClr val="lt1"/>
                </a:highlight>
                <a:uFill>
                  <a:noFill/>
                </a:uFill>
                <a:latin typeface="Helvetica Neue"/>
                <a:ea typeface="Helvetica Neue"/>
                <a:cs typeface="Helvetica Neue"/>
                <a:sym typeface="Helvetica Neue"/>
                <a:hlinkClick r:id="rId4">
                  <a:extLst>
                    <a:ext uri="{A12FA001-AC4F-418D-AE19-62706E023703}">
                      <ahyp:hlinkClr val="tx"/>
                    </a:ext>
                  </a:extLst>
                </a:hlinkClick>
              </a:rPr>
              <a:t>roles</a:t>
            </a:r>
            <a:r>
              <a:rPr lang="en-US" sz="1600">
                <a:solidFill>
                  <a:srgbClr val="666666"/>
                </a:solidFill>
                <a:highlight>
                  <a:schemeClr val="lt1"/>
                </a:highlight>
                <a:latin typeface="Helvetica Neue"/>
                <a:ea typeface="Helvetica Neue"/>
                <a:cs typeface="Helvetica Neue"/>
                <a:sym typeface="Helvetica Neue"/>
              </a:rPr>
              <a:t> that use complex Apply When expressions.</a:t>
            </a:r>
            <a:endParaRPr sz="1600">
              <a:solidFill>
                <a:srgbClr val="666666"/>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Full Text Search &amp; Analytics</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supports query operations that perform a text search of string content.</a:t>
            </a:r>
            <a:endParaRPr sz="1600">
              <a:solidFill>
                <a:srgbClr val="666666"/>
              </a:solidFill>
              <a:highlight>
                <a:schemeClr val="lt1"/>
              </a:highlight>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can be used for analytics to accelerate insights, intelligently tier your data and leverage a rich ecosystem of tools and machine learning.</a:t>
            </a:r>
            <a:endParaRPr sz="1600">
              <a:solidFill>
                <a:srgbClr val="666666"/>
              </a:solidFill>
              <a:highlight>
                <a:schemeClr val="lt1"/>
              </a:highlight>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cae0019bcb_0_4"/>
          <p:cNvSpPr txBox="1"/>
          <p:nvPr>
            <p:ph idx="2" type="body"/>
          </p:nvPr>
        </p:nvSpPr>
        <p:spPr>
          <a:xfrm>
            <a:off x="361800" y="995500"/>
            <a:ext cx="11468400" cy="5276700"/>
          </a:xfrm>
          <a:prstGeom prst="rect">
            <a:avLst/>
          </a:prstGeom>
          <a:noFill/>
          <a:ln>
            <a:noFill/>
          </a:ln>
        </p:spPr>
        <p:txBody>
          <a:bodyPr anchorCtr="0" anchor="t" bIns="45700" lIns="91425" spcFirstLastPara="1" rIns="91425" wrap="square" tIns="45700">
            <a:noAutofit/>
          </a:bodyPr>
          <a:lstStyle/>
          <a:p>
            <a:pPr indent="-342900" lvl="0" marL="457200" rtl="0" algn="l">
              <a:spcBef>
                <a:spcPts val="1000"/>
              </a:spcBef>
              <a:spcAft>
                <a:spcPts val="0"/>
              </a:spcAft>
              <a:buSzPts val="1800"/>
              <a:buFont typeface="Helvetica Neue"/>
              <a:buChar char="❖"/>
            </a:pPr>
            <a:r>
              <a:rPr b="1" lang="en-US">
                <a:latin typeface="Helvetica Neue"/>
                <a:ea typeface="Helvetica Neue"/>
                <a:cs typeface="Helvetica Neue"/>
                <a:sym typeface="Helvetica Neue"/>
              </a:rPr>
              <a:t>Data Scalability, Write Scalability, Read Scalability</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supports horizontal scaling through </a:t>
            </a:r>
            <a:r>
              <a:rPr lang="en-US" sz="1600">
                <a:solidFill>
                  <a:srgbClr val="666666"/>
                </a:solidFill>
                <a:highlight>
                  <a:schemeClr val="lt1"/>
                </a:highlight>
                <a:uFill>
                  <a:noFill/>
                </a:uFill>
                <a:latin typeface="Helvetica Neue"/>
                <a:ea typeface="Helvetica Neue"/>
                <a:cs typeface="Helvetica Neue"/>
                <a:sym typeface="Helvetica Neue"/>
                <a:hlinkClick r:id="rId3">
                  <a:extLst>
                    <a:ext uri="{A12FA001-AC4F-418D-AE19-62706E023703}">
                      <ahyp:hlinkClr val="tx"/>
                    </a:ext>
                  </a:extLst>
                </a:hlinkClick>
              </a:rPr>
              <a:t>sharding</a:t>
            </a:r>
            <a:r>
              <a:rPr lang="en-US" sz="1600">
                <a:solidFill>
                  <a:srgbClr val="666666"/>
                </a:solidFill>
                <a:highlight>
                  <a:schemeClr val="lt1"/>
                </a:highlight>
                <a:latin typeface="Helvetica Neue"/>
                <a:ea typeface="Helvetica Neue"/>
                <a:cs typeface="Helvetica Neue"/>
                <a:sym typeface="Helvetica Neue"/>
              </a:rPr>
              <a:t>.</a:t>
            </a:r>
            <a:endParaRPr sz="1600">
              <a:solidFill>
                <a:srgbClr val="666666"/>
              </a:solidFill>
              <a:highlight>
                <a:schemeClr val="lt1"/>
              </a:highlight>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600">
                <a:solidFill>
                  <a:srgbClr val="666666"/>
                </a:solidFill>
                <a:highlight>
                  <a:schemeClr val="lt1"/>
                </a:highlight>
                <a:latin typeface="Helvetica Neue"/>
                <a:ea typeface="Helvetica Neue"/>
                <a:cs typeface="Helvetica Neue"/>
                <a:sym typeface="Helvetica Neue"/>
              </a:rPr>
              <a:t>Horizontal Scaling involves dividing the system dataset and load over multiple servers, adding additional servers to increase capacity as required. While the overall speed or capacity of a single machine may not be high, each machine handles a subset of the overall workload, potentially providing better efficiency than a single high-speed high-capacity server. </a:t>
            </a:r>
            <a:endParaRPr sz="1600">
              <a:solidFill>
                <a:srgbClr val="666666"/>
              </a:solidFill>
              <a:highlight>
                <a:schemeClr val="lt1"/>
              </a:highlight>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600">
                <a:solidFill>
                  <a:srgbClr val="666666"/>
                </a:solidFill>
                <a:highlight>
                  <a:schemeClr val="lt1"/>
                </a:highlight>
                <a:latin typeface="Helvetica Neue"/>
                <a:ea typeface="Helvetica Neue"/>
                <a:cs typeface="Helvetica Neue"/>
                <a:sym typeface="Helvetica Neue"/>
              </a:rPr>
              <a:t>Expanding the capacity of the deployment only requires adding additional servers as needed, which can be a lower overall cost than high-end hardware for a single machine. </a:t>
            </a:r>
            <a:endParaRPr sz="1600">
              <a:solidFill>
                <a:srgbClr val="666666"/>
              </a:solidFill>
              <a:highlight>
                <a:schemeClr val="lt1"/>
              </a:highlight>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600">
                <a:solidFill>
                  <a:srgbClr val="666666"/>
                </a:solidFill>
                <a:highlight>
                  <a:schemeClr val="lt1"/>
                </a:highlight>
                <a:latin typeface="Helvetica Neue"/>
                <a:ea typeface="Helvetica Neue"/>
                <a:cs typeface="Helvetica Neue"/>
                <a:sym typeface="Helvetica Neue"/>
              </a:rPr>
              <a:t>The trade off is increased complexity in infrastructure and maintenance for the deployment.</a:t>
            </a:r>
            <a:endParaRPr sz="1600">
              <a:solidFill>
                <a:srgbClr val="666666"/>
              </a:solidFill>
              <a:highlight>
                <a:schemeClr val="lt1"/>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1000"/>
              </a:spcBef>
              <a:spcAft>
                <a:spcPts val="0"/>
              </a:spcAft>
              <a:buSzPts val="1800"/>
              <a:buFont typeface="Helvetica Neue"/>
              <a:buChar char="❖"/>
            </a:pPr>
            <a:r>
              <a:rPr b="1" lang="en-US">
                <a:latin typeface="Helvetica Neue"/>
                <a:ea typeface="Helvetica Neue"/>
                <a:cs typeface="Helvetica Neue"/>
                <a:sym typeface="Helvetica Neue"/>
              </a:rPr>
              <a:t>Elasticity</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Atlas delivers a fully elastic database as a fully automated cloud service with the operational and security best practices built in. Easily deploy, operate, and scale your databases on the public cloud of your choice.</a:t>
            </a:r>
            <a:endParaRPr>
              <a:solidFill>
                <a:srgbClr val="666666"/>
              </a:solidFill>
              <a:latin typeface="Helvetica Neue"/>
              <a:ea typeface="Helvetica Neue"/>
              <a:cs typeface="Helvetica Neue"/>
              <a:sym typeface="Helvetica Neue"/>
            </a:endParaRPr>
          </a:p>
          <a:p>
            <a:pPr indent="0" lvl="0" marL="914400" rtl="0" algn="l">
              <a:lnSpc>
                <a:spcPct val="115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p:txBody>
      </p:sp>
      <p:sp>
        <p:nvSpPr>
          <p:cNvPr id="85" name="Google Shape;85;gcae0019bcb_0_4"/>
          <p:cNvSpPr txBox="1"/>
          <p:nvPr>
            <p:ph type="title"/>
          </p:nvPr>
        </p:nvSpPr>
        <p:spPr>
          <a:xfrm>
            <a:off x="361800" y="122475"/>
            <a:ext cx="10515600" cy="605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Rockwell"/>
              <a:buNone/>
            </a:pPr>
            <a:r>
              <a:rPr lang="en-US"/>
              <a:t>Non-</a:t>
            </a:r>
            <a:r>
              <a:rPr lang="en-US"/>
              <a:t>Functional Requirement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cae0019bcb_0_9"/>
          <p:cNvSpPr txBox="1"/>
          <p:nvPr>
            <p:ph idx="2" type="body"/>
          </p:nvPr>
        </p:nvSpPr>
        <p:spPr>
          <a:xfrm>
            <a:off x="361800" y="242650"/>
            <a:ext cx="11468400" cy="6079200"/>
          </a:xfrm>
          <a:prstGeom prst="rect">
            <a:avLst/>
          </a:prstGeom>
          <a:noFill/>
          <a:ln>
            <a:noFill/>
          </a:ln>
        </p:spPr>
        <p:txBody>
          <a:bodyPr anchorCtr="0" anchor="t" bIns="45700" lIns="91425" spcFirstLastPara="1" rIns="91425" wrap="square" tIns="45700">
            <a:noAutofit/>
          </a:bodyPr>
          <a:lstStyle/>
          <a:p>
            <a:pPr indent="-342900" lvl="0" marL="457200" rtl="0" algn="l">
              <a:spcBef>
                <a:spcPts val="1000"/>
              </a:spcBef>
              <a:spcAft>
                <a:spcPts val="0"/>
              </a:spcAft>
              <a:buSzPts val="1800"/>
              <a:buFont typeface="Helvetica Neue"/>
              <a:buChar char="❖"/>
            </a:pPr>
            <a:r>
              <a:rPr b="1" lang="en-US">
                <a:latin typeface="Helvetica Neue"/>
                <a:ea typeface="Helvetica Neue"/>
                <a:cs typeface="Helvetica Neue"/>
                <a:sym typeface="Helvetica Neue"/>
              </a:rPr>
              <a:t>Consistency</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is consistent by default: reads and writes are issued to the primary member of a replica set. Applications can optionally read from secondary replicas, where data is eventually consistent by default. Reads from secondaries can be useful in scenarios where it is acceptable for data to be slightly out of date, such as some reporting applications.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Applications can also read from the closest copy of the data (as measured by ping distance) when latency is more important than consistency.</a:t>
            </a:r>
            <a:endParaRPr sz="1600">
              <a:solidFill>
                <a:srgbClr val="666666"/>
              </a:solidFill>
              <a:highlight>
                <a:schemeClr val="lt1"/>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1000"/>
              </a:spcBef>
              <a:spcAft>
                <a:spcPts val="0"/>
              </a:spcAft>
              <a:buSzPts val="1800"/>
              <a:buFont typeface="Helvetica Neue"/>
              <a:buChar char="❖"/>
            </a:pPr>
            <a:r>
              <a:rPr b="1" lang="en-US">
                <a:latin typeface="Helvetica Neue"/>
                <a:ea typeface="Helvetica Neue"/>
                <a:cs typeface="Helvetica Neue"/>
                <a:sym typeface="Helvetica Neue"/>
              </a:rPr>
              <a:t>Write and Read Latency</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49250" lvl="0" marL="914400" rtl="0" algn="l">
              <a:lnSpc>
                <a:spcPct val="115000"/>
              </a:lnSpc>
              <a:spcBef>
                <a:spcPts val="0"/>
              </a:spcBef>
              <a:spcAft>
                <a:spcPts val="0"/>
              </a:spcAft>
              <a:buClr>
                <a:srgbClr val="666666"/>
              </a:buClr>
              <a:buSzPts val="1900"/>
              <a:buFont typeface="Helvetica Neue"/>
              <a:buChar char="●"/>
            </a:pPr>
            <a:r>
              <a:rPr lang="en-US" sz="1600">
                <a:solidFill>
                  <a:srgbClr val="666666"/>
                </a:solidFill>
                <a:highlight>
                  <a:schemeClr val="lt1"/>
                </a:highlight>
                <a:latin typeface="Helvetica Neue"/>
                <a:ea typeface="Helvetica Neue"/>
                <a:cs typeface="Helvetica Neue"/>
                <a:sym typeface="Helvetica Neue"/>
              </a:rPr>
              <a:t>High latency will make the replication process slower, which means that using the write concern of w:1 is highly recommended in order to prevent performance degradation. On the other hand, if the majority of your nodes were hosted in the same data center, you'd be fine with using w: majority, which would improve your data safety without compromising performance.</a:t>
            </a:r>
            <a:endParaRPr sz="1600">
              <a:solidFill>
                <a:srgbClr val="666666"/>
              </a:solidFill>
              <a:highlight>
                <a:schemeClr val="lt1"/>
              </a:highlight>
              <a:latin typeface="Helvetica Neue"/>
              <a:ea typeface="Helvetica Neue"/>
              <a:cs typeface="Helvetica Neue"/>
              <a:sym typeface="Helvetica Neue"/>
            </a:endParaRPr>
          </a:p>
          <a:p>
            <a:pPr indent="-349250" lvl="0" marL="914400" rtl="0" algn="l">
              <a:lnSpc>
                <a:spcPct val="115000"/>
              </a:lnSpc>
              <a:spcBef>
                <a:spcPts val="0"/>
              </a:spcBef>
              <a:spcAft>
                <a:spcPts val="0"/>
              </a:spcAft>
              <a:buClr>
                <a:srgbClr val="666666"/>
              </a:buClr>
              <a:buSzPts val="1900"/>
              <a:buFont typeface="Helvetica Neue"/>
              <a:buChar char="●"/>
            </a:pPr>
            <a:r>
              <a:rPr lang="en-US" sz="1600">
                <a:solidFill>
                  <a:srgbClr val="666666"/>
                </a:solidFill>
                <a:highlight>
                  <a:schemeClr val="lt1"/>
                </a:highlight>
                <a:latin typeface="Helvetica Neue"/>
                <a:ea typeface="Helvetica Neue"/>
                <a:cs typeface="Helvetica Neue"/>
                <a:sym typeface="Helvetica Neue"/>
              </a:rPr>
              <a:t>Given that you use w:1, you should use the read preference of primary or primaryPreferred. If you allowed reading from the secondaries, there would be no guarantee that the data read is up-to-date, which would lead to errors, such as contact locking inconsistencies.</a:t>
            </a:r>
            <a:endParaRPr sz="1600">
              <a:solidFill>
                <a:srgbClr val="666666"/>
              </a:solidFill>
              <a:highlight>
                <a:schemeClr val="lt1"/>
              </a:highlight>
              <a:latin typeface="Helvetica Neue"/>
              <a:ea typeface="Helvetica Neue"/>
              <a:cs typeface="Helvetica Neue"/>
              <a:sym typeface="Helvetica Neue"/>
            </a:endParaRPr>
          </a:p>
          <a:p>
            <a:pPr indent="-349250" lvl="0" marL="914400" rtl="0" algn="l">
              <a:lnSpc>
                <a:spcPct val="115000"/>
              </a:lnSpc>
              <a:spcBef>
                <a:spcPts val="0"/>
              </a:spcBef>
              <a:spcAft>
                <a:spcPts val="0"/>
              </a:spcAft>
              <a:buClr>
                <a:srgbClr val="666666"/>
              </a:buClr>
              <a:buSzPts val="1900"/>
              <a:buFont typeface="Helvetica Neue"/>
              <a:buChar char="●"/>
            </a:pPr>
            <a:r>
              <a:rPr lang="en-US" sz="1600">
                <a:solidFill>
                  <a:srgbClr val="666666"/>
                </a:solidFill>
                <a:highlight>
                  <a:schemeClr val="lt1"/>
                </a:highlight>
                <a:latin typeface="Helvetica Neue"/>
                <a:ea typeface="Helvetica Neue"/>
                <a:cs typeface="Helvetica Neue"/>
                <a:sym typeface="Helvetica Neue"/>
              </a:rPr>
              <a:t>To prevent issues caused by high latency, use the write concern w: 1 and the read preference primary or primaryPreferred.</a:t>
            </a:r>
            <a:endParaRPr sz="1600">
              <a:solidFill>
                <a:srgbClr val="666666"/>
              </a:solidFill>
              <a:highlight>
                <a:schemeClr val="lt1"/>
              </a:highlight>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cae0019bcb_0_13"/>
          <p:cNvSpPr txBox="1"/>
          <p:nvPr>
            <p:ph idx="2" type="body"/>
          </p:nvPr>
        </p:nvSpPr>
        <p:spPr>
          <a:xfrm>
            <a:off x="361800" y="242650"/>
            <a:ext cx="11468400" cy="6079200"/>
          </a:xfrm>
          <a:prstGeom prst="rect">
            <a:avLst/>
          </a:prstGeom>
          <a:noFill/>
          <a:ln>
            <a:noFill/>
          </a:ln>
        </p:spPr>
        <p:txBody>
          <a:bodyPr anchorCtr="0" anchor="t" bIns="45700" lIns="91425" spcFirstLastPara="1" rIns="91425" wrap="square" tIns="45700">
            <a:noAutofit/>
          </a:bodyPr>
          <a:lstStyle/>
          <a:p>
            <a:pPr indent="-342900" lvl="0" marL="457200" rtl="0" algn="l">
              <a:spcBef>
                <a:spcPts val="1000"/>
              </a:spcBef>
              <a:spcAft>
                <a:spcPts val="0"/>
              </a:spcAft>
              <a:buSzPts val="1800"/>
              <a:buFont typeface="Helvetica Neue"/>
              <a:buChar char="❖"/>
            </a:pPr>
            <a:r>
              <a:rPr b="1" lang="en-US">
                <a:latin typeface="Helvetica Neue"/>
                <a:ea typeface="Helvetica Neue"/>
                <a:cs typeface="Helvetica Neue"/>
                <a:sym typeface="Helvetica Neue"/>
              </a:rPr>
              <a:t>Write Throughput</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825">
                <a:solidFill>
                  <a:srgbClr val="666666"/>
                </a:solidFill>
                <a:highlight>
                  <a:schemeClr val="lt1"/>
                </a:highlight>
                <a:latin typeface="Helvetica Neue"/>
                <a:ea typeface="Helvetica Neue"/>
                <a:cs typeface="Helvetica Neue"/>
                <a:sym typeface="Helvetica Neue"/>
              </a:rPr>
              <a:t>Mongo has an acceptable throughput of up to 2500 ops per second. At the same time,the average latency doubles.Each index on a collection adds some amount of overhead to the performance of write operations.</a:t>
            </a:r>
            <a:endParaRPr sz="1600">
              <a:solidFill>
                <a:srgbClr val="666666"/>
              </a:solidFill>
              <a:highlight>
                <a:schemeClr val="lt1"/>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lnSpc>
                <a:spcPct val="100000"/>
              </a:lnSpc>
              <a:spcBef>
                <a:spcPts val="0"/>
              </a:spcBef>
              <a:spcAft>
                <a:spcPts val="0"/>
              </a:spcAft>
              <a:buSzPts val="1800"/>
              <a:buFont typeface="Helvetica Neue"/>
              <a:buChar char="❖"/>
            </a:pPr>
            <a:r>
              <a:rPr b="1" lang="en-US">
                <a:latin typeface="Helvetica Neue"/>
                <a:ea typeface="Helvetica Neue"/>
                <a:cs typeface="Helvetica Neue"/>
                <a:sym typeface="Helvetica Neue"/>
              </a:rPr>
              <a:t>Read and Write Availability</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825">
                <a:solidFill>
                  <a:srgbClr val="666666"/>
                </a:solidFill>
                <a:highlight>
                  <a:schemeClr val="lt1"/>
                </a:highlight>
                <a:latin typeface="Helvetica Neue"/>
                <a:ea typeface="Helvetica Neue"/>
                <a:cs typeface="Helvetica Neue"/>
                <a:sym typeface="Helvetica Neue"/>
              </a:rPr>
              <a:t>The readConcern option allows you to control the consistency and isolation properties of the data read from replica sets and replica set shards.</a:t>
            </a:r>
            <a:endParaRPr sz="1825">
              <a:solidFill>
                <a:srgbClr val="666666"/>
              </a:solidFill>
              <a:highlight>
                <a:schemeClr val="lt1"/>
              </a:highlight>
              <a:latin typeface="Helvetica Neue"/>
              <a:ea typeface="Helvetica Neue"/>
              <a:cs typeface="Helvetica Neue"/>
              <a:sym typeface="Helvetica Neue"/>
            </a:endParaRPr>
          </a:p>
          <a:p>
            <a:pPr indent="-342900" lvl="0" marL="914400" rtl="0" algn="l">
              <a:lnSpc>
                <a:spcPct val="115000"/>
              </a:lnSpc>
              <a:spcBef>
                <a:spcPts val="0"/>
              </a:spcBef>
              <a:spcAft>
                <a:spcPts val="0"/>
              </a:spcAft>
              <a:buClr>
                <a:srgbClr val="666666"/>
              </a:buClr>
              <a:buSzPts val="1800"/>
              <a:buFont typeface="Helvetica Neue"/>
              <a:buChar char="●"/>
            </a:pPr>
            <a:r>
              <a:rPr lang="en-US" sz="1825">
                <a:solidFill>
                  <a:srgbClr val="666666"/>
                </a:solidFill>
                <a:highlight>
                  <a:schemeClr val="lt1"/>
                </a:highlight>
                <a:latin typeface="Helvetica Neue"/>
                <a:ea typeface="Helvetica Neue"/>
                <a:cs typeface="Helvetica Neue"/>
                <a:sym typeface="Helvetica Neue"/>
              </a:rPr>
              <a:t>Through the effective use of </a:t>
            </a:r>
            <a:r>
              <a:rPr lang="en-US" sz="1825">
                <a:solidFill>
                  <a:srgbClr val="666666"/>
                </a:solidFill>
                <a:highlight>
                  <a:schemeClr val="lt1"/>
                </a:highlight>
                <a:uFill>
                  <a:noFill/>
                </a:uFill>
                <a:latin typeface="Helvetica Neue"/>
                <a:ea typeface="Helvetica Neue"/>
                <a:cs typeface="Helvetica Neue"/>
                <a:sym typeface="Helvetica Neue"/>
                <a:hlinkClick r:id="rId3">
                  <a:extLst>
                    <a:ext uri="{A12FA001-AC4F-418D-AE19-62706E023703}">
                      <ahyp:hlinkClr val="tx"/>
                    </a:ext>
                  </a:extLst>
                </a:hlinkClick>
              </a:rPr>
              <a:t>write concerns</a:t>
            </a:r>
            <a:r>
              <a:rPr lang="en-US" sz="1825">
                <a:solidFill>
                  <a:srgbClr val="666666"/>
                </a:solidFill>
                <a:highlight>
                  <a:schemeClr val="lt1"/>
                </a:highlight>
                <a:latin typeface="Helvetica Neue"/>
                <a:ea typeface="Helvetica Neue"/>
                <a:cs typeface="Helvetica Neue"/>
                <a:sym typeface="Helvetica Neue"/>
              </a:rPr>
              <a:t> and read concerns, you can adjust the level of consistency and availability guarantees as appropriate, such as waiting for stronger consistency guarantees, or loosening consistency requirements to provide higher availability.</a:t>
            </a:r>
            <a:endParaRPr sz="1600">
              <a:solidFill>
                <a:srgbClr val="666666"/>
              </a:solidFill>
              <a:highlight>
                <a:schemeClr val="lt1"/>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1000"/>
              </a:spcBef>
              <a:spcAft>
                <a:spcPts val="0"/>
              </a:spcAft>
              <a:buSzPts val="1800"/>
              <a:buFont typeface="Helvetica Neue"/>
              <a:buChar char="❖"/>
            </a:pPr>
            <a:r>
              <a:rPr b="1" lang="en-US">
                <a:latin typeface="Helvetica Neue"/>
                <a:ea typeface="Helvetica Neue"/>
                <a:cs typeface="Helvetica Neue"/>
                <a:sym typeface="Helvetica Neue"/>
              </a:rPr>
              <a:t>Durability</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825">
                <a:solidFill>
                  <a:srgbClr val="666666"/>
                </a:solidFill>
                <a:highlight>
                  <a:schemeClr val="lt1"/>
                </a:highlight>
                <a:latin typeface="Helvetica Neue"/>
                <a:ea typeface="Helvetica Neue"/>
                <a:cs typeface="Helvetica Neue"/>
                <a:sym typeface="Helvetica Neue"/>
              </a:rPr>
              <a:t>Durability is the guarantee that written data has been saved and will survive permanently. NoSQL databases like MongoDB give developers fine grained control over the durability of their write calls. This enables developers to choose different durability, safety and performance models for different classes of data.</a:t>
            </a:r>
            <a:endParaRPr sz="1600">
              <a:solidFill>
                <a:srgbClr val="666666"/>
              </a:solidFill>
              <a:highlight>
                <a:schemeClr val="lt1"/>
              </a:highlight>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cab4821511_0_18"/>
          <p:cNvSpPr txBox="1"/>
          <p:nvPr>
            <p:ph type="title"/>
          </p:nvPr>
        </p:nvSpPr>
        <p:spPr>
          <a:xfrm>
            <a:off x="361800" y="135225"/>
            <a:ext cx="10894800" cy="528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Rockwell"/>
              <a:buNone/>
            </a:pPr>
            <a:r>
              <a:rPr lang="en-US"/>
              <a:t>Techniques</a:t>
            </a:r>
            <a:r>
              <a:rPr lang="en-US"/>
              <a:t>	</a:t>
            </a:r>
            <a:endParaRPr/>
          </a:p>
        </p:txBody>
      </p:sp>
      <p:sp>
        <p:nvSpPr>
          <p:cNvPr id="101" name="Google Shape;101;gcab4821511_0_18"/>
          <p:cNvSpPr txBox="1"/>
          <p:nvPr>
            <p:ph idx="2" type="body"/>
          </p:nvPr>
        </p:nvSpPr>
        <p:spPr>
          <a:xfrm>
            <a:off x="361800" y="839050"/>
            <a:ext cx="11468400" cy="5486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Helvetica Neue"/>
              <a:buChar char="❖"/>
            </a:pPr>
            <a:r>
              <a:rPr b="1" lang="en-US">
                <a:latin typeface="Helvetica Neue"/>
                <a:ea typeface="Helvetica Neue"/>
                <a:cs typeface="Helvetica Neue"/>
                <a:sym typeface="Helvetica Neue"/>
              </a:rPr>
              <a:t>Range-Sharding</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This technique involves dividing data into contiguous ranges determined by the shard key values. In this model, documents with “close” shard key values are likely to be in the same chunk or shard.</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supports Range Sharding and it allows for efficient queries where reads target documents within a contiguous range.</a:t>
            </a:r>
            <a:endParaRPr sz="1600">
              <a:solidFill>
                <a:srgbClr val="666666"/>
              </a:solidFill>
              <a:highlight>
                <a:schemeClr val="lt1"/>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lnSpc>
                <a:spcPct val="100000"/>
              </a:lnSpc>
              <a:spcBef>
                <a:spcPts val="0"/>
              </a:spcBef>
              <a:spcAft>
                <a:spcPts val="0"/>
              </a:spcAft>
              <a:buSzPts val="1800"/>
              <a:buFont typeface="Helvetica Neue"/>
              <a:buChar char="❖"/>
            </a:pPr>
            <a:r>
              <a:rPr b="1" lang="en-US">
                <a:latin typeface="Helvetica Neue"/>
                <a:ea typeface="Helvetica Neue"/>
                <a:cs typeface="Helvetica Neue"/>
                <a:sym typeface="Helvetica Neue"/>
              </a:rPr>
              <a:t>Hash-Sharding</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Hashed sharding uses either a single field hashed index or a compound hashed index as the shard key to partition data across your cluster.</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4.4 supports Hashed sharding and provides a more even data distribution across the sharded cluster at the cost of reducing Targeted Operations vs. Broadcast Operations.</a:t>
            </a:r>
            <a:endParaRPr sz="1600">
              <a:solidFill>
                <a:srgbClr val="666666"/>
              </a:solidFill>
              <a:highlight>
                <a:schemeClr val="lt1"/>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Entity Group Sharding, Consistent Hashing, Shared-Disk</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Entity Group Sharding is most commonly used in relational databases where related data entities are stored as an entity group within the same partition.</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Consistent hash sharding, data is evenly and randomly distributed across shards using a partitioning algorithm.</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In Shared-Disk Sharding technique, all the data is accessible from all cluster nodes. Any machine can read or write any portion of data it wishes. MongoDB currently do not support these techniques for sharding</a:t>
            </a:r>
            <a:endParaRPr sz="1600">
              <a:solidFill>
                <a:srgbClr val="666666"/>
              </a:solidFill>
              <a:highlight>
                <a:schemeClr val="lt1"/>
              </a:highlight>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cab4821511_0_36"/>
          <p:cNvSpPr txBox="1"/>
          <p:nvPr>
            <p:ph idx="2" type="body"/>
          </p:nvPr>
        </p:nvSpPr>
        <p:spPr>
          <a:xfrm>
            <a:off x="361800" y="226050"/>
            <a:ext cx="11468400" cy="60957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Helvetica Neue"/>
              <a:buChar char="❖"/>
            </a:pPr>
            <a:r>
              <a:rPr b="1" lang="en-US">
                <a:latin typeface="Helvetica Neue"/>
                <a:ea typeface="Helvetica Neue"/>
                <a:cs typeface="Helvetica Neue"/>
                <a:sym typeface="Helvetica Neue"/>
              </a:rPr>
              <a:t>Transactional Protocol</a:t>
            </a:r>
            <a:endParaRPr b="1">
              <a:latin typeface="Helvetica Neue"/>
              <a:ea typeface="Helvetica Neue"/>
              <a:cs typeface="Helvetica Neue"/>
              <a:sym typeface="Helvetica Neue"/>
            </a:endParaRPr>
          </a:p>
          <a:p>
            <a:pPr indent="0" lvl="0" marL="0" rtl="0" algn="l">
              <a:lnSpc>
                <a:spcPct val="50000"/>
              </a:lnSpc>
              <a:spcBef>
                <a:spcPts val="0"/>
              </a:spcBef>
              <a:spcAft>
                <a:spcPts val="0"/>
              </a:spcAft>
              <a:buNone/>
            </a:pPr>
            <a:r>
              <a:t/>
            </a:r>
            <a:endParaRPr b="1" sz="1600">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Imposes a discipline that avoids non-serializable schedules and is not supported by MongoDB.</a:t>
            </a:r>
            <a:endParaRPr sz="1600">
              <a:solidFill>
                <a:srgbClr val="666666"/>
              </a:solidFill>
              <a:highlight>
                <a:schemeClr val="lt1"/>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Synchronous Replication and Asynchronous Replication</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In order to maintain up-to-date copies of the shared data set, secondary members of a replica set sync or replicate data from other members.</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uses two forms of data synchronization: initial sync to populate new members with the full data set, and replication to apply ongoing changes to the entire data set.</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Secondaries replicate the primary’s oplog and apply the operations to their data sets asynchronously.</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By having the secondaries’ data sets reflect the primary’s data set, the replica set can continue to function despite the failure of one or more members.</a:t>
            </a:r>
            <a:endParaRPr sz="1600">
              <a:solidFill>
                <a:srgbClr val="666666"/>
              </a:solidFill>
              <a:highlight>
                <a:schemeClr val="lt1"/>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Primary Copy</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MongoDB helps you force a replica set member to become primary by giving it a higher members priority value than any other member in the set.</a:t>
            </a:r>
            <a:endParaRPr sz="1600">
              <a:solidFill>
                <a:srgbClr val="666666"/>
              </a:solidFill>
              <a:highlight>
                <a:schemeClr val="lt1"/>
              </a:highlight>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Optionally we can also force a member never to become primary copy by setting its members priority value to 0, which means the member can never seek election as primary.</a:t>
            </a:r>
            <a:endParaRPr sz="1600">
              <a:solidFill>
                <a:srgbClr val="666666"/>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rgbClr val="666666"/>
              </a:solidFill>
              <a:highlight>
                <a:schemeClr val="lt1"/>
              </a:highlight>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b="1" lang="en-US">
                <a:latin typeface="Helvetica Neue"/>
                <a:ea typeface="Helvetica Neue"/>
                <a:cs typeface="Helvetica Neue"/>
                <a:sym typeface="Helvetica Neue"/>
              </a:rPr>
              <a:t>Update Anywhere</a:t>
            </a:r>
            <a:endParaRPr b="1">
              <a:latin typeface="Helvetica Neue"/>
              <a:ea typeface="Helvetica Neue"/>
              <a:cs typeface="Helvetica Neue"/>
              <a:sym typeface="Helvetica Neue"/>
            </a:endParaRPr>
          </a:p>
          <a:p>
            <a:pPr indent="0" lvl="0" marL="457200" rtl="0" algn="l">
              <a:lnSpc>
                <a:spcPct val="50000"/>
              </a:lnSpc>
              <a:spcBef>
                <a:spcPts val="0"/>
              </a:spcBef>
              <a:spcAft>
                <a:spcPts val="0"/>
              </a:spcAft>
              <a:buNone/>
            </a:pPr>
            <a:r>
              <a:t/>
            </a:r>
            <a:endParaRPr b="1">
              <a:latin typeface="Helvetica Neue"/>
              <a:ea typeface="Helvetica Neue"/>
              <a:cs typeface="Helvetica Neue"/>
              <a:sym typeface="Helvetica Neue"/>
            </a:endParaRPr>
          </a:p>
          <a:p>
            <a:pPr indent="-330200" lvl="0" marL="914400" rtl="0" algn="l">
              <a:lnSpc>
                <a:spcPct val="115000"/>
              </a:lnSpc>
              <a:spcBef>
                <a:spcPts val="0"/>
              </a:spcBef>
              <a:spcAft>
                <a:spcPts val="0"/>
              </a:spcAft>
              <a:buClr>
                <a:srgbClr val="666666"/>
              </a:buClr>
              <a:buSzPts val="1600"/>
              <a:buFont typeface="Helvetica Neue"/>
              <a:buChar char="●"/>
            </a:pPr>
            <a:r>
              <a:rPr lang="en-US" sz="1600">
                <a:solidFill>
                  <a:srgbClr val="666666"/>
                </a:solidFill>
                <a:highlight>
                  <a:schemeClr val="lt1"/>
                </a:highlight>
                <a:latin typeface="Helvetica Neue"/>
                <a:ea typeface="Helvetica Neue"/>
                <a:cs typeface="Helvetica Neue"/>
                <a:sym typeface="Helvetica Neue"/>
              </a:rPr>
              <a:t>In this, changes to any table in the replicate are replicated to all other tables in the replicate.	</a:t>
            </a:r>
            <a:endParaRPr b="1">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2019-08-06T17:38:00Z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0x0101005F0682941D4AAE44A98FD03DF83D74DE</vt:lpwstr>
  </property>
</Properties>
</file>