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84" r:id="rId3"/>
    <p:sldId id="263" r:id="rId4"/>
    <p:sldId id="264" r:id="rId5"/>
    <p:sldId id="278" r:id="rId6"/>
    <p:sldId id="279" r:id="rId7"/>
    <p:sldId id="282" r:id="rId8"/>
    <p:sldId id="280" r:id="rId9"/>
    <p:sldId id="260" r:id="rId10"/>
    <p:sldId id="272" r:id="rId11"/>
    <p:sldId id="276" r:id="rId12"/>
    <p:sldId id="274" r:id="rId13"/>
    <p:sldId id="275" r:id="rId14"/>
    <p:sldId id="283" r:id="rId15"/>
    <p:sldId id="281" r:id="rId16"/>
    <p:sldId id="266" r:id="rId17"/>
    <p:sldId id="277" r:id="rId18"/>
    <p:sldId id="287" r:id="rId19"/>
    <p:sldId id="286" r:id="rId20"/>
    <p:sldId id="271" r:id="rId21"/>
    <p:sldId id="285" r:id="rId2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90" d="100"/>
          <a:sy n="90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6435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8"/>
            <a:ext cx="3037840" cy="466434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6435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7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6434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27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63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8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Rectangle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yash.pandya#!/vizhome/Book1_15762113807330/Dashboard1?publish=y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public.tableau.com/profile/prathamesh.verlekar#!/vizhome/InventoryDashboard_15762115907250/Dashboard1?publish=y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ntal_instrument" TargetMode="External"/><Relationship Id="rId2" Type="http://schemas.openxmlformats.org/officeDocument/2006/relationships/hyperlink" Target="https://www.bracesinfo.com/glossary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54955" y="891208"/>
            <a:ext cx="8825658" cy="3329581"/>
          </a:xfrm>
        </p:spPr>
        <p:txBody>
          <a:bodyPr/>
          <a:lstStyle/>
          <a:p>
            <a:r>
              <a:rPr lang="en-US" dirty="0"/>
              <a:t>DENTAL MANAGEMENT SYSTEM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154955" y="4220789"/>
            <a:ext cx="8825658" cy="19547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Dhaval Pandya</a:t>
            </a:r>
          </a:p>
          <a:p>
            <a:r>
              <a:rPr lang="en-US" dirty="0"/>
              <a:t>Yash Pandya</a:t>
            </a:r>
          </a:p>
          <a:p>
            <a:r>
              <a:rPr lang="en-US" dirty="0"/>
              <a:t>Prathamesh </a:t>
            </a:r>
            <a:r>
              <a:rPr lang="en-US" dirty="0" err="1"/>
              <a:t>verlekar</a:t>
            </a:r>
            <a:endParaRPr lang="en-US" dirty="0"/>
          </a:p>
          <a:p>
            <a:r>
              <a:rPr lang="en-US" dirty="0"/>
              <a:t>Shivendra Shahi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9200-E6BF-4D92-9C12-6D6CF815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Cluster Dentist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FE569C-A418-498A-A743-2B9760FCB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50" y="1438275"/>
            <a:ext cx="9557123" cy="4967007"/>
          </a:xfrm>
        </p:spPr>
      </p:pic>
    </p:spTree>
    <p:extLst>
      <p:ext uri="{BB962C8B-B14F-4D97-AF65-F5344CB8AC3E}">
        <p14:creationId xmlns:p14="http://schemas.microsoft.com/office/powerpoint/2010/main" val="86260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20DC-1EB0-429C-9CF7-F732922F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Cluster Patient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2B8EAD-F4F6-4D9A-948F-0E72B3172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1495424"/>
            <a:ext cx="9802812" cy="4909857"/>
          </a:xfrm>
        </p:spPr>
      </p:pic>
    </p:spTree>
    <p:extLst>
      <p:ext uri="{BB962C8B-B14F-4D97-AF65-F5344CB8AC3E}">
        <p14:creationId xmlns:p14="http://schemas.microsoft.com/office/powerpoint/2010/main" val="3487469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80F74-D776-4D24-ACD8-D0116802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Cluster Treatment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7D9D05-24E8-4B9C-A719-2CDFE1F35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733551"/>
            <a:ext cx="10221914" cy="4752974"/>
          </a:xfrm>
        </p:spPr>
      </p:pic>
    </p:spTree>
    <p:extLst>
      <p:ext uri="{BB962C8B-B14F-4D97-AF65-F5344CB8AC3E}">
        <p14:creationId xmlns:p14="http://schemas.microsoft.com/office/powerpoint/2010/main" val="938412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18B0-1172-432E-B563-FBA6B7E8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Cluster Inventory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CA8117-0763-4AB6-9EA7-C1E1232F8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776" y="2052638"/>
            <a:ext cx="9753600" cy="4195762"/>
          </a:xfrm>
        </p:spPr>
      </p:pic>
    </p:spTree>
    <p:extLst>
      <p:ext uri="{BB962C8B-B14F-4D97-AF65-F5344CB8AC3E}">
        <p14:creationId xmlns:p14="http://schemas.microsoft.com/office/powerpoint/2010/main" val="3691228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7687-B4E1-455D-BB91-CE70BC17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Data Load using SSIS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33F44F-EEEB-4D88-90C8-C9512EE30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300416"/>
            <a:ext cx="10544854" cy="4000454"/>
          </a:xfrm>
        </p:spPr>
      </p:pic>
    </p:spTree>
    <p:extLst>
      <p:ext uri="{BB962C8B-B14F-4D97-AF65-F5344CB8AC3E}">
        <p14:creationId xmlns:p14="http://schemas.microsoft.com/office/powerpoint/2010/main" val="2583194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86C2-5446-4200-A01E-AED897E5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D95DC3-E790-4D75-92E9-8E68EB6B1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013" y="1331118"/>
            <a:ext cx="9418400" cy="5387734"/>
          </a:xfrm>
        </p:spPr>
      </p:pic>
    </p:spTree>
    <p:extLst>
      <p:ext uri="{BB962C8B-B14F-4D97-AF65-F5344CB8AC3E}">
        <p14:creationId xmlns:p14="http://schemas.microsoft.com/office/powerpoint/2010/main" val="1717171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2986"/>
          </a:xfrm>
        </p:spPr>
        <p:txBody>
          <a:bodyPr/>
          <a:lstStyle/>
          <a:p>
            <a:r>
              <a:rPr lang="en-US" dirty="0"/>
              <a:t>Tableau Screenshots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1B89D-F631-4AAE-A514-394858FE0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503" y="1284292"/>
            <a:ext cx="8946541" cy="4195481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https://public.tableau.com/profile/yash.pandya#!/vizhome/Book1_15762113807330/Dashboard1?publish=yes</a:t>
            </a:r>
            <a:endParaRPr lang="en-US" dirty="0"/>
          </a:p>
          <a:p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14923CC-38B1-4BDD-8869-0901EC50C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02" y="2209801"/>
            <a:ext cx="10008223" cy="457033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5B35-684A-44B3-A2A4-B53B3EBC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F729B8-5D21-4F23-B5BC-0749C0126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007" y="1152983"/>
            <a:ext cx="8946541" cy="419548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https://public.tableau.com/profile/prathamesh.verlekar#!/vizhome/InventoryDashboard_15762115907250/Dashboard1?publish=yes</a:t>
            </a:r>
            <a:endParaRPr lang="en-US" dirty="0"/>
          </a:p>
          <a:p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FC299B8-7F1A-4034-B630-DB0C22014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06" y="1982788"/>
            <a:ext cx="9781694" cy="477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02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7D93-723F-403D-A70F-CABFE8C61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Objects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1B643A-92C1-4462-B46D-C2F7ADCD7A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219310"/>
              </p:ext>
            </p:extLst>
          </p:nvPr>
        </p:nvGraphicFramePr>
        <p:xfrm>
          <a:off x="758756" y="1853248"/>
          <a:ext cx="8947150" cy="2373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3269535338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3186788658"/>
                    </a:ext>
                  </a:extLst>
                </a:gridCol>
              </a:tblGrid>
              <a:tr h="474718">
                <a:tc>
                  <a:txBody>
                    <a:bodyPr/>
                    <a:lstStyle/>
                    <a:p>
                      <a:r>
                        <a:rPr lang="en-US" dirty="0"/>
                        <a:t>SQL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421809"/>
                  </a:ext>
                </a:extLst>
              </a:tr>
              <a:tr h="474718">
                <a:tc>
                  <a:txBody>
                    <a:bodyPr/>
                    <a:lstStyle/>
                    <a:p>
                      <a:r>
                        <a:rPr lang="en-US" dirty="0"/>
                        <a:t>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460696"/>
                  </a:ext>
                </a:extLst>
              </a:tr>
              <a:tr h="474718">
                <a:tc>
                  <a:txBody>
                    <a:bodyPr/>
                    <a:lstStyle/>
                    <a:p>
                      <a:r>
                        <a:rPr lang="en-US" dirty="0"/>
                        <a:t>Store Procedures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61533"/>
                  </a:ext>
                </a:extLst>
              </a:tr>
              <a:tr h="474718">
                <a:tc>
                  <a:txBody>
                    <a:bodyPr/>
                    <a:lstStyle/>
                    <a:p>
                      <a:r>
                        <a:rPr lang="en-US" dirty="0"/>
                        <a:t>Triggers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52284"/>
                  </a:ext>
                </a:extLst>
              </a:tr>
              <a:tr h="474718">
                <a:tc>
                  <a:txBody>
                    <a:bodyPr/>
                    <a:lstStyle/>
                    <a:p>
                      <a:r>
                        <a:rPr lang="en-US" dirty="0"/>
                        <a:t>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921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995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24FC-0F36-46A4-B8C0-BC8906D7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02CD10-F5AB-417B-B61D-E4E2956E5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8AF490-1351-447B-BDAC-4B9712761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257507"/>
            <a:ext cx="8292134" cy="537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7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5F8C0-D950-449E-9951-7E83B335C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DENTAL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C0BF-FF19-4E69-8419-0CFC31E36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536083"/>
            <a:ext cx="8946541" cy="4869199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Tech Used</a:t>
            </a:r>
          </a:p>
          <a:p>
            <a:r>
              <a:rPr lang="en-US" dirty="0"/>
              <a:t>Application</a:t>
            </a:r>
          </a:p>
          <a:p>
            <a:r>
              <a:rPr lang="en-US" dirty="0"/>
              <a:t>Design</a:t>
            </a:r>
          </a:p>
          <a:p>
            <a:pPr lvl="1"/>
            <a:r>
              <a:rPr lang="en-US" dirty="0"/>
              <a:t>Database Design Model</a:t>
            </a:r>
          </a:p>
          <a:p>
            <a:pPr lvl="1"/>
            <a:r>
              <a:rPr lang="en-US" dirty="0"/>
              <a:t>Entity Clusters</a:t>
            </a:r>
          </a:p>
          <a:p>
            <a:pPr lvl="1"/>
            <a:r>
              <a:rPr lang="en-US" dirty="0"/>
              <a:t>Master Data Load</a:t>
            </a:r>
          </a:p>
          <a:p>
            <a:r>
              <a:rPr lang="en-US" dirty="0"/>
              <a:t>Report/Dashboards</a:t>
            </a:r>
          </a:p>
          <a:p>
            <a:pPr lvl="1"/>
            <a:r>
              <a:rPr lang="en-US" dirty="0"/>
              <a:t>Calendar report</a:t>
            </a:r>
          </a:p>
          <a:p>
            <a:pPr lvl="1"/>
            <a:r>
              <a:rPr lang="en-US" dirty="0"/>
              <a:t>Tableau Dashboards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05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104293" y="1628848"/>
            <a:ext cx="8946541" cy="419548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 Dictionary of Dental Terms (tm)</a:t>
            </a:r>
          </a:p>
          <a:p>
            <a:pPr lvl="1"/>
            <a:r>
              <a:rPr lang="en-US" dirty="0">
                <a:hlinkClick r:id="rId2"/>
              </a:rPr>
              <a:t>https://www.bracesinfo.com/glossary.html</a:t>
            </a:r>
            <a:endParaRPr lang="en-US" dirty="0"/>
          </a:p>
          <a:p>
            <a:r>
              <a:rPr lang="en-US" dirty="0"/>
              <a:t>Dental Instrument</a:t>
            </a:r>
          </a:p>
          <a:p>
            <a:pPr lvl="1"/>
            <a:r>
              <a:rPr lang="en-US" dirty="0">
                <a:hlinkClick r:id="rId3"/>
              </a:rPr>
              <a:t>https://en.wikipedia.org/wiki/Dental_instrument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0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9C0A-CA04-4959-8851-A770D2373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3089901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THANK YOU 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C0BE7-C8C7-4F0A-BF36-EAA5B4B6B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04293" y="1562587"/>
            <a:ext cx="8946541" cy="4453900"/>
          </a:xfrm>
        </p:spPr>
        <p:txBody>
          <a:bodyPr/>
          <a:lstStyle/>
          <a:p>
            <a:r>
              <a:rPr lang="en-US" dirty="0"/>
              <a:t>Dental Management System is a database management system for monitoring and handling the appointments and other related activities in a Dental Office.</a:t>
            </a:r>
          </a:p>
          <a:p>
            <a:r>
              <a:rPr lang="en-US" dirty="0"/>
              <a:t>Dental Management System is specially designed to let the staff have high efficiency management tools, computerized and systematic patient records, and detail of treatment records.</a:t>
            </a:r>
          </a:p>
          <a:p>
            <a:r>
              <a:rPr lang="en-US" dirty="0"/>
              <a:t>This system also provides an appointment feature, which allows staff to view the appointment that is already made by the dentist/patient.</a:t>
            </a:r>
          </a:p>
          <a:p>
            <a:r>
              <a:rPr lang="en-US" dirty="0"/>
              <a:t>The patient treatment module consists of the information about the tooth examination and record of treatment that has been done.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Used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4293" y="1363804"/>
            <a:ext cx="8946541" cy="5143013"/>
          </a:xfrm>
        </p:spPr>
        <p:txBody>
          <a:bodyPr>
            <a:normAutofit/>
          </a:bodyPr>
          <a:lstStyle/>
          <a:p>
            <a:r>
              <a:rPr lang="en-US" dirty="0"/>
              <a:t>TOAD Data Modeler</a:t>
            </a:r>
          </a:p>
          <a:p>
            <a:pPr lvl="1"/>
            <a:r>
              <a:rPr lang="en-US" dirty="0"/>
              <a:t>Database model &amp; Generated Script</a:t>
            </a:r>
          </a:p>
          <a:p>
            <a:r>
              <a:rPr lang="en-US" dirty="0"/>
              <a:t>SQL Server Management Studio</a:t>
            </a:r>
          </a:p>
          <a:p>
            <a:pPr lvl="1"/>
            <a:r>
              <a:rPr lang="en-US" dirty="0"/>
              <a:t>Database </a:t>
            </a:r>
          </a:p>
          <a:p>
            <a:r>
              <a:rPr lang="en-US" dirty="0"/>
              <a:t>SQL Server Integration Services</a:t>
            </a:r>
          </a:p>
          <a:p>
            <a:pPr lvl="1"/>
            <a:r>
              <a:rPr lang="en-US" dirty="0"/>
              <a:t>Loaded master data through Excel</a:t>
            </a:r>
          </a:p>
          <a:p>
            <a:r>
              <a:rPr lang="en-US" dirty="0"/>
              <a:t>SQL Server Reporting Services</a:t>
            </a:r>
          </a:p>
          <a:p>
            <a:pPr lvl="1"/>
            <a:r>
              <a:rPr lang="en-US" dirty="0"/>
              <a:t>Calendar report of Dentist’s upcoming appointment</a:t>
            </a:r>
          </a:p>
          <a:p>
            <a:r>
              <a:rPr lang="en-US" dirty="0"/>
              <a:t>.NET</a:t>
            </a:r>
          </a:p>
          <a:p>
            <a:pPr lvl="1"/>
            <a:r>
              <a:rPr lang="en-US" dirty="0"/>
              <a:t>Front End</a:t>
            </a:r>
          </a:p>
          <a:p>
            <a:r>
              <a:rPr lang="en-US" dirty="0"/>
              <a:t>Tableau</a:t>
            </a:r>
          </a:p>
          <a:p>
            <a:pPr lvl="1"/>
            <a:r>
              <a:rPr lang="en-US" dirty="0"/>
              <a:t>Appointment and Inventory dashboards Tableau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7DE2-68DA-4F0C-B7AC-CC50D93E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7CCA60-999B-493E-8DB3-82A9678F1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962" y="1298714"/>
            <a:ext cx="9516321" cy="5340625"/>
          </a:xfrm>
        </p:spPr>
      </p:pic>
    </p:spTree>
    <p:extLst>
      <p:ext uri="{BB962C8B-B14F-4D97-AF65-F5344CB8AC3E}">
        <p14:creationId xmlns:p14="http://schemas.microsoft.com/office/powerpoint/2010/main" val="2532289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C7BD-FC7B-40E8-9850-BA5AC80E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C8872D-88EA-4548-8B97-946249F3C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561" y="1331118"/>
            <a:ext cx="9528944" cy="5334725"/>
          </a:xfrm>
        </p:spPr>
      </p:pic>
    </p:spTree>
    <p:extLst>
      <p:ext uri="{BB962C8B-B14F-4D97-AF65-F5344CB8AC3E}">
        <p14:creationId xmlns:p14="http://schemas.microsoft.com/office/powerpoint/2010/main" val="391069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0C7C-C5AC-465A-83E6-CF89B4F1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F9998A-F21E-4828-BCF6-2938ABE79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608" y="1331118"/>
            <a:ext cx="9462308" cy="5400986"/>
          </a:xfrm>
        </p:spPr>
      </p:pic>
    </p:spTree>
    <p:extLst>
      <p:ext uri="{BB962C8B-B14F-4D97-AF65-F5344CB8AC3E}">
        <p14:creationId xmlns:p14="http://schemas.microsoft.com/office/powerpoint/2010/main" val="207005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0940-E6F2-40F2-99F7-F21922BC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C63D23-E047-431E-891A-D72B3A14D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625" y="1272208"/>
            <a:ext cx="9589642" cy="5380383"/>
          </a:xfrm>
        </p:spPr>
      </p:pic>
    </p:spTree>
    <p:extLst>
      <p:ext uri="{BB962C8B-B14F-4D97-AF65-F5344CB8AC3E}">
        <p14:creationId xmlns:p14="http://schemas.microsoft.com/office/powerpoint/2010/main" val="205683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224386-26F6-4479-B341-72446935C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9225" y="1331913"/>
            <a:ext cx="8743949" cy="488315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trategy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plan presentation (Ion green design, widescreen).potx" id="{866C028E-10C7-4672-8238-17D4366C073A}" vid="{2A820B7E-5093-43C8-ABD0-FF5B957D5E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388</TotalTime>
  <Words>320</Words>
  <Application>Microsoft Office PowerPoint</Application>
  <PresentationFormat>Widescreen</PresentationFormat>
  <Paragraphs>82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Business Strategy</vt:lpstr>
      <vt:lpstr>DENTAL MANAGEMENT SYSTEM</vt:lpstr>
      <vt:lpstr>DENTAL MANAGEMENT SYSTEM</vt:lpstr>
      <vt:lpstr>Introduction</vt:lpstr>
      <vt:lpstr>Tech Used</vt:lpstr>
      <vt:lpstr>Application</vt:lpstr>
      <vt:lpstr>Application cont.</vt:lpstr>
      <vt:lpstr>Application Cont.</vt:lpstr>
      <vt:lpstr>Application Cont.</vt:lpstr>
      <vt:lpstr>Database Design Model</vt:lpstr>
      <vt:lpstr>Entity Cluster Dentist</vt:lpstr>
      <vt:lpstr>Entity Cluster Patient</vt:lpstr>
      <vt:lpstr>Entity Cluster Treatment</vt:lpstr>
      <vt:lpstr>Entity Cluster Inventory</vt:lpstr>
      <vt:lpstr>Master Data Load using SSIS</vt:lpstr>
      <vt:lpstr>Calendar Report</vt:lpstr>
      <vt:lpstr>Tableau Screenshots</vt:lpstr>
      <vt:lpstr>Tableau</vt:lpstr>
      <vt:lpstr>SQL Objects</vt:lpstr>
      <vt:lpstr>GIT Commits</vt:lpstr>
      <vt:lpstr>References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DENTAL MANAGEMENT SYSTEM</dc:title>
  <dc:creator>Saikat Mukhopadhyay</dc:creator>
  <cp:lastModifiedBy>Prathamesh Shrikrishna Verlekar</cp:lastModifiedBy>
  <cp:revision>27</cp:revision>
  <cp:lastPrinted>2019-12-13T22:03:17Z</cp:lastPrinted>
  <dcterms:created xsi:type="dcterms:W3CDTF">2019-12-13T17:12:42Z</dcterms:created>
  <dcterms:modified xsi:type="dcterms:W3CDTF">2021-05-05T21:39:16Z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