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6828F7-DD4C-4B94-B565-E353E017E497}"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8BADA-3499-4FDD-99CC-BF971D291A1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6828F7-DD4C-4B94-B565-E353E017E497}"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8BADA-3499-4FDD-99CC-BF971D291A1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36828F7-DD4C-4B94-B565-E353E017E497}"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8BADA-3499-4FDD-99CC-BF971D291A18}"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6828F7-DD4C-4B94-B565-E353E017E497}"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8BADA-3499-4FDD-99CC-BF971D291A18}"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6828F7-DD4C-4B94-B565-E353E017E497}"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8BADA-3499-4FDD-99CC-BF971D291A1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36828F7-DD4C-4B94-B565-E353E017E497}" type="datetimeFigureOut">
              <a:rPr lang="en-US" smtClean="0"/>
              <a:t>7/11/2018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8BADA-3499-4FDD-99CC-BF971D291A18}"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6828F7-DD4C-4B94-B565-E353E017E497}" type="datetimeFigureOut">
              <a:rPr lang="en-US" smtClean="0"/>
              <a:t>7/11/2018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8BADA-3499-4FDD-99CC-BF971D291A1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6828F7-DD4C-4B94-B565-E353E017E497}" type="datetimeFigureOut">
              <a:rPr lang="en-US" smtClean="0"/>
              <a:t>7/11/2018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8BADA-3499-4FDD-99CC-BF971D291A1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F36828F7-DD4C-4B94-B565-E353E017E497}" type="datetimeFigureOut">
              <a:rPr lang="en-US" smtClean="0"/>
              <a:t>7/11/2018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8BADA-3499-4FDD-99CC-BF971D291A1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36828F7-DD4C-4B94-B565-E353E017E497}" type="datetimeFigureOut">
              <a:rPr lang="en-US" smtClean="0"/>
              <a:t>7/11/2018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8BADA-3499-4FDD-99CC-BF971D291A18}"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6828F7-DD4C-4B94-B565-E353E017E497}" type="datetimeFigureOut">
              <a:rPr lang="en-US" smtClean="0"/>
              <a:t>7/11/2018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8BADA-3499-4FDD-99CC-BF971D291A18}"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36828F7-DD4C-4B94-B565-E353E017E497}" type="datetimeFigureOut">
              <a:rPr lang="en-US" smtClean="0"/>
              <a:t>7/11/2018</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D578BADA-3499-4FDD-99CC-BF971D291A18}"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581400"/>
            <a:ext cx="6400800" cy="1295400"/>
          </a:xfrm>
        </p:spPr>
        <p:txBody>
          <a:bodyPr>
            <a:normAutofit fontScale="90000"/>
          </a:bodyPr>
          <a:lstStyle/>
          <a:p>
            <a:r>
              <a:rPr lang="en-US" b="1" dirty="0"/>
              <a:t>Usage-based Automotive Insurance System</a:t>
            </a:r>
            <a:endParaRPr lang="en-US" dirty="0"/>
          </a:p>
        </p:txBody>
      </p:sp>
    </p:spTree>
    <p:extLst>
      <p:ext uri="{BB962C8B-B14F-4D97-AF65-F5344CB8AC3E}">
        <p14:creationId xmlns:p14="http://schemas.microsoft.com/office/powerpoint/2010/main" val="1450040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b="1" dirty="0" smtClean="0"/>
              <a:t>Hardware Requirements:</a:t>
            </a:r>
            <a:endParaRPr lang="en-US" dirty="0" smtClean="0"/>
          </a:p>
          <a:p>
            <a:r>
              <a:rPr lang="en-GB" dirty="0" smtClean="0"/>
              <a:t>System		 	: 	Intel I3 Processor.</a:t>
            </a:r>
            <a:endParaRPr lang="en-US" dirty="0" smtClean="0"/>
          </a:p>
          <a:p>
            <a:r>
              <a:rPr lang="en-GB" dirty="0" smtClean="0"/>
              <a:t>Hard Disk           		: 	20 GB.</a:t>
            </a:r>
            <a:endParaRPr lang="en-US" dirty="0" smtClean="0"/>
          </a:p>
          <a:p>
            <a:r>
              <a:rPr lang="en-GB" dirty="0" smtClean="0"/>
              <a:t>Monitor			: 	15 VGA Colour.</a:t>
            </a:r>
            <a:endParaRPr lang="en-US" dirty="0" smtClean="0"/>
          </a:p>
          <a:p>
            <a:r>
              <a:rPr lang="en-GB" dirty="0" smtClean="0"/>
              <a:t>Mouse			: 	Logitech.</a:t>
            </a:r>
            <a:endParaRPr lang="en-US" dirty="0" smtClean="0"/>
          </a:p>
          <a:p>
            <a:r>
              <a:rPr lang="en-GB" dirty="0" smtClean="0"/>
              <a:t>Ram				: 	4 GB</a:t>
            </a:r>
            <a:endParaRPr lang="en-US" dirty="0" smtClean="0"/>
          </a:p>
          <a:p>
            <a:r>
              <a:rPr lang="en-US" b="1" dirty="0" smtClean="0"/>
              <a:t>Software Requirements:</a:t>
            </a:r>
            <a:endParaRPr lang="en-US" dirty="0" smtClean="0"/>
          </a:p>
          <a:p>
            <a:r>
              <a:rPr lang="en-US" dirty="0" smtClean="0"/>
              <a:t>Operating system  		:	Windows 7 and above.</a:t>
            </a:r>
          </a:p>
          <a:p>
            <a:r>
              <a:rPr lang="en-US" dirty="0" smtClean="0"/>
              <a:t>Coding Language  		:	JAVA, ANDROID</a:t>
            </a:r>
          </a:p>
          <a:p>
            <a:r>
              <a:rPr lang="en-US" dirty="0" smtClean="0"/>
              <a:t>IDE		        		:	Android Studio </a:t>
            </a:r>
          </a:p>
          <a:p>
            <a:r>
              <a:rPr lang="en-US" dirty="0" smtClean="0"/>
              <a:t>Database			:	MYSQL</a:t>
            </a:r>
          </a:p>
        </p:txBody>
      </p:sp>
      <p:sp>
        <p:nvSpPr>
          <p:cNvPr id="2" name="Title 1"/>
          <p:cNvSpPr>
            <a:spLocks noGrp="1"/>
          </p:cNvSpPr>
          <p:nvPr>
            <p:ph type="title"/>
          </p:nvPr>
        </p:nvSpPr>
        <p:spPr/>
        <p:txBody>
          <a:bodyPr>
            <a:normAutofit/>
          </a:bodyPr>
          <a:lstStyle/>
          <a:p>
            <a:r>
              <a:rPr lang="en-US" b="1" dirty="0" smtClean="0"/>
              <a:t>System Requirements</a:t>
            </a:r>
            <a:endParaRPr lang="en-US" dirty="0"/>
          </a:p>
        </p:txBody>
      </p:sp>
    </p:spTree>
    <p:extLst>
      <p:ext uri="{BB962C8B-B14F-4D97-AF65-F5344CB8AC3E}">
        <p14:creationId xmlns:p14="http://schemas.microsoft.com/office/powerpoint/2010/main" val="2924464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t>The Indian insurance industry cannot continue its old practices. Insurers in India have to keep pace with the changing times and innovations. They have to learn the Lessons Of Excellence from other countries where changes are occurring at a fast pace. The challenges are apparent before the insurers. Propose system offer better insurance system which offers user insurance on the basis of their use. Propose system also help to reduce fraud insurance claims.</a:t>
            </a:r>
            <a:endParaRPr lang="en-US" dirty="0"/>
          </a:p>
        </p:txBody>
      </p:sp>
      <p:sp>
        <p:nvSpPr>
          <p:cNvPr id="2" name="Title 1"/>
          <p:cNvSpPr>
            <a:spLocks noGrp="1"/>
          </p:cNvSpPr>
          <p:nvPr>
            <p:ph type="title"/>
          </p:nvPr>
        </p:nvSpPr>
        <p:spPr/>
        <p:txBody>
          <a:bodyPr>
            <a:normAutofit/>
          </a:bodyPr>
          <a:lstStyle/>
          <a:p>
            <a:r>
              <a:rPr lang="en-US" b="1" dirty="0" smtClean="0"/>
              <a:t>Conclusion</a:t>
            </a:r>
            <a:endParaRPr lang="en-US" dirty="0"/>
          </a:p>
        </p:txBody>
      </p:sp>
    </p:spTree>
    <p:extLst>
      <p:ext uri="{BB962C8B-B14F-4D97-AF65-F5344CB8AC3E}">
        <p14:creationId xmlns:p14="http://schemas.microsoft.com/office/powerpoint/2010/main" val="1491145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sz="1600" dirty="0"/>
              <a:t>[1] L. Zhou, Q. Chen, Z. </a:t>
            </a:r>
            <a:r>
              <a:rPr lang="en-US" sz="1600" dirty="0" err="1"/>
              <a:t>Luo</a:t>
            </a:r>
            <a:r>
              <a:rPr lang="en-US" sz="1600" dirty="0"/>
              <a:t>, H. Zhu, and C. Chen, “Speed-based location tracking in usage-based automotive insurance,” in Distributed Computing Systems (ICDCS), 2017 IEEE 37th International Conference on. IEEE, 2017, pp. 2252–2257.</a:t>
            </a:r>
          </a:p>
          <a:p>
            <a:pPr marL="0" indent="0">
              <a:buNone/>
            </a:pPr>
            <a:r>
              <a:rPr lang="en-US" sz="1600" dirty="0"/>
              <a:t>[2] P. </a:t>
            </a:r>
            <a:r>
              <a:rPr lang="en-US" sz="1600" dirty="0" err="1"/>
              <a:t>H¨andel</a:t>
            </a:r>
            <a:r>
              <a:rPr lang="en-US" sz="1600" dirty="0"/>
              <a:t>, J. </a:t>
            </a:r>
            <a:r>
              <a:rPr lang="en-US" sz="1600" dirty="0" err="1"/>
              <a:t>Ohlsson</a:t>
            </a:r>
            <a:r>
              <a:rPr lang="en-US" sz="1600" dirty="0"/>
              <a:t>, M. </a:t>
            </a:r>
            <a:r>
              <a:rPr lang="en-US" sz="1600" dirty="0" err="1"/>
              <a:t>Ohlsson</a:t>
            </a:r>
            <a:r>
              <a:rPr lang="en-US" sz="1600" dirty="0"/>
              <a:t>, I. Skog, and E. </a:t>
            </a:r>
            <a:r>
              <a:rPr lang="en-US" sz="1600" dirty="0" err="1"/>
              <a:t>Nygren</a:t>
            </a:r>
            <a:r>
              <a:rPr lang="en-US" sz="1600" dirty="0"/>
              <a:t>, “Smartphone-based measurement systems for road vehicle traffic monitoring and usage-based insurance,” IEEE Systems Journal, vol. 8, no. 4, pp. 1238–1248, 2014.</a:t>
            </a:r>
          </a:p>
          <a:p>
            <a:pPr marL="0" indent="0">
              <a:buNone/>
            </a:pPr>
            <a:r>
              <a:rPr lang="en-US" sz="1600" dirty="0"/>
              <a:t>[3] Y. Zhang, Y. Mao, and S. </a:t>
            </a:r>
            <a:r>
              <a:rPr lang="en-US" sz="1600" dirty="0" err="1"/>
              <a:t>Zhong</a:t>
            </a:r>
            <a:r>
              <a:rPr lang="en-US" sz="1600" dirty="0"/>
              <a:t>, “Joint differentially private gale–</a:t>
            </a:r>
            <a:r>
              <a:rPr lang="en-US" sz="1600" dirty="0" err="1"/>
              <a:t>shapley</a:t>
            </a:r>
            <a:r>
              <a:rPr lang="en-US" sz="1600" dirty="0"/>
              <a:t> mechanisms for location privacy protection in mobile traffic offloading systems,” IEEE Journal on Selected Areas in Communications, vol. 34, no. 10, pp. 2738–2749, 2016.</a:t>
            </a:r>
          </a:p>
          <a:p>
            <a:pPr marL="0" indent="0">
              <a:buNone/>
            </a:pPr>
            <a:r>
              <a:rPr lang="en-US" sz="1600" dirty="0"/>
              <a:t>[4] V. </a:t>
            </a:r>
            <a:r>
              <a:rPr lang="en-US" sz="1600" dirty="0" err="1"/>
              <a:t>Bindschaedler</a:t>
            </a:r>
            <a:r>
              <a:rPr lang="en-US" sz="1600" dirty="0"/>
              <a:t> and R. </a:t>
            </a:r>
            <a:r>
              <a:rPr lang="en-US" sz="1600" dirty="0" err="1"/>
              <a:t>Shokri</a:t>
            </a:r>
            <a:r>
              <a:rPr lang="en-US" sz="1600" dirty="0"/>
              <a:t>, “Synthesizing plausible </a:t>
            </a:r>
            <a:r>
              <a:rPr lang="en-US" sz="1600" dirty="0" err="1"/>
              <a:t>privacypreserving</a:t>
            </a:r>
            <a:r>
              <a:rPr lang="en-US" sz="1600" dirty="0"/>
              <a:t> location traces,” in Security and Privacy (SP), 2016 IEEE Symposium on. IEEE, 2016, pp. 546–563.</a:t>
            </a:r>
          </a:p>
          <a:p>
            <a:pPr marL="0" indent="0">
              <a:buNone/>
            </a:pPr>
            <a:r>
              <a:rPr lang="en-US" sz="1600" dirty="0"/>
              <a:t>[5] Y. Li, L. Zhou, H. Zhu, and L. Sun, “Privacy-preserving location proof for securing large-scale database-driven cognitive radio networks,” IEEE Internet of Things Journal, vol. 3, no. 4, pp. 563–571, 2016</a:t>
            </a:r>
            <a:r>
              <a:rPr lang="en-US" sz="1600" dirty="0" smtClean="0"/>
              <a:t>.</a:t>
            </a:r>
            <a:endParaRPr lang="en-US" sz="1600" dirty="0"/>
          </a:p>
        </p:txBody>
      </p:sp>
      <p:sp>
        <p:nvSpPr>
          <p:cNvPr id="2" name="Title 1"/>
          <p:cNvSpPr>
            <a:spLocks noGrp="1"/>
          </p:cNvSpPr>
          <p:nvPr>
            <p:ph type="title"/>
          </p:nvPr>
        </p:nvSpPr>
        <p:spPr/>
        <p:txBody>
          <a:bodyPr>
            <a:normAutofit/>
          </a:bodyPr>
          <a:lstStyle/>
          <a:p>
            <a:r>
              <a:rPr lang="en-US" b="1" dirty="0" smtClean="0"/>
              <a:t>References</a:t>
            </a:r>
            <a:endParaRPr lang="en-US" dirty="0"/>
          </a:p>
        </p:txBody>
      </p:sp>
    </p:spTree>
    <p:extLst>
      <p:ext uri="{BB962C8B-B14F-4D97-AF65-F5344CB8AC3E}">
        <p14:creationId xmlns:p14="http://schemas.microsoft.com/office/powerpoint/2010/main" val="9460389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dirty="0"/>
              <a:t>[6] P. Zhou, W. Wei, K. </a:t>
            </a:r>
            <a:r>
              <a:rPr lang="en-US" dirty="0" err="1"/>
              <a:t>Bian</a:t>
            </a:r>
            <a:r>
              <a:rPr lang="en-US" dirty="0"/>
              <a:t>, D. O. Wu, Y. Hu, and Q. Wang, “Private and truthful aggregative game for large-scale spectrum sharing,” IEEE Journal on Selected Areas in Communications, vol. 35, no. 2, pp. 463–477, 2017.</a:t>
            </a:r>
          </a:p>
          <a:p>
            <a:pPr marL="0" indent="0">
              <a:buNone/>
            </a:pPr>
            <a:r>
              <a:rPr lang="en-US" dirty="0"/>
              <a:t>[7] S. </a:t>
            </a:r>
            <a:r>
              <a:rPr lang="en-US" dirty="0" err="1"/>
              <a:t>Narain</a:t>
            </a:r>
            <a:r>
              <a:rPr lang="en-US" dirty="0"/>
              <a:t>, T. D. Vo-</a:t>
            </a:r>
            <a:r>
              <a:rPr lang="en-US" dirty="0" err="1"/>
              <a:t>Huu</a:t>
            </a:r>
            <a:r>
              <a:rPr lang="en-US" dirty="0"/>
              <a:t>, K. Block, and G. </a:t>
            </a:r>
            <a:r>
              <a:rPr lang="en-US" dirty="0" err="1"/>
              <a:t>Noubir</a:t>
            </a:r>
            <a:r>
              <a:rPr lang="en-US" dirty="0"/>
              <a:t>, “Inferring user routes and locations using zero-permission mobile sensors,” in Security and Privacy (SP), 2016 IEEE Symposium on. IEEE, 2016, pp. 397–413.</a:t>
            </a:r>
          </a:p>
          <a:p>
            <a:pPr marL="0" indent="0">
              <a:buNone/>
            </a:pPr>
            <a:r>
              <a:rPr lang="en-US" dirty="0"/>
              <a:t>[8] Y. Zhang, Q. Chen, and S. </a:t>
            </a:r>
            <a:r>
              <a:rPr lang="en-US" dirty="0" err="1"/>
              <a:t>Zhong</a:t>
            </a:r>
            <a:r>
              <a:rPr lang="en-US" dirty="0"/>
              <a:t>, “Privacy-preserving data aggregation in mobile phone sensing,” IEEE Transactions on Information Forensics and Security, vol. 11, no. 5, pp. 980–992, 2016.</a:t>
            </a:r>
          </a:p>
          <a:p>
            <a:pPr marL="0" indent="0">
              <a:buNone/>
            </a:pPr>
            <a:r>
              <a:rPr lang="en-US" dirty="0"/>
              <a:t>[9] Q. Wang, Y. Zhang, X. Lu, Z. Wang, Z. Qin, and K. </a:t>
            </a:r>
            <a:r>
              <a:rPr lang="en-US" dirty="0" err="1"/>
              <a:t>Ren</a:t>
            </a:r>
            <a:r>
              <a:rPr lang="en-US" dirty="0"/>
              <a:t>, “</a:t>
            </a:r>
            <a:r>
              <a:rPr lang="en-US" dirty="0" err="1"/>
              <a:t>Realtime</a:t>
            </a:r>
            <a:r>
              <a:rPr lang="en-US" dirty="0"/>
              <a:t> and </a:t>
            </a:r>
            <a:r>
              <a:rPr lang="en-US" dirty="0" err="1"/>
              <a:t>spatio</a:t>
            </a:r>
            <a:r>
              <a:rPr lang="en-US" dirty="0"/>
              <a:t>-temporal crowd-sourced social network data publishing with differential privacy,” IEEE Transactions on Dependable and Secure Computing, 2016.</a:t>
            </a:r>
          </a:p>
          <a:p>
            <a:pPr marL="0" indent="0">
              <a:buNone/>
            </a:pPr>
            <a:r>
              <a:rPr lang="en-US" dirty="0"/>
              <a:t>[10] C. </a:t>
            </a:r>
            <a:r>
              <a:rPr lang="en-US" dirty="0" err="1"/>
              <a:t>Troncoso</a:t>
            </a:r>
            <a:r>
              <a:rPr lang="en-US" dirty="0"/>
              <a:t>, G. </a:t>
            </a:r>
            <a:r>
              <a:rPr lang="en-US" dirty="0" err="1"/>
              <a:t>Danezis</a:t>
            </a:r>
            <a:r>
              <a:rPr lang="en-US" dirty="0"/>
              <a:t>, E. </a:t>
            </a:r>
            <a:r>
              <a:rPr lang="en-US" dirty="0" err="1"/>
              <a:t>Kosta</a:t>
            </a:r>
            <a:r>
              <a:rPr lang="en-US" dirty="0"/>
              <a:t>, J. </a:t>
            </a:r>
            <a:r>
              <a:rPr lang="en-US" dirty="0" err="1"/>
              <a:t>Balasch</a:t>
            </a:r>
            <a:r>
              <a:rPr lang="en-US" dirty="0"/>
              <a:t>, and B. </a:t>
            </a:r>
            <a:r>
              <a:rPr lang="en-US" dirty="0" err="1"/>
              <a:t>Preneel</a:t>
            </a:r>
            <a:r>
              <a:rPr lang="en-US" dirty="0"/>
              <a:t>, “</a:t>
            </a:r>
            <a:r>
              <a:rPr lang="en-US" dirty="0" err="1"/>
              <a:t>Pripayd</a:t>
            </a:r>
            <a:r>
              <a:rPr lang="en-US" dirty="0"/>
              <a:t>: Privacy-friendly pay-as-you-drive insurance,” IEEE Transactions on Dependable and Secure Computing, vol. 8, no. 5, pp. 742–755, 2011</a:t>
            </a:r>
            <a:r>
              <a:rPr lang="en-US" dirty="0" smtClean="0"/>
              <a:t>.</a:t>
            </a:r>
            <a:endParaRPr lang="en-US" dirty="0"/>
          </a:p>
        </p:txBody>
      </p:sp>
      <p:sp>
        <p:nvSpPr>
          <p:cNvPr id="3" name="Title 2"/>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2491056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Abstract</a:t>
            </a:r>
          </a:p>
          <a:p>
            <a:r>
              <a:rPr lang="en-US" dirty="0" smtClean="0">
                <a:latin typeface="Times New Roman" panose="02020603050405020304" pitchFamily="18" charset="0"/>
                <a:cs typeface="Times New Roman" panose="02020603050405020304" pitchFamily="18" charset="0"/>
              </a:rPr>
              <a:t>Introduction </a:t>
            </a:r>
          </a:p>
          <a:p>
            <a:r>
              <a:rPr lang="en-US" dirty="0" smtClean="0">
                <a:latin typeface="Times New Roman" panose="02020603050405020304" pitchFamily="18" charset="0"/>
                <a:cs typeface="Times New Roman" panose="02020603050405020304" pitchFamily="18" charset="0"/>
              </a:rPr>
              <a:t>Problem statement </a:t>
            </a:r>
          </a:p>
          <a:p>
            <a:r>
              <a:rPr lang="en-US" dirty="0" smtClean="0">
                <a:latin typeface="Times New Roman" panose="02020603050405020304" pitchFamily="18" charset="0"/>
                <a:cs typeface="Times New Roman" panose="02020603050405020304" pitchFamily="18" charset="0"/>
              </a:rPr>
              <a:t>Existing System</a:t>
            </a:r>
          </a:p>
          <a:p>
            <a:r>
              <a:rPr lang="en-US" dirty="0" smtClean="0">
                <a:latin typeface="Times New Roman" panose="02020603050405020304" pitchFamily="18" charset="0"/>
                <a:cs typeface="Times New Roman" panose="02020603050405020304" pitchFamily="18" charset="0"/>
              </a:rPr>
              <a:t>Disadvantages of Existing System</a:t>
            </a:r>
          </a:p>
          <a:p>
            <a:r>
              <a:rPr lang="en-US" dirty="0" smtClean="0">
                <a:latin typeface="Times New Roman" panose="02020603050405020304" pitchFamily="18" charset="0"/>
                <a:cs typeface="Times New Roman" panose="02020603050405020304" pitchFamily="18" charset="0"/>
              </a:rPr>
              <a:t>Proposed system</a:t>
            </a:r>
          </a:p>
          <a:p>
            <a:r>
              <a:rPr lang="en-US" dirty="0" smtClean="0">
                <a:latin typeface="Times New Roman" panose="02020603050405020304" pitchFamily="18" charset="0"/>
                <a:cs typeface="Times New Roman" panose="02020603050405020304" pitchFamily="18" charset="0"/>
              </a:rPr>
              <a:t>Advantages of Propose System</a:t>
            </a:r>
          </a:p>
          <a:p>
            <a:r>
              <a:rPr lang="en-US" dirty="0" smtClean="0">
                <a:latin typeface="Times New Roman" panose="02020603050405020304" pitchFamily="18" charset="0"/>
                <a:cs typeface="Times New Roman" panose="02020603050405020304" pitchFamily="18" charset="0"/>
              </a:rPr>
              <a:t>System </a:t>
            </a:r>
            <a:r>
              <a:rPr lang="en-US" dirty="0" smtClean="0">
                <a:latin typeface="Times New Roman" panose="02020603050405020304" pitchFamily="18" charset="0"/>
                <a:cs typeface="Times New Roman" panose="02020603050405020304" pitchFamily="18" charset="0"/>
              </a:rPr>
              <a:t>Requirements</a:t>
            </a:r>
          </a:p>
          <a:p>
            <a:r>
              <a:rPr lang="en-US" dirty="0" smtClean="0">
                <a:latin typeface="Times New Roman" panose="02020603050405020304" pitchFamily="18" charset="0"/>
                <a:cs typeface="Times New Roman" panose="02020603050405020304" pitchFamily="18" charset="0"/>
              </a:rPr>
              <a:t>Conclusion</a:t>
            </a:r>
          </a:p>
          <a:p>
            <a:r>
              <a:rPr lang="en-US" dirty="0" smtClean="0">
                <a:latin typeface="Times New Roman" panose="02020603050405020304" pitchFamily="18" charset="0"/>
                <a:cs typeface="Times New Roman" panose="02020603050405020304" pitchFamily="18" charset="0"/>
              </a:rPr>
              <a:t>References</a:t>
            </a:r>
          </a:p>
        </p:txBody>
      </p:sp>
      <p:sp>
        <p:nvSpPr>
          <p:cNvPr id="2" name="Title 1"/>
          <p:cNvSpPr>
            <a:spLocks noGrp="1"/>
          </p:cNvSpPr>
          <p:nvPr>
            <p:ph type="title"/>
          </p:nvPr>
        </p:nvSpPr>
        <p:spPr/>
        <p:txBody>
          <a:bodyPr/>
          <a:lstStyle/>
          <a:p>
            <a:r>
              <a:rPr lang="en-US" b="1" dirty="0" smtClean="0"/>
              <a:t>Content</a:t>
            </a:r>
            <a:endParaRPr lang="en-US" b="1" dirty="0"/>
          </a:p>
        </p:txBody>
      </p:sp>
    </p:spTree>
    <p:extLst>
      <p:ext uri="{BB962C8B-B14F-4D97-AF65-F5344CB8AC3E}">
        <p14:creationId xmlns:p14="http://schemas.microsoft.com/office/powerpoint/2010/main" val="3025850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Insurance On The Basis Of Driving Style (IOTBODS), which is an advanced product form in usage based insurance (UBI) for vehicle, takes driving habit and behavior into consideration in its actuary process. IOTBODS insurance product is supported by refinement and analysis based on raw driving data of insured vehicles, and the very analysis process, which is based on accelerometer data, helps to recognize the risk level of each driving behavior by finding the relationship between them. Even if studies on risk level determination have been done adequately, research on feedback and presenting of risk evaluation results for the drivers of insured vehicles have not been reported much. In propose system user will get the insurance on the basis of their driving style. If user drive vehicle without urgent breaking, harsh breaking, acceleration, rapid turn, sudden turn, cutting lane in speed i.e. rash driving; then user will get more benefits. If user do rash driving then user will get less benefits of insurance.</a:t>
            </a:r>
          </a:p>
        </p:txBody>
      </p:sp>
      <p:sp>
        <p:nvSpPr>
          <p:cNvPr id="2" name="Title 1"/>
          <p:cNvSpPr>
            <a:spLocks noGrp="1"/>
          </p:cNvSpPr>
          <p:nvPr>
            <p:ph type="title"/>
          </p:nvPr>
        </p:nvSpPr>
        <p:spPr/>
        <p:txBody>
          <a:bodyPr>
            <a:normAutofit/>
          </a:bodyPr>
          <a:lstStyle/>
          <a:p>
            <a:r>
              <a:rPr lang="en-US" b="1" dirty="0" smtClean="0"/>
              <a:t>Abstract</a:t>
            </a:r>
            <a:endParaRPr lang="en-US" dirty="0"/>
          </a:p>
        </p:txBody>
      </p:sp>
    </p:spTree>
    <p:extLst>
      <p:ext uri="{BB962C8B-B14F-4D97-AF65-F5344CB8AC3E}">
        <p14:creationId xmlns:p14="http://schemas.microsoft.com/office/powerpoint/2010/main" val="1096376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38400"/>
            <a:ext cx="7408333" cy="3450696"/>
          </a:xfrm>
        </p:spPr>
        <p:txBody>
          <a:bodyPr>
            <a:noAutofit/>
          </a:bodyPr>
          <a:lstStyle/>
          <a:p>
            <a:r>
              <a:rPr lang="en-US" sz="1600" dirty="0"/>
              <a:t>The current pricing policy of automotive insurance companies around the world is based on traditional factors, such as age, location of residence, history of accidents and traffic violations. This means that all customers pay similar prices for similar factors, despite potentially large variations in their driving habits. The emerging telematics-based usage-based insurance (or pay-how-you-drive programs)</a:t>
            </a:r>
          </a:p>
          <a:p>
            <a:r>
              <a:rPr lang="en-US" sz="1600" dirty="0"/>
              <a:t>Usage-based insurance (UBI) relies on the collection of each driver’s data using various technologies (OBD-II, Smartphone, or Hybrid OBD-Smartphone) to calculate the risk score during a monitoring period, which can reflect the probability of getting involved in an accident. UBI provides a promising way to differentiate safe drivers from risky ones, which forms the basis for risk categorization and, thus, for subsequent discounts or surcharges on premiums depending on driving </a:t>
            </a:r>
            <a:r>
              <a:rPr lang="en-US" sz="1600" dirty="0" smtClean="0"/>
              <a:t>behavior</a:t>
            </a:r>
            <a:endParaRPr lang="en-US" sz="1600" dirty="0"/>
          </a:p>
          <a:p>
            <a:r>
              <a:rPr lang="en-US" sz="1600" dirty="0"/>
              <a:t>Propose system detect user location and the condition when actual accident occurred. In propose system, system can detect fraud insurance claim and authentic insurance claim. Authenticity of accident identify by accelerometer reading. system also poses capability to categories user driving style. </a:t>
            </a:r>
          </a:p>
        </p:txBody>
      </p:sp>
      <p:sp>
        <p:nvSpPr>
          <p:cNvPr id="2" name="Title 1"/>
          <p:cNvSpPr>
            <a:spLocks noGrp="1"/>
          </p:cNvSpPr>
          <p:nvPr>
            <p:ph type="title"/>
          </p:nvPr>
        </p:nvSpPr>
        <p:spPr/>
        <p:txBody>
          <a:bodyPr>
            <a:normAutofit/>
          </a:bodyPr>
          <a:lstStyle/>
          <a:p>
            <a:r>
              <a:rPr lang="en-US" b="1" dirty="0" smtClean="0"/>
              <a:t>Introduction</a:t>
            </a:r>
            <a:endParaRPr lang="en-US" dirty="0"/>
          </a:p>
        </p:txBody>
      </p:sp>
    </p:spTree>
    <p:extLst>
      <p:ext uri="{BB962C8B-B14F-4D97-AF65-F5344CB8AC3E}">
        <p14:creationId xmlns:p14="http://schemas.microsoft.com/office/powerpoint/2010/main" val="1340170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To detect fraud claims and offer accurate insurance policy to consumers base on their driving profile</a:t>
            </a:r>
            <a:endParaRPr lang="en-US" dirty="0"/>
          </a:p>
        </p:txBody>
      </p:sp>
      <p:sp>
        <p:nvSpPr>
          <p:cNvPr id="2" name="Title 1"/>
          <p:cNvSpPr>
            <a:spLocks noGrp="1"/>
          </p:cNvSpPr>
          <p:nvPr>
            <p:ph type="title"/>
          </p:nvPr>
        </p:nvSpPr>
        <p:spPr/>
        <p:txBody>
          <a:bodyPr>
            <a:normAutofit/>
          </a:bodyPr>
          <a:lstStyle/>
          <a:p>
            <a:r>
              <a:rPr lang="en-US" b="1" dirty="0" smtClean="0"/>
              <a:t>Problem Statement</a:t>
            </a:r>
            <a:endParaRPr lang="en-US" dirty="0"/>
          </a:p>
        </p:txBody>
      </p:sp>
    </p:spTree>
    <p:extLst>
      <p:ext uri="{BB962C8B-B14F-4D97-AF65-F5344CB8AC3E}">
        <p14:creationId xmlns:p14="http://schemas.microsoft.com/office/powerpoint/2010/main" val="365591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 exiting system user claim insurance after accident. As per repairing cost he/she get money.</a:t>
            </a:r>
          </a:p>
        </p:txBody>
      </p:sp>
      <p:sp>
        <p:nvSpPr>
          <p:cNvPr id="2" name="Title 1"/>
          <p:cNvSpPr>
            <a:spLocks noGrp="1"/>
          </p:cNvSpPr>
          <p:nvPr>
            <p:ph type="title"/>
          </p:nvPr>
        </p:nvSpPr>
        <p:spPr/>
        <p:txBody>
          <a:bodyPr>
            <a:normAutofit/>
          </a:bodyPr>
          <a:lstStyle/>
          <a:p>
            <a:r>
              <a:rPr lang="en-US" b="1" dirty="0" smtClean="0"/>
              <a:t>Existing system</a:t>
            </a:r>
            <a:endParaRPr lang="en-US" dirty="0"/>
          </a:p>
        </p:txBody>
      </p:sp>
    </p:spTree>
    <p:extLst>
      <p:ext uri="{BB962C8B-B14F-4D97-AF65-F5344CB8AC3E}">
        <p14:creationId xmlns:p14="http://schemas.microsoft.com/office/powerpoint/2010/main" val="635375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US" dirty="0"/>
              <a:t>Users can claim fraud insurances.</a:t>
            </a:r>
          </a:p>
          <a:p>
            <a:pPr lvl="0"/>
            <a:r>
              <a:rPr lang="en-US" dirty="0"/>
              <a:t>Users who follow all rules and maintain their vehicle cant get proper benefits of the insurance</a:t>
            </a:r>
          </a:p>
        </p:txBody>
      </p:sp>
      <p:sp>
        <p:nvSpPr>
          <p:cNvPr id="2" name="Title 1"/>
          <p:cNvSpPr>
            <a:spLocks noGrp="1"/>
          </p:cNvSpPr>
          <p:nvPr>
            <p:ph type="title"/>
          </p:nvPr>
        </p:nvSpPr>
        <p:spPr/>
        <p:txBody>
          <a:bodyPr>
            <a:normAutofit/>
          </a:bodyPr>
          <a:lstStyle/>
          <a:p>
            <a:r>
              <a:rPr lang="en-US" b="1" dirty="0" smtClean="0"/>
              <a:t>Disadvantages of existing system</a:t>
            </a:r>
            <a:endParaRPr lang="en-US" dirty="0"/>
          </a:p>
        </p:txBody>
      </p:sp>
    </p:spTree>
    <p:extLst>
      <p:ext uri="{BB962C8B-B14F-4D97-AF65-F5344CB8AC3E}">
        <p14:creationId xmlns:p14="http://schemas.microsoft.com/office/powerpoint/2010/main" val="27998904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Each driving data recorded and store to database for evaluating and offering exact amount of insurance policy driving data like harsh breaking, accretion, lane cutting in speed will be collected using accelerometer and GPS location with incident date and time. This data is helpful to insurance company to calculate the risk analysis and chances of getting accident recovery claims. It will be also useful to verify accident incident information explain by consumer. Analysis data may be used for educating people about driving sense and analyzing driving behavior of the people.</a:t>
            </a:r>
          </a:p>
        </p:txBody>
      </p:sp>
      <p:sp>
        <p:nvSpPr>
          <p:cNvPr id="2" name="Title 1"/>
          <p:cNvSpPr>
            <a:spLocks noGrp="1"/>
          </p:cNvSpPr>
          <p:nvPr>
            <p:ph type="title"/>
          </p:nvPr>
        </p:nvSpPr>
        <p:spPr/>
        <p:txBody>
          <a:bodyPr>
            <a:normAutofit/>
          </a:bodyPr>
          <a:lstStyle/>
          <a:p>
            <a:r>
              <a:rPr lang="en-US" b="1" dirty="0" smtClean="0"/>
              <a:t>Propose system</a:t>
            </a:r>
            <a:endParaRPr lang="en-US" dirty="0"/>
          </a:p>
        </p:txBody>
      </p:sp>
    </p:spTree>
    <p:extLst>
      <p:ext uri="{BB962C8B-B14F-4D97-AF65-F5344CB8AC3E}">
        <p14:creationId xmlns:p14="http://schemas.microsoft.com/office/powerpoint/2010/main" val="3103551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Fraud insurance claim get eliminated</a:t>
            </a:r>
          </a:p>
          <a:p>
            <a:r>
              <a:rPr lang="en-US" dirty="0"/>
              <a:t>Users driving style could be capture </a:t>
            </a:r>
            <a:endParaRPr lang="en-US" dirty="0"/>
          </a:p>
        </p:txBody>
      </p:sp>
      <p:sp>
        <p:nvSpPr>
          <p:cNvPr id="2" name="Title 1"/>
          <p:cNvSpPr>
            <a:spLocks noGrp="1"/>
          </p:cNvSpPr>
          <p:nvPr>
            <p:ph type="title"/>
          </p:nvPr>
        </p:nvSpPr>
        <p:spPr/>
        <p:txBody>
          <a:bodyPr>
            <a:normAutofit/>
          </a:bodyPr>
          <a:lstStyle/>
          <a:p>
            <a:r>
              <a:rPr lang="en-US" b="1" dirty="0" smtClean="0"/>
              <a:t>Advantages of propose system</a:t>
            </a:r>
            <a:endParaRPr lang="en-US" dirty="0"/>
          </a:p>
        </p:txBody>
      </p:sp>
    </p:spTree>
    <p:extLst>
      <p:ext uri="{BB962C8B-B14F-4D97-AF65-F5344CB8AC3E}">
        <p14:creationId xmlns:p14="http://schemas.microsoft.com/office/powerpoint/2010/main" val="28331808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21</TotalTime>
  <Words>1187</Words>
  <Application>Microsoft Office PowerPoint</Application>
  <PresentationFormat>On-screen Show (4:3)</PresentationFormat>
  <Paragraphs>56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Waveform</vt:lpstr>
      <vt:lpstr>Usage-based Automotive Insurance System</vt:lpstr>
      <vt:lpstr>Content</vt:lpstr>
      <vt:lpstr>Abstract</vt:lpstr>
      <vt:lpstr>Introduction</vt:lpstr>
      <vt:lpstr>Problem Statement</vt:lpstr>
      <vt:lpstr>Existing system</vt:lpstr>
      <vt:lpstr>Disadvantages of existing system</vt:lpstr>
      <vt:lpstr>Propose system</vt:lpstr>
      <vt:lpstr>Advantages of propose system</vt:lpstr>
      <vt:lpstr>System Requirements</vt:lpstr>
      <vt:lpstr>Conclusion</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RoadSense: Smartphone Application to Estimate Road Conditions using Accelerometer and Gyroscope</dc:title>
  <dc:creator>admin</dc:creator>
  <cp:lastModifiedBy>admin</cp:lastModifiedBy>
  <cp:revision>3</cp:revision>
  <dcterms:created xsi:type="dcterms:W3CDTF">2018-06-23T06:03:27Z</dcterms:created>
  <dcterms:modified xsi:type="dcterms:W3CDTF">2018-07-11T06:26:28Z</dcterms:modified>
</cp:coreProperties>
</file>