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1BA002-69E9-4563-9EC9-84D9A41CB5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AE84E5F-F9DA-4F71-8189-1DE313501FB9}">
      <dgm:prSet/>
      <dgm:spPr/>
      <dgm:t>
        <a:bodyPr/>
        <a:lstStyle/>
        <a:p>
          <a:r>
            <a:rPr lang="en-IN"/>
            <a:t>“Financial Literacy is not an option, it’s a necessity.”</a:t>
          </a:r>
          <a:endParaRPr lang="en-US"/>
        </a:p>
      </dgm:t>
    </dgm:pt>
    <dgm:pt modelId="{04534EAC-63AA-4EF2-9961-74710BE2CDAD}" type="parTrans" cxnId="{C7A95FE9-1AD9-479D-9246-5592E6E49182}">
      <dgm:prSet/>
      <dgm:spPr/>
      <dgm:t>
        <a:bodyPr/>
        <a:lstStyle/>
        <a:p>
          <a:endParaRPr lang="en-US"/>
        </a:p>
      </dgm:t>
    </dgm:pt>
    <dgm:pt modelId="{91935EE1-689A-42BB-92B4-A38566F79BF6}" type="sibTrans" cxnId="{C7A95FE9-1AD9-479D-9246-5592E6E49182}">
      <dgm:prSet/>
      <dgm:spPr/>
      <dgm:t>
        <a:bodyPr/>
        <a:lstStyle/>
        <a:p>
          <a:endParaRPr lang="en-US"/>
        </a:p>
      </dgm:t>
    </dgm:pt>
    <dgm:pt modelId="{7F00C8A0-587D-488C-8DD3-DFA32518B095}">
      <dgm:prSet/>
      <dgm:spPr/>
      <dgm:t>
        <a:bodyPr/>
        <a:lstStyle/>
        <a:p>
          <a:r>
            <a:rPr lang="en-IN"/>
            <a:t>According to survey, only 24% people of total population demonstrate basic financial  literacy.</a:t>
          </a:r>
          <a:endParaRPr lang="en-US"/>
        </a:p>
      </dgm:t>
    </dgm:pt>
    <dgm:pt modelId="{392D2217-0BFE-4F47-8029-2812641913AE}" type="parTrans" cxnId="{58A314D1-54CA-4366-A1F9-60BCCE2CA627}">
      <dgm:prSet/>
      <dgm:spPr/>
      <dgm:t>
        <a:bodyPr/>
        <a:lstStyle/>
        <a:p>
          <a:endParaRPr lang="en-US"/>
        </a:p>
      </dgm:t>
    </dgm:pt>
    <dgm:pt modelId="{9FEB5AA8-35D3-4F45-B24A-26224177E1BA}" type="sibTrans" cxnId="{58A314D1-54CA-4366-A1F9-60BCCE2CA627}">
      <dgm:prSet/>
      <dgm:spPr/>
      <dgm:t>
        <a:bodyPr/>
        <a:lstStyle/>
        <a:p>
          <a:endParaRPr lang="en-US"/>
        </a:p>
      </dgm:t>
    </dgm:pt>
    <dgm:pt modelId="{29AFA31F-DD40-4B43-9017-A725395A01D5}">
      <dgm:prSet/>
      <dgm:spPr/>
      <dgm:t>
        <a:bodyPr/>
        <a:lstStyle/>
        <a:p>
          <a:r>
            <a:rPr lang="en-IN"/>
            <a:t>Our presentation aims to empower the individuals across generations with essential money management skills</a:t>
          </a:r>
          <a:endParaRPr lang="en-US"/>
        </a:p>
      </dgm:t>
    </dgm:pt>
    <dgm:pt modelId="{81049F46-4CF2-4312-8D0D-FBBF4413CF72}" type="parTrans" cxnId="{1255A409-2E6C-492A-A838-A9822EF89085}">
      <dgm:prSet/>
      <dgm:spPr/>
      <dgm:t>
        <a:bodyPr/>
        <a:lstStyle/>
        <a:p>
          <a:endParaRPr lang="en-US"/>
        </a:p>
      </dgm:t>
    </dgm:pt>
    <dgm:pt modelId="{1E6490C2-4177-4224-89DC-C6E401EB18D9}" type="sibTrans" cxnId="{1255A409-2E6C-492A-A838-A9822EF89085}">
      <dgm:prSet/>
      <dgm:spPr/>
      <dgm:t>
        <a:bodyPr/>
        <a:lstStyle/>
        <a:p>
          <a:endParaRPr lang="en-US"/>
        </a:p>
      </dgm:t>
    </dgm:pt>
    <dgm:pt modelId="{D6C046C5-35AA-420D-9FDD-9560E099CC07}">
      <dgm:prSet/>
      <dgm:spPr/>
      <dgm:t>
        <a:bodyPr/>
        <a:lstStyle/>
        <a:p>
          <a:r>
            <a:rPr lang="en-US" dirty="0"/>
            <a:t>We have customized our content to suit various age brackets, ensuring that each segment is tailored for maximum impact and relevance.</a:t>
          </a:r>
        </a:p>
      </dgm:t>
    </dgm:pt>
    <dgm:pt modelId="{394C3355-62D8-4DEB-8812-93862F5FD4F1}" type="parTrans" cxnId="{45EAEABA-9A9C-4A55-A8BD-B70BAE5BC2A4}">
      <dgm:prSet/>
      <dgm:spPr/>
      <dgm:t>
        <a:bodyPr/>
        <a:lstStyle/>
        <a:p>
          <a:endParaRPr lang="en-US"/>
        </a:p>
      </dgm:t>
    </dgm:pt>
    <dgm:pt modelId="{352AA66D-368E-406A-A679-E686E5954645}" type="sibTrans" cxnId="{45EAEABA-9A9C-4A55-A8BD-B70BAE5BC2A4}">
      <dgm:prSet/>
      <dgm:spPr/>
      <dgm:t>
        <a:bodyPr/>
        <a:lstStyle/>
        <a:p>
          <a:endParaRPr lang="en-US"/>
        </a:p>
      </dgm:t>
    </dgm:pt>
    <dgm:pt modelId="{77F2599F-3822-4711-9DFC-2A84B7924691}" type="pres">
      <dgm:prSet presAssocID="{971BA002-69E9-4563-9EC9-84D9A41CB504}" presName="root" presStyleCnt="0">
        <dgm:presLayoutVars>
          <dgm:dir/>
          <dgm:resizeHandles val="exact"/>
        </dgm:presLayoutVars>
      </dgm:prSet>
      <dgm:spPr/>
    </dgm:pt>
    <dgm:pt modelId="{BDE85A09-87A4-49AA-95CC-51449108621E}" type="pres">
      <dgm:prSet presAssocID="{1AE84E5F-F9DA-4F71-8189-1DE313501FB9}" presName="compNode" presStyleCnt="0"/>
      <dgm:spPr/>
    </dgm:pt>
    <dgm:pt modelId="{1C06089D-66B9-4433-BFE6-3DB4CA5FEF6B}" type="pres">
      <dgm:prSet presAssocID="{1AE84E5F-F9DA-4F71-8189-1DE313501FB9}" presName="bgRect" presStyleLbl="bgShp" presStyleIdx="0" presStyleCnt="4"/>
      <dgm:spPr/>
    </dgm:pt>
    <dgm:pt modelId="{12EAC137-70D7-481B-B94B-C9AD1A7865FD}" type="pres">
      <dgm:prSet presAssocID="{1AE84E5F-F9DA-4F71-8189-1DE313501FB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B668EB5-2B10-47E0-B2F7-A66FD71F93A7}" type="pres">
      <dgm:prSet presAssocID="{1AE84E5F-F9DA-4F71-8189-1DE313501FB9}" presName="spaceRect" presStyleCnt="0"/>
      <dgm:spPr/>
    </dgm:pt>
    <dgm:pt modelId="{8459047C-59E6-4711-9C2D-52B009EF88AF}" type="pres">
      <dgm:prSet presAssocID="{1AE84E5F-F9DA-4F71-8189-1DE313501FB9}" presName="parTx" presStyleLbl="revTx" presStyleIdx="0" presStyleCnt="4">
        <dgm:presLayoutVars>
          <dgm:chMax val="0"/>
          <dgm:chPref val="0"/>
        </dgm:presLayoutVars>
      </dgm:prSet>
      <dgm:spPr/>
    </dgm:pt>
    <dgm:pt modelId="{AC293743-9994-40C5-9AB5-0C28327C2516}" type="pres">
      <dgm:prSet presAssocID="{91935EE1-689A-42BB-92B4-A38566F79BF6}" presName="sibTrans" presStyleCnt="0"/>
      <dgm:spPr/>
    </dgm:pt>
    <dgm:pt modelId="{D6CEC889-42AF-48F8-9CA6-A75BF896A45C}" type="pres">
      <dgm:prSet presAssocID="{7F00C8A0-587D-488C-8DD3-DFA32518B095}" presName="compNode" presStyleCnt="0"/>
      <dgm:spPr/>
    </dgm:pt>
    <dgm:pt modelId="{41BA5F9D-8DCB-4E99-97EF-B6DD4190132E}" type="pres">
      <dgm:prSet presAssocID="{7F00C8A0-587D-488C-8DD3-DFA32518B095}" presName="bgRect" presStyleLbl="bgShp" presStyleIdx="1" presStyleCnt="4"/>
      <dgm:spPr/>
    </dgm:pt>
    <dgm:pt modelId="{DFD4BB58-279C-4D45-A197-3979C665E57B}" type="pres">
      <dgm:prSet presAssocID="{7F00C8A0-587D-488C-8DD3-DFA32518B09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18C24A3-76B4-4BBD-ABEE-6754FA0142EE}" type="pres">
      <dgm:prSet presAssocID="{7F00C8A0-587D-488C-8DD3-DFA32518B095}" presName="spaceRect" presStyleCnt="0"/>
      <dgm:spPr/>
    </dgm:pt>
    <dgm:pt modelId="{D3953EBD-62D1-4589-8E16-C97B90C03F89}" type="pres">
      <dgm:prSet presAssocID="{7F00C8A0-587D-488C-8DD3-DFA32518B095}" presName="parTx" presStyleLbl="revTx" presStyleIdx="1" presStyleCnt="4">
        <dgm:presLayoutVars>
          <dgm:chMax val="0"/>
          <dgm:chPref val="0"/>
        </dgm:presLayoutVars>
      </dgm:prSet>
      <dgm:spPr/>
    </dgm:pt>
    <dgm:pt modelId="{696FD060-E404-4A58-A37F-CB02AD4AB6FD}" type="pres">
      <dgm:prSet presAssocID="{9FEB5AA8-35D3-4F45-B24A-26224177E1BA}" presName="sibTrans" presStyleCnt="0"/>
      <dgm:spPr/>
    </dgm:pt>
    <dgm:pt modelId="{CBDAEC57-C95B-4BF4-A16A-511E97E1696C}" type="pres">
      <dgm:prSet presAssocID="{29AFA31F-DD40-4B43-9017-A725395A01D5}" presName="compNode" presStyleCnt="0"/>
      <dgm:spPr/>
    </dgm:pt>
    <dgm:pt modelId="{31F2DA95-B8F5-4F98-82A9-5C29148B53A6}" type="pres">
      <dgm:prSet presAssocID="{29AFA31F-DD40-4B43-9017-A725395A01D5}" presName="bgRect" presStyleLbl="bgShp" presStyleIdx="2" presStyleCnt="4"/>
      <dgm:spPr/>
    </dgm:pt>
    <dgm:pt modelId="{0BB01038-FCCE-4EF8-8C6F-6B889374B7B2}" type="pres">
      <dgm:prSet presAssocID="{29AFA31F-DD40-4B43-9017-A725395A01D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FC439AD-150C-4281-A268-77DFADEF8B6E}" type="pres">
      <dgm:prSet presAssocID="{29AFA31F-DD40-4B43-9017-A725395A01D5}" presName="spaceRect" presStyleCnt="0"/>
      <dgm:spPr/>
    </dgm:pt>
    <dgm:pt modelId="{A223E07C-BA99-4047-81F6-7EF5DF960F13}" type="pres">
      <dgm:prSet presAssocID="{29AFA31F-DD40-4B43-9017-A725395A01D5}" presName="parTx" presStyleLbl="revTx" presStyleIdx="2" presStyleCnt="4">
        <dgm:presLayoutVars>
          <dgm:chMax val="0"/>
          <dgm:chPref val="0"/>
        </dgm:presLayoutVars>
      </dgm:prSet>
      <dgm:spPr/>
    </dgm:pt>
    <dgm:pt modelId="{2CF7B9B9-6CEB-40FD-8A55-2B1C10F80E96}" type="pres">
      <dgm:prSet presAssocID="{1E6490C2-4177-4224-89DC-C6E401EB18D9}" presName="sibTrans" presStyleCnt="0"/>
      <dgm:spPr/>
    </dgm:pt>
    <dgm:pt modelId="{88E927D7-7007-465E-8BA8-DDFCDC370866}" type="pres">
      <dgm:prSet presAssocID="{D6C046C5-35AA-420D-9FDD-9560E099CC07}" presName="compNode" presStyleCnt="0"/>
      <dgm:spPr/>
    </dgm:pt>
    <dgm:pt modelId="{90A61201-DCB5-4220-B0E4-73F86EE9F41A}" type="pres">
      <dgm:prSet presAssocID="{D6C046C5-35AA-420D-9FDD-9560E099CC07}" presName="bgRect" presStyleLbl="bgShp" presStyleIdx="3" presStyleCnt="4"/>
      <dgm:spPr/>
    </dgm:pt>
    <dgm:pt modelId="{5C559555-C021-453D-99F2-0C403EC2D1FC}" type="pres">
      <dgm:prSet presAssocID="{D6C046C5-35AA-420D-9FDD-9560E099CC0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2E293D7-1A79-40DE-B5CA-F5E2FE3062D3}" type="pres">
      <dgm:prSet presAssocID="{D6C046C5-35AA-420D-9FDD-9560E099CC07}" presName="spaceRect" presStyleCnt="0"/>
      <dgm:spPr/>
    </dgm:pt>
    <dgm:pt modelId="{1DDF533B-76E6-4756-8929-6E6F14A560B1}" type="pres">
      <dgm:prSet presAssocID="{D6C046C5-35AA-420D-9FDD-9560E099CC0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255A409-2E6C-492A-A838-A9822EF89085}" srcId="{971BA002-69E9-4563-9EC9-84D9A41CB504}" destId="{29AFA31F-DD40-4B43-9017-A725395A01D5}" srcOrd="2" destOrd="0" parTransId="{81049F46-4CF2-4312-8D0D-FBBF4413CF72}" sibTransId="{1E6490C2-4177-4224-89DC-C6E401EB18D9}"/>
    <dgm:cxn modelId="{9CF50A16-779A-482E-A606-8BA06AE47C08}" type="presOf" srcId="{1AE84E5F-F9DA-4F71-8189-1DE313501FB9}" destId="{8459047C-59E6-4711-9C2D-52B009EF88AF}" srcOrd="0" destOrd="0" presId="urn:microsoft.com/office/officeart/2018/2/layout/IconVerticalSolidList"/>
    <dgm:cxn modelId="{E594CD44-86B2-4AC0-B4B1-257F357903CE}" type="presOf" srcId="{D6C046C5-35AA-420D-9FDD-9560E099CC07}" destId="{1DDF533B-76E6-4756-8929-6E6F14A560B1}" srcOrd="0" destOrd="0" presId="urn:microsoft.com/office/officeart/2018/2/layout/IconVerticalSolidList"/>
    <dgm:cxn modelId="{0B235F57-96BE-4955-9C37-8A54C538780E}" type="presOf" srcId="{971BA002-69E9-4563-9EC9-84D9A41CB504}" destId="{77F2599F-3822-4711-9DFC-2A84B7924691}" srcOrd="0" destOrd="0" presId="urn:microsoft.com/office/officeart/2018/2/layout/IconVerticalSolidList"/>
    <dgm:cxn modelId="{8FEEAF8C-D94C-401B-9150-92BBA20346DA}" type="presOf" srcId="{29AFA31F-DD40-4B43-9017-A725395A01D5}" destId="{A223E07C-BA99-4047-81F6-7EF5DF960F13}" srcOrd="0" destOrd="0" presId="urn:microsoft.com/office/officeart/2018/2/layout/IconVerticalSolidList"/>
    <dgm:cxn modelId="{45EAEABA-9A9C-4A55-A8BD-B70BAE5BC2A4}" srcId="{971BA002-69E9-4563-9EC9-84D9A41CB504}" destId="{D6C046C5-35AA-420D-9FDD-9560E099CC07}" srcOrd="3" destOrd="0" parTransId="{394C3355-62D8-4DEB-8812-93862F5FD4F1}" sibTransId="{352AA66D-368E-406A-A679-E686E5954645}"/>
    <dgm:cxn modelId="{58A314D1-54CA-4366-A1F9-60BCCE2CA627}" srcId="{971BA002-69E9-4563-9EC9-84D9A41CB504}" destId="{7F00C8A0-587D-488C-8DD3-DFA32518B095}" srcOrd="1" destOrd="0" parTransId="{392D2217-0BFE-4F47-8029-2812641913AE}" sibTransId="{9FEB5AA8-35D3-4F45-B24A-26224177E1BA}"/>
    <dgm:cxn modelId="{C7A95FE9-1AD9-479D-9246-5592E6E49182}" srcId="{971BA002-69E9-4563-9EC9-84D9A41CB504}" destId="{1AE84E5F-F9DA-4F71-8189-1DE313501FB9}" srcOrd="0" destOrd="0" parTransId="{04534EAC-63AA-4EF2-9961-74710BE2CDAD}" sibTransId="{91935EE1-689A-42BB-92B4-A38566F79BF6}"/>
    <dgm:cxn modelId="{689A87F0-84D9-4060-829D-3D5BFC74D23F}" type="presOf" srcId="{7F00C8A0-587D-488C-8DD3-DFA32518B095}" destId="{D3953EBD-62D1-4589-8E16-C97B90C03F89}" srcOrd="0" destOrd="0" presId="urn:microsoft.com/office/officeart/2018/2/layout/IconVerticalSolidList"/>
    <dgm:cxn modelId="{F888F257-B7F5-40FF-81FA-789C629931D2}" type="presParOf" srcId="{77F2599F-3822-4711-9DFC-2A84B7924691}" destId="{BDE85A09-87A4-49AA-95CC-51449108621E}" srcOrd="0" destOrd="0" presId="urn:microsoft.com/office/officeart/2018/2/layout/IconVerticalSolidList"/>
    <dgm:cxn modelId="{FD280465-81E4-4769-A17D-595A79AF67BF}" type="presParOf" srcId="{BDE85A09-87A4-49AA-95CC-51449108621E}" destId="{1C06089D-66B9-4433-BFE6-3DB4CA5FEF6B}" srcOrd="0" destOrd="0" presId="urn:microsoft.com/office/officeart/2018/2/layout/IconVerticalSolidList"/>
    <dgm:cxn modelId="{A9B3379C-86D3-47BB-84C7-3BCEF9B63FA3}" type="presParOf" srcId="{BDE85A09-87A4-49AA-95CC-51449108621E}" destId="{12EAC137-70D7-481B-B94B-C9AD1A7865FD}" srcOrd="1" destOrd="0" presId="urn:microsoft.com/office/officeart/2018/2/layout/IconVerticalSolidList"/>
    <dgm:cxn modelId="{D01C5992-F9BD-4872-A8CD-B4746650441E}" type="presParOf" srcId="{BDE85A09-87A4-49AA-95CC-51449108621E}" destId="{0B668EB5-2B10-47E0-B2F7-A66FD71F93A7}" srcOrd="2" destOrd="0" presId="urn:microsoft.com/office/officeart/2018/2/layout/IconVerticalSolidList"/>
    <dgm:cxn modelId="{3A89CA3A-FEFD-492F-AE46-956FAD25D9A4}" type="presParOf" srcId="{BDE85A09-87A4-49AA-95CC-51449108621E}" destId="{8459047C-59E6-4711-9C2D-52B009EF88AF}" srcOrd="3" destOrd="0" presId="urn:microsoft.com/office/officeart/2018/2/layout/IconVerticalSolidList"/>
    <dgm:cxn modelId="{C255AC22-BBC1-438B-9C17-0FF1C5647479}" type="presParOf" srcId="{77F2599F-3822-4711-9DFC-2A84B7924691}" destId="{AC293743-9994-40C5-9AB5-0C28327C2516}" srcOrd="1" destOrd="0" presId="urn:microsoft.com/office/officeart/2018/2/layout/IconVerticalSolidList"/>
    <dgm:cxn modelId="{89269B65-DCC3-4770-A5A1-E4642FA61821}" type="presParOf" srcId="{77F2599F-3822-4711-9DFC-2A84B7924691}" destId="{D6CEC889-42AF-48F8-9CA6-A75BF896A45C}" srcOrd="2" destOrd="0" presId="urn:microsoft.com/office/officeart/2018/2/layout/IconVerticalSolidList"/>
    <dgm:cxn modelId="{6E99899F-67BE-41B5-A90A-158FEDC889C1}" type="presParOf" srcId="{D6CEC889-42AF-48F8-9CA6-A75BF896A45C}" destId="{41BA5F9D-8DCB-4E99-97EF-B6DD4190132E}" srcOrd="0" destOrd="0" presId="urn:microsoft.com/office/officeart/2018/2/layout/IconVerticalSolidList"/>
    <dgm:cxn modelId="{A8DE70B6-337D-4126-A68D-526D3376A349}" type="presParOf" srcId="{D6CEC889-42AF-48F8-9CA6-A75BF896A45C}" destId="{DFD4BB58-279C-4D45-A197-3979C665E57B}" srcOrd="1" destOrd="0" presId="urn:microsoft.com/office/officeart/2018/2/layout/IconVerticalSolidList"/>
    <dgm:cxn modelId="{682C6010-DA37-4AC4-B252-C25E3F0F0932}" type="presParOf" srcId="{D6CEC889-42AF-48F8-9CA6-A75BF896A45C}" destId="{C18C24A3-76B4-4BBD-ABEE-6754FA0142EE}" srcOrd="2" destOrd="0" presId="urn:microsoft.com/office/officeart/2018/2/layout/IconVerticalSolidList"/>
    <dgm:cxn modelId="{CB8F1D6E-428B-49DE-A328-97B64F45D728}" type="presParOf" srcId="{D6CEC889-42AF-48F8-9CA6-A75BF896A45C}" destId="{D3953EBD-62D1-4589-8E16-C97B90C03F89}" srcOrd="3" destOrd="0" presId="urn:microsoft.com/office/officeart/2018/2/layout/IconVerticalSolidList"/>
    <dgm:cxn modelId="{8E2D5630-3463-4C2F-886E-863B8173D222}" type="presParOf" srcId="{77F2599F-3822-4711-9DFC-2A84B7924691}" destId="{696FD060-E404-4A58-A37F-CB02AD4AB6FD}" srcOrd="3" destOrd="0" presId="urn:microsoft.com/office/officeart/2018/2/layout/IconVerticalSolidList"/>
    <dgm:cxn modelId="{E89F19F6-D1D0-4FCC-AE6D-4AEDA6CF3EB3}" type="presParOf" srcId="{77F2599F-3822-4711-9DFC-2A84B7924691}" destId="{CBDAEC57-C95B-4BF4-A16A-511E97E1696C}" srcOrd="4" destOrd="0" presId="urn:microsoft.com/office/officeart/2018/2/layout/IconVerticalSolidList"/>
    <dgm:cxn modelId="{4027D7F9-2E62-4653-A27C-A5F0DA8622A0}" type="presParOf" srcId="{CBDAEC57-C95B-4BF4-A16A-511E97E1696C}" destId="{31F2DA95-B8F5-4F98-82A9-5C29148B53A6}" srcOrd="0" destOrd="0" presId="urn:microsoft.com/office/officeart/2018/2/layout/IconVerticalSolidList"/>
    <dgm:cxn modelId="{6D36A546-7AFA-4723-9988-0373392B31BA}" type="presParOf" srcId="{CBDAEC57-C95B-4BF4-A16A-511E97E1696C}" destId="{0BB01038-FCCE-4EF8-8C6F-6B889374B7B2}" srcOrd="1" destOrd="0" presId="urn:microsoft.com/office/officeart/2018/2/layout/IconVerticalSolidList"/>
    <dgm:cxn modelId="{4F5FEBFF-AF07-43F0-AA4E-FBDB22C932AF}" type="presParOf" srcId="{CBDAEC57-C95B-4BF4-A16A-511E97E1696C}" destId="{CFC439AD-150C-4281-A268-77DFADEF8B6E}" srcOrd="2" destOrd="0" presId="urn:microsoft.com/office/officeart/2018/2/layout/IconVerticalSolidList"/>
    <dgm:cxn modelId="{992D4AB1-0968-4EB8-BD55-59E5DE7AC9A4}" type="presParOf" srcId="{CBDAEC57-C95B-4BF4-A16A-511E97E1696C}" destId="{A223E07C-BA99-4047-81F6-7EF5DF960F13}" srcOrd="3" destOrd="0" presId="urn:microsoft.com/office/officeart/2018/2/layout/IconVerticalSolidList"/>
    <dgm:cxn modelId="{82E9F41F-7E8D-4B4B-92DA-23B9064EDF75}" type="presParOf" srcId="{77F2599F-3822-4711-9DFC-2A84B7924691}" destId="{2CF7B9B9-6CEB-40FD-8A55-2B1C10F80E96}" srcOrd="5" destOrd="0" presId="urn:microsoft.com/office/officeart/2018/2/layout/IconVerticalSolidList"/>
    <dgm:cxn modelId="{7F3CC5F5-73F5-417F-A1D9-5BFD78F4C3E5}" type="presParOf" srcId="{77F2599F-3822-4711-9DFC-2A84B7924691}" destId="{88E927D7-7007-465E-8BA8-DDFCDC370866}" srcOrd="6" destOrd="0" presId="urn:microsoft.com/office/officeart/2018/2/layout/IconVerticalSolidList"/>
    <dgm:cxn modelId="{0419245E-CC9F-4963-BE64-EF5856DB8E43}" type="presParOf" srcId="{88E927D7-7007-465E-8BA8-DDFCDC370866}" destId="{90A61201-DCB5-4220-B0E4-73F86EE9F41A}" srcOrd="0" destOrd="0" presId="urn:microsoft.com/office/officeart/2018/2/layout/IconVerticalSolidList"/>
    <dgm:cxn modelId="{8A3F7A30-5398-4237-B070-1B69B4537466}" type="presParOf" srcId="{88E927D7-7007-465E-8BA8-DDFCDC370866}" destId="{5C559555-C021-453D-99F2-0C403EC2D1FC}" srcOrd="1" destOrd="0" presId="urn:microsoft.com/office/officeart/2018/2/layout/IconVerticalSolidList"/>
    <dgm:cxn modelId="{D7C64C3A-200B-4026-9BD8-9272BF7A4A74}" type="presParOf" srcId="{88E927D7-7007-465E-8BA8-DDFCDC370866}" destId="{42E293D7-1A79-40DE-B5CA-F5E2FE3062D3}" srcOrd="2" destOrd="0" presId="urn:microsoft.com/office/officeart/2018/2/layout/IconVerticalSolidList"/>
    <dgm:cxn modelId="{96AEE24D-DBDA-4C03-A783-55E7D50419C6}" type="presParOf" srcId="{88E927D7-7007-465E-8BA8-DDFCDC370866}" destId="{1DDF533B-76E6-4756-8929-6E6F14A560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6089D-66B9-4433-BFE6-3DB4CA5FEF6B}">
      <dsp:nvSpPr>
        <dsp:cNvPr id="0" name=""/>
        <dsp:cNvSpPr/>
      </dsp:nvSpPr>
      <dsp:spPr>
        <a:xfrm>
          <a:off x="0" y="2177"/>
          <a:ext cx="6391275" cy="1103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AC137-70D7-481B-B94B-C9AD1A7865FD}">
      <dsp:nvSpPr>
        <dsp:cNvPr id="0" name=""/>
        <dsp:cNvSpPr/>
      </dsp:nvSpPr>
      <dsp:spPr>
        <a:xfrm>
          <a:off x="333853" y="250498"/>
          <a:ext cx="607006" cy="60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9047C-59E6-4711-9C2D-52B009EF88AF}">
      <dsp:nvSpPr>
        <dsp:cNvPr id="0" name=""/>
        <dsp:cNvSpPr/>
      </dsp:nvSpPr>
      <dsp:spPr>
        <a:xfrm>
          <a:off x="1274714" y="2177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“Financial Literacy is not an option, it’s a necessity.”</a:t>
          </a:r>
          <a:endParaRPr lang="en-US" sz="1600" kern="1200"/>
        </a:p>
      </dsp:txBody>
      <dsp:txXfrm>
        <a:off x="1274714" y="2177"/>
        <a:ext cx="5116560" cy="1103648"/>
      </dsp:txXfrm>
    </dsp:sp>
    <dsp:sp modelId="{41BA5F9D-8DCB-4E99-97EF-B6DD4190132E}">
      <dsp:nvSpPr>
        <dsp:cNvPr id="0" name=""/>
        <dsp:cNvSpPr/>
      </dsp:nvSpPr>
      <dsp:spPr>
        <a:xfrm>
          <a:off x="0" y="1381738"/>
          <a:ext cx="6391275" cy="1103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4BB58-279C-4D45-A197-3979C665E57B}">
      <dsp:nvSpPr>
        <dsp:cNvPr id="0" name=""/>
        <dsp:cNvSpPr/>
      </dsp:nvSpPr>
      <dsp:spPr>
        <a:xfrm>
          <a:off x="333853" y="1630059"/>
          <a:ext cx="607006" cy="60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53EBD-62D1-4589-8E16-C97B90C03F89}">
      <dsp:nvSpPr>
        <dsp:cNvPr id="0" name=""/>
        <dsp:cNvSpPr/>
      </dsp:nvSpPr>
      <dsp:spPr>
        <a:xfrm>
          <a:off x="1274714" y="1381738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According to survey, only 24% people of total population demonstrate basic financial  literacy.</a:t>
          </a:r>
          <a:endParaRPr lang="en-US" sz="1600" kern="1200"/>
        </a:p>
      </dsp:txBody>
      <dsp:txXfrm>
        <a:off x="1274714" y="1381738"/>
        <a:ext cx="5116560" cy="1103648"/>
      </dsp:txXfrm>
    </dsp:sp>
    <dsp:sp modelId="{31F2DA95-B8F5-4F98-82A9-5C29148B53A6}">
      <dsp:nvSpPr>
        <dsp:cNvPr id="0" name=""/>
        <dsp:cNvSpPr/>
      </dsp:nvSpPr>
      <dsp:spPr>
        <a:xfrm>
          <a:off x="0" y="2761299"/>
          <a:ext cx="6391275" cy="11036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B01038-FCCE-4EF8-8C6F-6B889374B7B2}">
      <dsp:nvSpPr>
        <dsp:cNvPr id="0" name=""/>
        <dsp:cNvSpPr/>
      </dsp:nvSpPr>
      <dsp:spPr>
        <a:xfrm>
          <a:off x="333853" y="3009620"/>
          <a:ext cx="607006" cy="6070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3E07C-BA99-4047-81F6-7EF5DF960F13}">
      <dsp:nvSpPr>
        <dsp:cNvPr id="0" name=""/>
        <dsp:cNvSpPr/>
      </dsp:nvSpPr>
      <dsp:spPr>
        <a:xfrm>
          <a:off x="1274714" y="2761299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Our presentation aims to empower the individuals across generations with essential money management skills</a:t>
          </a:r>
          <a:endParaRPr lang="en-US" sz="1600" kern="1200"/>
        </a:p>
      </dsp:txBody>
      <dsp:txXfrm>
        <a:off x="1274714" y="2761299"/>
        <a:ext cx="5116560" cy="1103648"/>
      </dsp:txXfrm>
    </dsp:sp>
    <dsp:sp modelId="{90A61201-DCB5-4220-B0E4-73F86EE9F41A}">
      <dsp:nvSpPr>
        <dsp:cNvPr id="0" name=""/>
        <dsp:cNvSpPr/>
      </dsp:nvSpPr>
      <dsp:spPr>
        <a:xfrm>
          <a:off x="0" y="4140860"/>
          <a:ext cx="6391275" cy="11036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59555-C021-453D-99F2-0C403EC2D1FC}">
      <dsp:nvSpPr>
        <dsp:cNvPr id="0" name=""/>
        <dsp:cNvSpPr/>
      </dsp:nvSpPr>
      <dsp:spPr>
        <a:xfrm>
          <a:off x="333853" y="4389181"/>
          <a:ext cx="607006" cy="6070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F533B-76E6-4756-8929-6E6F14A560B1}">
      <dsp:nvSpPr>
        <dsp:cNvPr id="0" name=""/>
        <dsp:cNvSpPr/>
      </dsp:nvSpPr>
      <dsp:spPr>
        <a:xfrm>
          <a:off x="1274714" y="4140860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 have customized our content to suit various age brackets, ensuring that each segment is tailored for maximum impact and relevance.</a:t>
          </a:r>
        </a:p>
      </dsp:txBody>
      <dsp:txXfrm>
        <a:off x="1274714" y="4140860"/>
        <a:ext cx="5116560" cy="1103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22433-14B7-43C1-A651-1D3E40E49B3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327CB-E4F9-4957-B08A-777ABB149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43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327CB-E4F9-4957-B08A-777ABB14926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309E82E-A9B3-4838-B964-4E757A6960C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4716449-F56B-4819-B14C-8FBF799E6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82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E82E-A9B3-4838-B964-4E757A6960C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449-F56B-4819-B14C-8FBF799E6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21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E82E-A9B3-4838-B964-4E757A6960C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449-F56B-4819-B14C-8FBF799E6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143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E82E-A9B3-4838-B964-4E757A6960C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449-F56B-4819-B14C-8FBF799E6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397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E82E-A9B3-4838-B964-4E757A6960C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449-F56B-4819-B14C-8FBF799E6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219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E82E-A9B3-4838-B964-4E757A6960C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449-F56B-4819-B14C-8FBF799E6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357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E82E-A9B3-4838-B964-4E757A6960C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449-F56B-4819-B14C-8FBF799E6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413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309E82E-A9B3-4838-B964-4E757A6960C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449-F56B-4819-B14C-8FBF799E6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241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309E82E-A9B3-4838-B964-4E757A6960C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449-F56B-4819-B14C-8FBF799E6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97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E82E-A9B3-4838-B964-4E757A6960C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449-F56B-4819-B14C-8FBF799E6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41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E82E-A9B3-4838-B964-4E757A6960C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449-F56B-4819-B14C-8FBF799E6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3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E82E-A9B3-4838-B964-4E757A6960C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449-F56B-4819-B14C-8FBF799E6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23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E82E-A9B3-4838-B964-4E757A6960C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449-F56B-4819-B14C-8FBF799E6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70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E82E-A9B3-4838-B964-4E757A6960C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449-F56B-4819-B14C-8FBF799E6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75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E82E-A9B3-4838-B964-4E757A6960C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449-F56B-4819-B14C-8FBF799E6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53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E82E-A9B3-4838-B964-4E757A6960C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449-F56B-4819-B14C-8FBF799E6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54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E82E-A9B3-4838-B964-4E757A6960C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6449-F56B-4819-B14C-8FBF799E6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34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309E82E-A9B3-4838-B964-4E757A6960C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4716449-F56B-4819-B14C-8FBF799E6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16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rdwallet.com/" TargetMode="External"/><Relationship Id="rId2" Type="http://schemas.openxmlformats.org/officeDocument/2006/relationships/hyperlink" Target="https://mint.intui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vestopedia.com/" TargetMode="External"/><Relationship Id="rId5" Type="http://schemas.openxmlformats.org/officeDocument/2006/relationships/hyperlink" Target="https://www.khanacademy.org/college-careers-more/personal-finance" TargetMode="External"/><Relationship Id="rId4" Type="http://schemas.openxmlformats.org/officeDocument/2006/relationships/hyperlink" Target="https://www.acorns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B294-96FB-8DF0-DBD1-4BBFE0B58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5000" dirty="0">
                <a:solidFill>
                  <a:schemeClr val="tx1"/>
                </a:solidFill>
              </a:rPr>
              <a:t>Code Wizards Introducing you with </a:t>
            </a:r>
            <a:br>
              <a:rPr lang="en-IN" sz="5000" dirty="0">
                <a:solidFill>
                  <a:schemeClr val="tx1"/>
                </a:solidFill>
              </a:rPr>
            </a:br>
            <a:r>
              <a:rPr lang="en-IN" sz="5000" dirty="0">
                <a:solidFill>
                  <a:schemeClr val="tx1"/>
                </a:solidFill>
              </a:rPr>
              <a:t>Chanakya : The ArthaMitra (Financial Friend)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E8F8B-EFD9-000E-A7F7-22AE39457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2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Problem statement 1 </a:t>
            </a:r>
            <a:r>
              <a:rPr lang="en-IN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</a:t>
            </a: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Create an interactive mobile app (can be a web portal too) that educates young adults (especially college students) about personal finance. Cover topics like budgeting, saving, investing, and managing debt. Gamify the learning experience to make it engaging.</a:t>
            </a:r>
            <a:endParaRPr lang="en-IN" sz="2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351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5A6F-EDEE-E87E-2282-EE067C66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 sz="3300" dirty="0">
                <a:solidFill>
                  <a:schemeClr val="accent1">
                    <a:lumMod val="75000"/>
                  </a:schemeClr>
                </a:solidFill>
              </a:rPr>
              <a:t>Empowering Financial Literacy Across Generations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2E9549-9778-39BC-CB3A-EBF6444109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99754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185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50F9-2DB4-99D8-64E2-9030DAFA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834467"/>
            <a:ext cx="8825658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                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065BEA-98DC-7633-D53F-9CD34E4BF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235788"/>
              </p:ext>
            </p:extLst>
          </p:nvPr>
        </p:nvGraphicFramePr>
        <p:xfrm>
          <a:off x="1362782" y="1143006"/>
          <a:ext cx="8410002" cy="3429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5001">
                  <a:extLst>
                    <a:ext uri="{9D8B030D-6E8A-4147-A177-3AD203B41FA5}">
                      <a16:colId xmlns:a16="http://schemas.microsoft.com/office/drawing/2014/main" val="3181734837"/>
                    </a:ext>
                  </a:extLst>
                </a:gridCol>
                <a:gridCol w="4205001">
                  <a:extLst>
                    <a:ext uri="{9D8B030D-6E8A-4147-A177-3AD203B41FA5}">
                      <a16:colId xmlns:a16="http://schemas.microsoft.com/office/drawing/2014/main" val="3244751765"/>
                    </a:ext>
                  </a:extLst>
                </a:gridCol>
              </a:tblGrid>
              <a:tr h="565609">
                <a:tc>
                  <a:txBody>
                    <a:bodyPr/>
                    <a:lstStyle/>
                    <a:p>
                      <a:r>
                        <a:rPr lang="en-IN" sz="2700" dirty="0"/>
                        <a:t>      </a:t>
                      </a:r>
                      <a:r>
                        <a:rPr lang="en-IN" sz="2900" dirty="0"/>
                        <a:t>Interactive Tools</a:t>
                      </a:r>
                    </a:p>
                  </a:txBody>
                  <a:tcPr marL="88376" marR="88376" marT="44188" marB="44188"/>
                </a:tc>
                <a:tc>
                  <a:txBody>
                    <a:bodyPr/>
                    <a:lstStyle/>
                    <a:p>
                      <a:r>
                        <a:rPr lang="en-IN" sz="2900" dirty="0"/>
                        <a:t>    Informative Tools</a:t>
                      </a:r>
                    </a:p>
                  </a:txBody>
                  <a:tcPr marL="88376" marR="88376" marT="44188" marB="44188"/>
                </a:tc>
                <a:extLst>
                  <a:ext uri="{0D108BD9-81ED-4DB2-BD59-A6C34878D82A}">
                    <a16:rowId xmlns:a16="http://schemas.microsoft.com/office/drawing/2014/main" val="2764478302"/>
                  </a:ext>
                </a:extLst>
              </a:tr>
              <a:tr h="477232">
                <a:tc>
                  <a:txBody>
                    <a:bodyPr/>
                    <a:lstStyle/>
                    <a:p>
                      <a:r>
                        <a:rPr lang="en-IN" sz="2300"/>
                        <a:t>               Expense Tracker</a:t>
                      </a:r>
                    </a:p>
                  </a:txBody>
                  <a:tcPr marL="88376" marR="88376" marT="44188" marB="44188"/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                           </a:t>
                      </a:r>
                      <a:r>
                        <a:rPr lang="en-IN" sz="2300"/>
                        <a:t>Trends</a:t>
                      </a:r>
                    </a:p>
                  </a:txBody>
                  <a:tcPr marL="88376" marR="88376" marT="44188" marB="44188"/>
                </a:tc>
                <a:extLst>
                  <a:ext uri="{0D108BD9-81ED-4DB2-BD59-A6C34878D82A}">
                    <a16:rowId xmlns:a16="http://schemas.microsoft.com/office/drawing/2014/main" val="2858767943"/>
                  </a:ext>
                </a:extLst>
              </a:tr>
              <a:tr h="477232">
                <a:tc>
                  <a:txBody>
                    <a:bodyPr/>
                    <a:lstStyle/>
                    <a:p>
                      <a:r>
                        <a:rPr lang="en-IN" sz="2300"/>
                        <a:t>                 Goal Setter</a:t>
                      </a:r>
                    </a:p>
                  </a:txBody>
                  <a:tcPr marL="88376" marR="88376" marT="44188" marB="44188"/>
                </a:tc>
                <a:tc>
                  <a:txBody>
                    <a:bodyPr/>
                    <a:lstStyle/>
                    <a:p>
                      <a:r>
                        <a:rPr lang="en-IN" sz="2300"/>
                        <a:t>                 Tax System</a:t>
                      </a:r>
                    </a:p>
                  </a:txBody>
                  <a:tcPr marL="88376" marR="88376" marT="44188" marB="44188"/>
                </a:tc>
                <a:extLst>
                  <a:ext uri="{0D108BD9-81ED-4DB2-BD59-A6C34878D82A}">
                    <a16:rowId xmlns:a16="http://schemas.microsoft.com/office/drawing/2014/main" val="791467223"/>
                  </a:ext>
                </a:extLst>
              </a:tr>
              <a:tr h="477232">
                <a:tc>
                  <a:txBody>
                    <a:bodyPr/>
                    <a:lstStyle/>
                    <a:p>
                      <a:r>
                        <a:rPr lang="en-IN" sz="2300"/>
                        <a:t>                       Quiz</a:t>
                      </a:r>
                    </a:p>
                  </a:txBody>
                  <a:tcPr marL="88376" marR="88376" marT="44188" marB="44188"/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                    </a:t>
                      </a:r>
                      <a:r>
                        <a:rPr lang="en-IN" sz="2300"/>
                        <a:t>Mutual Funds</a:t>
                      </a:r>
                    </a:p>
                  </a:txBody>
                  <a:tcPr marL="88376" marR="88376" marT="44188" marB="44188"/>
                </a:tc>
                <a:extLst>
                  <a:ext uri="{0D108BD9-81ED-4DB2-BD59-A6C34878D82A}">
                    <a16:rowId xmlns:a16="http://schemas.microsoft.com/office/drawing/2014/main" val="1806896319"/>
                  </a:ext>
                </a:extLst>
              </a:tr>
              <a:tr h="477232">
                <a:tc>
                  <a:txBody>
                    <a:bodyPr/>
                    <a:lstStyle/>
                    <a:p>
                      <a:r>
                        <a:rPr lang="en-IN" sz="2300" dirty="0"/>
                        <a:t>               SIP Calculator</a:t>
                      </a:r>
                    </a:p>
                  </a:txBody>
                  <a:tcPr marL="88376" marR="88376" marT="44188" marB="44188"/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              </a:t>
                      </a:r>
                      <a:r>
                        <a:rPr lang="en-IN" sz="2300"/>
                        <a:t>Insurance Policies</a:t>
                      </a:r>
                    </a:p>
                  </a:txBody>
                  <a:tcPr marL="88376" marR="88376" marT="44188" marB="44188"/>
                </a:tc>
                <a:extLst>
                  <a:ext uri="{0D108BD9-81ED-4DB2-BD59-A6C34878D82A}">
                    <a16:rowId xmlns:a16="http://schemas.microsoft.com/office/drawing/2014/main" val="3140467453"/>
                  </a:ext>
                </a:extLst>
              </a:tr>
              <a:tr h="477232">
                <a:tc>
                  <a:txBody>
                    <a:bodyPr/>
                    <a:lstStyle/>
                    <a:p>
                      <a:r>
                        <a:rPr lang="en-IN" sz="2300"/>
                        <a:t>                    Chat Bot</a:t>
                      </a:r>
                    </a:p>
                  </a:txBody>
                  <a:tcPr marL="88376" marR="88376" marT="44188" marB="44188"/>
                </a:tc>
                <a:tc>
                  <a:txBody>
                    <a:bodyPr/>
                    <a:lstStyle/>
                    <a:p>
                      <a:r>
                        <a:rPr lang="en-IN" sz="2300"/>
                        <a:t>              Blogs (Bnews)</a:t>
                      </a:r>
                    </a:p>
                  </a:txBody>
                  <a:tcPr marL="88376" marR="88376" marT="44188" marB="44188"/>
                </a:tc>
                <a:extLst>
                  <a:ext uri="{0D108BD9-81ED-4DB2-BD59-A6C34878D82A}">
                    <a16:rowId xmlns:a16="http://schemas.microsoft.com/office/drawing/2014/main" val="4066337066"/>
                  </a:ext>
                </a:extLst>
              </a:tr>
              <a:tr h="477232">
                <a:tc>
                  <a:txBody>
                    <a:bodyPr/>
                    <a:lstStyle/>
                    <a:p>
                      <a:r>
                        <a:rPr lang="en-IN" sz="2300"/>
                        <a:t>              Reward Games</a:t>
                      </a:r>
                    </a:p>
                  </a:txBody>
                  <a:tcPr marL="88376" marR="88376" marT="44188" marB="44188"/>
                </a:tc>
                <a:tc>
                  <a:txBody>
                    <a:bodyPr/>
                    <a:lstStyle/>
                    <a:p>
                      <a:endParaRPr lang="en-IN" sz="2300" dirty="0"/>
                    </a:p>
                  </a:txBody>
                  <a:tcPr marL="88376" marR="88376" marT="44188" marB="44188"/>
                </a:tc>
                <a:extLst>
                  <a:ext uri="{0D108BD9-81ED-4DB2-BD59-A6C34878D82A}">
                    <a16:rowId xmlns:a16="http://schemas.microsoft.com/office/drawing/2014/main" val="2200849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982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8E36-657F-CCA1-5845-B567A3BD3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9610"/>
          </a:xfrm>
        </p:spPr>
        <p:txBody>
          <a:bodyPr>
            <a:normAutofit fontScale="90000"/>
          </a:bodyPr>
          <a:lstStyle/>
          <a:p>
            <a:r>
              <a:rPr lang="en-IN" dirty="0"/>
              <a:t>Flowchart For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90E40-FD5A-2D3A-723F-A61E998B8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71" y="894736"/>
            <a:ext cx="10515600" cy="596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8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0C508-A14D-A778-5F4D-9E1BD9E7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&amp; Future growth potential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ED274-898C-60DA-23B5-6037CC49C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/>
              <a:t>Getting Realtime authentic data </a:t>
            </a:r>
          </a:p>
          <a:p>
            <a:r>
              <a:rPr lang="en-IN" sz="2400" b="1" dirty="0"/>
              <a:t>Investment tracking systems, which will track all your FD , MF investments at one page showing how your investments are performing using Realtime changing ROR.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51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D11A-EBAE-3047-BDE8-56B631B73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5A93F-54B5-1223-31CB-A74D7132F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0" y="2389239"/>
            <a:ext cx="10815484" cy="4090219"/>
          </a:xfrm>
        </p:spPr>
        <p:txBody>
          <a:bodyPr>
            <a:noAutofit/>
          </a:bodyPr>
          <a:lstStyle/>
          <a:p>
            <a:r>
              <a:rPr lang="en-US" sz="2200" dirty="0"/>
              <a:t>1. Responsive Design Implementation: Ensuring the application's responsiveness across different devices and screen sizes, improving user experience and accessibility.</a:t>
            </a:r>
          </a:p>
          <a:p>
            <a:r>
              <a:rPr lang="en-US" sz="2200" dirty="0"/>
              <a:t>2. Deepened Understanding of Financial Concepts: Exploring tax-saving options and insurance products, gaining practical knowledge in financial planning and management.</a:t>
            </a:r>
          </a:p>
          <a:p>
            <a:r>
              <a:rPr lang="en-US" sz="2200" dirty="0"/>
              <a:t>3. Integration of External Content: Embedding YouTube videos into the application, showcasing the ability to work with external content seamlessly.</a:t>
            </a:r>
          </a:p>
          <a:p>
            <a:r>
              <a:rPr lang="en-US" sz="2200" dirty="0"/>
              <a:t>4. Attention to User Needs: Understanding user requirements for tax and insurance information, focusing on user-centric design and content delivery.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07922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3C80-85C9-4B13-B299-4AC5E74A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B47CD-15BC-0315-EF7A-B4219F271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https://mint.intuit.com/</a:t>
            </a:r>
            <a:endParaRPr lang="en-IN" dirty="0"/>
          </a:p>
          <a:p>
            <a:r>
              <a:rPr lang="en-IN" dirty="0">
                <a:hlinkClick r:id="rId3"/>
              </a:rPr>
              <a:t>https://www.nerdwallet.com/</a:t>
            </a:r>
            <a:endParaRPr lang="en-IN" dirty="0"/>
          </a:p>
          <a:p>
            <a:r>
              <a:rPr lang="en-IN" dirty="0">
                <a:hlinkClick r:id="rId4"/>
              </a:rPr>
              <a:t>https://www.acorns.com/</a:t>
            </a:r>
            <a:endParaRPr lang="en-IN" dirty="0"/>
          </a:p>
          <a:p>
            <a:r>
              <a:rPr lang="en-IN" dirty="0">
                <a:hlinkClick r:id="rId5"/>
              </a:rPr>
              <a:t>https://www.khanacademy.org/college-careers-more/personal-finance</a:t>
            </a:r>
            <a:endParaRPr lang="en-IN" dirty="0"/>
          </a:p>
          <a:p>
            <a:r>
              <a:rPr lang="en-IN" dirty="0">
                <a:hlinkClick r:id="rId6"/>
              </a:rPr>
              <a:t>https://www.investopedia.com/</a:t>
            </a:r>
            <a:endParaRPr lang="en-IN" dirty="0"/>
          </a:p>
          <a:p>
            <a:r>
              <a:rPr lang="en-IN" b="1" dirty="0"/>
              <a:t>And The most important – ALL THE MENTORS</a:t>
            </a:r>
          </a:p>
        </p:txBody>
      </p:sp>
    </p:spTree>
    <p:extLst>
      <p:ext uri="{BB962C8B-B14F-4D97-AF65-F5344CB8AC3E}">
        <p14:creationId xmlns:p14="http://schemas.microsoft.com/office/powerpoint/2010/main" val="362926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88D8-DA2E-C462-C1AA-8E997BA4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EBEBEB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B9BF0-869B-F5B3-5BD5-F3AA265A1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24684" y="183945"/>
            <a:ext cx="45719" cy="11102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3000" b="1" dirty="0">
              <a:solidFill>
                <a:srgbClr val="FFFFFF"/>
              </a:solidFill>
            </a:endParaRP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CB9BBB93-DDAC-60B9-7C06-0913E64B6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5124" y="803751"/>
            <a:ext cx="5250498" cy="52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10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156</TotalTime>
  <Words>367</Words>
  <Application>Microsoft Office PowerPoint</Application>
  <PresentationFormat>Widescreen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Century Gothic</vt:lpstr>
      <vt:lpstr>Wingdings 3</vt:lpstr>
      <vt:lpstr>Ion Boardroom</vt:lpstr>
      <vt:lpstr>Code Wizards Introducing you with  Chanakya : The ArthaMitra (Financial Friend)</vt:lpstr>
      <vt:lpstr>Empowering Financial Literacy Across Generations</vt:lpstr>
      <vt:lpstr>                  </vt:lpstr>
      <vt:lpstr>Flowchart For Implementation</vt:lpstr>
      <vt:lpstr>Challenges &amp; Future growth potential </vt:lpstr>
      <vt:lpstr>Learning Outcomes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Wizards Introducing you with  Chanakya : The ArthaMitra (Financial Friend)</dc:title>
  <dc:creator>32162_KISHOR_23_24</dc:creator>
  <cp:lastModifiedBy>32162_KISHOR_23_24</cp:lastModifiedBy>
  <cp:revision>7</cp:revision>
  <dcterms:created xsi:type="dcterms:W3CDTF">2024-04-05T00:33:33Z</dcterms:created>
  <dcterms:modified xsi:type="dcterms:W3CDTF">2024-04-05T04:22:35Z</dcterms:modified>
</cp:coreProperties>
</file>