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2" r:id="rId6"/>
    <p:sldId id="265" r:id="rId7"/>
    <p:sldId id="266" r:id="rId8"/>
    <p:sldId id="260" r:id="rId9"/>
    <p:sldId id="261" r:id="rId10"/>
    <p:sldId id="263" r:id="rId11"/>
    <p:sldId id="264"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748116-5A5B-408E-ADE8-D59FA32C8ACA}" v="2" dt="2023-04-21T19:52:16.3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p:scale>
          <a:sx n="67" d="100"/>
          <a:sy n="67" d="100"/>
        </p:scale>
        <p:origin x="64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4/21/2023</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844113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4/21/2023</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002880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4/21/2023</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89396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4/21/2023</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156362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4/21/2023</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679421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4/21/2023</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297654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4/21/2023</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743475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4/21/2023</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118000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4/21/2023</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148083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4/21/2023</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048520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4/21/2023</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595973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4/21/2023</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3411662428"/>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60" name="Rectangle 59">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3" name="Group 62">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68" name="Rectangle 67">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66" name="Rectangle 65">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Rectangle 64">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1" name="Rectangle 70">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5EAC8DFA-E289-2BF6-0B48-33F5FDD37B5F}"/>
              </a:ext>
            </a:extLst>
          </p:cNvPr>
          <p:cNvSpPr>
            <a:spLocks noGrp="1"/>
          </p:cNvSpPr>
          <p:nvPr>
            <p:ph type="ctrTitle"/>
          </p:nvPr>
        </p:nvSpPr>
        <p:spPr>
          <a:xfrm>
            <a:off x="198935" y="139470"/>
            <a:ext cx="5400000" cy="2116550"/>
          </a:xfrm>
        </p:spPr>
        <p:txBody>
          <a:bodyPr>
            <a:normAutofit/>
          </a:bodyPr>
          <a:lstStyle/>
          <a:p>
            <a:r>
              <a:rPr lang="en-US" sz="3600" dirty="0"/>
              <a:t>Multiple Linear Regression on Advertising Sales Dataset</a:t>
            </a:r>
          </a:p>
        </p:txBody>
      </p:sp>
      <p:sp>
        <p:nvSpPr>
          <p:cNvPr id="3" name="Subtitle 2">
            <a:extLst>
              <a:ext uri="{FF2B5EF4-FFF2-40B4-BE49-F238E27FC236}">
                <a16:creationId xmlns:a16="http://schemas.microsoft.com/office/drawing/2014/main" id="{814B772A-8362-39E5-DEE1-2AA5414CE68C}"/>
              </a:ext>
            </a:extLst>
          </p:cNvPr>
          <p:cNvSpPr>
            <a:spLocks noGrp="1"/>
          </p:cNvSpPr>
          <p:nvPr>
            <p:ph type="subTitle" idx="1"/>
          </p:nvPr>
        </p:nvSpPr>
        <p:spPr>
          <a:xfrm>
            <a:off x="540000" y="4988476"/>
            <a:ext cx="5414240" cy="1320249"/>
          </a:xfrm>
        </p:spPr>
        <p:txBody>
          <a:bodyPr>
            <a:normAutofit/>
          </a:bodyPr>
          <a:lstStyle/>
          <a:p>
            <a:r>
              <a:rPr lang="en-US" dirty="0"/>
              <a:t>Math 7203-Numerical Analysis </a:t>
            </a:r>
          </a:p>
          <a:p>
            <a:r>
              <a:rPr lang="en-US" dirty="0"/>
              <a:t>Mini Project – 2</a:t>
            </a:r>
          </a:p>
          <a:p>
            <a:endParaRPr lang="en-US" dirty="0"/>
          </a:p>
          <a:p>
            <a:endParaRPr lang="en-US" dirty="0"/>
          </a:p>
          <a:p>
            <a:endParaRPr lang="en-US" dirty="0"/>
          </a:p>
        </p:txBody>
      </p:sp>
      <p:pic>
        <p:nvPicPr>
          <p:cNvPr id="4" name="Picture 3" descr="Aesthetic liquid watercolor and ink">
            <a:extLst>
              <a:ext uri="{FF2B5EF4-FFF2-40B4-BE49-F238E27FC236}">
                <a16:creationId xmlns:a16="http://schemas.microsoft.com/office/drawing/2014/main" id="{A7B7532B-99D5-F8A8-0621-C4BC666D4DD9}"/>
              </a:ext>
            </a:extLst>
          </p:cNvPr>
          <p:cNvPicPr>
            <a:picLocks noChangeAspect="1"/>
          </p:cNvPicPr>
          <p:nvPr/>
        </p:nvPicPr>
        <p:blipFill rotWithShape="1">
          <a:blip r:embed="rId2"/>
          <a:srcRect l="6530" r="35678"/>
          <a:stretch/>
        </p:blipFill>
        <p:spPr>
          <a:xfrm>
            <a:off x="5747424" y="10"/>
            <a:ext cx="6444576" cy="6857990"/>
          </a:xfrm>
          <a:prstGeom prst="rect">
            <a:avLst/>
          </a:prstGeom>
        </p:spPr>
      </p:pic>
    </p:spTree>
    <p:extLst>
      <p:ext uri="{BB962C8B-B14F-4D97-AF65-F5344CB8AC3E}">
        <p14:creationId xmlns:p14="http://schemas.microsoft.com/office/powerpoint/2010/main" val="1512799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C14D-6B61-6A59-084C-C4C81D2F57B1}"/>
              </a:ext>
            </a:extLst>
          </p:cNvPr>
          <p:cNvSpPr>
            <a:spLocks noGrp="1"/>
          </p:cNvSpPr>
          <p:nvPr>
            <p:ph type="title"/>
          </p:nvPr>
        </p:nvSpPr>
        <p:spPr/>
        <p:txBody>
          <a:bodyPr/>
          <a:lstStyle/>
          <a:p>
            <a:r>
              <a:rPr lang="en-US" dirty="0"/>
              <a:t>Pros of Linear Regression</a:t>
            </a:r>
          </a:p>
        </p:txBody>
      </p:sp>
      <p:sp>
        <p:nvSpPr>
          <p:cNvPr id="3" name="Content Placeholder 2">
            <a:extLst>
              <a:ext uri="{FF2B5EF4-FFF2-40B4-BE49-F238E27FC236}">
                <a16:creationId xmlns:a16="http://schemas.microsoft.com/office/drawing/2014/main" id="{CCA80D6A-CA3B-36C1-A1D0-6A043B29696A}"/>
              </a:ext>
            </a:extLst>
          </p:cNvPr>
          <p:cNvSpPr>
            <a:spLocks noGrp="1"/>
          </p:cNvSpPr>
          <p:nvPr>
            <p:ph idx="1"/>
          </p:nvPr>
        </p:nvSpPr>
        <p:spPr>
          <a:xfrm>
            <a:off x="349500" y="1539080"/>
            <a:ext cx="11101136" cy="4423569"/>
          </a:xfrm>
        </p:spPr>
        <p:txBody>
          <a:bodyPr>
            <a:normAutofit fontScale="85000" lnSpcReduction="10000"/>
          </a:bodyPr>
          <a:lstStyle/>
          <a:p>
            <a:r>
              <a:rPr lang="en-US" dirty="0"/>
              <a:t>It can handle multiple input variables: Multiple linear regression can handle situations where we have multiple input variables that may be related to the output variable. This is useful in many real-world scenarios where the output variable may depend on several factors.</a:t>
            </a:r>
          </a:p>
          <a:p>
            <a:r>
              <a:rPr lang="en-US" dirty="0"/>
              <a:t>It provides a quantitative measure of the strength of the relationship: Multiple linear regression provides a coefficient of determination (R-squared), which measures the proportion of the variation in the output variable that is explained by the input variables. This provides a quantitative measure of the strength of the relationship between the input and output variables.</a:t>
            </a:r>
          </a:p>
          <a:p>
            <a:r>
              <a:rPr lang="en-US" dirty="0"/>
              <a:t>It can be used for prediction and inference: Multiple linear regression can be used both for prediction and for inference. That is, it can be used to predict the value of the output variable for new input values, and it can also be used to test hypotheses about the relationship between the input and output variables.</a:t>
            </a:r>
          </a:p>
          <a:p>
            <a:r>
              <a:rPr lang="en-US" dirty="0"/>
              <a:t>It can handle interactions between input variables: Multiple linear regression can handle situations where the effect of one input variable on the output variable depends on the value of another input variable. This is known as an interaction effect, and it can be included in the model to better capture the relationship between the input and output variables.</a:t>
            </a:r>
          </a:p>
        </p:txBody>
      </p:sp>
    </p:spTree>
    <p:extLst>
      <p:ext uri="{BB962C8B-B14F-4D97-AF65-F5344CB8AC3E}">
        <p14:creationId xmlns:p14="http://schemas.microsoft.com/office/powerpoint/2010/main" val="2033173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AE25C-2359-41FA-481D-91EB357833DA}"/>
              </a:ext>
            </a:extLst>
          </p:cNvPr>
          <p:cNvSpPr>
            <a:spLocks noGrp="1"/>
          </p:cNvSpPr>
          <p:nvPr>
            <p:ph type="title"/>
          </p:nvPr>
        </p:nvSpPr>
        <p:spPr/>
        <p:txBody>
          <a:bodyPr/>
          <a:lstStyle/>
          <a:p>
            <a:r>
              <a:rPr lang="en-US" dirty="0"/>
              <a:t>Cons of Linear Regression</a:t>
            </a:r>
          </a:p>
        </p:txBody>
      </p:sp>
      <p:sp>
        <p:nvSpPr>
          <p:cNvPr id="3" name="Content Placeholder 2">
            <a:extLst>
              <a:ext uri="{FF2B5EF4-FFF2-40B4-BE49-F238E27FC236}">
                <a16:creationId xmlns:a16="http://schemas.microsoft.com/office/drawing/2014/main" id="{F1887B31-FBF8-05FD-4057-03E2D0AA1E21}"/>
              </a:ext>
            </a:extLst>
          </p:cNvPr>
          <p:cNvSpPr>
            <a:spLocks noGrp="1"/>
          </p:cNvSpPr>
          <p:nvPr>
            <p:ph idx="1"/>
          </p:nvPr>
        </p:nvSpPr>
        <p:spPr>
          <a:xfrm>
            <a:off x="359025" y="1444750"/>
            <a:ext cx="11101136" cy="4603625"/>
          </a:xfrm>
        </p:spPr>
        <p:txBody>
          <a:bodyPr>
            <a:normAutofit fontScale="85000" lnSpcReduction="10000"/>
          </a:bodyPr>
          <a:lstStyle/>
          <a:p>
            <a:r>
              <a:rPr lang="en-US" dirty="0"/>
              <a:t>Linear regression assumes a linear relationship between the input and output variables: Linear regression assumes that the relationship between the input and output variables is linear, which may not be the case in some situations. For example, if the relationship is non-linear, then linear regression may not provide an accurate model</a:t>
            </a:r>
          </a:p>
          <a:p>
            <a:r>
              <a:rPr lang="en-US" dirty="0"/>
              <a:t>It is sensitive to outliers: Linear regression is sensitive to outliers, which are data points that are significantly different from the majority of the data. Outliers can have a large impact on the regression model and can cause it to be biased or have poor performance</a:t>
            </a:r>
          </a:p>
          <a:p>
            <a:r>
              <a:rPr lang="en-US" dirty="0"/>
              <a:t>It may not work well with correlated input variables: Linear regression may not work well when the input variables are highly correlated with each other, which is known as multicollinearity. This can lead to unstable and unreliable estimates of the regression coefficients</a:t>
            </a:r>
          </a:p>
          <a:p>
            <a:r>
              <a:rPr lang="en-US" dirty="0"/>
              <a:t>It may overfit or underfit the data: Linear regression may overfit the data if the model is too complex, resulting in poor performance on new, unseen data. On the other hand, linear regression may underfit the data if the model is too simple and does not capture the underlying patterns in the data</a:t>
            </a:r>
          </a:p>
          <a:p>
            <a:r>
              <a:rPr lang="en-US" dirty="0"/>
              <a:t>It may not handle categorical variables well: Linear regression may not handle categorical variables well, since they cannot be included in the model directly. Instead, they must be transformed into dummy variables, which can lead to issues with multicollinearity and overfitting</a:t>
            </a:r>
          </a:p>
        </p:txBody>
      </p:sp>
    </p:spTree>
    <p:extLst>
      <p:ext uri="{BB962C8B-B14F-4D97-AF65-F5344CB8AC3E}">
        <p14:creationId xmlns:p14="http://schemas.microsoft.com/office/powerpoint/2010/main" val="1407469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5DF9E-66E7-2DF5-237E-0402731A1A7B}"/>
              </a:ext>
            </a:extLst>
          </p:cNvPr>
          <p:cNvSpPr>
            <a:spLocks noGrp="1"/>
          </p:cNvSpPr>
          <p:nvPr>
            <p:ph type="title"/>
          </p:nvPr>
        </p:nvSpPr>
        <p:spPr>
          <a:xfrm>
            <a:off x="540000" y="540000"/>
            <a:ext cx="11101135" cy="869700"/>
          </a:xfrm>
        </p:spPr>
        <p:txBody>
          <a:bodyPr>
            <a:normAutofit fontScale="90000"/>
          </a:bodyPr>
          <a:lstStyle/>
          <a:p>
            <a:r>
              <a:rPr lang="en-US" dirty="0"/>
              <a:t>Steps in Code</a:t>
            </a:r>
          </a:p>
        </p:txBody>
      </p:sp>
      <p:sp>
        <p:nvSpPr>
          <p:cNvPr id="3" name="Content Placeholder 2">
            <a:extLst>
              <a:ext uri="{FF2B5EF4-FFF2-40B4-BE49-F238E27FC236}">
                <a16:creationId xmlns:a16="http://schemas.microsoft.com/office/drawing/2014/main" id="{9BFE487D-CA77-DE5D-63F3-67F82B949B83}"/>
              </a:ext>
            </a:extLst>
          </p:cNvPr>
          <p:cNvSpPr>
            <a:spLocks noGrp="1"/>
          </p:cNvSpPr>
          <p:nvPr>
            <p:ph idx="1"/>
          </p:nvPr>
        </p:nvSpPr>
        <p:spPr>
          <a:xfrm>
            <a:off x="539999" y="1539081"/>
            <a:ext cx="11101136" cy="3779837"/>
          </a:xfrm>
        </p:spPr>
        <p:txBody>
          <a:bodyPr>
            <a:normAutofit fontScale="92500" lnSpcReduction="10000"/>
          </a:bodyPr>
          <a:lstStyle/>
          <a:p>
            <a:r>
              <a:rPr lang="en-US" dirty="0"/>
              <a:t>Our  code performs cross-validation for a multiple linear regression model using four validation sets</a:t>
            </a:r>
          </a:p>
          <a:p>
            <a:r>
              <a:rPr lang="en-US" dirty="0"/>
              <a:t>The data is first partitioned into four sets using the </a:t>
            </a:r>
            <a:r>
              <a:rPr lang="en-US" dirty="0" err="1"/>
              <a:t>iloc</a:t>
            </a:r>
            <a:r>
              <a:rPr lang="en-US" dirty="0"/>
              <a:t> function. Then, a loop is used to perform cross-validation, where for each iteration, one set is used as the validation set, and the remaining three sets are used as the training set</a:t>
            </a:r>
          </a:p>
          <a:p>
            <a:r>
              <a:rPr lang="en-US" dirty="0"/>
              <a:t>Adding an intercept term to the independent variables to allow the model to fit better to the data.</a:t>
            </a:r>
          </a:p>
          <a:p>
            <a:r>
              <a:rPr lang="en-US" dirty="0"/>
              <a:t>Estimating </a:t>
            </a:r>
            <a:r>
              <a:rPr lang="en-US" dirty="0" err="1"/>
              <a:t>Beta_hat</a:t>
            </a:r>
            <a:r>
              <a:rPr lang="en-US" dirty="0"/>
              <a:t> by taking inverse of multiplication of Transpose of X matrix with X matrix and then again multiplying by inverse of multiplication of Transpose of X matrix with X matrix</a:t>
            </a:r>
          </a:p>
          <a:p>
            <a:pPr marL="0" indent="0">
              <a:buNone/>
            </a:pPr>
            <a:endParaRPr lang="en-US" dirty="0"/>
          </a:p>
          <a:p>
            <a:r>
              <a:rPr lang="en-US" dirty="0"/>
              <a:t>The mean squared error (MSE) and R-squared value are calculated for each validation set, and the results are stored in separate lists</a:t>
            </a:r>
          </a:p>
          <a:p>
            <a:endParaRPr lang="en-US" dirty="0"/>
          </a:p>
          <a:p>
            <a:pPr marL="450000" lvl="1"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927F1A44-BE9A-3A16-5E82-A023ADC76909}"/>
              </a:ext>
            </a:extLst>
          </p:cNvPr>
          <p:cNvPicPr>
            <a:picLocks noChangeAspect="1"/>
          </p:cNvPicPr>
          <p:nvPr/>
        </p:nvPicPr>
        <p:blipFill>
          <a:blip r:embed="rId2"/>
          <a:stretch>
            <a:fillRect/>
          </a:stretch>
        </p:blipFill>
        <p:spPr>
          <a:xfrm>
            <a:off x="971550" y="4148136"/>
            <a:ext cx="8001000" cy="295275"/>
          </a:xfrm>
          <a:prstGeom prst="rect">
            <a:avLst/>
          </a:prstGeom>
        </p:spPr>
      </p:pic>
    </p:spTree>
    <p:extLst>
      <p:ext uri="{BB962C8B-B14F-4D97-AF65-F5344CB8AC3E}">
        <p14:creationId xmlns:p14="http://schemas.microsoft.com/office/powerpoint/2010/main" val="511046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80A5A-3F83-2313-7AF7-1D14EE4CC9DA}"/>
              </a:ext>
            </a:extLst>
          </p:cNvPr>
          <p:cNvSpPr>
            <a:spLocks noGrp="1"/>
          </p:cNvSpPr>
          <p:nvPr>
            <p:ph type="title"/>
          </p:nvPr>
        </p:nvSpPr>
        <p:spPr/>
        <p:txBody>
          <a:bodyPr/>
          <a:lstStyle/>
          <a:p>
            <a:r>
              <a:rPr lang="en-US" dirty="0"/>
              <a:t>Result</a:t>
            </a:r>
          </a:p>
        </p:txBody>
      </p:sp>
      <p:pic>
        <p:nvPicPr>
          <p:cNvPr id="5" name="Picture 4">
            <a:extLst>
              <a:ext uri="{FF2B5EF4-FFF2-40B4-BE49-F238E27FC236}">
                <a16:creationId xmlns:a16="http://schemas.microsoft.com/office/drawing/2014/main" id="{4B32490E-C306-8461-837A-AF1BCCAB3DCD}"/>
              </a:ext>
            </a:extLst>
          </p:cNvPr>
          <p:cNvPicPr>
            <a:picLocks noChangeAspect="1"/>
          </p:cNvPicPr>
          <p:nvPr/>
        </p:nvPicPr>
        <p:blipFill>
          <a:blip r:embed="rId2"/>
          <a:stretch>
            <a:fillRect/>
          </a:stretch>
        </p:blipFill>
        <p:spPr>
          <a:xfrm>
            <a:off x="550865" y="1643062"/>
            <a:ext cx="6924675" cy="1952625"/>
          </a:xfrm>
          <a:prstGeom prst="rect">
            <a:avLst/>
          </a:prstGeom>
        </p:spPr>
      </p:pic>
      <p:pic>
        <p:nvPicPr>
          <p:cNvPr id="7" name="Picture 6">
            <a:extLst>
              <a:ext uri="{FF2B5EF4-FFF2-40B4-BE49-F238E27FC236}">
                <a16:creationId xmlns:a16="http://schemas.microsoft.com/office/drawing/2014/main" id="{98C3D058-77CF-BA4A-B327-31E4C246E6EA}"/>
              </a:ext>
            </a:extLst>
          </p:cNvPr>
          <p:cNvPicPr>
            <a:picLocks noChangeAspect="1"/>
          </p:cNvPicPr>
          <p:nvPr/>
        </p:nvPicPr>
        <p:blipFill>
          <a:blip r:embed="rId3"/>
          <a:stretch>
            <a:fillRect/>
          </a:stretch>
        </p:blipFill>
        <p:spPr>
          <a:xfrm>
            <a:off x="540000" y="3824287"/>
            <a:ext cx="6935540" cy="1624013"/>
          </a:xfrm>
          <a:prstGeom prst="rect">
            <a:avLst/>
          </a:prstGeom>
        </p:spPr>
      </p:pic>
    </p:spTree>
    <p:extLst>
      <p:ext uri="{BB962C8B-B14F-4D97-AF65-F5344CB8AC3E}">
        <p14:creationId xmlns:p14="http://schemas.microsoft.com/office/powerpoint/2010/main" val="971767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B4F9B187-EC02-44E0-99C7-5D629D664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0">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2" name="Rectangle 11">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22">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1799D9B6-C57B-D71D-D91E-4CD5CC961E42}"/>
              </a:ext>
            </a:extLst>
          </p:cNvPr>
          <p:cNvSpPr>
            <a:spLocks noGrp="1"/>
          </p:cNvSpPr>
          <p:nvPr>
            <p:ph type="title"/>
          </p:nvPr>
        </p:nvSpPr>
        <p:spPr>
          <a:xfrm>
            <a:off x="7086315" y="540000"/>
            <a:ext cx="4554821" cy="2186096"/>
          </a:xfrm>
        </p:spPr>
        <p:txBody>
          <a:bodyPr anchor="t">
            <a:normAutofit/>
          </a:bodyPr>
          <a:lstStyle/>
          <a:p>
            <a:r>
              <a:rPr lang="en-US" sz="5600"/>
              <a:t>Interpretation</a:t>
            </a:r>
          </a:p>
        </p:txBody>
      </p:sp>
      <p:grpSp>
        <p:nvGrpSpPr>
          <p:cNvPr id="10" name="Group 24">
            <a:extLst>
              <a:ext uri="{FF2B5EF4-FFF2-40B4-BE49-F238E27FC236}">
                <a16:creationId xmlns:a16="http://schemas.microsoft.com/office/drawing/2014/main" id="{7B4E221E-E4F3-4D25-8DC8-8A3D08C830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491700" y="811038"/>
            <a:ext cx="6131951" cy="5783897"/>
            <a:chOff x="4925125" y="3600"/>
            <a:chExt cx="7266875" cy="6854400"/>
          </a:xfrm>
        </p:grpSpPr>
        <p:sp>
          <p:nvSpPr>
            <p:cNvPr id="26" name="Oval 25">
              <a:extLst>
                <a:ext uri="{FF2B5EF4-FFF2-40B4-BE49-F238E27FC236}">
                  <a16:creationId xmlns:a16="http://schemas.microsoft.com/office/drawing/2014/main" id="{1DCB79C8-6A25-43E7-AC87-D1D7C60710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BABC8D9-79F4-4665-99B3-4EA1B520E5C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08BC036-0C59-4D8B-8F96-46D122C906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2" name="Picture 4" descr="Magnifying glass showing decling performance">
            <a:extLst>
              <a:ext uri="{FF2B5EF4-FFF2-40B4-BE49-F238E27FC236}">
                <a16:creationId xmlns:a16="http://schemas.microsoft.com/office/drawing/2014/main" id="{7ECA22C1-E490-4BB8-4EF8-61BB2D273B6A}"/>
              </a:ext>
            </a:extLst>
          </p:cNvPr>
          <p:cNvPicPr>
            <a:picLocks noChangeAspect="1"/>
          </p:cNvPicPr>
          <p:nvPr/>
        </p:nvPicPr>
        <p:blipFill rotWithShape="1">
          <a:blip r:embed="rId2"/>
          <a:srcRect l="1343" r="31906" b="-2"/>
          <a:stretch/>
        </p:blipFill>
        <p:spPr>
          <a:xfrm>
            <a:off x="20" y="-1"/>
            <a:ext cx="685798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
        <p:nvSpPr>
          <p:cNvPr id="3" name="Content Placeholder 2">
            <a:extLst>
              <a:ext uri="{FF2B5EF4-FFF2-40B4-BE49-F238E27FC236}">
                <a16:creationId xmlns:a16="http://schemas.microsoft.com/office/drawing/2014/main" id="{3B1A04B0-6A26-380C-B11C-8111598692AA}"/>
              </a:ext>
            </a:extLst>
          </p:cNvPr>
          <p:cNvSpPr>
            <a:spLocks noGrp="1"/>
          </p:cNvSpPr>
          <p:nvPr>
            <p:ph idx="1"/>
          </p:nvPr>
        </p:nvSpPr>
        <p:spPr>
          <a:xfrm>
            <a:off x="7139696" y="1661300"/>
            <a:ext cx="4537073" cy="3361604"/>
          </a:xfrm>
        </p:spPr>
        <p:txBody>
          <a:bodyPr anchor="t">
            <a:normAutofit fontScale="92500" lnSpcReduction="20000"/>
          </a:bodyPr>
          <a:lstStyle/>
          <a:p>
            <a:r>
              <a:rPr lang="en-US" dirty="0"/>
              <a:t>Newspaper shows very less correlation with Sales</a:t>
            </a:r>
          </a:p>
          <a:p>
            <a:r>
              <a:rPr lang="en-US" dirty="0"/>
              <a:t> Validation set 2 contains less MSE and more </a:t>
            </a:r>
            <a:r>
              <a:rPr lang="en-US" dirty="0" err="1"/>
              <a:t>R_square</a:t>
            </a:r>
            <a:r>
              <a:rPr lang="en-US" dirty="0"/>
              <a:t> value out of all.</a:t>
            </a:r>
          </a:p>
          <a:p>
            <a:r>
              <a:rPr lang="en-US" dirty="0"/>
              <a:t>It is common practice to use the average performance across all validation sets as the final evaluation metric for the model. This helps to ensure that the model performs well on a variety of data, rather than just one particular subset</a:t>
            </a:r>
          </a:p>
        </p:txBody>
      </p:sp>
    </p:spTree>
    <p:extLst>
      <p:ext uri="{BB962C8B-B14F-4D97-AF65-F5344CB8AC3E}">
        <p14:creationId xmlns:p14="http://schemas.microsoft.com/office/powerpoint/2010/main" val="2962354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B7875-D958-165A-BE11-551333DFF39B}"/>
              </a:ext>
            </a:extLst>
          </p:cNvPr>
          <p:cNvSpPr>
            <a:spLocks noGrp="1"/>
          </p:cNvSpPr>
          <p:nvPr>
            <p:ph type="title"/>
          </p:nvPr>
        </p:nvSpPr>
        <p:spPr/>
        <p:txBody>
          <a:bodyPr/>
          <a:lstStyle/>
          <a:p>
            <a:r>
              <a:rPr lang="en-US" dirty="0"/>
              <a:t>Deployment using </a:t>
            </a:r>
            <a:r>
              <a:rPr lang="en-US" dirty="0" err="1"/>
              <a:t>Streamlit</a:t>
            </a:r>
            <a:endParaRPr lang="en-US" dirty="0"/>
          </a:p>
        </p:txBody>
      </p:sp>
      <p:pic>
        <p:nvPicPr>
          <p:cNvPr id="7" name="Picture 6">
            <a:extLst>
              <a:ext uri="{FF2B5EF4-FFF2-40B4-BE49-F238E27FC236}">
                <a16:creationId xmlns:a16="http://schemas.microsoft.com/office/drawing/2014/main" id="{C259159D-197C-A518-98A9-372832BD9A3C}"/>
              </a:ext>
            </a:extLst>
          </p:cNvPr>
          <p:cNvPicPr>
            <a:picLocks noChangeAspect="1"/>
          </p:cNvPicPr>
          <p:nvPr/>
        </p:nvPicPr>
        <p:blipFill>
          <a:blip r:embed="rId2"/>
          <a:stretch>
            <a:fillRect/>
          </a:stretch>
        </p:blipFill>
        <p:spPr>
          <a:xfrm>
            <a:off x="629920" y="1450269"/>
            <a:ext cx="9865360" cy="3957461"/>
          </a:xfrm>
          <a:prstGeom prst="rect">
            <a:avLst/>
          </a:prstGeom>
        </p:spPr>
      </p:pic>
      <p:pic>
        <p:nvPicPr>
          <p:cNvPr id="9" name="Picture 8">
            <a:extLst>
              <a:ext uri="{FF2B5EF4-FFF2-40B4-BE49-F238E27FC236}">
                <a16:creationId xmlns:a16="http://schemas.microsoft.com/office/drawing/2014/main" id="{026C7DF9-23C6-0A6F-1ACA-3BFE6E79C966}"/>
              </a:ext>
            </a:extLst>
          </p:cNvPr>
          <p:cNvPicPr>
            <a:picLocks noChangeAspect="1"/>
          </p:cNvPicPr>
          <p:nvPr/>
        </p:nvPicPr>
        <p:blipFill>
          <a:blip r:embed="rId3"/>
          <a:stretch>
            <a:fillRect/>
          </a:stretch>
        </p:blipFill>
        <p:spPr>
          <a:xfrm>
            <a:off x="629920" y="5407730"/>
            <a:ext cx="9865360" cy="1295540"/>
          </a:xfrm>
          <a:prstGeom prst="rect">
            <a:avLst/>
          </a:prstGeom>
        </p:spPr>
      </p:pic>
    </p:spTree>
    <p:extLst>
      <p:ext uri="{BB962C8B-B14F-4D97-AF65-F5344CB8AC3E}">
        <p14:creationId xmlns:p14="http://schemas.microsoft.com/office/powerpoint/2010/main" val="561707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959CF-6598-7A45-5848-29924A388FA7}"/>
              </a:ext>
            </a:extLst>
          </p:cNvPr>
          <p:cNvSpPr>
            <a:spLocks noGrp="1"/>
          </p:cNvSpPr>
          <p:nvPr>
            <p:ph type="title"/>
          </p:nvPr>
        </p:nvSpPr>
        <p:spPr>
          <a:xfrm>
            <a:off x="540000" y="540000"/>
            <a:ext cx="11101135" cy="1248160"/>
          </a:xfrm>
        </p:spPr>
        <p:txBody>
          <a:bodyPr/>
          <a:lstStyle/>
          <a:p>
            <a:r>
              <a:rPr lang="en-US" dirty="0"/>
              <a:t>Thankyou</a:t>
            </a:r>
          </a:p>
        </p:txBody>
      </p:sp>
      <p:sp>
        <p:nvSpPr>
          <p:cNvPr id="3" name="Content Placeholder 2">
            <a:extLst>
              <a:ext uri="{FF2B5EF4-FFF2-40B4-BE49-F238E27FC236}">
                <a16:creationId xmlns:a16="http://schemas.microsoft.com/office/drawing/2014/main" id="{D46FFA75-F05A-A136-4D08-D6501A1DE774}"/>
              </a:ext>
            </a:extLst>
          </p:cNvPr>
          <p:cNvSpPr>
            <a:spLocks noGrp="1"/>
          </p:cNvSpPr>
          <p:nvPr>
            <p:ph idx="1"/>
          </p:nvPr>
        </p:nvSpPr>
        <p:spPr>
          <a:xfrm>
            <a:off x="550865" y="1662112"/>
            <a:ext cx="11101136" cy="3779837"/>
          </a:xfrm>
        </p:spPr>
        <p:txBody>
          <a:bodyPr>
            <a:normAutofit fontScale="92500" lnSpcReduction="20000"/>
          </a:bodyPr>
          <a:lstStyle/>
          <a:p>
            <a:r>
              <a:rPr lang="en-US" sz="2400" dirty="0"/>
              <a:t>Professor - Stuart </a:t>
            </a:r>
            <a:r>
              <a:rPr lang="en-US" sz="2400" dirty="0" err="1"/>
              <a:t>Brorson</a:t>
            </a:r>
            <a:endParaRPr lang="en-US" sz="2400" dirty="0"/>
          </a:p>
          <a:p>
            <a:r>
              <a:rPr lang="en-US" sz="2400" dirty="0"/>
              <a:t>TA             - </a:t>
            </a:r>
            <a:r>
              <a:rPr lang="en-US" sz="2400" dirty="0" err="1"/>
              <a:t>Hiu</a:t>
            </a:r>
            <a:r>
              <a:rPr lang="en-US" sz="2400" dirty="0"/>
              <a:t> Ying Man</a:t>
            </a:r>
          </a:p>
          <a:p>
            <a:r>
              <a:rPr lang="en-US" sz="2400" dirty="0"/>
              <a:t>Student    - Abhilasha Jain</a:t>
            </a:r>
          </a:p>
          <a:p>
            <a:r>
              <a:rPr lang="en-US" sz="2400" dirty="0"/>
              <a:t>Student    - Pranav Ahluwalia</a:t>
            </a:r>
          </a:p>
          <a:p>
            <a:r>
              <a:rPr lang="en-US" sz="2400" dirty="0"/>
              <a:t>Student    - Layla </a:t>
            </a:r>
            <a:r>
              <a:rPr lang="en-US" sz="2400" dirty="0" err="1"/>
              <a:t>Eirwe</a:t>
            </a:r>
            <a:endParaRPr lang="en-US" sz="2400" dirty="0"/>
          </a:p>
          <a:p>
            <a:r>
              <a:rPr lang="en-US" sz="2400" dirty="0"/>
              <a:t>Student    - </a:t>
            </a:r>
            <a:r>
              <a:rPr lang="en-US" sz="2400" dirty="0" err="1"/>
              <a:t>Jiazheng</a:t>
            </a:r>
            <a:r>
              <a:rPr lang="en-US" sz="2400" dirty="0"/>
              <a:t> Zhao</a:t>
            </a:r>
          </a:p>
          <a:p>
            <a:r>
              <a:rPr lang="en-US" sz="2400" dirty="0"/>
              <a:t>Student    - </a:t>
            </a:r>
            <a:r>
              <a:rPr lang="en-US" sz="2400" dirty="0" err="1"/>
              <a:t>Anping</a:t>
            </a:r>
            <a:r>
              <a:rPr lang="en-US" sz="2400" dirty="0"/>
              <a:t> Ye</a:t>
            </a:r>
          </a:p>
          <a:p>
            <a:r>
              <a:rPr lang="en-US" sz="2400" dirty="0"/>
              <a:t>Student    - </a:t>
            </a:r>
            <a:r>
              <a:rPr lang="en-US" sz="2400" dirty="0" err="1"/>
              <a:t>Jiayuan</a:t>
            </a:r>
            <a:r>
              <a:rPr lang="en-US" sz="2400" dirty="0"/>
              <a:t> Zhang</a:t>
            </a:r>
          </a:p>
        </p:txBody>
      </p:sp>
    </p:spTree>
    <p:extLst>
      <p:ext uri="{BB962C8B-B14F-4D97-AF65-F5344CB8AC3E}">
        <p14:creationId xmlns:p14="http://schemas.microsoft.com/office/powerpoint/2010/main" val="1219585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5BFDA-F744-D362-A18B-8C0781D127CE}"/>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2FD6AE0D-667C-8CE1-3B19-80BE3618B8FB}"/>
              </a:ext>
            </a:extLst>
          </p:cNvPr>
          <p:cNvSpPr>
            <a:spLocks noGrp="1"/>
          </p:cNvSpPr>
          <p:nvPr>
            <p:ph idx="1"/>
          </p:nvPr>
        </p:nvSpPr>
        <p:spPr>
          <a:xfrm>
            <a:off x="540000" y="2528888"/>
            <a:ext cx="11101136" cy="3348038"/>
          </a:xfrm>
        </p:spPr>
        <p:txBody>
          <a:bodyPr/>
          <a:lstStyle/>
          <a:p>
            <a:r>
              <a:rPr lang="en-US" dirty="0"/>
              <a:t>Multiple Linear regression is a statistical technique that uses explanatory variables to predict the outcome of a response variable.</a:t>
            </a:r>
          </a:p>
          <a:p>
            <a:r>
              <a:rPr lang="en-US" dirty="0"/>
              <a:t>The goal of MLR is to model the linear relationship between the independent variables and dependent variable.</a:t>
            </a:r>
          </a:p>
          <a:p>
            <a:r>
              <a:rPr lang="en-US" dirty="0"/>
              <a:t>In essence, MLR is the extension of ordinary least square(OLS) regression because it involves more than one independent variables.</a:t>
            </a:r>
          </a:p>
        </p:txBody>
      </p:sp>
    </p:spTree>
    <p:extLst>
      <p:ext uri="{BB962C8B-B14F-4D97-AF65-F5344CB8AC3E}">
        <p14:creationId xmlns:p14="http://schemas.microsoft.com/office/powerpoint/2010/main" val="4161968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78AA6-FC4E-3814-E5EE-9240FC7EAB3D}"/>
              </a:ext>
            </a:extLst>
          </p:cNvPr>
          <p:cNvSpPr>
            <a:spLocks noGrp="1"/>
          </p:cNvSpPr>
          <p:nvPr>
            <p:ph type="title"/>
          </p:nvPr>
        </p:nvSpPr>
        <p:spPr/>
        <p:txBody>
          <a:bodyPr/>
          <a:lstStyle/>
          <a:p>
            <a:r>
              <a:rPr lang="en-US" dirty="0"/>
              <a:t>Mathematical formula of MLR</a:t>
            </a:r>
          </a:p>
        </p:txBody>
      </p:sp>
      <p:sp>
        <p:nvSpPr>
          <p:cNvPr id="3" name="Content Placeholder 2">
            <a:extLst>
              <a:ext uri="{FF2B5EF4-FFF2-40B4-BE49-F238E27FC236}">
                <a16:creationId xmlns:a16="http://schemas.microsoft.com/office/drawing/2014/main" id="{ED7C298A-CF3E-18BA-7345-08C86A804797}"/>
              </a:ext>
            </a:extLst>
          </p:cNvPr>
          <p:cNvSpPr>
            <a:spLocks noGrp="1"/>
          </p:cNvSpPr>
          <p:nvPr>
            <p:ph idx="1"/>
          </p:nvPr>
        </p:nvSpPr>
        <p:spPr/>
        <p:txBody>
          <a:bodyPr>
            <a:normAutofit fontScale="85000" lnSpcReduction="10000"/>
          </a:bodyPr>
          <a:lstStyle/>
          <a:p>
            <a:pPr marL="0" indent="0">
              <a:buNone/>
            </a:pPr>
            <a:r>
              <a:rPr lang="en-US" sz="3800" i="1" dirty="0" err="1">
                <a:highlight>
                  <a:srgbClr val="808080"/>
                </a:highlight>
              </a:rPr>
              <a:t>y</a:t>
            </a:r>
            <a:r>
              <a:rPr lang="en-US" sz="2100" i="1" dirty="0" err="1">
                <a:highlight>
                  <a:srgbClr val="808080"/>
                </a:highlight>
              </a:rPr>
              <a:t>i</a:t>
            </a:r>
            <a:r>
              <a:rPr lang="en-US" sz="2800" dirty="0">
                <a:highlight>
                  <a:srgbClr val="808080"/>
                </a:highlight>
              </a:rPr>
              <a:t> = </a:t>
            </a:r>
            <a:r>
              <a:rPr lang="en-US" sz="2800" i="1" dirty="0">
                <a:highlight>
                  <a:srgbClr val="808080"/>
                </a:highlight>
              </a:rPr>
              <a:t>B</a:t>
            </a:r>
            <a:r>
              <a:rPr lang="en-US" i="1" dirty="0">
                <a:highlight>
                  <a:srgbClr val="808080"/>
                </a:highlight>
              </a:rPr>
              <a:t>0 </a:t>
            </a:r>
            <a:r>
              <a:rPr lang="en-US" sz="2400" i="1" dirty="0">
                <a:highlight>
                  <a:srgbClr val="808080"/>
                </a:highlight>
              </a:rPr>
              <a:t>+</a:t>
            </a:r>
            <a:r>
              <a:rPr lang="en-US" i="1" dirty="0">
                <a:highlight>
                  <a:srgbClr val="808080"/>
                </a:highlight>
              </a:rPr>
              <a:t> </a:t>
            </a:r>
            <a:r>
              <a:rPr lang="en-US" sz="2800" i="1" dirty="0">
                <a:highlight>
                  <a:srgbClr val="808080"/>
                </a:highlight>
              </a:rPr>
              <a:t>B</a:t>
            </a:r>
            <a:r>
              <a:rPr lang="en-US" i="1" dirty="0">
                <a:highlight>
                  <a:srgbClr val="808080"/>
                </a:highlight>
              </a:rPr>
              <a:t>1</a:t>
            </a:r>
            <a:r>
              <a:rPr lang="en-US" sz="3300" i="1" dirty="0">
                <a:highlight>
                  <a:srgbClr val="808080"/>
                </a:highlight>
              </a:rPr>
              <a:t>x</a:t>
            </a:r>
            <a:r>
              <a:rPr lang="en-US" sz="2800" i="1" dirty="0">
                <a:highlight>
                  <a:srgbClr val="808080"/>
                </a:highlight>
              </a:rPr>
              <a:t>i</a:t>
            </a:r>
            <a:r>
              <a:rPr lang="en-US" i="1" dirty="0">
                <a:highlight>
                  <a:srgbClr val="808080"/>
                </a:highlight>
              </a:rPr>
              <a:t>1</a:t>
            </a:r>
            <a:r>
              <a:rPr lang="en-US" sz="2800" i="1" dirty="0">
                <a:highlight>
                  <a:srgbClr val="808080"/>
                </a:highlight>
              </a:rPr>
              <a:t> + B</a:t>
            </a:r>
            <a:r>
              <a:rPr lang="en-US" sz="2000" i="1" dirty="0">
                <a:highlight>
                  <a:srgbClr val="808080"/>
                </a:highlight>
              </a:rPr>
              <a:t>2</a:t>
            </a:r>
            <a:r>
              <a:rPr lang="en-US" sz="3300" i="1" dirty="0">
                <a:highlight>
                  <a:srgbClr val="808080"/>
                </a:highlight>
              </a:rPr>
              <a:t>x</a:t>
            </a:r>
            <a:r>
              <a:rPr lang="en-US" sz="2000" i="1" dirty="0">
                <a:highlight>
                  <a:srgbClr val="808080"/>
                </a:highlight>
              </a:rPr>
              <a:t>i2</a:t>
            </a:r>
            <a:r>
              <a:rPr lang="en-US" sz="2800" i="1" dirty="0">
                <a:highlight>
                  <a:srgbClr val="808080"/>
                </a:highlight>
              </a:rPr>
              <a:t> + … + </a:t>
            </a:r>
            <a:r>
              <a:rPr lang="en-US" sz="2800" i="1" dirty="0" err="1">
                <a:highlight>
                  <a:srgbClr val="808080"/>
                </a:highlight>
              </a:rPr>
              <a:t>B</a:t>
            </a:r>
            <a:r>
              <a:rPr lang="en-US" sz="2000" i="1" dirty="0" err="1">
                <a:highlight>
                  <a:srgbClr val="808080"/>
                </a:highlight>
              </a:rPr>
              <a:t>m</a:t>
            </a:r>
            <a:r>
              <a:rPr lang="en-US" sz="3300" i="1" dirty="0" err="1">
                <a:highlight>
                  <a:srgbClr val="808080"/>
                </a:highlight>
              </a:rPr>
              <a:t>x</a:t>
            </a:r>
            <a:r>
              <a:rPr lang="en-US" sz="2800" i="1" dirty="0" err="1">
                <a:highlight>
                  <a:srgbClr val="808080"/>
                </a:highlight>
              </a:rPr>
              <a:t>i</a:t>
            </a:r>
            <a:r>
              <a:rPr lang="en-US" sz="2000" i="1" dirty="0" err="1">
                <a:highlight>
                  <a:srgbClr val="808080"/>
                </a:highlight>
              </a:rPr>
              <a:t>m</a:t>
            </a:r>
            <a:r>
              <a:rPr lang="en-US" sz="2800" i="1" dirty="0">
                <a:highlight>
                  <a:srgbClr val="808080"/>
                </a:highlight>
              </a:rPr>
              <a:t> + e</a:t>
            </a:r>
          </a:p>
          <a:p>
            <a:pPr marL="0" indent="0">
              <a:buNone/>
            </a:pPr>
            <a:r>
              <a:rPr lang="en-US" i="1" dirty="0"/>
              <a:t>Where, for </a:t>
            </a:r>
            <a:r>
              <a:rPr lang="en-US" i="1" dirty="0" err="1"/>
              <a:t>i</a:t>
            </a:r>
            <a:r>
              <a:rPr lang="en-US" i="1" dirty="0"/>
              <a:t> = n observations:</a:t>
            </a:r>
          </a:p>
          <a:p>
            <a:pPr marL="0" indent="0">
              <a:buNone/>
            </a:pPr>
            <a:r>
              <a:rPr lang="en-US" i="1" dirty="0" err="1"/>
              <a:t>yi</a:t>
            </a:r>
            <a:r>
              <a:rPr lang="en-US" i="1" dirty="0"/>
              <a:t> = dependent variable</a:t>
            </a:r>
          </a:p>
          <a:p>
            <a:pPr marL="0" indent="0">
              <a:buNone/>
            </a:pPr>
            <a:r>
              <a:rPr lang="en-US" i="1" dirty="0"/>
              <a:t>xi = independent variable</a:t>
            </a:r>
          </a:p>
          <a:p>
            <a:pPr marL="0" indent="0">
              <a:buNone/>
            </a:pPr>
            <a:r>
              <a:rPr lang="en-US" i="1" dirty="0"/>
              <a:t>B0 = y-intercept</a:t>
            </a:r>
          </a:p>
          <a:p>
            <a:pPr marL="0" indent="0">
              <a:buNone/>
            </a:pPr>
            <a:r>
              <a:rPr lang="en-US" i="1" dirty="0"/>
              <a:t>Bp = slope coefficients for each independent variable</a:t>
            </a:r>
          </a:p>
          <a:p>
            <a:pPr marL="0" indent="0">
              <a:buNone/>
            </a:pPr>
            <a:r>
              <a:rPr lang="en-US" i="1" dirty="0"/>
              <a:t>e = model’s error term (residual)</a:t>
            </a:r>
          </a:p>
          <a:p>
            <a:pPr marL="0" indent="0">
              <a:buNone/>
            </a:pPr>
            <a:endParaRPr lang="en-US" i="1" dirty="0"/>
          </a:p>
          <a:p>
            <a:pPr marL="0" indent="0">
              <a:buNone/>
            </a:pPr>
            <a:r>
              <a:rPr lang="en-US" dirty="0"/>
              <a:t> </a:t>
            </a:r>
          </a:p>
        </p:txBody>
      </p:sp>
    </p:spTree>
    <p:extLst>
      <p:ext uri="{BB962C8B-B14F-4D97-AF65-F5344CB8AC3E}">
        <p14:creationId xmlns:p14="http://schemas.microsoft.com/office/powerpoint/2010/main" val="639659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0FAB6-C33C-CDFE-031A-F363A9BD821A}"/>
              </a:ext>
            </a:extLst>
          </p:cNvPr>
          <p:cNvSpPr>
            <a:spLocks noGrp="1"/>
          </p:cNvSpPr>
          <p:nvPr>
            <p:ph type="title"/>
          </p:nvPr>
        </p:nvSpPr>
        <p:spPr/>
        <p:txBody>
          <a:bodyPr/>
          <a:lstStyle/>
          <a:p>
            <a:r>
              <a:rPr lang="en-US" dirty="0"/>
              <a:t>Assumptions of MLR</a:t>
            </a:r>
          </a:p>
        </p:txBody>
      </p:sp>
      <p:sp>
        <p:nvSpPr>
          <p:cNvPr id="3" name="Content Placeholder 2">
            <a:extLst>
              <a:ext uri="{FF2B5EF4-FFF2-40B4-BE49-F238E27FC236}">
                <a16:creationId xmlns:a16="http://schemas.microsoft.com/office/drawing/2014/main" id="{235495CA-46B1-1055-23BE-12079A1B64AE}"/>
              </a:ext>
            </a:extLst>
          </p:cNvPr>
          <p:cNvSpPr>
            <a:spLocks noGrp="1"/>
          </p:cNvSpPr>
          <p:nvPr>
            <p:ph idx="1"/>
          </p:nvPr>
        </p:nvSpPr>
        <p:spPr/>
        <p:txBody>
          <a:bodyPr/>
          <a:lstStyle/>
          <a:p>
            <a:r>
              <a:rPr lang="en-US" dirty="0"/>
              <a:t>There is a linear relationship between the dependent variables and the independent variables</a:t>
            </a:r>
          </a:p>
          <a:p>
            <a:r>
              <a:rPr lang="en-US" dirty="0"/>
              <a:t>The independent variables are not too highly correlated with each other</a:t>
            </a:r>
          </a:p>
          <a:p>
            <a:r>
              <a:rPr lang="en-US" dirty="0"/>
              <a:t>Residuals should be normally distributed with mean 0 and variance (sigma)</a:t>
            </a:r>
            <a:r>
              <a:rPr lang="el-GR" b="0" i="1" dirty="0">
                <a:solidFill>
                  <a:srgbClr val="111111"/>
                </a:solidFill>
                <a:effectLst/>
                <a:latin typeface="SourceSansPro"/>
              </a:rPr>
              <a:t>σ</a:t>
            </a:r>
            <a:endParaRPr lang="en-US" dirty="0"/>
          </a:p>
        </p:txBody>
      </p:sp>
    </p:spTree>
    <p:extLst>
      <p:ext uri="{BB962C8B-B14F-4D97-AF65-F5344CB8AC3E}">
        <p14:creationId xmlns:p14="http://schemas.microsoft.com/office/powerpoint/2010/main" val="733436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8B7DD-4562-0041-BAB1-8D3155DCF766}"/>
              </a:ext>
            </a:extLst>
          </p:cNvPr>
          <p:cNvSpPr>
            <a:spLocks noGrp="1"/>
          </p:cNvSpPr>
          <p:nvPr>
            <p:ph type="title"/>
          </p:nvPr>
        </p:nvSpPr>
        <p:spPr>
          <a:xfrm>
            <a:off x="539999" y="120900"/>
            <a:ext cx="11101135" cy="1809500"/>
          </a:xfrm>
        </p:spPr>
        <p:txBody>
          <a:bodyPr/>
          <a:lstStyle/>
          <a:p>
            <a:r>
              <a:rPr lang="en-US" dirty="0"/>
              <a:t>Problems in Regression</a:t>
            </a:r>
          </a:p>
        </p:txBody>
      </p:sp>
      <p:sp>
        <p:nvSpPr>
          <p:cNvPr id="3" name="Content Placeholder 2">
            <a:extLst>
              <a:ext uri="{FF2B5EF4-FFF2-40B4-BE49-F238E27FC236}">
                <a16:creationId xmlns:a16="http://schemas.microsoft.com/office/drawing/2014/main" id="{F2223391-606A-193E-CD33-8547F907429A}"/>
              </a:ext>
            </a:extLst>
          </p:cNvPr>
          <p:cNvSpPr>
            <a:spLocks noGrp="1"/>
          </p:cNvSpPr>
          <p:nvPr>
            <p:ph idx="1"/>
          </p:nvPr>
        </p:nvSpPr>
        <p:spPr>
          <a:xfrm>
            <a:off x="539998" y="1359025"/>
            <a:ext cx="11101136" cy="4717925"/>
          </a:xfrm>
        </p:spPr>
        <p:txBody>
          <a:bodyPr>
            <a:normAutofit fontScale="85000" lnSpcReduction="10000"/>
          </a:bodyPr>
          <a:lstStyle/>
          <a:p>
            <a:r>
              <a:rPr lang="en-US" dirty="0"/>
              <a:t>Overfitting: Overfitting occurs when a model is too complex and fits the noise in the training data, rather than the underlying patterns. This can result in poor performance on new, unseen data.</a:t>
            </a:r>
          </a:p>
          <a:p>
            <a:r>
              <a:rPr lang="en-US" dirty="0"/>
              <a:t>Underfitting: Underfitting occurs when a model is too simple and does not capture the underlying patterns in the data. This can result in poor performance on both the training data and new, unseen data.</a:t>
            </a:r>
          </a:p>
          <a:p>
            <a:r>
              <a:rPr lang="en-US" dirty="0"/>
              <a:t>Outliers: Outliers are data points that are significantly different from the majority of the data. Outliers can have a large impact on the regression model and can cause it to be biased or have poor performance.</a:t>
            </a:r>
          </a:p>
          <a:p>
            <a:r>
              <a:rPr lang="en-US" dirty="0"/>
              <a:t>Multicollinearity: Multicollinearity occurs when two or more input variables are highly correlated. This can lead to unstable and unreliable estimates of the regression coefficients.</a:t>
            </a:r>
          </a:p>
          <a:p>
            <a:r>
              <a:rPr lang="en-US" dirty="0"/>
              <a:t>Non-linearity: Some datasets may have non-linear relationships between the input and output variables. If a linear regression model is used, it may not capture these non-linear relationships, resulting in poor performance</a:t>
            </a:r>
          </a:p>
          <a:p>
            <a:r>
              <a:rPr lang="en-US" dirty="0"/>
              <a:t>Heteroscedasticity: Heteroscedasticity occurs when the variance of the errors in the regression model is not constant across all levels of the input variables. This can result in biased estimates of the regression coefficients and incorrect inference.</a:t>
            </a:r>
          </a:p>
        </p:txBody>
      </p:sp>
    </p:spTree>
    <p:extLst>
      <p:ext uri="{BB962C8B-B14F-4D97-AF65-F5344CB8AC3E}">
        <p14:creationId xmlns:p14="http://schemas.microsoft.com/office/powerpoint/2010/main" val="2556820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F4A6C-05A1-83DB-C400-4E2A188067B8}"/>
              </a:ext>
            </a:extLst>
          </p:cNvPr>
          <p:cNvSpPr>
            <a:spLocks noGrp="1"/>
          </p:cNvSpPr>
          <p:nvPr>
            <p:ph type="title"/>
          </p:nvPr>
        </p:nvSpPr>
        <p:spPr/>
        <p:txBody>
          <a:bodyPr/>
          <a:lstStyle/>
          <a:p>
            <a:r>
              <a:rPr lang="en-US" dirty="0"/>
              <a:t>Overfitting</a:t>
            </a:r>
          </a:p>
        </p:txBody>
      </p:sp>
      <p:pic>
        <p:nvPicPr>
          <p:cNvPr id="5" name="Content Placeholder 4">
            <a:extLst>
              <a:ext uri="{FF2B5EF4-FFF2-40B4-BE49-F238E27FC236}">
                <a16:creationId xmlns:a16="http://schemas.microsoft.com/office/drawing/2014/main" id="{5D7A711C-CFD5-3B58-7350-832253E42EDB}"/>
              </a:ext>
            </a:extLst>
          </p:cNvPr>
          <p:cNvPicPr>
            <a:picLocks noGrp="1" noChangeAspect="1"/>
          </p:cNvPicPr>
          <p:nvPr>
            <p:ph idx="1"/>
          </p:nvPr>
        </p:nvPicPr>
        <p:blipFill>
          <a:blip r:embed="rId2"/>
          <a:stretch>
            <a:fillRect/>
          </a:stretch>
        </p:blipFill>
        <p:spPr>
          <a:xfrm>
            <a:off x="3230880" y="1412240"/>
            <a:ext cx="6329680" cy="5273040"/>
          </a:xfrm>
        </p:spPr>
      </p:pic>
    </p:spTree>
    <p:extLst>
      <p:ext uri="{BB962C8B-B14F-4D97-AF65-F5344CB8AC3E}">
        <p14:creationId xmlns:p14="http://schemas.microsoft.com/office/powerpoint/2010/main" val="1294196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08D41-65FF-212D-F295-FDEFDED2A7F7}"/>
              </a:ext>
            </a:extLst>
          </p:cNvPr>
          <p:cNvSpPr>
            <a:spLocks noGrp="1"/>
          </p:cNvSpPr>
          <p:nvPr>
            <p:ph type="title"/>
          </p:nvPr>
        </p:nvSpPr>
        <p:spPr/>
        <p:txBody>
          <a:bodyPr/>
          <a:lstStyle/>
          <a:p>
            <a:r>
              <a:rPr lang="en-US" dirty="0"/>
              <a:t>Underfitting</a:t>
            </a:r>
          </a:p>
        </p:txBody>
      </p:sp>
      <p:pic>
        <p:nvPicPr>
          <p:cNvPr id="5" name="Picture 4">
            <a:extLst>
              <a:ext uri="{FF2B5EF4-FFF2-40B4-BE49-F238E27FC236}">
                <a16:creationId xmlns:a16="http://schemas.microsoft.com/office/drawing/2014/main" id="{67129797-B662-30A7-2E9C-ABD6E99F19C8}"/>
              </a:ext>
            </a:extLst>
          </p:cNvPr>
          <p:cNvPicPr>
            <a:picLocks noChangeAspect="1"/>
          </p:cNvPicPr>
          <p:nvPr/>
        </p:nvPicPr>
        <p:blipFill>
          <a:blip r:embed="rId2"/>
          <a:stretch>
            <a:fillRect/>
          </a:stretch>
        </p:blipFill>
        <p:spPr>
          <a:xfrm>
            <a:off x="2757804" y="1619500"/>
            <a:ext cx="6406515" cy="4293620"/>
          </a:xfrm>
          <a:prstGeom prst="rect">
            <a:avLst/>
          </a:prstGeom>
        </p:spPr>
      </p:pic>
    </p:spTree>
    <p:extLst>
      <p:ext uri="{BB962C8B-B14F-4D97-AF65-F5344CB8AC3E}">
        <p14:creationId xmlns:p14="http://schemas.microsoft.com/office/powerpoint/2010/main" val="1881953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B0D3-EB3B-1DB5-8D19-AEB08D7ED645}"/>
              </a:ext>
            </a:extLst>
          </p:cNvPr>
          <p:cNvSpPr>
            <a:spLocks noGrp="1"/>
          </p:cNvSpPr>
          <p:nvPr>
            <p:ph type="title"/>
          </p:nvPr>
        </p:nvSpPr>
        <p:spPr>
          <a:xfrm>
            <a:off x="540000" y="540000"/>
            <a:ext cx="11101135" cy="1031625"/>
          </a:xfrm>
        </p:spPr>
        <p:txBody>
          <a:bodyPr/>
          <a:lstStyle/>
          <a:p>
            <a:r>
              <a:rPr lang="en-US" dirty="0"/>
              <a:t>Cross Validation</a:t>
            </a:r>
          </a:p>
        </p:txBody>
      </p:sp>
      <p:sp>
        <p:nvSpPr>
          <p:cNvPr id="3" name="Content Placeholder 2">
            <a:extLst>
              <a:ext uri="{FF2B5EF4-FFF2-40B4-BE49-F238E27FC236}">
                <a16:creationId xmlns:a16="http://schemas.microsoft.com/office/drawing/2014/main" id="{7EBF52AC-FC4D-9584-84AB-9379052A221A}"/>
              </a:ext>
            </a:extLst>
          </p:cNvPr>
          <p:cNvSpPr>
            <a:spLocks noGrp="1"/>
          </p:cNvSpPr>
          <p:nvPr>
            <p:ph idx="1"/>
          </p:nvPr>
        </p:nvSpPr>
        <p:spPr>
          <a:xfrm>
            <a:off x="550865" y="1571625"/>
            <a:ext cx="11101136" cy="3779837"/>
          </a:xfrm>
        </p:spPr>
        <p:txBody>
          <a:bodyPr>
            <a:normAutofit fontScale="92500" lnSpcReduction="10000"/>
          </a:bodyPr>
          <a:lstStyle/>
          <a:p>
            <a:r>
              <a:rPr lang="en-US" dirty="0"/>
              <a:t>Cross validation is a technique used in statistics to evaluate the performance of a model</a:t>
            </a:r>
          </a:p>
          <a:p>
            <a:r>
              <a:rPr lang="en-US" dirty="0"/>
              <a:t>It involves dividing a dataset into multiple subsets, or "folds", and using each fold as both a testing set and a training set</a:t>
            </a:r>
          </a:p>
          <a:p>
            <a:r>
              <a:rPr lang="en-US" dirty="0"/>
              <a:t>The process typically involves the following steps:</a:t>
            </a:r>
          </a:p>
          <a:p>
            <a:r>
              <a:rPr lang="en-US" dirty="0"/>
              <a:t>Divide the dataset into k folds.</a:t>
            </a:r>
          </a:p>
          <a:p>
            <a:pPr marL="342900" indent="-342900">
              <a:buFont typeface="+mj-lt"/>
              <a:buAutoNum type="arabicPeriod"/>
            </a:pPr>
            <a:r>
              <a:rPr lang="en-US" dirty="0"/>
              <a:t>Train the model on k-1 folds of the data.</a:t>
            </a:r>
          </a:p>
          <a:p>
            <a:pPr marL="342900" indent="-342900">
              <a:buFont typeface="+mj-lt"/>
              <a:buAutoNum type="arabicPeriod"/>
            </a:pPr>
            <a:r>
              <a:rPr lang="en-US" dirty="0"/>
              <a:t>Test the model on the remaining fold.</a:t>
            </a:r>
          </a:p>
          <a:p>
            <a:pPr marL="342900" indent="-342900">
              <a:buFont typeface="+mj-lt"/>
              <a:buAutoNum type="arabicPeriod"/>
            </a:pPr>
            <a:r>
              <a:rPr lang="en-US" dirty="0"/>
              <a:t>Repeat steps 2-3 for each fold.</a:t>
            </a:r>
          </a:p>
          <a:p>
            <a:pPr marL="342900" indent="-342900">
              <a:buFont typeface="+mj-lt"/>
              <a:buAutoNum type="arabicPeriod"/>
            </a:pPr>
            <a:r>
              <a:rPr lang="en-US" dirty="0"/>
              <a:t>Calculate the average performance across all the folds.</a:t>
            </a:r>
          </a:p>
          <a:p>
            <a:pPr marL="342900" indent="-342900">
              <a:buFont typeface="+mj-lt"/>
              <a:buAutoNum type="arabicPeriod"/>
            </a:pPr>
            <a:endParaRPr lang="en-US" dirty="0"/>
          </a:p>
          <a:p>
            <a:endParaRPr lang="en-US" dirty="0"/>
          </a:p>
        </p:txBody>
      </p:sp>
    </p:spTree>
    <p:extLst>
      <p:ext uri="{BB962C8B-B14F-4D97-AF65-F5344CB8AC3E}">
        <p14:creationId xmlns:p14="http://schemas.microsoft.com/office/powerpoint/2010/main" val="74855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BE2DE-8F05-5A0D-C7AD-A5930212CCFF}"/>
              </a:ext>
            </a:extLst>
          </p:cNvPr>
          <p:cNvSpPr>
            <a:spLocks noGrp="1"/>
          </p:cNvSpPr>
          <p:nvPr>
            <p:ph type="title"/>
          </p:nvPr>
        </p:nvSpPr>
        <p:spPr/>
        <p:txBody>
          <a:bodyPr/>
          <a:lstStyle/>
          <a:p>
            <a:r>
              <a:rPr lang="en-US" dirty="0"/>
              <a:t>Why cross-validation</a:t>
            </a:r>
          </a:p>
        </p:txBody>
      </p:sp>
      <p:sp>
        <p:nvSpPr>
          <p:cNvPr id="3" name="Content Placeholder 2">
            <a:extLst>
              <a:ext uri="{FF2B5EF4-FFF2-40B4-BE49-F238E27FC236}">
                <a16:creationId xmlns:a16="http://schemas.microsoft.com/office/drawing/2014/main" id="{F2CC78FF-844F-AB35-31C1-E47F82780B2E}"/>
              </a:ext>
            </a:extLst>
          </p:cNvPr>
          <p:cNvSpPr>
            <a:spLocks noGrp="1"/>
          </p:cNvSpPr>
          <p:nvPr>
            <p:ph idx="1"/>
          </p:nvPr>
        </p:nvSpPr>
        <p:spPr>
          <a:xfrm>
            <a:off x="397125" y="1690687"/>
            <a:ext cx="11101136" cy="3779837"/>
          </a:xfrm>
        </p:spPr>
        <p:txBody>
          <a:bodyPr>
            <a:normAutofit lnSpcReduction="10000"/>
          </a:bodyPr>
          <a:lstStyle/>
          <a:p>
            <a:r>
              <a:rPr lang="en-US" dirty="0"/>
              <a:t>The purpose of cross validation is to ensure that the model is not overfitting or underfitting the data, and that it can generalize well to new, unseen data</a:t>
            </a:r>
          </a:p>
          <a:p>
            <a:r>
              <a:rPr lang="en-US" dirty="0"/>
              <a:t>It is particularly useful in situations where the dataset is small or when the model has a large number of parameters</a:t>
            </a:r>
          </a:p>
          <a:p>
            <a:r>
              <a:rPr lang="en-US" dirty="0"/>
              <a:t>Cross validation can be used to compare the performance of different models and select the one that performs best on the data</a:t>
            </a:r>
          </a:p>
          <a:p>
            <a:r>
              <a:rPr lang="en-US" dirty="0"/>
              <a:t>Cross validation helps to ensure that a model is not overfitting the data, which can occur when the model is too complex or when the dataset is too small</a:t>
            </a:r>
          </a:p>
          <a:p>
            <a:r>
              <a:rPr lang="en-US" dirty="0"/>
              <a:t>Cross validation can provide a more reliable estimate of a model's performance than a single train/test split, as it uses multiple splits of the data to evaluate the model.</a:t>
            </a:r>
          </a:p>
        </p:txBody>
      </p:sp>
    </p:spTree>
    <p:extLst>
      <p:ext uri="{BB962C8B-B14F-4D97-AF65-F5344CB8AC3E}">
        <p14:creationId xmlns:p14="http://schemas.microsoft.com/office/powerpoint/2010/main" val="16798766"/>
      </p:ext>
    </p:extLst>
  </p:cSld>
  <p:clrMapOvr>
    <a:masterClrMapping/>
  </p:clrMapOvr>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otalTime>1305</TotalTime>
  <Words>1359</Words>
  <Application>Microsoft Office PowerPoint</Application>
  <PresentationFormat>Widescreen</PresentationFormat>
  <Paragraphs>81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Avenir Next LT Pro</vt:lpstr>
      <vt:lpstr>Bell MT</vt:lpstr>
      <vt:lpstr>SourceSansPro</vt:lpstr>
      <vt:lpstr>GlowVTI</vt:lpstr>
      <vt:lpstr>Multiple Linear Regression on Advertising Sales Dataset</vt:lpstr>
      <vt:lpstr>Background</vt:lpstr>
      <vt:lpstr>Mathematical formula of MLR</vt:lpstr>
      <vt:lpstr>Assumptions of MLR</vt:lpstr>
      <vt:lpstr>Problems in Regression</vt:lpstr>
      <vt:lpstr>Overfitting</vt:lpstr>
      <vt:lpstr>Underfitting</vt:lpstr>
      <vt:lpstr>Cross Validation</vt:lpstr>
      <vt:lpstr>Why cross-validation</vt:lpstr>
      <vt:lpstr>Pros of Linear Regression</vt:lpstr>
      <vt:lpstr>Cons of Linear Regression</vt:lpstr>
      <vt:lpstr>Steps in Code</vt:lpstr>
      <vt:lpstr>Result</vt:lpstr>
      <vt:lpstr>Interpretation</vt:lpstr>
      <vt:lpstr>Deployment using Streamlit</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Linear Regression</dc:title>
  <dc:creator>Prathamesh Thite</dc:creator>
  <cp:lastModifiedBy>Prathamesh Thite</cp:lastModifiedBy>
  <cp:revision>2</cp:revision>
  <dcterms:created xsi:type="dcterms:W3CDTF">2023-04-20T22:47:31Z</dcterms:created>
  <dcterms:modified xsi:type="dcterms:W3CDTF">2023-04-21T23:09:44Z</dcterms:modified>
</cp:coreProperties>
</file>