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14" r:id="rId3"/>
    <p:sldId id="312" r:id="rId4"/>
    <p:sldId id="309" r:id="rId5"/>
    <p:sldId id="260" r:id="rId6"/>
    <p:sldId id="315" r:id="rId7"/>
    <p:sldId id="295" r:id="rId8"/>
    <p:sldId id="290" r:id="rId9"/>
    <p:sldId id="292" r:id="rId10"/>
    <p:sldId id="298" r:id="rId11"/>
    <p:sldId id="338" r:id="rId12"/>
    <p:sldId id="317" r:id="rId13"/>
    <p:sldId id="318" r:id="rId14"/>
    <p:sldId id="332" r:id="rId15"/>
    <p:sldId id="331" r:id="rId16"/>
    <p:sldId id="333" r:id="rId17"/>
    <p:sldId id="319" r:id="rId18"/>
    <p:sldId id="320" r:id="rId19"/>
    <p:sldId id="324" r:id="rId20"/>
    <p:sldId id="326" r:id="rId21"/>
    <p:sldId id="339" r:id="rId22"/>
    <p:sldId id="335" r:id="rId23"/>
    <p:sldId id="336" r:id="rId24"/>
    <p:sldId id="310" r:id="rId25"/>
    <p:sldId id="327" r:id="rId26"/>
    <p:sldId id="342" r:id="rId27"/>
    <p:sldId id="328" r:id="rId28"/>
    <p:sldId id="329" r:id="rId29"/>
    <p:sldId id="307" r:id="rId30"/>
    <p:sldId id="330" r:id="rId31"/>
    <p:sldId id="301" r:id="rId32"/>
    <p:sldId id="303" r:id="rId33"/>
    <p:sldId id="304" r:id="rId34"/>
    <p:sldId id="30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2F232-7C0A-4E1C-A154-4B846FD05D1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90574-492C-4C96-B468-C5D4AC25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8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7CEBD-7284-4C8B-BFF0-75EC212CEA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7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1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7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9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358A-599D-70EC-D151-88960FE6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FBD1F-122E-962D-B08A-2DC12330A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A76C7-1A2F-7CFC-4806-E70AEAF52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F794-5830-E9B9-FC47-4B720718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0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84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22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39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9EB5-2793-CC39-3A15-A746F4E1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6C97E2-8E00-7218-160B-3A6C3FAA4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A7589-5149-7425-D66A-A34D85907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C96E-CCE5-F799-828F-315C5AA7A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90574-492C-4C96-B468-C5D4AC25306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7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12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91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75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47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5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9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7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1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4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99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01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2629B-69EC-4403-8556-BCD814618C8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3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7F22-81AD-C6E2-9AA6-694586D2A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B0B48-A8B4-7FBD-50EE-3A73EA2B6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7945-8ADB-D448-86DA-14DE623D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4E93-D3DB-FDC2-EFD4-73F9AE00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99DC-A963-58CA-BC7B-AFF2D980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BBCF-F238-FA09-0131-056A801A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F8FA2-07E2-5A01-737F-B2252BAB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6AC2-FE6A-3F6D-225E-22BC8F21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D0017-11F1-1B48-ECDA-116867F0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1B13-8C98-74EF-05C7-F38EE6B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6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F499A-AAC4-5069-DB65-DEE8F3AB1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F3376-0638-0C8B-29D2-6C0A8F01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2F43-91DB-9771-2DE2-689BB04B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C68F-F5C6-7ECD-EBCC-11F25233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42A7-9976-3833-45F1-59711832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0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1520" y="68040"/>
            <a:ext cx="1106532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1520" y="1038960"/>
            <a:ext cx="11978280" cy="52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28837F-6988-4F12-B05D-AF13E6904D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9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9BB-8B8B-09C8-C9F4-7043873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8621-4A0D-AEFE-9342-63CA888B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9C25-2A52-EDAD-7755-2218BBB7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0152-F735-DF2D-E059-5143F165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F286-BEBD-6867-6B12-BF2F0576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2026-F623-D3C4-AC68-ED0AA024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6DCEE-57E5-F693-578D-12E37071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473A-E3DE-1129-D5DB-633D66C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774A-573A-D33C-331A-D04805B4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A50A-9251-E00E-9F62-52141CA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B4D5-71A8-F1C9-8444-F667A89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A3AC-3B90-66C9-BA82-052FFCB40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F6E8B-A8A3-1D89-0910-87988149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CB99-07FB-636E-E8A2-1A5A3957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1E9D4-9758-ABBD-C058-5E199386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8CDB4-935F-5914-36D9-99BC4E5F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B6C-7556-20A4-5050-DEA7284B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AB08C-1587-3BA4-ED50-A5205E6A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21628-9A59-62FC-EBBE-4BA0B42C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D57E5-CECB-9564-C8D8-155E2C198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AC29B-A3DB-E746-A129-5876E35F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372B1-DEE5-1185-C829-5CEDADF2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AC90B-4DE1-CAE1-F7B8-5932479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1689E-75A3-0406-9F07-6A26B89F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9859-A82E-CDC2-B35F-23E6FB5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9B169-F558-019A-D74E-7655D10D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1B615-55ED-CA70-F0C7-61A936CE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64F37-4D63-BE4C-AAC4-183C3C74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4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1D0C6-8D15-273E-4E8A-D88EACDC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1E3FF-A152-FCD8-0A45-BBA80AFC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EEB5-A518-F5DC-C463-64B8F26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6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1C77-398A-DBF5-602C-0902E005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0CE5-7E62-FD4D-5D04-CC712B72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D577E-2F52-E531-3110-3F3EEF7B8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5363-E03D-147A-A99E-FC0CE60F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B704-AC83-0BF9-30C1-8CA904DF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B906-5CBC-061C-5E3F-F7C01EFD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2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FD60-B47E-20B6-38AB-C1C484BC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DAA8B-6DBB-07D2-3DD0-3932AD749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0438-5E16-B929-62E4-4A7593825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72CC-9744-AE49-A1E7-3FB47149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E81D-7EB8-4FBE-655C-74227088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FD03F-8884-BEFF-F9AF-813898EA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05032-3FF1-8DA2-23A2-7DD646D6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4969-B2EC-A5B3-960D-69539052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5269-803B-FA0B-E164-01D21CB3A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0F03-8001-411D-A270-AE33A1ADB92A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A623-7690-5937-58CE-E2801C256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C237-33AD-FB83-C374-6CD017607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13FA-1E4B-4F88-A015-D41B6C1EC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5382" y="0"/>
            <a:ext cx="4821237" cy="1143000"/>
          </a:xfrm>
          <a:custGeom>
            <a:avLst/>
            <a:gdLst/>
            <a:ahLst/>
            <a:cxnLst/>
            <a:rect l="l" t="t" r="r" b="b"/>
            <a:pathLst>
              <a:path w="7231856" h="1714500">
                <a:moveTo>
                  <a:pt x="0" y="0"/>
                </a:moveTo>
                <a:lnTo>
                  <a:pt x="7231856" y="0"/>
                </a:lnTo>
                <a:lnTo>
                  <a:pt x="7231856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807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5800" y="1080452"/>
            <a:ext cx="11141825" cy="4574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002060"/>
                </a:solidFill>
                <a:latin typeface="Arial Bold"/>
              </a:rPr>
              <a:t>FACULTY OF ENGINEERING AND TECHNOLOGY</a:t>
            </a:r>
          </a:p>
          <a:p>
            <a:pPr algn="ctr">
              <a:lnSpc>
                <a:spcPts val="2400"/>
              </a:lnSpc>
            </a:pPr>
            <a:endParaRPr lang="en-US" sz="2000" dirty="0">
              <a:solidFill>
                <a:srgbClr val="002060"/>
              </a:solidFill>
              <a:latin typeface="Arial Bold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2F5597"/>
                </a:solidFill>
                <a:latin typeface="Arial Bold"/>
              </a:rPr>
              <a:t>SCHOOL OF COMPUTER SCIENCE AND ENGINEERING</a:t>
            </a:r>
          </a:p>
          <a:p>
            <a:pPr algn="ctr">
              <a:lnSpc>
                <a:spcPts val="2400"/>
              </a:lnSpc>
            </a:pPr>
            <a:endParaRPr lang="en-US" sz="2000" dirty="0">
              <a:solidFill>
                <a:srgbClr val="2F5597"/>
              </a:solidFill>
              <a:latin typeface="Arial Bold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2F5597"/>
                </a:solidFill>
                <a:latin typeface="Arial Bold"/>
              </a:rPr>
              <a:t>DEPARTMENT OF COMPUTER ENGINEERING AND TECHNOLOGY</a:t>
            </a:r>
          </a:p>
          <a:p>
            <a:pPr algn="ctr">
              <a:lnSpc>
                <a:spcPts val="2400"/>
              </a:lnSpc>
            </a:pPr>
            <a:endParaRPr lang="en-US" sz="2000" dirty="0">
              <a:solidFill>
                <a:srgbClr val="2F5597"/>
              </a:solidFill>
              <a:latin typeface="Arial Bold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olidFill>
                  <a:srgbClr val="333F50"/>
                </a:solidFill>
                <a:latin typeface="Arial Bold"/>
              </a:rPr>
              <a:t>SY </a:t>
            </a:r>
            <a:r>
              <a:rPr lang="en-US" sz="2000" dirty="0" err="1">
                <a:solidFill>
                  <a:srgbClr val="333F50"/>
                </a:solidFill>
                <a:latin typeface="Arial Bold"/>
              </a:rPr>
              <a:t>M.Tech</a:t>
            </a:r>
            <a:r>
              <a:rPr lang="en-US" sz="2000" dirty="0">
                <a:solidFill>
                  <a:srgbClr val="333F50"/>
                </a:solidFill>
                <a:latin typeface="Arial Bold"/>
              </a:rPr>
              <a:t>, Academic Year 2024-2025, Sem-3</a:t>
            </a: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333F50"/>
              </a:solidFill>
              <a:latin typeface="Arial Bold"/>
            </a:endParaRP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333F50"/>
              </a:solidFill>
              <a:latin typeface="Arial Bold"/>
            </a:endParaRPr>
          </a:p>
          <a:p>
            <a:pPr algn="ctr">
              <a:lnSpc>
                <a:spcPts val="2640"/>
              </a:lnSpc>
            </a:pPr>
            <a:r>
              <a:rPr lang="en-US" sz="2200" dirty="0">
                <a:solidFill>
                  <a:srgbClr val="333F50"/>
                </a:solidFill>
                <a:latin typeface="Arial Italics"/>
              </a:rPr>
              <a:t>Project [CSC7PR01A] Review Presentation on</a:t>
            </a:r>
          </a:p>
          <a:p>
            <a:pPr algn="ctr">
              <a:lnSpc>
                <a:spcPts val="2880"/>
              </a:lnSpc>
            </a:pPr>
            <a:endParaRPr lang="en-US" sz="2400" dirty="0">
              <a:solidFill>
                <a:srgbClr val="333F50"/>
              </a:solidFill>
              <a:latin typeface="Arial Bold"/>
            </a:endParaRPr>
          </a:p>
          <a:p>
            <a:pPr marL="288925" marR="211455" indent="-288925" algn="ctr">
              <a:spcBef>
                <a:spcPts val="380"/>
              </a:spcBef>
            </a:pPr>
            <a:r>
              <a:rPr lang="en-US" sz="1200" b="1" kern="100" dirty="0">
                <a:latin typeface="Arial Black" panose="020B0A040201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Lung Cancer Early Detection through AI-Enabled Chest CT Images using Deep Learning</a:t>
            </a:r>
            <a:endParaRPr lang="en-US" sz="2000" b="1" dirty="0">
              <a:solidFill>
                <a:srgbClr val="333F50"/>
              </a:solidFill>
              <a:latin typeface="Arial Bold"/>
            </a:endParaRPr>
          </a:p>
          <a:p>
            <a:pPr>
              <a:lnSpc>
                <a:spcPts val="3240"/>
              </a:lnSpc>
            </a:pPr>
            <a:r>
              <a:rPr lang="en-US" dirty="0">
                <a:solidFill>
                  <a:srgbClr val="2F5597"/>
                </a:solidFill>
                <a:latin typeface="Arial Bold Italics"/>
              </a:rPr>
              <a:t>                 Presented By-				                                Under the Guidance of-	</a:t>
            </a:r>
          </a:p>
          <a:p>
            <a:pPr>
              <a:lnSpc>
                <a:spcPts val="3240"/>
              </a:lnSpc>
            </a:pPr>
            <a:r>
              <a:rPr lang="en-US" dirty="0">
                <a:solidFill>
                  <a:srgbClr val="2F5597"/>
                </a:solidFill>
                <a:latin typeface="Arial Bold Italics"/>
              </a:rPr>
              <a:t>                 Prathamesh Patil (1032233733)				   Prof. Jayshree </a:t>
            </a:r>
            <a:r>
              <a:rPr lang="en-US" dirty="0" err="1">
                <a:solidFill>
                  <a:srgbClr val="2F5597"/>
                </a:solidFill>
                <a:latin typeface="Arial Bold Italics"/>
              </a:rPr>
              <a:t>Aher</a:t>
            </a:r>
            <a:endParaRPr lang="en-US" dirty="0">
              <a:solidFill>
                <a:srgbClr val="2F5597"/>
              </a:solidFill>
              <a:latin typeface="Arial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9160" y="6450013"/>
            <a:ext cx="262128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spc="11">
                <a:solidFill>
                  <a:srgbClr val="898989"/>
                </a:solidFill>
                <a:latin typeface="TT Rounds Condensed"/>
              </a:rPr>
              <a:t>4/18/2024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71560" y="6386830"/>
            <a:ext cx="262128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"/>
              </a:lnSpc>
            </a:pPr>
            <a:r>
              <a:rPr lang="en-US" sz="1200" spc="11">
                <a:solidFill>
                  <a:srgbClr val="898989"/>
                </a:solidFill>
                <a:latin typeface="TT Rounds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Research  Gap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3FDA03-81AB-0D66-4839-D92E9AB35FE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05443" y="3427159"/>
            <a:ext cx="108900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13B2E-5DFD-11C1-E1E2-9F4829C3DFB6}"/>
              </a:ext>
            </a:extLst>
          </p:cNvPr>
          <p:cNvSpPr txBox="1"/>
          <p:nvPr/>
        </p:nvSpPr>
        <p:spPr>
          <a:xfrm>
            <a:off x="101520" y="1469571"/>
            <a:ext cx="111434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74625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sensitive CNN algorithms for early lung cancer detection to improve treatment outcomes.</a:t>
            </a:r>
          </a:p>
          <a:p>
            <a:pPr indent="174625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Combine different medical imaging types (CT scans, X-rays, histopathology) to improve diagnostic accuracy.</a:t>
            </a:r>
          </a:p>
          <a:p>
            <a:pPr indent="174625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techniques to handle imbalanced datasets effectively and enhance model performance.</a:t>
            </a:r>
          </a:p>
          <a:p>
            <a:pPr indent="174625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 CNN interpretability to build trust among healthcare professionals and patients.</a:t>
            </a:r>
          </a:p>
          <a:p>
            <a:pPr indent="174625"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Validate CNN models extensively in clinical settings for real-world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2369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Methodology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3FDA03-81AB-0D66-4839-D92E9AB35FE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1520" y="1395834"/>
            <a:ext cx="1129398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 X-ray and CT scan images from public databases</a:t>
            </a:r>
          </a:p>
          <a:p>
            <a:pPr marL="4524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both X-ray and CT scan images to improve detection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Adjust all images to a standard size (e.g., 512x512 pixels) for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consistency.</a:t>
            </a:r>
          </a:p>
          <a:p>
            <a:pPr marL="4524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 pixel values to enhance model performance.</a:t>
            </a:r>
          </a:p>
          <a:p>
            <a:pPr marL="4524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filters to reduce noise and improve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methods like Otsu's to separate the lungs from the background.</a:t>
            </a:r>
          </a:p>
          <a:p>
            <a:pPr marL="45243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Refine segmented images using techniques like dilation and erosion.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Methodology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3FDA03-81AB-0D66-4839-D92E9AB35FE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1520" y="1227558"/>
            <a:ext cx="1168931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Gabor filters capture important textures in lung images.</a:t>
            </a: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Calculate key statistics (mean, variance) from the segmented areas.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Choose a model architecture (e.g.,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suitable for image classification.</a:t>
            </a: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 the dataset through techniques like rotation and flipping to improve model robustness.</a:t>
            </a: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Set hyperparameters (like batch size and number of epochs) and train the model using the prepared dataset.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5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Methodology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3FDA03-81AB-0D66-4839-D92E9AB35FE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1520" y="952792"/>
            <a:ext cx="116893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Assess model performance using accuracy, precision, recall, and F1-score.</a:t>
            </a: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Visualize the performance by comparing predicted and actual results.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Visualization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examples of input images alongside predicted outputs to show model effectiveness.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9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EXECUTED SYSTEM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3FDA03-81AB-0D66-4839-D92E9AB35FE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26998" y="1209484"/>
            <a:ext cx="115638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24CEC2-71E2-6A47-1024-D7DA4B499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8" y="1045029"/>
            <a:ext cx="11355402" cy="4702628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DA91F6D-CFB3-BE4C-BC15-A8C3E68E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31539"/>
              </p:ext>
            </p:extLst>
          </p:nvPr>
        </p:nvGraphicFramePr>
        <p:xfrm>
          <a:off x="2296886" y="1045028"/>
          <a:ext cx="9285514" cy="4603488"/>
        </p:xfrm>
        <a:graphic>
          <a:graphicData uri="http://schemas.openxmlformats.org/drawingml/2006/table">
            <a:tbl>
              <a:tblPr/>
              <a:tblGrid>
                <a:gridCol w="9285514">
                  <a:extLst>
                    <a:ext uri="{9D8B030D-6E8A-4147-A177-3AD203B41FA5}">
                      <a16:colId xmlns:a16="http://schemas.microsoft.com/office/drawing/2014/main" val="1280230549"/>
                    </a:ext>
                  </a:extLst>
                </a:gridCol>
              </a:tblGrid>
              <a:tr h="4603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3915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8FBBB16-9816-9FDE-EED0-D08F83FA2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6" y="952134"/>
            <a:ext cx="11738006" cy="5459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CB29E2-FA73-6922-4D2D-8916CC7BD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82789"/>
              </p:ext>
            </p:extLst>
          </p:nvPr>
        </p:nvGraphicFramePr>
        <p:xfrm>
          <a:off x="226997" y="870856"/>
          <a:ext cx="11725518" cy="5769429"/>
        </p:xfrm>
        <a:graphic>
          <a:graphicData uri="http://schemas.openxmlformats.org/drawingml/2006/table">
            <a:tbl>
              <a:tblPr/>
              <a:tblGrid>
                <a:gridCol w="11725518">
                  <a:extLst>
                    <a:ext uri="{9D8B030D-6E8A-4147-A177-3AD203B41FA5}">
                      <a16:colId xmlns:a16="http://schemas.microsoft.com/office/drawing/2014/main" val="127572189"/>
                    </a:ext>
                  </a:extLst>
                </a:gridCol>
              </a:tblGrid>
              <a:tr h="5769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9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2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EXECUTED SYSTEM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3FDA03-81AB-0D66-4839-D92E9AB35FE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0" y="1672452"/>
            <a:ext cx="11779654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Dataset:</a:t>
            </a:r>
          </a:p>
          <a:p>
            <a:pPr marL="533400" indent="-1778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chest X-rays or CT images with normal and cancerous lungs (adenocarcinoma, squamous cell carcinoma, large cell carcinoma).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Training/Validation:</a:t>
            </a:r>
          </a:p>
          <a:p>
            <a:pPr marL="3556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Model learns patterns from images.</a:t>
            </a:r>
          </a:p>
          <a:p>
            <a:pPr marL="3556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Evaluates model performance to adjust parameters.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Balancing/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indent="-88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Balancing: Corrects unequal class sizes using oversampling/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Feature Extraction:</a:t>
            </a:r>
          </a:p>
          <a:p>
            <a:pPr marL="2667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automatically extract important image features (edges, textures).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7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EXECUTED SYSTEM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3FDA03-81AB-0D66-4839-D92E9AB35FE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03120" y="1536174"/>
            <a:ext cx="115638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Database:</a:t>
            </a:r>
          </a:p>
          <a:p>
            <a:pPr marL="2667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images and labels for model training and testing.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Classification:</a:t>
            </a:r>
          </a:p>
          <a:p>
            <a:pPr marL="2667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classifies images into normal, adenocarcinoma, squamous cell carcinoma, or large cell carcinoma.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Cancer Types:</a:t>
            </a:r>
          </a:p>
          <a:p>
            <a:pPr marL="266700" indent="889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Adenocarcinoma, large cell carcinoma, squamous cell carcinoma—types of lung cancer classified.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Model Evaluation:</a:t>
            </a:r>
          </a:p>
          <a:p>
            <a:pPr marL="1778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measured using accuracy, precision, and recall.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9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-1" dirty="0">
                <a:solidFill>
                  <a:srgbClr val="000000"/>
                </a:solidFill>
                <a:latin typeface="Times New Roman"/>
              </a:rPr>
              <a:t>DATA DESCRIPTION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B47EF-D4FC-9981-3D40-D7384309BC5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7714" y="1038960"/>
            <a:ext cx="11451772" cy="5219640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Lung Cancer Detection Dataset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14000 chest X-ray images categorized into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Normal,large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carcinoma, and Squamous Cell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Carcinoma,and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adenocarcinoma.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14000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Normal:5000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Adenocarcinoma: 4000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Squamous: 5000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JPEG, 512x512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Resized, grayscale, augmented.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a deep learning model for lung cancer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Anonymized images to protect privacy.</a:t>
            </a:r>
          </a:p>
        </p:txBody>
      </p:sp>
    </p:spTree>
    <p:extLst>
      <p:ext uri="{BB962C8B-B14F-4D97-AF65-F5344CB8AC3E}">
        <p14:creationId xmlns:p14="http://schemas.microsoft.com/office/powerpoint/2010/main" val="188610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FEATURE EXTRACTION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2349FB-6894-DDCF-3434-8C42A6F0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819" y="1242169"/>
            <a:ext cx="1145199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layers extract low-level features like edges, contours, and textures to detect lung nodule boundaries and tissue abnormalities.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0" lvl="0" algn="just" defTabSz="4460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Captures sharp changes in pixel intensity, useful for detecting lung nodule	boundaries.</a:t>
            </a:r>
          </a:p>
          <a:p>
            <a:pPr marL="35877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Contours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identify the shape and outlines of lung structures.</a:t>
            </a:r>
          </a:p>
          <a:p>
            <a:pPr marL="358775" marR="0" lvl="0" algn="just" defTabSz="4460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 Intensity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brightness variations, crucial for highlighting differences	between healthy and abnormal tissues.</a:t>
            </a:r>
          </a:p>
          <a:p>
            <a:pPr marL="358775" marR="0" lvl="0" indent="87313" algn="just" defTabSz="4460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patterns within lung tissues that may indicate abnormalities or early signs of cancer.</a:t>
            </a:r>
          </a:p>
          <a:p>
            <a:pPr marL="358775" marR="0" lvl="0" algn="just" defTabSz="4460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Shading Differences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Detects variations in shading that can point to the presence of nodules or other irregularities. </a:t>
            </a:r>
          </a:p>
        </p:txBody>
      </p:sp>
    </p:spTree>
    <p:extLst>
      <p:ext uri="{BB962C8B-B14F-4D97-AF65-F5344CB8AC3E}">
        <p14:creationId xmlns:p14="http://schemas.microsoft.com/office/powerpoint/2010/main" val="22268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FEATURE EXTRACTION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00D383-2A20-F873-DF4F-81C7E0E6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5753"/>
            <a:ext cx="1157877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deeper layers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high-level features such as tumor shape, nodule texture, lung tissue classification, vascular structures, and histopathological patterns are extracted to aid in cancer detection and classification.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0" lvl="0" algn="just" defTabSz="533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 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Describes the size and shape of lung nodules, distinguishing benign	from malignant.</a:t>
            </a:r>
          </a:p>
          <a:p>
            <a:pPr marL="35877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Nodule Texture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irregular patterns within nodules indicating cancer.</a:t>
            </a:r>
          </a:p>
          <a:p>
            <a:pPr marL="446088" marR="0" lvl="0" indent="-87313" algn="just" defTabSz="533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Lung Tissue Classification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Differentiates between normal and cancerous tissues 	(adenocarcinoma, squamous cell carcinoma, large cell carcinoma).</a:t>
            </a:r>
          </a:p>
          <a:p>
            <a:pPr marL="35877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Vascular Structures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Detects blood vessel abnormalities linked to tumor growth.</a:t>
            </a:r>
          </a:p>
          <a:p>
            <a:pPr marL="358775" marR="0" lvl="0" algn="just" defTabSz="533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Histopathological Patterns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Reflects microscopic patterns to classify cancer types	further. </a:t>
            </a:r>
          </a:p>
          <a:p>
            <a:pPr marL="358775" marR="0" lvl="0" algn="just" defTabSz="533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0" lvl="0" algn="just" defTabSz="533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Outline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CA19-B661-44FB-0094-C1DC71234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9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8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D39E3F3-B315-463E-8E65-3D6DB07AAAA7}" type="slidenum">
              <a:rPr lang="en-US" sz="1200" b="0" strike="noStrike" spc="-1">
                <a:solidFill>
                  <a:srgbClr val="888888"/>
                </a:solidFill>
                <a:latin typeface="Times New Roman"/>
                <a:ea typeface="Times New Roman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8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-1" dirty="0">
                <a:solidFill>
                  <a:srgbClr val="000000"/>
                </a:solidFill>
                <a:latin typeface="Times New Roman"/>
              </a:rPr>
              <a:t>MODEL ARCHITECTURE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3A11CC-D579-9D40-1DAD-7FE386A1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1632857"/>
            <a:ext cx="8973802" cy="367937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EEE73AF-16DE-0198-8050-F3E01DB90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63472"/>
              </p:ext>
            </p:extLst>
          </p:nvPr>
        </p:nvGraphicFramePr>
        <p:xfrm>
          <a:off x="3538680" y="1219200"/>
          <a:ext cx="4191000" cy="3461657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3646718218"/>
                    </a:ext>
                  </a:extLst>
                </a:gridCol>
              </a:tblGrid>
              <a:tr h="34616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mpd="sng">
                      <a:noFill/>
                      <a:prstDash val="soli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8084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FA2217D-F80D-BB17-301F-98734DC1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82449"/>
              </p:ext>
            </p:extLst>
          </p:nvPr>
        </p:nvGraphicFramePr>
        <p:xfrm>
          <a:off x="2775857" y="2950029"/>
          <a:ext cx="3875314" cy="1523999"/>
        </p:xfrm>
        <a:graphic>
          <a:graphicData uri="http://schemas.openxmlformats.org/drawingml/2006/table">
            <a:tbl>
              <a:tblPr/>
              <a:tblGrid>
                <a:gridCol w="3875314">
                  <a:extLst>
                    <a:ext uri="{9D8B030D-6E8A-4147-A177-3AD203B41FA5}">
                      <a16:colId xmlns:a16="http://schemas.microsoft.com/office/drawing/2014/main" val="1167372009"/>
                    </a:ext>
                  </a:extLst>
                </a:gridCol>
              </a:tblGrid>
              <a:tr h="15239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39874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E383C72-FA0F-2B87-DB0C-F469DCA6B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312228"/>
            <a:ext cx="6183086" cy="9470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0340B1-B95F-E934-1864-20907BF8F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1038050"/>
            <a:ext cx="10210936" cy="5623061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CE864D1-E7AF-FE7B-D911-E607EF2E6C72}"/>
              </a:ext>
            </a:extLst>
          </p:cNvPr>
          <p:cNvGraphicFramePr>
            <a:graphicFrameLocks noGrp="1"/>
          </p:cNvGraphicFramePr>
          <p:nvPr/>
        </p:nvGraphicFramePr>
        <p:xfrm>
          <a:off x="489857" y="947057"/>
          <a:ext cx="10526486" cy="5725886"/>
        </p:xfrm>
        <a:graphic>
          <a:graphicData uri="http://schemas.openxmlformats.org/drawingml/2006/table">
            <a:tbl>
              <a:tblPr/>
              <a:tblGrid>
                <a:gridCol w="10526486">
                  <a:extLst>
                    <a:ext uri="{9D8B030D-6E8A-4147-A177-3AD203B41FA5}">
                      <a16:colId xmlns:a16="http://schemas.microsoft.com/office/drawing/2014/main" val="4043893069"/>
                    </a:ext>
                  </a:extLst>
                </a:gridCol>
              </a:tblGrid>
              <a:tr h="57258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49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9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3E67-5A27-3E0D-9C20-14197571C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3642-D419-1625-497C-D2419818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-1" dirty="0">
                <a:solidFill>
                  <a:srgbClr val="000000"/>
                </a:solidFill>
                <a:latin typeface="Times New Roman"/>
              </a:rPr>
              <a:t>MODEL ARCHITECTURE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5C761A-1D9E-74DE-6892-BA4BBCC89B4B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32A736-2BEB-0D54-5273-BC3874B05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680"/>
            <a:ext cx="12192000" cy="3610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2C12C5-288B-E0D1-CA49-0C8D9DFF61B0}"/>
              </a:ext>
            </a:extLst>
          </p:cNvPr>
          <p:cNvSpPr/>
          <p:nvPr/>
        </p:nvSpPr>
        <p:spPr>
          <a:xfrm>
            <a:off x="217488" y="1296365"/>
            <a:ext cx="118178" cy="104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54B9DB-4F31-F160-AEA1-BED7208FD474}"/>
              </a:ext>
            </a:extLst>
          </p:cNvPr>
          <p:cNvSpPr/>
          <p:nvPr/>
        </p:nvSpPr>
        <p:spPr>
          <a:xfrm>
            <a:off x="101520" y="922430"/>
            <a:ext cx="5153386" cy="7196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087B5-535A-D00C-8A82-36C9D5C01910}"/>
              </a:ext>
            </a:extLst>
          </p:cNvPr>
          <p:cNvSpPr/>
          <p:nvPr/>
        </p:nvSpPr>
        <p:spPr>
          <a:xfrm>
            <a:off x="5511800" y="3784600"/>
            <a:ext cx="1896533" cy="2116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(512*512*3)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A0378-39A7-0E94-5EF4-73B6DF3AFD6B}"/>
              </a:ext>
            </a:extLst>
          </p:cNvPr>
          <p:cNvSpPr/>
          <p:nvPr/>
        </p:nvSpPr>
        <p:spPr>
          <a:xfrm>
            <a:off x="9220200" y="4063573"/>
            <a:ext cx="2754312" cy="2374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(512, 512, 368).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C9CFC-F6E9-0A9B-F252-C67C3DB74DEE}"/>
              </a:ext>
            </a:extLst>
          </p:cNvPr>
          <p:cNvSpPr/>
          <p:nvPr/>
        </p:nvSpPr>
        <p:spPr>
          <a:xfrm>
            <a:off x="11282807" y="2794427"/>
            <a:ext cx="206460" cy="927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10CF236F-D53B-181E-05E4-D479F8B1F2C0}"/>
              </a:ext>
            </a:extLst>
          </p:cNvPr>
          <p:cNvSpPr/>
          <p:nvPr/>
        </p:nvSpPr>
        <p:spPr>
          <a:xfrm>
            <a:off x="10930467" y="3115733"/>
            <a:ext cx="236373" cy="116843"/>
          </a:xfrm>
          <a:prstGeom prst="parallelogram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103A8B01-5640-EA77-AF02-3EE73A26AB4C}"/>
              </a:ext>
            </a:extLst>
          </p:cNvPr>
          <p:cNvSpPr/>
          <p:nvPr/>
        </p:nvSpPr>
        <p:spPr>
          <a:xfrm>
            <a:off x="9872133" y="3784600"/>
            <a:ext cx="211667" cy="4571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E7935B-B6AF-812E-D6AE-628B488C8B0F}"/>
              </a:ext>
            </a:extLst>
          </p:cNvPr>
          <p:cNvSpPr/>
          <p:nvPr/>
        </p:nvSpPr>
        <p:spPr>
          <a:xfrm>
            <a:off x="9677400" y="3784600"/>
            <a:ext cx="80433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919EF3-7B03-A26B-3459-0CD29206E616}"/>
              </a:ext>
            </a:extLst>
          </p:cNvPr>
          <p:cNvSpPr/>
          <p:nvPr/>
        </p:nvSpPr>
        <p:spPr>
          <a:xfrm>
            <a:off x="8390467" y="2116667"/>
            <a:ext cx="736600" cy="127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795F99-DA6B-C0A2-A42C-4C6371F50200}"/>
              </a:ext>
            </a:extLst>
          </p:cNvPr>
          <p:cNvSpPr/>
          <p:nvPr/>
        </p:nvSpPr>
        <p:spPr>
          <a:xfrm>
            <a:off x="8466667" y="2446867"/>
            <a:ext cx="736600" cy="127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71C658-A550-04F9-0F49-A3A1CC35B3F1}"/>
              </a:ext>
            </a:extLst>
          </p:cNvPr>
          <p:cNvSpPr/>
          <p:nvPr/>
        </p:nvSpPr>
        <p:spPr>
          <a:xfrm>
            <a:off x="8568267" y="3074664"/>
            <a:ext cx="651933" cy="1579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20198E32-F4DB-4601-EEF4-0D101F01AD50}"/>
              </a:ext>
            </a:extLst>
          </p:cNvPr>
          <p:cNvSpPr/>
          <p:nvPr/>
        </p:nvSpPr>
        <p:spPr>
          <a:xfrm>
            <a:off x="8568267" y="3733373"/>
            <a:ext cx="612161" cy="96946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575603-1098-E495-9C74-40552CFC5C36}"/>
              </a:ext>
            </a:extLst>
          </p:cNvPr>
          <p:cNvSpPr/>
          <p:nvPr/>
        </p:nvSpPr>
        <p:spPr>
          <a:xfrm>
            <a:off x="9541933" y="3733373"/>
            <a:ext cx="1100667" cy="969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56AA98-D031-FE75-05E2-FD44968011AA}"/>
              </a:ext>
            </a:extLst>
          </p:cNvPr>
          <p:cNvSpPr/>
          <p:nvPr/>
        </p:nvSpPr>
        <p:spPr>
          <a:xfrm>
            <a:off x="9541933" y="3784600"/>
            <a:ext cx="1100667" cy="2116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304F6-5843-0F75-BE42-0A0F69B19E06}"/>
              </a:ext>
            </a:extLst>
          </p:cNvPr>
          <p:cNvSpPr/>
          <p:nvPr/>
        </p:nvSpPr>
        <p:spPr>
          <a:xfrm>
            <a:off x="10481733" y="3618652"/>
            <a:ext cx="211667" cy="2116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2131F1-3CE8-8364-6566-F3784DFA8C3F}"/>
              </a:ext>
            </a:extLst>
          </p:cNvPr>
          <p:cNvSpPr/>
          <p:nvPr/>
        </p:nvSpPr>
        <p:spPr>
          <a:xfrm>
            <a:off x="10642600" y="3495879"/>
            <a:ext cx="287867" cy="122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0C8B36-BF95-6961-2F13-1E5E8F05B28B}"/>
              </a:ext>
            </a:extLst>
          </p:cNvPr>
          <p:cNvSpPr/>
          <p:nvPr/>
        </p:nvSpPr>
        <p:spPr>
          <a:xfrm>
            <a:off x="9431867" y="3332054"/>
            <a:ext cx="110066" cy="96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DD675-7E96-0041-AB0F-E887A3595A72}"/>
              </a:ext>
            </a:extLst>
          </p:cNvPr>
          <p:cNvSpPr txBox="1"/>
          <p:nvPr/>
        </p:nvSpPr>
        <p:spPr>
          <a:xfrm>
            <a:off x="8390467" y="1282530"/>
            <a:ext cx="3462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[64, (96,128), (16,32), 32]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CF836-17BD-EDD5-3B3F-449970B22ACC}"/>
              </a:ext>
            </a:extLst>
          </p:cNvPr>
          <p:cNvSpPr txBox="1"/>
          <p:nvPr/>
        </p:nvSpPr>
        <p:spPr>
          <a:xfrm>
            <a:off x="666625" y="5097434"/>
            <a:ext cx="11023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Inception Module efficiently extracts features at multiple scales, improving image classification accuracy. It combines (1*1),(3*3),and(5*5) and large filters along with max pooling to capture a wide range of visual patterns.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42E010-77F9-BC39-6E5C-D3CDFF60C7B8}"/>
              </a:ext>
            </a:extLst>
          </p:cNvPr>
          <p:cNvSpPr/>
          <p:nvPr/>
        </p:nvSpPr>
        <p:spPr>
          <a:xfrm>
            <a:off x="11405937" y="3332054"/>
            <a:ext cx="568575" cy="286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512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3348B5-6823-DDE4-95D8-4E4E8C7CBED3}"/>
              </a:ext>
            </a:extLst>
          </p:cNvPr>
          <p:cNvSpPr/>
          <p:nvPr/>
        </p:nvSpPr>
        <p:spPr>
          <a:xfrm>
            <a:off x="335666" y="922430"/>
            <a:ext cx="3524065" cy="5848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INCEPTION MODULE</a:t>
            </a:r>
          </a:p>
        </p:txBody>
      </p:sp>
    </p:spTree>
    <p:extLst>
      <p:ext uri="{BB962C8B-B14F-4D97-AF65-F5344CB8AC3E}">
        <p14:creationId xmlns:p14="http://schemas.microsoft.com/office/powerpoint/2010/main" val="359941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1521" y="1708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DFFEE2-9E0C-02F4-8A88-8EB097E3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4" y="2549671"/>
            <a:ext cx="117384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AC3B5-9A8F-9056-B926-1A548987D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3" y="833278"/>
            <a:ext cx="6988630" cy="3485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687CE-E369-8265-4EA1-E9FD7DD2FDBC}"/>
              </a:ext>
            </a:extLst>
          </p:cNvPr>
          <p:cNvSpPr txBox="1"/>
          <p:nvPr/>
        </p:nvSpPr>
        <p:spPr>
          <a:xfrm>
            <a:off x="101520" y="3429000"/>
            <a:ext cx="1200339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Max 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Picks the highest number from each small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Keeps the most important features and helps with small shifts in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Often used in image classification and object detection.</a:t>
            </a:r>
          </a:p>
          <a:p>
            <a:r>
              <a:rPr lang="en-US" sz="2400" b="1" dirty="0"/>
              <a:t>Average 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Finds the average of numbers in each small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Creates smoother results and works better with noisy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Useful for tasks like predicting numbers or when general features matter.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8727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1521" y="1708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4E716C-691C-84C9-4B4D-9E85BC21E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72" y="620486"/>
            <a:ext cx="11202112" cy="3287486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F62C82E-9919-1EAD-9596-9710D84C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0002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7313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 &amp; Dropout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Prepares data for dense layers and prevents overfitting.</a:t>
            </a:r>
          </a:p>
          <a:p>
            <a:pPr marL="87313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Connected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Classifies cancer types based on learned features.</a:t>
            </a:r>
          </a:p>
          <a:p>
            <a:pPr marL="87313" marR="0" lvl="0" indent="-873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Normal, Adenocarcinoma, Squamous Cell, or Large Cell Carcinoma.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8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Experimental Result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B47EF-D4FC-9981-3D40-D7384309BC5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7714" y="1038960"/>
            <a:ext cx="11451772" cy="5219640"/>
          </a:xfrm>
        </p:spPr>
        <p:txBody>
          <a:bodyPr/>
          <a:lstStyle/>
          <a:p>
            <a:pPr marL="271463" indent="1746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of 95.33%, demonstrating strong performance.</a:t>
            </a:r>
          </a:p>
          <a:p>
            <a:pPr marL="271463" indent="174625" defTabSz="44608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in identifying "Normal" and "Adenocarcinoma" cases with high precision,  	sensitivity, and specificity.</a:t>
            </a:r>
          </a:p>
          <a:p>
            <a:pPr marL="271463" indent="174625" defTabSz="44608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differentiating "Squamous" from "Normal" cases, with a sensitivity of 90% 	for "Squamous."</a:t>
            </a:r>
          </a:p>
          <a:p>
            <a:pPr marL="271463" indent="1746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subtle difference between "Squamous" and normal tissue suggests the need for	further optimization.</a:t>
            </a:r>
          </a:p>
          <a:p>
            <a:pPr marL="271463" indent="174625" defTabSz="44608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model through data augmentation or advanced feature extraction	techniques may improve performance.</a:t>
            </a:r>
          </a:p>
          <a:p>
            <a:pPr marL="271463" indent="174625" defTabSz="44608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model shows great potential for cancer classification and can be further	enhanced.</a:t>
            </a:r>
          </a:p>
        </p:txBody>
      </p:sp>
    </p:spTree>
    <p:extLst>
      <p:ext uri="{BB962C8B-B14F-4D97-AF65-F5344CB8AC3E}">
        <p14:creationId xmlns:p14="http://schemas.microsoft.com/office/powerpoint/2010/main" val="10276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B0D810-1FA6-1CA7-5155-C194AE68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30" y="4875348"/>
            <a:ext cx="11495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51D00-316F-EBBF-758E-143462457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0" y="936170"/>
            <a:ext cx="10116899" cy="55626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1D023D-D621-399E-1EA1-8D43E12B0F70}"/>
              </a:ext>
            </a:extLst>
          </p:cNvPr>
          <p:cNvSpPr/>
          <p:nvPr/>
        </p:nvSpPr>
        <p:spPr>
          <a:xfrm>
            <a:off x="370114" y="6359979"/>
            <a:ext cx="10796726" cy="2803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3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FEEB7-1CB1-5257-FC5D-0513BB54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AFB-69C1-B86D-A943-3495B78F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304714-ED35-AD15-67F3-DD1822451965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03F207-B979-0FBB-1E0E-E06DF78A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458"/>
            <a:ext cx="120613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Overall correctness of the model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95.33%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Normal: 98%, for Squamous: 93%, for Adenocarcinoma: 85%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(Sensitivity):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Normal: 94%, for Squamous: 90%, for Adenocarcinoma: 98%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Normal: 93%, for Squamous: 91%, for Adenocarcinoma: 99%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table showing the number of correct and incorrect predictions for each class.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64E474-7E01-F604-808E-B1B9F669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533648"/>
            <a:ext cx="114955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Diversity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Interpretation Issues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Risk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Issues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Quality of Input Data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3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RELEVANCE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64E474-7E01-F604-808E-B1B9F669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71" y="3417240"/>
            <a:ext cx="112340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EAB230-8D22-656A-F5CF-34A7BAF0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9" y="486634"/>
            <a:ext cx="63181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Diagnosis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Plans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Misdiagnosis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Class Imbalance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in Healthcare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Resource Allocation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of Diagnostic Tools </a:t>
            </a:r>
          </a:p>
        </p:txBody>
      </p:sp>
    </p:spTree>
    <p:extLst>
      <p:ext uri="{BB962C8B-B14F-4D97-AF65-F5344CB8AC3E}">
        <p14:creationId xmlns:p14="http://schemas.microsoft.com/office/powerpoint/2010/main" val="364709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5D70-629C-C1D4-FEEC-69959F0D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DF7FF4-AFE9-1B16-34ED-F73D27C0BD02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0" y="346400"/>
            <a:ext cx="10635344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indent="-8731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paper title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Harnessing Deep Learning for Lung Cancer Early Detection through  AI-Enabled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Chest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Imaging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been submitted to scopes ICCUBEA conference for publication.</a:t>
            </a:r>
          </a:p>
        </p:txBody>
      </p:sp>
    </p:spTree>
    <p:extLst>
      <p:ext uri="{BB962C8B-B14F-4D97-AF65-F5344CB8AC3E}">
        <p14:creationId xmlns:p14="http://schemas.microsoft.com/office/powerpoint/2010/main" val="412083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8EC-1D4D-B54D-28AB-02656AE4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1065320" cy="71964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0EDEC0-741B-BC0B-4EE9-4F2B75035FF3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73957" y="3916695"/>
            <a:ext cx="116440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Health Challenge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Lung cancer is one of the most pressing global health issues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for its aggressive progression and frequent diagnosis at advanced stages.</a:t>
            </a: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Smoking Statistics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Approximately 85% of lung cancer cases in men and 75% in </a:t>
            </a: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are linked to smoking, highlighting a significant public health concern.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CF616-0209-6687-1F43-940F424D4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4" y="1148338"/>
            <a:ext cx="4724401" cy="2928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949034-D00F-1674-D473-C3C36D8DE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24" y="1148338"/>
            <a:ext cx="4931229" cy="29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D2D16-A4EA-2367-ABB5-8682E44D7EF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17488" y="3232576"/>
            <a:ext cx="110653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AC26F6-3300-3F24-D349-BEF8F9F6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939610"/>
            <a:ext cx="118150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1793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advanced technology to predict lung cancer from chest X-ray images is a  	significant medical advancement.</a:t>
            </a:r>
          </a:p>
          <a:p>
            <a:pPr marL="0" marR="0" lvl="0" indent="0" algn="just" defTabSz="1793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95.33% accuracy, it enables quick and reliable detection, facilitating timely care, 	especially in rural areas.</a:t>
            </a:r>
          </a:p>
          <a:p>
            <a:pPr marL="0" marR="0" lvl="0" indent="0" algn="just" defTabSz="1793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enhances healthcare accessibility and early diagnosis, improving health	outcomes for various communities.</a:t>
            </a:r>
          </a:p>
          <a:p>
            <a:pPr marL="0" marR="0" lvl="0" indent="0" algn="just" defTabSz="1793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Continued development could expand its applications in cancer detection and treatment, 	promoting a healthier society overall.</a:t>
            </a:r>
          </a:p>
        </p:txBody>
      </p:sp>
    </p:spTree>
    <p:extLst>
      <p:ext uri="{BB962C8B-B14F-4D97-AF65-F5344CB8AC3E}">
        <p14:creationId xmlns:p14="http://schemas.microsoft.com/office/powerpoint/2010/main" val="1023956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References 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B47EF-D4FC-9981-3D40-D7384309BC5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7714" y="1038960"/>
            <a:ext cx="11451772" cy="5590440"/>
          </a:xfrm>
        </p:spPr>
        <p:txBody>
          <a:bodyPr/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Singh et al., "Impact of COVID-19 in lung cancer detection using image processing techniques artificial intelligence and machine learning approaches" (2023): Singh and colleagues explore the influence of the COVID-19 pandemic on lung cancer detection, employing image processing techniques, artificial intelligence (AI), and machine learning (ML) approaches. The study was published in Smart Science, Informa UK Limited, in August 2023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Nageswaran</a:t>
            </a:r>
            <a:r>
              <a:rPr lang="en-US" sz="18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"Lung Cancer Classification and Prediction Using Machine Learning and Image Processing" (2022): </a:t>
            </a:r>
            <a:r>
              <a:rPr lang="en-US" sz="1800" kern="1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Nageswaran</a:t>
            </a:r>
            <a:r>
              <a:rPr lang="en-US" sz="18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her team investigate lung cancer classification and prediction through machine learning and image processing methodologies. Their findings are presented in the journal BioMed Research International in August 2022.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Paliwal and Kurmi, "A Comprehensive Analysis of Identifying Lung Cancer via Different Machine Learning Approach" (2021): Paliwal and Kurmi comprehensively analyze various machine learning approaches for identifying lung cancer. The study is presented at the 10th International Conference on System Modeling &amp; Advancement in Research Trends in 2021</a:t>
            </a:r>
            <a:endParaRPr lang="en-US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Wang, "Deep Learning Techniques to Diagnose Lung Cancer" (2022): Wang explores the application of deep learning techniques for diagnosing lung cancer. The research was published in Cancers, MDPI AG, in November 2022.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Aharonu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"Convolutional Neural Network-based Framework for Automatic Lung Cancer Detection from Lung CT Images" (2022):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Aharonu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colleagues propose a convolutional neural network (CNN)-based framework for automatic lung cancer detection from lung CT images. Their work will be presented at the International Conference SMART GENCON in 2022.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 et al., "A Lung Cancer Detection and Recognition Method Combining  Convolutional Neural Network and Morphological Features" (2022): Zhang and his team develop a method for lung cancer detection and recognition by combining convolutional neural network (CNN) and morphological features. The study is presented at the International Conference CCET in 2022.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68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0EC3-231C-9312-BDC7-CFED3FD3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References 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B47EF-D4FC-9981-3D40-D7384309BC5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7714" y="1676400"/>
            <a:ext cx="11451772" cy="4582200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AutoNum type="arabicPeriod" startAt="7"/>
              <a:tabLst>
                <a:tab pos="446088" algn="l"/>
                <a:tab pos="533400" algn="l"/>
              </a:tabLst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Cherukuri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"Deep Learning for Lung Cancer Prediction using NSCLS   	patients CT Information" (2021):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Cherukuri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co-authors investigate deep learning techniques for predicting lung cancer using information from non-small cell lung cancer (NSCLS) patients' CT scans. Their findings are presented at the International Conference on Artificial Intelligence and 8	Smart Systems in 2021.</a:t>
            </a:r>
          </a:p>
          <a:p>
            <a:pPr marL="457200" indent="-457200" algn="just">
              <a:buFontTx/>
              <a:buAutoNum type="arabicPeriod" startAt="7"/>
              <a:tabLst>
                <a:tab pos="446088" algn="l"/>
                <a:tab pos="533400" algn="l"/>
              </a:tabLst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Leela, Iwin, Joseph,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Devi, "Diabetic Retinopathy Diagnosis in OCT images using Convolutional Neural Network" (2021): Leela and colleague explore the diagnosis of diabetic retinopathy in OCT images using a convolutional neural network (CNN). The research is presented at the 2nd International Conference on Smart Electronics and Communication ICOSEC in 2021.</a:t>
            </a:r>
          </a:p>
          <a:p>
            <a:pPr marL="457200" indent="-457200" algn="just">
              <a:lnSpc>
                <a:spcPct val="100000"/>
              </a:lnSpc>
              <a:buAutoNum type="arabicPeriod" startAt="7"/>
              <a:tabLst>
                <a:tab pos="446088" algn="l"/>
                <a:tab pos="533400" algn="l"/>
              </a:tabLst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Zhang, Yang, Gong, Jiang, and Wang, "Classification of benign and malignant lung nodules from CT images based on hybrid features" (2019): Zhang et al. propose a classification system for distinguishing between benign and malignant lung nodules from CT images based on hybrid features. Their study is published in Phys. Med. Biol. in 2019.	</a:t>
            </a:r>
          </a:p>
          <a:p>
            <a:pPr marL="457200" indent="-457200" algn="just">
              <a:buFontTx/>
              <a:buAutoNum type="arabicPeriod" startAt="7"/>
              <a:tabLst>
                <a:tab pos="446088" algn="l"/>
                <a:tab pos="533400" algn="l"/>
              </a:tabLst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Soltani-Nabipour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Khorshidi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Noorian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"Lung tumor segmentation using improved region growing algorithm" (2020):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Soltani-Nabipour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colleagues present a method for lung tumor segmentation using an improved region growing algorithm. Their research is published in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Eng. Technol. in October 2020.</a:t>
            </a:r>
          </a:p>
          <a:p>
            <a:pPr marL="457200" indent="-457200" algn="just">
              <a:buFontTx/>
              <a:buAutoNum type="arabicPeriod" startAt="7"/>
              <a:tabLst>
                <a:tab pos="446088" algn="l"/>
                <a:tab pos="533400" algn="l"/>
              </a:tabLst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 and Li, "An automatic segmentation method for lung tumor based on improved region growing algorithm" (2022): Wang and Li propose an automatic segmentation method for lung tumors based on an improved region growing algorithm. The study WAS published in Diagnostics in November 2022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58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90A1-895C-606A-0B7C-91D3359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38AEB-32B0-EF4F-7B13-4054465220B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520" y="1038960"/>
            <a:ext cx="11796566" cy="5219640"/>
          </a:xfrm>
        </p:spPr>
        <p:txBody>
          <a:bodyPr/>
          <a:lstStyle/>
          <a:p>
            <a:pPr marL="622300" indent="-6223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Rehman, M. Kashif, I.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Abunadi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N. Ayesha, "Lung Cancer Detection and Classification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fromChest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 Scans Using Machine Learning Techniques", 2021 1st International Conference on Artificial Intelligence and Data Analytics   (CAIDA). IEEE, Apr. 06, 2021.</a:t>
            </a:r>
          </a:p>
          <a:p>
            <a:pPr marL="622300" indent="-6223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N.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Cherukuri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 R.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Bethapudi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 S. K.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Thotakura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Chitturi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Z. Basha and R. M.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Mummidi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,"Deep Learning for  Lung Cancer Prediction using NSCLS patients CT Information", 2021 International Conference on Artificial Intelligence and Smart Systems (ICAIS), pp. 325-330, 2021.</a:t>
            </a:r>
          </a:p>
          <a:p>
            <a:pPr marL="622300" indent="-6223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A. Sultana, T. T. Khan, and T. Hossain, "Comparison of Four Transfer Learning and Hybrid CNN Models on Three Types of Lung Cancer", 2021 5</a:t>
            </a:r>
            <a:r>
              <a:rPr lang="en-US" sz="220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Electrical Information and Communication Technology (EICT). IEEE, Dec. 17, 2021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127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101520" y="1038960"/>
            <a:ext cx="11978280" cy="52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50760">
              <a:lnSpc>
                <a:spcPct val="90000"/>
              </a:lnSpc>
              <a:buNone/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5076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                          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14;p3"/>
          <p:cNvSpPr/>
          <p:nvPr/>
        </p:nvSpPr>
        <p:spPr>
          <a:xfrm>
            <a:off x="4373280" y="3648960"/>
            <a:ext cx="32270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Any Questions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?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01" name="Google Shape;115;p3"/>
          <p:cNvSpPr/>
          <p:nvPr/>
        </p:nvSpPr>
        <p:spPr>
          <a:xfrm>
            <a:off x="2078280" y="1588680"/>
            <a:ext cx="7817040" cy="109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600" b="0" strike="noStrike" spc="-1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lang="en-US" sz="6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THANK YOU</a:t>
            </a:r>
            <a:endParaRPr lang="en-IN" sz="66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9"/>
          </p:nvPr>
        </p:nvSpPr>
        <p:spPr>
          <a:xfrm>
            <a:off x="9341280" y="6523560"/>
            <a:ext cx="2742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AF3F6F7-4BF8-4525-B58E-B68B86B3EC5B}" type="slidenum">
              <a:rPr lang="en-US" sz="1200" b="0" strike="noStrike" spc="-1">
                <a:solidFill>
                  <a:srgbClr val="888888"/>
                </a:solidFill>
                <a:latin typeface="Times New Roman"/>
                <a:ea typeface="Times New Roman"/>
              </a:rPr>
              <a:t>34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8EC-1D4D-B54D-28AB-02656AE4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0EDEC0-741B-BC0B-4EE9-4F2B75035FF3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0" y="196648"/>
            <a:ext cx="119405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4013" marR="0" lvl="0" indent="-2619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8AF7710-9621-0D9C-D545-CAABD8B7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" y="747309"/>
            <a:ext cx="1168908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536575" marR="0" lvl="0" indent="-5365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36575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in Developing Countries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burden of lung cancer is particularly severe in </a:t>
            </a:r>
          </a:p>
          <a:p>
            <a:pPr marL="539750" marR="0" lvl="0" indent="-539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countries, where many individuals die from the disease due to limited healthcare resources and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 detection.</a:t>
            </a:r>
          </a:p>
          <a:p>
            <a:pPr marL="536575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Early Diagnosis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There is an urgent need for effective early diagnostic strategies to improve patient outcomes.</a:t>
            </a:r>
          </a:p>
          <a:p>
            <a:pPr marL="536575" marR="0" lvl="0" indent="-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Predictive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integration of predictive analytics, especially methodologies like fuzzy logic, presents promising opportunities for enhancing early detection of lung cancer.</a:t>
            </a:r>
          </a:p>
          <a:p>
            <a:pPr marL="536575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Benefits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Early detection through predictive analytics could significantly mitigate the devastating impact of lung cancer on patients and healthcare systems.</a:t>
            </a:r>
          </a:p>
        </p:txBody>
      </p:sp>
    </p:spTree>
    <p:extLst>
      <p:ext uri="{BB962C8B-B14F-4D97-AF65-F5344CB8AC3E}">
        <p14:creationId xmlns:p14="http://schemas.microsoft.com/office/powerpoint/2010/main" val="27277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8EC-1D4D-B54D-28AB-02656AE4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Problem Statement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0B010-C6B4-2419-2ADE-308509758E8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520" y="1038960"/>
            <a:ext cx="11491766" cy="5219640"/>
          </a:xfrm>
        </p:spPr>
        <p:txBody>
          <a:bodyPr/>
          <a:lstStyle/>
          <a:p>
            <a:pPr marL="174625" indent="-174625"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This research proposes a smart system to find lung cancer early by looking at X-ray or CT scan pictures. The system should be able to tell what type of lung cancer it is, like adenocarcinoma or squamous cell carcinoma</a:t>
            </a: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small cell carcinoma, and large cell carcinoma</a:t>
            </a: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4625" indent="-174625" algn="just">
              <a:lnSpc>
                <a:spcPct val="150000"/>
              </a:lnSpc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I want to use technology like image processing and machine learning to ensure patients get the right treatment quickly and improve their chances of getting better.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425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8EC-1D4D-B54D-28AB-02656AE4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0B010-C6B4-2419-2ADE-308509758E8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520" y="1038960"/>
            <a:ext cx="11491766" cy="5219640"/>
          </a:xfrm>
        </p:spPr>
        <p:txBody>
          <a:bodyPr/>
          <a:lstStyle/>
          <a:p>
            <a:pPr marL="533400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intelligent system for early detection of lung cancer using X-ray or CT scan images.</a:t>
            </a:r>
          </a:p>
          <a:p>
            <a:pPr marL="533400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image processing techniques and machine learning algorithms for accurate detection.</a:t>
            </a:r>
          </a:p>
          <a:p>
            <a:pPr marL="533400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classify lung nodules as either benign or cancerous.</a:t>
            </a:r>
          </a:p>
          <a:p>
            <a:pPr marL="533400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various types of lung cancer, including:</a:t>
            </a:r>
          </a:p>
          <a:p>
            <a:pPr marL="89217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Adenocarcinoma</a:t>
            </a:r>
          </a:p>
          <a:p>
            <a:pPr marL="89217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Squamous cell carcinoma</a:t>
            </a:r>
          </a:p>
          <a:p>
            <a:pPr marL="89217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cell carcinoma</a:t>
            </a:r>
          </a:p>
          <a:p>
            <a:pPr marL="892175" marR="0" lvl="0" indent="-169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cell carcinoma</a:t>
            </a:r>
          </a:p>
          <a:p>
            <a:pPr marL="17462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323F-D3F9-C253-EEA8-37C82E4B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000"/>
            <a:ext cx="11353800" cy="1449410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438647-F723-6672-B774-CAB654D98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00480"/>
              </p:ext>
            </p:extLst>
          </p:nvPr>
        </p:nvGraphicFramePr>
        <p:xfrm>
          <a:off x="272144" y="889867"/>
          <a:ext cx="11560629" cy="556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766">
                  <a:extLst>
                    <a:ext uri="{9D8B030D-6E8A-4147-A177-3AD203B41FA5}">
                      <a16:colId xmlns:a16="http://schemas.microsoft.com/office/drawing/2014/main" val="2860695633"/>
                    </a:ext>
                  </a:extLst>
                </a:gridCol>
                <a:gridCol w="1234179">
                  <a:extLst>
                    <a:ext uri="{9D8B030D-6E8A-4147-A177-3AD203B41FA5}">
                      <a16:colId xmlns:a16="http://schemas.microsoft.com/office/drawing/2014/main" val="3141722231"/>
                    </a:ext>
                  </a:extLst>
                </a:gridCol>
                <a:gridCol w="2735791">
                  <a:extLst>
                    <a:ext uri="{9D8B030D-6E8A-4147-A177-3AD203B41FA5}">
                      <a16:colId xmlns:a16="http://schemas.microsoft.com/office/drawing/2014/main" val="917076191"/>
                    </a:ext>
                  </a:extLst>
                </a:gridCol>
                <a:gridCol w="2565281">
                  <a:extLst>
                    <a:ext uri="{9D8B030D-6E8A-4147-A177-3AD203B41FA5}">
                      <a16:colId xmlns:a16="http://schemas.microsoft.com/office/drawing/2014/main" val="1467342561"/>
                    </a:ext>
                  </a:extLst>
                </a:gridCol>
                <a:gridCol w="2200707">
                  <a:extLst>
                    <a:ext uri="{9D8B030D-6E8A-4147-A177-3AD203B41FA5}">
                      <a16:colId xmlns:a16="http://schemas.microsoft.com/office/drawing/2014/main" val="255108085"/>
                    </a:ext>
                  </a:extLst>
                </a:gridCol>
                <a:gridCol w="1062646">
                  <a:extLst>
                    <a:ext uri="{9D8B030D-6E8A-4147-A177-3AD203B41FA5}">
                      <a16:colId xmlns:a16="http://schemas.microsoft.com/office/drawing/2014/main" val="534143067"/>
                    </a:ext>
                  </a:extLst>
                </a:gridCol>
                <a:gridCol w="816259">
                  <a:extLst>
                    <a:ext uri="{9D8B030D-6E8A-4147-A177-3AD203B41FA5}">
                      <a16:colId xmlns:a16="http://schemas.microsoft.com/office/drawing/2014/main" val="2958232206"/>
                    </a:ext>
                  </a:extLst>
                </a:gridCol>
              </a:tblGrid>
              <a:tr h="618000"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Author(s)</a:t>
                      </a:r>
                      <a:endParaRPr lang="en-IN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  <a:endParaRPr lang="en-IN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IN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 Findings</a:t>
                      </a:r>
                      <a:endParaRPr lang="en-IN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19895"/>
                  </a:ext>
                </a:extLst>
              </a:tr>
              <a:tr h="2125302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Xiaojian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the Auxiliary Classification and Diagnosis of Lung Cancer Subtypes Based on Histopathological Images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(2021)(Journal).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Sparse Group Lasso (SGL) combined with SVM for tumor classification using histopathological images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SGL-SVM outperformed traditional SVM methods by incorporating sparsity and group-level feature selection, improving interpretability and accuracy.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Sparse Group Lasso Support Vector Machine (SGL-SVM).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70587"/>
                  </a:ext>
                </a:extLst>
              </a:tr>
              <a:tr h="2087946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RABBIA MAHUM 1ANDABDULMALIKS. AL-SALMAN 2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RetinaNet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Lung Cancer Detection Using a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RetinaNet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 (2022)(Journal)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modifies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RetinaNet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multi-scale fusion, dilated context modules, k-means anchors, and layer integration for improved tumor detection.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improves early-stage lung tumor detection using multi-scale fusion, contextual info, and k-means clustering.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RetinaNet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15106"/>
                  </a:ext>
                </a:extLst>
              </a:tr>
            </a:tbl>
          </a:graphicData>
        </a:graphic>
      </p:graphicFrame>
      <p:sp>
        <p:nvSpPr>
          <p:cNvPr id="6" name="TextBox 7">
            <a:extLst>
              <a:ext uri="{FF2B5EF4-FFF2-40B4-BE49-F238E27FC236}">
                <a16:creationId xmlns:a16="http://schemas.microsoft.com/office/drawing/2014/main" id="{BDDA70C0-8460-68D4-88A5-4758BC58A12E}"/>
              </a:ext>
            </a:extLst>
          </p:cNvPr>
          <p:cNvSpPr txBox="1"/>
          <p:nvPr/>
        </p:nvSpPr>
        <p:spPr>
          <a:xfrm>
            <a:off x="203200" y="467476"/>
            <a:ext cx="10972800" cy="844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4000" b="1" spc="2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ts val="3360"/>
              </a:lnSpc>
            </a:pPr>
            <a:endParaRPr lang="en-US" sz="2800" spc="26" dirty="0">
              <a:solidFill>
                <a:schemeClr val="bg1"/>
              </a:solidFill>
              <a:latin typeface="TT Round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6296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323F-D3F9-C253-EEA8-37C82E4B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000"/>
            <a:ext cx="11353800" cy="1449410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438647-F723-6672-B774-CAB654D98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88419"/>
              </p:ext>
            </p:extLst>
          </p:nvPr>
        </p:nvGraphicFramePr>
        <p:xfrm>
          <a:off x="203200" y="889867"/>
          <a:ext cx="11785600" cy="563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48">
                  <a:extLst>
                    <a:ext uri="{9D8B030D-6E8A-4147-A177-3AD203B41FA5}">
                      <a16:colId xmlns:a16="http://schemas.microsoft.com/office/drawing/2014/main" val="2860695633"/>
                    </a:ext>
                  </a:extLst>
                </a:gridCol>
                <a:gridCol w="1273265">
                  <a:extLst>
                    <a:ext uri="{9D8B030D-6E8A-4147-A177-3AD203B41FA5}">
                      <a16:colId xmlns:a16="http://schemas.microsoft.com/office/drawing/2014/main" val="3141722231"/>
                    </a:ext>
                  </a:extLst>
                </a:gridCol>
                <a:gridCol w="2935877">
                  <a:extLst>
                    <a:ext uri="{9D8B030D-6E8A-4147-A177-3AD203B41FA5}">
                      <a16:colId xmlns:a16="http://schemas.microsoft.com/office/drawing/2014/main" val="917076191"/>
                    </a:ext>
                  </a:extLst>
                </a:gridCol>
                <a:gridCol w="2935878">
                  <a:extLst>
                    <a:ext uri="{9D8B030D-6E8A-4147-A177-3AD203B41FA5}">
                      <a16:colId xmlns:a16="http://schemas.microsoft.com/office/drawing/2014/main" val="1467342561"/>
                    </a:ext>
                  </a:extLst>
                </a:gridCol>
                <a:gridCol w="2174361">
                  <a:extLst>
                    <a:ext uri="{9D8B030D-6E8A-4147-A177-3AD203B41FA5}">
                      <a16:colId xmlns:a16="http://schemas.microsoft.com/office/drawing/2014/main" val="255108085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534143067"/>
                    </a:ext>
                  </a:extLst>
                </a:gridCol>
                <a:gridCol w="827438">
                  <a:extLst>
                    <a:ext uri="{9D8B030D-6E8A-4147-A177-3AD203B41FA5}">
                      <a16:colId xmlns:a16="http://schemas.microsoft.com/office/drawing/2014/main" val="2958232206"/>
                    </a:ext>
                  </a:extLst>
                </a:gridCol>
              </a:tblGrid>
              <a:tr h="691897"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19895"/>
                  </a:ext>
                </a:extLst>
              </a:tr>
              <a:tr h="2386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Tehnan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I. A. Mohamed Absalom El-Shamir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Ezugwu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Lung Cancer Classification and Prediction With Deep Learning and Multi-Omics Data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 (2024)(Journal)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develops a deep learning model, addressing data preparation, gene identification, and challenges like imbalance and bias.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integrated multi-omics data, identified key genes, and addressed class imbalance with SMOTE.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96.5%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578370587"/>
                  </a:ext>
                </a:extLst>
              </a:tr>
              <a:tr h="1787303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Wang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“Analyzing the Dynamics of Lung Cancer Imaging Data Using Multiscale Entropy and Refined Fuzzy Entropy Techniques”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(2019)(Journal)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 cancer images were analyzed using multiscale entropy and machine learning techniques to differentiate between non-small cell lung cancer (NSCLC) and small cell lung cancer (SCLC).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Refined fuzzy entropy effectively analyzes lung cancer images, identifying significant features for differentiating NSCLC and SCLC.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and CNN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891915106"/>
                  </a:ext>
                </a:extLst>
              </a:tr>
            </a:tbl>
          </a:graphicData>
        </a:graphic>
      </p:graphicFrame>
      <p:sp>
        <p:nvSpPr>
          <p:cNvPr id="6" name="TextBox 7">
            <a:extLst>
              <a:ext uri="{FF2B5EF4-FFF2-40B4-BE49-F238E27FC236}">
                <a16:creationId xmlns:a16="http://schemas.microsoft.com/office/drawing/2014/main" id="{BDDA70C0-8460-68D4-88A5-4758BC58A12E}"/>
              </a:ext>
            </a:extLst>
          </p:cNvPr>
          <p:cNvSpPr txBox="1"/>
          <p:nvPr/>
        </p:nvSpPr>
        <p:spPr>
          <a:xfrm>
            <a:off x="203200" y="467476"/>
            <a:ext cx="10972800" cy="844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4000" b="1" spc="2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ts val="3360"/>
              </a:lnSpc>
            </a:pPr>
            <a:endParaRPr lang="en-US" sz="2800" spc="26" dirty="0">
              <a:solidFill>
                <a:schemeClr val="bg1"/>
              </a:solidFill>
              <a:latin typeface="TT Round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24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323F-D3F9-C253-EEA8-37C82E4B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000"/>
            <a:ext cx="11353800" cy="1449410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438647-F723-6672-B774-CAB654D98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066573"/>
              </p:ext>
            </p:extLst>
          </p:nvPr>
        </p:nvGraphicFramePr>
        <p:xfrm>
          <a:off x="203200" y="1012372"/>
          <a:ext cx="11901713" cy="143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65">
                  <a:extLst>
                    <a:ext uri="{9D8B030D-6E8A-4147-A177-3AD203B41FA5}">
                      <a16:colId xmlns:a16="http://schemas.microsoft.com/office/drawing/2014/main" val="2860695633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3141722231"/>
                    </a:ext>
                  </a:extLst>
                </a:gridCol>
                <a:gridCol w="3764268">
                  <a:extLst>
                    <a:ext uri="{9D8B030D-6E8A-4147-A177-3AD203B41FA5}">
                      <a16:colId xmlns:a16="http://schemas.microsoft.com/office/drawing/2014/main" val="917076191"/>
                    </a:ext>
                  </a:extLst>
                </a:gridCol>
                <a:gridCol w="2849190">
                  <a:extLst>
                    <a:ext uri="{9D8B030D-6E8A-4147-A177-3AD203B41FA5}">
                      <a16:colId xmlns:a16="http://schemas.microsoft.com/office/drawing/2014/main" val="1467342561"/>
                    </a:ext>
                  </a:extLst>
                </a:gridCol>
                <a:gridCol w="2191588">
                  <a:extLst>
                    <a:ext uri="{9D8B030D-6E8A-4147-A177-3AD203B41FA5}">
                      <a16:colId xmlns:a16="http://schemas.microsoft.com/office/drawing/2014/main" val="255108085"/>
                    </a:ext>
                  </a:extLst>
                </a:gridCol>
                <a:gridCol w="925892">
                  <a:extLst>
                    <a:ext uri="{9D8B030D-6E8A-4147-A177-3AD203B41FA5}">
                      <a16:colId xmlns:a16="http://schemas.microsoft.com/office/drawing/2014/main" val="534143067"/>
                    </a:ext>
                  </a:extLst>
                </a:gridCol>
                <a:gridCol w="835590">
                  <a:extLst>
                    <a:ext uri="{9D8B030D-6E8A-4147-A177-3AD203B41FA5}">
                      <a16:colId xmlns:a16="http://schemas.microsoft.com/office/drawing/2014/main" val="2958232206"/>
                    </a:ext>
                  </a:extLst>
                </a:gridCol>
              </a:tblGrid>
              <a:tr h="836712"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19895"/>
                  </a:ext>
                </a:extLst>
              </a:tr>
              <a:tr h="2181382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HENG YU  ZHIQING ZHOU , AND QIMING WANG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Assisted Prediction of Lung Cancer on Computed Tomography Images Using the AHHM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 (2020)(Journal)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proposes the Adaptive Hierarchical Heuristic Mathematical Model (AHHMM) for lung cancer prediction using deep learning on computed tomography (CT) images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AHHMM model accurately detected lung cancer in CT images using deep learning.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96.67%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578370587"/>
                  </a:ext>
                </a:extLst>
              </a:tr>
              <a:tr h="251184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Onur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Ozdemir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3DProbabilistic Deep Learning System for Detection and Diagnosis of Lung Cancer Using Low-Dose CT Scans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 (2021)(Journal)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Low-dose CT scans are analyzed using 3D CNN models for lung cancer detection and classification.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effectively detects and classifies lung cancer in low-dose CT scans, providing reliable probabilistic outputs.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CNN, RNN,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94.32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891915106"/>
                  </a:ext>
                </a:extLst>
              </a:tr>
            </a:tbl>
          </a:graphicData>
        </a:graphic>
      </p:graphicFrame>
      <p:sp>
        <p:nvSpPr>
          <p:cNvPr id="6" name="TextBox 7">
            <a:extLst>
              <a:ext uri="{FF2B5EF4-FFF2-40B4-BE49-F238E27FC236}">
                <a16:creationId xmlns:a16="http://schemas.microsoft.com/office/drawing/2014/main" id="{BDDA70C0-8460-68D4-88A5-4758BC58A12E}"/>
              </a:ext>
            </a:extLst>
          </p:cNvPr>
          <p:cNvSpPr txBox="1"/>
          <p:nvPr/>
        </p:nvSpPr>
        <p:spPr>
          <a:xfrm>
            <a:off x="203200" y="467476"/>
            <a:ext cx="10972800" cy="844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4000" b="1" spc="2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ts val="3360"/>
              </a:lnSpc>
            </a:pPr>
            <a:endParaRPr lang="en-US" sz="2800" spc="26" dirty="0">
              <a:solidFill>
                <a:schemeClr val="bg1"/>
              </a:solidFill>
              <a:latin typeface="TT Round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1767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68296</TotalTime>
  <Words>3073</Words>
  <Application>Microsoft Office PowerPoint</Application>
  <PresentationFormat>Widescreen</PresentationFormat>
  <Paragraphs>367</Paragraphs>
  <Slides>34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Arial Bold</vt:lpstr>
      <vt:lpstr>Arial Bold Italics</vt:lpstr>
      <vt:lpstr>Arial Italics</vt:lpstr>
      <vt:lpstr>Calibri</vt:lpstr>
      <vt:lpstr>Calibri Light</vt:lpstr>
      <vt:lpstr>Times New Roman</vt:lpstr>
      <vt:lpstr>TT Rounds Condensed</vt:lpstr>
      <vt:lpstr>Office Theme</vt:lpstr>
      <vt:lpstr>PowerPoint Presentation</vt:lpstr>
      <vt:lpstr>Outline</vt:lpstr>
      <vt:lpstr>Introduction</vt:lpstr>
      <vt:lpstr>Introduction</vt:lpstr>
      <vt:lpstr>Problem Statement</vt:lpstr>
      <vt:lpstr>Objectives</vt:lpstr>
      <vt:lpstr>   </vt:lpstr>
      <vt:lpstr>   </vt:lpstr>
      <vt:lpstr>   </vt:lpstr>
      <vt:lpstr>Research  Gap</vt:lpstr>
      <vt:lpstr>Methodology</vt:lpstr>
      <vt:lpstr>Methodology</vt:lpstr>
      <vt:lpstr>Methodology</vt:lpstr>
      <vt:lpstr>EXECUTED SYSTEM</vt:lpstr>
      <vt:lpstr>EXECUTED SYSTEM</vt:lpstr>
      <vt:lpstr>EXECUTED SYSTEM</vt:lpstr>
      <vt:lpstr>DATA DESCRIPTION</vt:lpstr>
      <vt:lpstr>FEATURE EXTRACTION</vt:lpstr>
      <vt:lpstr>FEATURE EXTRACTION</vt:lpstr>
      <vt:lpstr>MODEL ARCHITECTURE</vt:lpstr>
      <vt:lpstr>MODEL ARCHITECTURE</vt:lpstr>
      <vt:lpstr>MODEL ARCHITECTURE</vt:lpstr>
      <vt:lpstr>MODEL ARCHITECTURE</vt:lpstr>
      <vt:lpstr>Experimental Result</vt:lpstr>
      <vt:lpstr>EVALUATION METRICS</vt:lpstr>
      <vt:lpstr>EVALUATION METRICS</vt:lpstr>
      <vt:lpstr>LIMITATIONS</vt:lpstr>
      <vt:lpstr>CLINICAL RELEVANCE</vt:lpstr>
      <vt:lpstr>PUBLICATION</vt:lpstr>
      <vt:lpstr>CONCLUSION</vt:lpstr>
      <vt:lpstr>References  </vt:lpstr>
      <vt:lpstr>References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Patil</dc:creator>
  <cp:lastModifiedBy>Prathamesh Patil</cp:lastModifiedBy>
  <cp:revision>16</cp:revision>
  <dcterms:created xsi:type="dcterms:W3CDTF">2024-08-22T05:30:37Z</dcterms:created>
  <dcterms:modified xsi:type="dcterms:W3CDTF">2024-11-21T05:39:29Z</dcterms:modified>
</cp:coreProperties>
</file>