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27"/>
  </p:notesMasterIdLst>
  <p:sldIdLst>
    <p:sldId id="256" r:id="rId3"/>
    <p:sldId id="257" r:id="rId4"/>
    <p:sldId id="258" r:id="rId5"/>
    <p:sldId id="259" r:id="rId6"/>
    <p:sldId id="260" r:id="rId7"/>
    <p:sldId id="261" r:id="rId8"/>
    <p:sldId id="278" r:id="rId9"/>
    <p:sldId id="277" r:id="rId10"/>
    <p:sldId id="262" r:id="rId11"/>
    <p:sldId id="263" r:id="rId12"/>
    <p:sldId id="274" r:id="rId13"/>
    <p:sldId id="283" r:id="rId14"/>
    <p:sldId id="284" r:id="rId15"/>
    <p:sldId id="285" r:id="rId16"/>
    <p:sldId id="275" r:id="rId17"/>
    <p:sldId id="276" r:id="rId18"/>
    <p:sldId id="264" r:id="rId19"/>
    <p:sldId id="270" r:id="rId20"/>
    <p:sldId id="272" r:id="rId21"/>
    <p:sldId id="271" r:id="rId22"/>
    <p:sldId id="286" r:id="rId23"/>
    <p:sldId id="268" r:id="rId24"/>
    <p:sldId id="269" r:id="rId25"/>
    <p:sldId id="282" r:id="rId26"/>
  </p:sldIdLst>
  <p:sldSz cx="9144000" cy="6858000" type="screen4x3"/>
  <p:notesSz cx="6858000" cy="9144000"/>
  <p:embeddedFontLst>
    <p:embeddedFont>
      <p:font typeface="Cambria" panose="02040503050406030204" pitchFamily="18"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C02F57-E2A1-439B-A86D-A62F00A4F16D}">
  <a:tblStyle styleId="{54C02F57-E2A1-439B-A86D-A62F00A4F16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78" d="100"/>
          <a:sy n="78" d="100"/>
        </p:scale>
        <p:origin x="160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Title of the project</a:t>
            </a:r>
            <a:endParaRPr/>
          </a:p>
        </p:txBody>
      </p:sp>
      <p:sp>
        <p:nvSpPr>
          <p:cNvPr id="87" name="Google Shape;87;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CSE Dept., SET-Jain University</a:t>
            </a:r>
            <a:endParaRPr/>
          </a:p>
        </p:txBody>
      </p:sp>
      <p:sp>
        <p:nvSpPr>
          <p:cNvPr id="88" name="Google Shape;88;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77a9929936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77a9929936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77a9929936_0_3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4" name="Google Shape;44;p2"/>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2" name="Google Shape;82;p4"/>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7" y="0"/>
            <a:ext cx="1952625" cy="6853237"/>
            <a:chOff x="6627813" y="196102"/>
            <a:chExt cx="1952625" cy="5677649"/>
          </a:xfrm>
        </p:grpSpPr>
        <p:sp>
          <p:nvSpPr>
            <p:cNvPr id="24" name="Google Shape;24;p1"/>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 name="Google Shape;38;p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Google Shape;39;p1"/>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0" y="228600"/>
            <a:ext cx="1981200" cy="6638925"/>
            <a:chOff x="2487613" y="285750"/>
            <a:chExt cx="2428875" cy="5654676"/>
          </a:xfrm>
        </p:grpSpPr>
        <p:sp>
          <p:nvSpPr>
            <p:cNvPr id="47" name="Google Shape;47;p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 name="Google Shape;48;p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 name="Google Shape;49;p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 name="Google Shape;50;p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 name="Google Shape;51;p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 name="Google Shape;52;p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 name="Google Shape;53;p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 name="Google Shape;54;p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 name="Google Shape;55;p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 name="Google Shape;56;p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 name="Google Shape;57;p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 name="Google Shape;58;p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9" name="Google Shape;59;p3"/>
          <p:cNvGrpSpPr/>
          <p:nvPr/>
        </p:nvGrpSpPr>
        <p:grpSpPr>
          <a:xfrm>
            <a:off x="20637" y="0"/>
            <a:ext cx="1952625" cy="6853237"/>
            <a:chOff x="6627813" y="196102"/>
            <a:chExt cx="1952625" cy="5677649"/>
          </a:xfrm>
        </p:grpSpPr>
        <p:sp>
          <p:nvSpPr>
            <p:cNvPr id="60" name="Google Shape;60;p3"/>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 name="Google Shape;61;p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 name="Google Shape;62;p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 name="Google Shape;63;p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 name="Google Shape;64;p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 name="Google Shape;65;p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 name="Google Shape;66;p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 name="Google Shape;67;p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8" name="Google Shape;68;p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9" name="Google Shape;69;p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0" name="Google Shape;70;p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1" name="Google Shape;71;p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72" name="Google Shape;72;p3"/>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3" name="Google Shape;73;p3"/>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4" name="Google Shape;74;p3"/>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3"/>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3"/>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3"/>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Google Shape;78;p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chapter/10.1007/978-981-16-9613-8_26#auth-Manish-Rawat" TargetMode="External"/><Relationship Id="rId2" Type="http://schemas.openxmlformats.org/officeDocument/2006/relationships/hyperlink" Target="https://link.springer.com/chapter/10.1007/978-981-16-9613-8_26#auth-Sajal-Gupta" TargetMode="External"/><Relationship Id="rId1" Type="http://schemas.openxmlformats.org/officeDocument/2006/relationships/slideLayout" Target="../slideLayouts/slideLayout2.xml"/><Relationship Id="rId6" Type="http://schemas.openxmlformats.org/officeDocument/2006/relationships/hyperlink" Target="https://ieeexplore.ieee.org/author/37089421201" TargetMode="External"/><Relationship Id="rId5" Type="http://schemas.openxmlformats.org/officeDocument/2006/relationships/hyperlink" Target="https://ieeexplore.ieee.org/author/38093498200" TargetMode="External"/><Relationship Id="rId4" Type="http://schemas.openxmlformats.org/officeDocument/2006/relationships/hyperlink" Target="https://ieeexplore.ieee.org/author/3708974698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8450871" TargetMode="External"/><Relationship Id="rId7" Type="http://schemas.openxmlformats.org/officeDocument/2006/relationships/hyperlink" Target="https://ieeexplore.ieee.org/author/37074975000" TargetMode="External"/><Relationship Id="rId2" Type="http://schemas.openxmlformats.org/officeDocument/2006/relationships/hyperlink" Target="https://ieeexplore.ieee.org/author/37089446122" TargetMode="External"/><Relationship Id="rId1" Type="http://schemas.openxmlformats.org/officeDocument/2006/relationships/slideLayout" Target="../slideLayouts/slideLayout1.xml"/><Relationship Id="rId6" Type="http://schemas.openxmlformats.org/officeDocument/2006/relationships/hyperlink" Target="https://ieeexplore.ieee.org/author/37085571021" TargetMode="External"/><Relationship Id="rId5" Type="http://schemas.openxmlformats.org/officeDocument/2006/relationships/hyperlink" Target="https://ieeexplore.ieee.org/author/37086842868" TargetMode="External"/><Relationship Id="rId4" Type="http://schemas.openxmlformats.org/officeDocument/2006/relationships/hyperlink" Target="https://ieeexplore.ieee.org/author/3708944631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876300" y="42862"/>
            <a:ext cx="8153400"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2400"/>
              <a:buFont typeface="Cambria"/>
              <a:buNone/>
            </a:pPr>
            <a:r>
              <a:rPr lang="en-US" sz="2400" b="1" i="0" u="none" dirty="0">
                <a:solidFill>
                  <a:srgbClr val="0070C0"/>
                </a:solidFill>
                <a:latin typeface="Cambria"/>
                <a:ea typeface="Cambria"/>
                <a:cs typeface="Cambria"/>
                <a:sym typeface="Cambria"/>
              </a:rPr>
              <a:t>DAYANANDA SAGAR UNIVERSITY</a:t>
            </a:r>
            <a:endParaRPr dirty="0"/>
          </a:p>
          <a:p>
            <a:pPr marL="0" marR="0" lvl="0" indent="0" algn="ctr" rtl="0">
              <a:lnSpc>
                <a:spcPct val="100000"/>
              </a:lnSpc>
              <a:spcBef>
                <a:spcPts val="400"/>
              </a:spcBef>
              <a:spcAft>
                <a:spcPts val="0"/>
              </a:spcAft>
              <a:buClr>
                <a:srgbClr val="0E5672"/>
              </a:buClr>
              <a:buSzPts val="2000"/>
              <a:buFont typeface="Cambria"/>
              <a:buNone/>
            </a:pPr>
            <a:r>
              <a:rPr lang="en-US" sz="2000" b="1" i="0" u="none" dirty="0">
                <a:solidFill>
                  <a:srgbClr val="0E5672"/>
                </a:solidFill>
                <a:latin typeface="Cambria"/>
                <a:ea typeface="Cambria"/>
                <a:cs typeface="Cambria"/>
                <a:sym typeface="Cambria"/>
              </a:rPr>
              <a:t>SCHOOL OF ENGINEERING</a:t>
            </a:r>
            <a:endParaRPr dirty="0"/>
          </a:p>
        </p:txBody>
      </p:sp>
      <p:sp>
        <p:nvSpPr>
          <p:cNvPr id="93" name="Google Shape;93;p5"/>
          <p:cNvSpPr txBox="1">
            <a:spLocks noGrp="1"/>
          </p:cNvSpPr>
          <p:nvPr>
            <p:ph type="subTitle" idx="1"/>
          </p:nvPr>
        </p:nvSpPr>
        <p:spPr>
          <a:xfrm>
            <a:off x="876300" y="2779712"/>
            <a:ext cx="7772400" cy="731837"/>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1000"/>
              </a:spcBef>
              <a:spcAft>
                <a:spcPts val="0"/>
              </a:spcAft>
              <a:buClr>
                <a:schemeClr val="dk1"/>
              </a:buClr>
              <a:buSzPts val="1100"/>
              <a:buFont typeface="Arial"/>
              <a:buNone/>
            </a:pPr>
            <a:r>
              <a:rPr lang="en-US" sz="2800" b="1" dirty="0">
                <a:solidFill>
                  <a:schemeClr val="tx2">
                    <a:lumMod val="50000"/>
                  </a:schemeClr>
                </a:solidFill>
                <a:latin typeface="Calibri"/>
                <a:ea typeface="Calibri"/>
                <a:cs typeface="Calibri"/>
                <a:sym typeface="Calibri"/>
              </a:rPr>
              <a:t>INTELLIGENT VEHICLE SAFETY SYSTEM </a:t>
            </a:r>
            <a:endParaRPr sz="2800" b="1" dirty="0">
              <a:solidFill>
                <a:schemeClr val="tx2">
                  <a:lumMod val="50000"/>
                </a:schemeClr>
              </a:solidFill>
              <a:latin typeface="Calibri"/>
              <a:ea typeface="Calibri"/>
              <a:cs typeface="Calibri"/>
              <a:sym typeface="Calibri"/>
            </a:endParaRPr>
          </a:p>
        </p:txBody>
      </p:sp>
      <p:sp>
        <p:nvSpPr>
          <p:cNvPr id="94" name="Google Shape;94;p5"/>
          <p:cNvSpPr txBox="1"/>
          <p:nvPr/>
        </p:nvSpPr>
        <p:spPr>
          <a:xfrm>
            <a:off x="2590800" y="4894262"/>
            <a:ext cx="3962400" cy="17881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Presented By:</a:t>
            </a:r>
          </a:p>
          <a:p>
            <a:pPr marL="0" marR="0" lvl="0" indent="0" algn="ctr" rtl="0">
              <a:lnSpc>
                <a:spcPct val="100000"/>
              </a:lnSpc>
              <a:spcBef>
                <a:spcPts val="0"/>
              </a:spcBef>
              <a:spcAft>
                <a:spcPts val="0"/>
              </a:spcAft>
              <a:buClr>
                <a:schemeClr val="dk1"/>
              </a:buClr>
              <a:buSzPts val="1800"/>
              <a:buFont typeface="Arial"/>
              <a:buNone/>
            </a:pPr>
            <a:endParaRPr dirty="0"/>
          </a:p>
          <a:p>
            <a:pPr marL="0" lvl="0" indent="0" algn="ctr" rtl="0">
              <a:lnSpc>
                <a:spcPct val="115000"/>
              </a:lnSpc>
              <a:spcBef>
                <a:spcPts val="0"/>
              </a:spcBef>
              <a:spcAft>
                <a:spcPts val="0"/>
              </a:spcAft>
              <a:buClr>
                <a:schemeClr val="dk1"/>
              </a:buClr>
              <a:buSzPts val="1100"/>
              <a:buFont typeface="Arial"/>
              <a:buNone/>
            </a:pPr>
            <a:r>
              <a:rPr lang="en-US" sz="1700" b="1" dirty="0">
                <a:solidFill>
                  <a:schemeClr val="dk1"/>
                </a:solidFill>
              </a:rPr>
              <a:t>Vasudeva Hegde - ENG20CS0404</a:t>
            </a:r>
          </a:p>
          <a:p>
            <a:pPr marL="0" lvl="0" indent="0" algn="ctr" rtl="0">
              <a:lnSpc>
                <a:spcPct val="115000"/>
              </a:lnSpc>
              <a:spcBef>
                <a:spcPts val="0"/>
              </a:spcBef>
              <a:spcAft>
                <a:spcPts val="0"/>
              </a:spcAft>
              <a:buClr>
                <a:schemeClr val="dk1"/>
              </a:buClr>
              <a:buSzPts val="1100"/>
              <a:buFont typeface="Arial"/>
              <a:buNone/>
            </a:pPr>
            <a:r>
              <a:rPr lang="en-US" sz="1700" b="1" dirty="0">
                <a:solidFill>
                  <a:schemeClr val="dk1"/>
                </a:solidFill>
              </a:rPr>
              <a:t>Vedant Naik        - ENG20CS0405</a:t>
            </a:r>
          </a:p>
          <a:p>
            <a:pPr marL="0" lvl="0" indent="0" algn="ctr" rtl="0">
              <a:lnSpc>
                <a:spcPct val="115000"/>
              </a:lnSpc>
              <a:spcBef>
                <a:spcPts val="0"/>
              </a:spcBef>
              <a:spcAft>
                <a:spcPts val="0"/>
              </a:spcAft>
              <a:buClr>
                <a:schemeClr val="dk1"/>
              </a:buClr>
              <a:buSzPts val="1100"/>
              <a:buFont typeface="Arial"/>
              <a:buNone/>
            </a:pPr>
            <a:r>
              <a:rPr lang="en-US" sz="1700" b="1" dirty="0">
                <a:solidFill>
                  <a:schemeClr val="dk1"/>
                </a:solidFill>
              </a:rPr>
              <a:t>Vaishnav G B      - ENG20CS0397</a:t>
            </a:r>
          </a:p>
          <a:p>
            <a:pPr marL="0" lvl="0" indent="0" algn="ctr" rtl="0">
              <a:lnSpc>
                <a:spcPct val="115000"/>
              </a:lnSpc>
              <a:spcBef>
                <a:spcPts val="0"/>
              </a:spcBef>
              <a:spcAft>
                <a:spcPts val="0"/>
              </a:spcAft>
              <a:buClr>
                <a:schemeClr val="dk1"/>
              </a:buClr>
              <a:buSzPts val="1100"/>
              <a:buFont typeface="Arial"/>
              <a:buNone/>
            </a:pPr>
            <a:r>
              <a:rPr lang="en-US" sz="1700" b="1" dirty="0">
                <a:solidFill>
                  <a:schemeClr val="dk1"/>
                </a:solidFill>
              </a:rPr>
              <a:t>Prathamesh         - ENG20CS0266</a:t>
            </a:r>
          </a:p>
        </p:txBody>
      </p:sp>
      <p:sp>
        <p:nvSpPr>
          <p:cNvPr id="95" name="Google Shape;95;p5"/>
          <p:cNvSpPr txBox="1"/>
          <p:nvPr/>
        </p:nvSpPr>
        <p:spPr>
          <a:xfrm>
            <a:off x="1609418" y="2084387"/>
            <a:ext cx="59055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400"/>
              <a:buFont typeface="Calibri"/>
              <a:buNone/>
            </a:pPr>
            <a:r>
              <a:rPr lang="en-US" sz="2400" b="1" i="0" u="none" dirty="0">
                <a:solidFill>
                  <a:srgbClr val="0070C0"/>
                </a:solidFill>
                <a:latin typeface="Calibri"/>
                <a:ea typeface="Calibri"/>
                <a:cs typeface="Calibri"/>
                <a:sym typeface="Calibri"/>
              </a:rPr>
              <a:t>Major Project Stage-2</a:t>
            </a:r>
          </a:p>
        </p:txBody>
      </p:sp>
      <p:pic>
        <p:nvPicPr>
          <p:cNvPr id="96" name="Google Shape;96;p5"/>
          <p:cNvPicPr preferRelativeResize="0"/>
          <p:nvPr/>
        </p:nvPicPr>
        <p:blipFill rotWithShape="1">
          <a:blip r:embed="rId3">
            <a:alphaModFix/>
          </a:blip>
          <a:srcRect/>
          <a:stretch/>
        </p:blipFill>
        <p:spPr>
          <a:xfrm>
            <a:off x="73818" y="34130"/>
            <a:ext cx="1284287" cy="1112837"/>
          </a:xfrm>
          <a:prstGeom prst="rect">
            <a:avLst/>
          </a:prstGeom>
          <a:noFill/>
          <a:ln>
            <a:noFill/>
          </a:ln>
        </p:spPr>
      </p:pic>
      <p:sp>
        <p:nvSpPr>
          <p:cNvPr id="97" name="Google Shape;97;p5"/>
          <p:cNvSpPr txBox="1"/>
          <p:nvPr/>
        </p:nvSpPr>
        <p:spPr>
          <a:xfrm>
            <a:off x="381000" y="1319212"/>
            <a:ext cx="87630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47"/>
              </a:buClr>
              <a:buSzPts val="2800"/>
              <a:buFont typeface="Calibri"/>
              <a:buNone/>
            </a:pPr>
            <a:r>
              <a:rPr lang="en-US" sz="2800" b="1" i="0" u="none" dirty="0">
                <a:solidFill>
                  <a:srgbClr val="0D0D47"/>
                </a:solidFill>
                <a:latin typeface="Calibri"/>
                <a:ea typeface="Calibri"/>
                <a:cs typeface="Calibri"/>
                <a:sym typeface="Calibri"/>
              </a:rPr>
              <a:t>Department of Computer Science and Technology</a:t>
            </a:r>
            <a:endParaRPr dirty="0"/>
          </a:p>
        </p:txBody>
      </p:sp>
      <p:sp>
        <p:nvSpPr>
          <p:cNvPr id="98" name="Google Shape;98;p5"/>
          <p:cNvSpPr txBox="1"/>
          <p:nvPr/>
        </p:nvSpPr>
        <p:spPr>
          <a:xfrm>
            <a:off x="1619250" y="3998137"/>
            <a:ext cx="5905500" cy="1062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Under the Supervision</a:t>
            </a:r>
            <a:endParaRPr sz="2000" b="1" dirty="0">
              <a:solidFill>
                <a:srgbClr val="003217"/>
              </a:solidFill>
              <a:latin typeface="Calibri"/>
              <a:ea typeface="Calibri"/>
              <a:cs typeface="Calibri"/>
              <a:sym typeface="Calibri"/>
            </a:endParaRPr>
          </a:p>
          <a:p>
            <a:pPr marL="0" lvl="0" indent="0" algn="ctr" rtl="0">
              <a:lnSpc>
                <a:spcPct val="115000"/>
              </a:lnSpc>
              <a:spcBef>
                <a:spcPts val="0"/>
              </a:spcBef>
              <a:spcAft>
                <a:spcPts val="0"/>
              </a:spcAft>
              <a:buClr>
                <a:schemeClr val="dk1"/>
              </a:buClr>
              <a:buSzPts val="1100"/>
              <a:buFont typeface="Arial"/>
              <a:buNone/>
            </a:pPr>
            <a:r>
              <a:rPr lang="en-US" sz="2000" b="1" dirty="0">
                <a:solidFill>
                  <a:srgbClr val="003217"/>
                </a:solidFill>
                <a:latin typeface="Calibri"/>
                <a:ea typeface="Calibri"/>
                <a:cs typeface="Calibri"/>
                <a:sym typeface="Calibri"/>
              </a:rPr>
              <a:t> Prof. </a:t>
            </a:r>
            <a:r>
              <a:rPr lang="en-US" sz="2000" b="1" dirty="0" err="1">
                <a:solidFill>
                  <a:srgbClr val="003217"/>
                </a:solidFill>
                <a:latin typeface="Calibri"/>
                <a:ea typeface="Calibri"/>
                <a:cs typeface="Calibri"/>
                <a:sym typeface="Calibri"/>
              </a:rPr>
              <a:t>Gousia</a:t>
            </a:r>
            <a:endParaRPr sz="2000" b="1" dirty="0">
              <a:solidFill>
                <a:srgbClr val="003217"/>
              </a:solidFill>
              <a:latin typeface="Calibri"/>
              <a:ea typeface="Calibri"/>
              <a:cs typeface="Calibri"/>
              <a:sym typeface="Calibri"/>
            </a:endParaRPr>
          </a:p>
          <a:p>
            <a:pPr marL="0" marR="0" lvl="0" indent="0" algn="ctr" rtl="0">
              <a:lnSpc>
                <a:spcPct val="100000"/>
              </a:lnSpc>
              <a:spcBef>
                <a:spcPts val="0"/>
              </a:spcBef>
              <a:spcAft>
                <a:spcPts val="0"/>
              </a:spcAft>
              <a:buClr>
                <a:srgbClr val="003217"/>
              </a:buClr>
              <a:buSzPts val="2000"/>
              <a:buFont typeface="Calibri"/>
              <a:buNone/>
            </a:pPr>
            <a:endParaRPr sz="2000" b="1" dirty="0">
              <a:solidFill>
                <a:srgbClr val="003217"/>
              </a:solidFill>
              <a:latin typeface="Calibri"/>
              <a:ea typeface="Calibri"/>
              <a:cs typeface="Calibri"/>
              <a:sym typeface="Calibri"/>
            </a:endParaRPr>
          </a:p>
        </p:txBody>
      </p:sp>
      <p:sp>
        <p:nvSpPr>
          <p:cNvPr id="99" name="Google Shape;99;p5"/>
          <p:cNvSpPr txBox="1"/>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2000"/>
              <a:buFont typeface="Century Gothic"/>
              <a:buNone/>
            </a:pPr>
            <a:fld id="{00000000-1234-1234-1234-123412341234}" type="slidenum">
              <a:rPr lang="en-US" sz="2000" b="0" i="0" u="none">
                <a:solidFill>
                  <a:srgbClr val="FEFFFF"/>
                </a:solidFill>
                <a:latin typeface="Century Gothic"/>
                <a:ea typeface="Century Gothic"/>
                <a:cs typeface="Century Gothic"/>
                <a:sym typeface="Century Gothic"/>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12"/>
          <p:cNvSpPr txBox="1">
            <a:spLocks noGrp="1"/>
          </p:cNvSpPr>
          <p:nvPr>
            <p:ph type="sldNum" idx="12"/>
          </p:nvPr>
        </p:nvSpPr>
        <p:spPr>
          <a:xfrm>
            <a:off x="7948612" y="6140450"/>
            <a:ext cx="7764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898989"/>
              </a:buClr>
              <a:buSzPts val="900"/>
              <a:buFont typeface="Century Gothic"/>
              <a:buNone/>
            </a:pPr>
            <a:r>
              <a:rPr lang="en-US"/>
              <a:t>(#)  of 12</a:t>
            </a:r>
            <a:endParaRPr/>
          </a:p>
        </p:txBody>
      </p:sp>
      <p:pic>
        <p:nvPicPr>
          <p:cNvPr id="165" name="Google Shape;165;p12"/>
          <p:cNvPicPr preferRelativeResize="0"/>
          <p:nvPr/>
        </p:nvPicPr>
        <p:blipFill rotWithShape="1">
          <a:blip r:embed="rId3">
            <a:alphaModFix/>
          </a:blip>
          <a:srcRect l="1627" t="1938" r="1614" b="890"/>
          <a:stretch/>
        </p:blipFill>
        <p:spPr>
          <a:xfrm>
            <a:off x="122548" y="0"/>
            <a:ext cx="9021452"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581353-CCD5-43CA-3635-5CE1E39AF3E0}"/>
              </a:ext>
            </a:extLst>
          </p:cNvPr>
          <p:cNvSpPr>
            <a:spLocks noGrp="1"/>
          </p:cNvSpPr>
          <p:nvPr>
            <p:ph type="subTitle" idx="1"/>
          </p:nvPr>
        </p:nvSpPr>
        <p:spPr>
          <a:xfrm>
            <a:off x="1375707" y="1033755"/>
            <a:ext cx="8174978" cy="6135329"/>
          </a:xfrm>
        </p:spPr>
        <p:txBody>
          <a:bodyPr>
            <a:noAutofit/>
          </a:bodyPr>
          <a:lstStyle/>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GPS Data Acquisition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Vehicle Velocity Monitoring</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Tilting Detection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Geographical Coordinates Calculation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Google Maps Integration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Accident Identification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SMS Notification</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Warning System</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Audio Output and LCD Display</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User-Friendly Interface</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Cost Efficiency</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Reliability</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Real-Time Monitoring</a:t>
            </a:r>
          </a:p>
          <a:p>
            <a:pPr>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Emergency Response Coordination</a:t>
            </a:r>
          </a:p>
          <a:p>
            <a:pPr>
              <a:buFont typeface="+mj-lt"/>
              <a:buAutoNum type="arabicPeriod"/>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6B550D0D-683B-5D69-54A6-7F271E8D78EC}"/>
              </a:ext>
            </a:extLst>
          </p:cNvPr>
          <p:cNvSpPr>
            <a:spLocks noGrp="1"/>
          </p:cNvSpPr>
          <p:nvPr>
            <p:ph type="ctrTitle"/>
          </p:nvPr>
        </p:nvSpPr>
        <p:spPr>
          <a:xfrm>
            <a:off x="1271774" y="169682"/>
            <a:ext cx="6600451" cy="716436"/>
          </a:xfrm>
        </p:spPr>
        <p:txBody>
          <a:bodyPr>
            <a:normAutofit fontScale="90000"/>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Functional</a:t>
            </a:r>
            <a:r>
              <a:rPr lang="en-IN" sz="3600" b="1" dirty="0">
                <a:effectLst/>
                <a:latin typeface="Calibri" panose="020F0502020204030204" pitchFamily="34" charset="0"/>
                <a:ea typeface="Calibri" panose="020F0502020204030204" pitchFamily="34" charset="0"/>
                <a:cs typeface="Times New Roman" panose="02020603050405020304" pitchFamily="18" charset="0"/>
              </a:rPr>
              <a:t> requirements analysis:</a:t>
            </a:r>
            <a:endParaRPr lang="en-IN" sz="3600" dirty="0"/>
          </a:p>
        </p:txBody>
      </p:sp>
    </p:spTree>
    <p:extLst>
      <p:ext uri="{BB962C8B-B14F-4D97-AF65-F5344CB8AC3E}">
        <p14:creationId xmlns:p14="http://schemas.microsoft.com/office/powerpoint/2010/main" val="184289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E837-A51A-9DCC-792F-6116D86D6F33}"/>
              </a:ext>
            </a:extLst>
          </p:cNvPr>
          <p:cNvSpPr>
            <a:spLocks noGrp="1"/>
          </p:cNvSpPr>
          <p:nvPr>
            <p:ph type="title"/>
          </p:nvPr>
        </p:nvSpPr>
        <p:spPr>
          <a:xfrm>
            <a:off x="1945201" y="624110"/>
            <a:ext cx="6589199" cy="675301"/>
          </a:xfrm>
        </p:spPr>
        <p:txBody>
          <a:bodyPr/>
          <a:lstStyle/>
          <a:p>
            <a:pPr algn="ctr"/>
            <a:r>
              <a:rPr lang="en-US" sz="3200" dirty="0"/>
              <a:t>Hardware Requirements </a:t>
            </a:r>
            <a:endParaRPr lang="en-IN" sz="3200" dirty="0"/>
          </a:p>
        </p:txBody>
      </p:sp>
      <p:sp>
        <p:nvSpPr>
          <p:cNvPr id="3" name="Text Placeholder 2">
            <a:extLst>
              <a:ext uri="{FF2B5EF4-FFF2-40B4-BE49-F238E27FC236}">
                <a16:creationId xmlns:a16="http://schemas.microsoft.com/office/drawing/2014/main" id="{F580D549-2FB5-B9A2-507D-AF0C40E4C179}"/>
              </a:ext>
            </a:extLst>
          </p:cNvPr>
          <p:cNvSpPr>
            <a:spLocks noGrp="1"/>
          </p:cNvSpPr>
          <p:nvPr>
            <p:ph type="body" idx="1"/>
          </p:nvPr>
        </p:nvSpPr>
        <p:spPr>
          <a:xfrm>
            <a:off x="3725060" y="1537563"/>
            <a:ext cx="5005135" cy="5188089"/>
          </a:xfrm>
        </p:spPr>
        <p:txBody>
          <a:bodyPr/>
          <a:lstStyle/>
          <a:p>
            <a:pPr marL="114300" indent="0">
              <a:buNone/>
            </a:pPr>
            <a:r>
              <a:rPr lang="en-IN" sz="1600" dirty="0"/>
              <a:t>i. </a:t>
            </a:r>
            <a:r>
              <a:rPr lang="en-IN" sz="1600" b="1" dirty="0"/>
              <a:t>Arduino Board </a:t>
            </a:r>
          </a:p>
          <a:p>
            <a:pPr marL="114300" indent="0">
              <a:buNone/>
            </a:pPr>
            <a:r>
              <a:rPr lang="en-IN" sz="1600" dirty="0"/>
              <a:t>The Arduino board serves as the central microcontroller, providing the necessary computational power and connectivity for the system.</a:t>
            </a:r>
          </a:p>
          <a:p>
            <a:pPr marL="114300" indent="0">
              <a:buNone/>
            </a:pPr>
            <a:endParaRPr lang="en-IN" sz="1600" dirty="0"/>
          </a:p>
          <a:p>
            <a:pPr marL="114300" indent="0">
              <a:buNone/>
            </a:pPr>
            <a:r>
              <a:rPr lang="en-IN" sz="1600" dirty="0"/>
              <a:t>ii. </a:t>
            </a:r>
            <a:r>
              <a:rPr lang="en-IN" sz="1600" b="1" dirty="0"/>
              <a:t>ADXL 335</a:t>
            </a:r>
          </a:p>
          <a:p>
            <a:pPr marL="114300" indent="0">
              <a:buNone/>
            </a:pPr>
            <a:r>
              <a:rPr lang="en-IN" sz="1600" dirty="0"/>
              <a:t>The ADXL335 is a small, thin, low-power, complete 3-axis accelerometer with signal-conditioned voltage outputs. The product measures acceleration with a minimum full-scale range of ±3 g. It can measure the static acceleration of gravity in tilt-sensing applications, as well as dynamic acceleration resulting from motion, shock, or vibration.</a:t>
            </a:r>
          </a:p>
          <a:p>
            <a:pPr marL="114300" indent="0">
              <a:buNone/>
            </a:pPr>
            <a:endParaRPr lang="en-IN" sz="1600" dirty="0"/>
          </a:p>
        </p:txBody>
      </p:sp>
      <p:pic>
        <p:nvPicPr>
          <p:cNvPr id="52" name="Picture 51" descr="Arduino UNO R3 board with DIP ATmega328P : Amazon.in: Industrial &amp;  Scientific">
            <a:extLst>
              <a:ext uri="{FF2B5EF4-FFF2-40B4-BE49-F238E27FC236}">
                <a16:creationId xmlns:a16="http://schemas.microsoft.com/office/drawing/2014/main" id="{6B48B579-1980-4E09-9817-51DEB1E73A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903" y="1724527"/>
            <a:ext cx="2728595" cy="1828165"/>
          </a:xfrm>
          <a:prstGeom prst="rect">
            <a:avLst/>
          </a:prstGeom>
          <a:noFill/>
          <a:ln>
            <a:noFill/>
          </a:ln>
        </p:spPr>
      </p:pic>
      <p:pic>
        <p:nvPicPr>
          <p:cNvPr id="53" name="Picture 52" descr="ADXL335 3-axis Analog Output Accelerometer Module angular transducer for  DIY : Amazon.in: Industrial &amp; Scientific">
            <a:extLst>
              <a:ext uri="{FF2B5EF4-FFF2-40B4-BE49-F238E27FC236}">
                <a16:creationId xmlns:a16="http://schemas.microsoft.com/office/drawing/2014/main" id="{046BE7D4-6122-384E-32F7-D731F0FC4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918" y="4683158"/>
            <a:ext cx="2481580" cy="1125220"/>
          </a:xfrm>
          <a:prstGeom prst="rect">
            <a:avLst/>
          </a:prstGeom>
          <a:noFill/>
          <a:ln>
            <a:noFill/>
          </a:ln>
        </p:spPr>
      </p:pic>
    </p:spTree>
    <p:extLst>
      <p:ext uri="{BB962C8B-B14F-4D97-AF65-F5344CB8AC3E}">
        <p14:creationId xmlns:p14="http://schemas.microsoft.com/office/powerpoint/2010/main" val="328382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E837-A51A-9DCC-792F-6116D86D6F33}"/>
              </a:ext>
            </a:extLst>
          </p:cNvPr>
          <p:cNvSpPr>
            <a:spLocks noGrp="1"/>
          </p:cNvSpPr>
          <p:nvPr>
            <p:ph type="title"/>
          </p:nvPr>
        </p:nvSpPr>
        <p:spPr>
          <a:xfrm>
            <a:off x="1945201" y="624110"/>
            <a:ext cx="6589199" cy="675301"/>
          </a:xfrm>
        </p:spPr>
        <p:txBody>
          <a:bodyPr/>
          <a:lstStyle/>
          <a:p>
            <a:pPr algn="ctr"/>
            <a:r>
              <a:rPr lang="en-US" sz="3200" dirty="0"/>
              <a:t>Hardware Requirements </a:t>
            </a:r>
            <a:endParaRPr lang="en-IN" sz="3200" dirty="0"/>
          </a:p>
        </p:txBody>
      </p:sp>
      <p:sp>
        <p:nvSpPr>
          <p:cNvPr id="3" name="Text Placeholder 2">
            <a:extLst>
              <a:ext uri="{FF2B5EF4-FFF2-40B4-BE49-F238E27FC236}">
                <a16:creationId xmlns:a16="http://schemas.microsoft.com/office/drawing/2014/main" id="{F580D549-2FB5-B9A2-507D-AF0C40E4C179}"/>
              </a:ext>
            </a:extLst>
          </p:cNvPr>
          <p:cNvSpPr>
            <a:spLocks noGrp="1"/>
          </p:cNvSpPr>
          <p:nvPr>
            <p:ph type="body" idx="1"/>
          </p:nvPr>
        </p:nvSpPr>
        <p:spPr>
          <a:xfrm>
            <a:off x="873706" y="4079740"/>
            <a:ext cx="7178914" cy="1930400"/>
          </a:xfrm>
        </p:spPr>
        <p:txBody>
          <a:bodyPr/>
          <a:lstStyle/>
          <a:p>
            <a:pPr marL="114300" indent="0">
              <a:buNone/>
            </a:pPr>
            <a:r>
              <a:rPr lang="en-IN" sz="1600" dirty="0"/>
              <a:t>iii. </a:t>
            </a:r>
            <a:r>
              <a:rPr lang="en-IN" sz="1600" b="1" dirty="0"/>
              <a:t>Crash Collision Sensor</a:t>
            </a:r>
          </a:p>
          <a:p>
            <a:pPr marL="114300" indent="0">
              <a:buNone/>
            </a:pPr>
            <a:r>
              <a:rPr lang="en-IN" sz="1600" dirty="0"/>
              <a:t>The crash sensor detects the collision and converts it to usable signals within  milliseconds. The speeding-up forces acting on the sensors after a collision are high.</a:t>
            </a:r>
          </a:p>
          <a:p>
            <a:pPr marL="114300" indent="0">
              <a:buNone/>
            </a:pPr>
            <a:endParaRPr lang="en-IN" sz="1600" dirty="0"/>
          </a:p>
        </p:txBody>
      </p:sp>
      <p:pic>
        <p:nvPicPr>
          <p:cNvPr id="4" name="Picture 3" descr="Crash Collision Sensor Impact Switch Module">
            <a:extLst>
              <a:ext uri="{FF2B5EF4-FFF2-40B4-BE49-F238E27FC236}">
                <a16:creationId xmlns:a16="http://schemas.microsoft.com/office/drawing/2014/main" id="{C649D7E3-E097-07C3-8926-F429353C0C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606" y="1576891"/>
            <a:ext cx="4621161" cy="2061043"/>
          </a:xfrm>
          <a:prstGeom prst="rect">
            <a:avLst/>
          </a:prstGeom>
          <a:noFill/>
          <a:ln>
            <a:noFill/>
          </a:ln>
        </p:spPr>
      </p:pic>
    </p:spTree>
    <p:extLst>
      <p:ext uri="{BB962C8B-B14F-4D97-AF65-F5344CB8AC3E}">
        <p14:creationId xmlns:p14="http://schemas.microsoft.com/office/powerpoint/2010/main" val="210681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E837-A51A-9DCC-792F-6116D86D6F33}"/>
              </a:ext>
            </a:extLst>
          </p:cNvPr>
          <p:cNvSpPr>
            <a:spLocks noGrp="1"/>
          </p:cNvSpPr>
          <p:nvPr>
            <p:ph type="title"/>
          </p:nvPr>
        </p:nvSpPr>
        <p:spPr>
          <a:xfrm>
            <a:off x="1945201" y="624110"/>
            <a:ext cx="6589199" cy="675301"/>
          </a:xfrm>
        </p:spPr>
        <p:txBody>
          <a:bodyPr/>
          <a:lstStyle/>
          <a:p>
            <a:pPr algn="ctr"/>
            <a:r>
              <a:rPr lang="en-US" sz="3200" dirty="0"/>
              <a:t>Hardware Requirements </a:t>
            </a:r>
            <a:endParaRPr lang="en-IN" sz="3200" dirty="0"/>
          </a:p>
        </p:txBody>
      </p:sp>
      <p:sp>
        <p:nvSpPr>
          <p:cNvPr id="3" name="Text Placeholder 2">
            <a:extLst>
              <a:ext uri="{FF2B5EF4-FFF2-40B4-BE49-F238E27FC236}">
                <a16:creationId xmlns:a16="http://schemas.microsoft.com/office/drawing/2014/main" id="{F580D549-2FB5-B9A2-507D-AF0C40E4C179}"/>
              </a:ext>
            </a:extLst>
          </p:cNvPr>
          <p:cNvSpPr>
            <a:spLocks noGrp="1"/>
          </p:cNvSpPr>
          <p:nvPr>
            <p:ph type="body" idx="1"/>
          </p:nvPr>
        </p:nvSpPr>
        <p:spPr>
          <a:xfrm>
            <a:off x="697832" y="1537563"/>
            <a:ext cx="8032363" cy="5188089"/>
          </a:xfrm>
        </p:spPr>
        <p:txBody>
          <a:bodyPr/>
          <a:lstStyle/>
          <a:p>
            <a:pPr marL="114300" indent="0">
              <a:buNone/>
            </a:pPr>
            <a:r>
              <a:rPr lang="en-IN" sz="1600" b="1" dirty="0"/>
              <a:t>IV. ULTRASONIC SENSOR</a:t>
            </a:r>
          </a:p>
          <a:p>
            <a:pPr marL="114300" indent="0">
              <a:buNone/>
            </a:pPr>
            <a:endParaRPr lang="en-IN" sz="1600" b="1" dirty="0"/>
          </a:p>
          <a:p>
            <a:pPr marL="114300" indent="0">
              <a:buNone/>
            </a:pPr>
            <a:r>
              <a:rPr lang="en-IN" sz="1600" dirty="0"/>
              <a:t>The ultrasonic sensor stands as a sophisticated electronic device meticulously crafted to gauge distance or identify the presence of objects through the utilization of ultrasonic waves—sound waves characterized by frequencies surpassing the upper limit of human hearing.</a:t>
            </a:r>
          </a:p>
        </p:txBody>
      </p:sp>
      <p:pic>
        <p:nvPicPr>
          <p:cNvPr id="7" name="Picture 6">
            <a:extLst>
              <a:ext uri="{FF2B5EF4-FFF2-40B4-BE49-F238E27FC236}">
                <a16:creationId xmlns:a16="http://schemas.microsoft.com/office/drawing/2014/main" id="{9288792D-A568-00B7-4961-4EA08D562B21}"/>
              </a:ext>
            </a:extLst>
          </p:cNvPr>
          <p:cNvPicPr>
            <a:picLocks noChangeAspect="1"/>
          </p:cNvPicPr>
          <p:nvPr/>
        </p:nvPicPr>
        <p:blipFill>
          <a:blip r:embed="rId2"/>
          <a:stretch>
            <a:fillRect/>
          </a:stretch>
        </p:blipFill>
        <p:spPr>
          <a:xfrm>
            <a:off x="2669756" y="4448899"/>
            <a:ext cx="3419475" cy="1743075"/>
          </a:xfrm>
          <a:prstGeom prst="rect">
            <a:avLst/>
          </a:prstGeom>
        </p:spPr>
      </p:pic>
    </p:spTree>
    <p:extLst>
      <p:ext uri="{BB962C8B-B14F-4D97-AF65-F5344CB8AC3E}">
        <p14:creationId xmlns:p14="http://schemas.microsoft.com/office/powerpoint/2010/main" val="133061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601489-16B8-309F-6FA4-4CFAC3DB81E8}"/>
              </a:ext>
            </a:extLst>
          </p:cNvPr>
          <p:cNvSpPr>
            <a:spLocks noGrp="1"/>
          </p:cNvSpPr>
          <p:nvPr>
            <p:ph type="ctrTitle"/>
          </p:nvPr>
        </p:nvSpPr>
        <p:spPr>
          <a:xfrm>
            <a:off x="296043" y="145027"/>
            <a:ext cx="8847957" cy="995515"/>
          </a:xfrm>
        </p:spPr>
        <p:txBody>
          <a:bodyPr>
            <a:normAutofit/>
          </a:bodyPr>
          <a:lstStyle/>
          <a:p>
            <a:pPr algn="ctr"/>
            <a:r>
              <a:rPr lang="en-IN" sz="3600" dirty="0">
                <a:latin typeface="Times New Roman" panose="02020603050405020304" pitchFamily="18" charset="0"/>
                <a:cs typeface="Times New Roman" panose="02020603050405020304" pitchFamily="18" charset="0"/>
              </a:rPr>
              <a:t>Simulation for ultrasonic sensors</a:t>
            </a:r>
          </a:p>
        </p:txBody>
      </p:sp>
      <p:sp>
        <p:nvSpPr>
          <p:cNvPr id="4" name="Slide Number Placeholder 3">
            <a:extLst>
              <a:ext uri="{FF2B5EF4-FFF2-40B4-BE49-F238E27FC236}">
                <a16:creationId xmlns:a16="http://schemas.microsoft.com/office/drawing/2014/main" id="{48F7C9B5-AB67-AA0C-16F9-F9A017C8D4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9C40C8EC-9F29-2738-14B6-2E0739269762}"/>
              </a:ext>
            </a:extLst>
          </p:cNvPr>
          <p:cNvPicPr>
            <a:picLocks noChangeAspect="1"/>
          </p:cNvPicPr>
          <p:nvPr/>
        </p:nvPicPr>
        <p:blipFill>
          <a:blip r:embed="rId2"/>
          <a:stretch>
            <a:fillRect/>
          </a:stretch>
        </p:blipFill>
        <p:spPr>
          <a:xfrm>
            <a:off x="172878" y="1760139"/>
            <a:ext cx="4314281" cy="4183512"/>
          </a:xfrm>
          <a:prstGeom prst="rect">
            <a:avLst/>
          </a:prstGeom>
        </p:spPr>
      </p:pic>
      <p:pic>
        <p:nvPicPr>
          <p:cNvPr id="3" name="Picture 2">
            <a:extLst>
              <a:ext uri="{FF2B5EF4-FFF2-40B4-BE49-F238E27FC236}">
                <a16:creationId xmlns:a16="http://schemas.microsoft.com/office/drawing/2014/main" id="{74F56FB1-529B-4CF1-17CF-870AD9BB3FBA}"/>
              </a:ext>
            </a:extLst>
          </p:cNvPr>
          <p:cNvPicPr>
            <a:picLocks noChangeAspect="1"/>
          </p:cNvPicPr>
          <p:nvPr/>
        </p:nvPicPr>
        <p:blipFill>
          <a:blip r:embed="rId3"/>
          <a:stretch>
            <a:fillRect/>
          </a:stretch>
        </p:blipFill>
        <p:spPr>
          <a:xfrm>
            <a:off x="4487159" y="1500806"/>
            <a:ext cx="4492487" cy="4442845"/>
          </a:xfrm>
          <a:prstGeom prst="rect">
            <a:avLst/>
          </a:prstGeom>
        </p:spPr>
      </p:pic>
    </p:spTree>
    <p:extLst>
      <p:ext uri="{BB962C8B-B14F-4D97-AF65-F5344CB8AC3E}">
        <p14:creationId xmlns:p14="http://schemas.microsoft.com/office/powerpoint/2010/main" val="366027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8778-4415-0A62-4B26-47423EE31FE8}"/>
              </a:ext>
            </a:extLst>
          </p:cNvPr>
          <p:cNvSpPr>
            <a:spLocks noGrp="1"/>
          </p:cNvSpPr>
          <p:nvPr>
            <p:ph type="ctrTitle"/>
          </p:nvPr>
        </p:nvSpPr>
        <p:spPr>
          <a:xfrm>
            <a:off x="423862" y="145028"/>
            <a:ext cx="8523493" cy="946354"/>
          </a:xfrm>
        </p:spPr>
        <p:txBody>
          <a:bodyPr>
            <a:normAutofit/>
          </a:bodyPr>
          <a:lstStyle/>
          <a:p>
            <a:pPr algn="ctr"/>
            <a:r>
              <a:rPr lang="en-IN" sz="3600" dirty="0">
                <a:latin typeface="Times New Roman" panose="02020603050405020304" pitchFamily="18" charset="0"/>
                <a:cs typeface="Times New Roman" panose="02020603050405020304" pitchFamily="18" charset="0"/>
              </a:rPr>
              <a:t>Simulation for </a:t>
            </a:r>
            <a:r>
              <a:rPr lang="en-US" sz="1100" b="0" i="0" dirty="0">
                <a:solidFill>
                  <a:srgbClr val="202124"/>
                </a:solidFill>
                <a:effectLst/>
                <a:latin typeface="Google Sans"/>
              </a:rPr>
              <a:t> </a:t>
            </a:r>
            <a:r>
              <a:rPr lang="en-US" sz="3600" dirty="0">
                <a:solidFill>
                  <a:schemeClr val="accent2">
                    <a:lumMod val="75000"/>
                  </a:schemeClr>
                </a:solidFill>
                <a:latin typeface="Times New Roman" panose="02020603050405020304" pitchFamily="18" charset="0"/>
                <a:cs typeface="Times New Roman" panose="02020603050405020304" pitchFamily="18" charset="0"/>
              </a:rPr>
              <a:t>I</a:t>
            </a:r>
            <a:r>
              <a:rPr lang="en-US" sz="3600" b="0" i="0" dirty="0">
                <a:solidFill>
                  <a:schemeClr val="accent2">
                    <a:lumMod val="75000"/>
                  </a:schemeClr>
                </a:solidFill>
                <a:effectLst/>
                <a:latin typeface="Times New Roman" panose="02020603050405020304" pitchFamily="18" charset="0"/>
                <a:cs typeface="Times New Roman" panose="02020603050405020304" pitchFamily="18" charset="0"/>
              </a:rPr>
              <a:t>nfrared sensor </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D73AF4-76AF-1ABD-0DEE-2101C3486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8" name="Picture 7">
            <a:extLst>
              <a:ext uri="{FF2B5EF4-FFF2-40B4-BE49-F238E27FC236}">
                <a16:creationId xmlns:a16="http://schemas.microsoft.com/office/drawing/2014/main" id="{3CE57472-858E-0F12-E3DD-2E6477B018AE}"/>
              </a:ext>
            </a:extLst>
          </p:cNvPr>
          <p:cNvPicPr>
            <a:picLocks noChangeAspect="1"/>
          </p:cNvPicPr>
          <p:nvPr/>
        </p:nvPicPr>
        <p:blipFill rotWithShape="1">
          <a:blip r:embed="rId2"/>
          <a:srcRect l="7956" t="7259" r="10307" b="8871"/>
          <a:stretch/>
        </p:blipFill>
        <p:spPr>
          <a:xfrm>
            <a:off x="196646" y="1551569"/>
            <a:ext cx="3944074" cy="4406543"/>
          </a:xfrm>
          <a:prstGeom prst="rect">
            <a:avLst/>
          </a:prstGeom>
        </p:spPr>
      </p:pic>
      <p:pic>
        <p:nvPicPr>
          <p:cNvPr id="5" name="Picture 4">
            <a:extLst>
              <a:ext uri="{FF2B5EF4-FFF2-40B4-BE49-F238E27FC236}">
                <a16:creationId xmlns:a16="http://schemas.microsoft.com/office/drawing/2014/main" id="{2C1D672F-D0AA-4477-5522-61653429239A}"/>
              </a:ext>
            </a:extLst>
          </p:cNvPr>
          <p:cNvPicPr>
            <a:picLocks noChangeAspect="1"/>
          </p:cNvPicPr>
          <p:nvPr/>
        </p:nvPicPr>
        <p:blipFill>
          <a:blip r:embed="rId3"/>
          <a:stretch>
            <a:fillRect/>
          </a:stretch>
        </p:blipFill>
        <p:spPr>
          <a:xfrm>
            <a:off x="4367936" y="1918749"/>
            <a:ext cx="4289029" cy="3945543"/>
          </a:xfrm>
          <a:prstGeom prst="rect">
            <a:avLst/>
          </a:prstGeom>
        </p:spPr>
      </p:pic>
    </p:spTree>
    <p:extLst>
      <p:ext uri="{BB962C8B-B14F-4D97-AF65-F5344CB8AC3E}">
        <p14:creationId xmlns:p14="http://schemas.microsoft.com/office/powerpoint/2010/main" val="170401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1182688" y="189629"/>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Design</a:t>
            </a:r>
            <a:endParaRPr dirty="0">
              <a:latin typeface="Times New Roman" panose="02020603050405020304" pitchFamily="18" charset="0"/>
              <a:cs typeface="Times New Roman" panose="02020603050405020304" pitchFamily="18" charset="0"/>
            </a:endParaRPr>
          </a:p>
        </p:txBody>
      </p:sp>
      <p:sp>
        <p:nvSpPr>
          <p:cNvPr id="172" name="Google Shape;172;p13"/>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73" name="Google Shape;173;p13"/>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174" name="Google Shape;174;p13"/>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17</a:t>
            </a:fld>
            <a:r>
              <a:rPr lang="en-US" sz="900" b="0" i="0" u="none">
                <a:solidFill>
                  <a:srgbClr val="898989"/>
                </a:solidFill>
                <a:latin typeface="Century Gothic"/>
                <a:ea typeface="Century Gothic"/>
                <a:cs typeface="Century Gothic"/>
                <a:sym typeface="Century Gothic"/>
              </a:rPr>
              <a:t> of 12</a:t>
            </a:r>
            <a:endParaRPr/>
          </a:p>
        </p:txBody>
      </p:sp>
      <p:pic>
        <p:nvPicPr>
          <p:cNvPr id="6" name="Picture 5">
            <a:extLst>
              <a:ext uri="{FF2B5EF4-FFF2-40B4-BE49-F238E27FC236}">
                <a16:creationId xmlns:a16="http://schemas.microsoft.com/office/drawing/2014/main" id="{5FD326C8-E6DB-9A87-3796-C2F374C17E8A}"/>
              </a:ext>
            </a:extLst>
          </p:cNvPr>
          <p:cNvPicPr>
            <a:picLocks noChangeAspect="1"/>
          </p:cNvPicPr>
          <p:nvPr/>
        </p:nvPicPr>
        <p:blipFill>
          <a:blip r:embed="rId3"/>
          <a:stretch>
            <a:fillRect/>
          </a:stretch>
        </p:blipFill>
        <p:spPr>
          <a:xfrm>
            <a:off x="1466850" y="864704"/>
            <a:ext cx="6210300" cy="52757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7CD8B2-B5B7-17BD-31A3-7E1FA23761A7}"/>
              </a:ext>
            </a:extLst>
          </p:cNvPr>
          <p:cNvSpPr txBox="1"/>
          <p:nvPr/>
        </p:nvSpPr>
        <p:spPr>
          <a:xfrm>
            <a:off x="1467591" y="1626633"/>
            <a:ext cx="620881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Blind</a:t>
            </a:r>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spot detection using sensors</a:t>
            </a:r>
          </a:p>
        </p:txBody>
      </p:sp>
      <p:pic>
        <p:nvPicPr>
          <p:cNvPr id="7" name="Picture 6">
            <a:extLst>
              <a:ext uri="{FF2B5EF4-FFF2-40B4-BE49-F238E27FC236}">
                <a16:creationId xmlns:a16="http://schemas.microsoft.com/office/drawing/2014/main" id="{F08DA062-447D-ADAF-1094-063819647A5B}"/>
              </a:ext>
            </a:extLst>
          </p:cNvPr>
          <p:cNvPicPr>
            <a:picLocks noChangeAspect="1"/>
          </p:cNvPicPr>
          <p:nvPr/>
        </p:nvPicPr>
        <p:blipFill>
          <a:blip r:embed="rId2"/>
          <a:stretch>
            <a:fillRect/>
          </a:stretch>
        </p:blipFill>
        <p:spPr>
          <a:xfrm>
            <a:off x="2349907" y="2640114"/>
            <a:ext cx="4444181" cy="3778045"/>
          </a:xfrm>
          <a:prstGeom prst="rect">
            <a:avLst/>
          </a:prstGeom>
        </p:spPr>
      </p:pic>
      <p:sp>
        <p:nvSpPr>
          <p:cNvPr id="2" name="TextBox 1">
            <a:extLst>
              <a:ext uri="{FF2B5EF4-FFF2-40B4-BE49-F238E27FC236}">
                <a16:creationId xmlns:a16="http://schemas.microsoft.com/office/drawing/2014/main" id="{98FFA537-AEAD-EAD5-7B6F-35974E928BF1}"/>
              </a:ext>
            </a:extLst>
          </p:cNvPr>
          <p:cNvSpPr txBox="1"/>
          <p:nvPr/>
        </p:nvSpPr>
        <p:spPr>
          <a:xfrm>
            <a:off x="3349282" y="613152"/>
            <a:ext cx="2445435" cy="584775"/>
          </a:xfrm>
          <a:prstGeom prst="rect">
            <a:avLst/>
          </a:prstGeom>
          <a:noFill/>
        </p:spPr>
        <p:txBody>
          <a:bodyPr wrap="square" rtlCol="0">
            <a:spAutoFit/>
          </a:bodyPr>
          <a:lstStyle/>
          <a:p>
            <a:r>
              <a:rPr lang="en-IN" sz="3200" dirty="0">
                <a:solidFill>
                  <a:schemeClr val="accent2"/>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400518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4554EA-FBC2-F879-AE01-A6B52A40883B}"/>
              </a:ext>
            </a:extLst>
          </p:cNvPr>
          <p:cNvSpPr>
            <a:spLocks noGrp="1"/>
          </p:cNvSpPr>
          <p:nvPr>
            <p:ph type="subTitle" idx="1"/>
          </p:nvPr>
        </p:nvSpPr>
        <p:spPr>
          <a:xfrm>
            <a:off x="1389079" y="1245284"/>
            <a:ext cx="6600451" cy="1126283"/>
          </a:xfrm>
        </p:spPr>
        <p:txBody>
          <a:bodyPr/>
          <a:lstStyle/>
          <a:p>
            <a:pPr algn="ctr"/>
            <a:r>
              <a:rPr lang="en-IN" sz="3600" b="1" i="0" dirty="0">
                <a:solidFill>
                  <a:srgbClr val="111111"/>
                </a:solidFill>
                <a:effectLst/>
                <a:latin typeface="Times New Roman" panose="02020603050405020304" pitchFamily="18" charset="0"/>
                <a:cs typeface="Times New Roman" panose="02020603050405020304" pitchFamily="18" charset="0"/>
              </a:rPr>
              <a:t>Smart  Assist</a:t>
            </a:r>
            <a:endParaRPr lang="en-IN" sz="3600" dirty="0">
              <a:latin typeface="Times New Roman" panose="02020603050405020304" pitchFamily="18" charset="0"/>
              <a:cs typeface="Times New Roman" panose="02020603050405020304" pitchFamily="18" charset="0"/>
            </a:endParaRPr>
          </a:p>
        </p:txBody>
      </p:sp>
      <p:pic>
        <p:nvPicPr>
          <p:cNvPr id="3074" name="Picture 2" descr="Driving Test Tips - How To Make Right Turns | Crosstown Chrysler Jeep Dodge">
            <a:extLst>
              <a:ext uri="{FF2B5EF4-FFF2-40B4-BE49-F238E27FC236}">
                <a16:creationId xmlns:a16="http://schemas.microsoft.com/office/drawing/2014/main" id="{BB6A9364-2CEC-B8F0-6F3D-3F3B6D115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23" y="2212258"/>
            <a:ext cx="6133964" cy="35789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F82166-B673-A7A9-AE4E-05B175422499}"/>
              </a:ext>
            </a:extLst>
          </p:cNvPr>
          <p:cNvSpPr txBox="1">
            <a:spLocks/>
          </p:cNvSpPr>
          <p:nvPr/>
        </p:nvSpPr>
        <p:spPr>
          <a:xfrm>
            <a:off x="1359413" y="311085"/>
            <a:ext cx="6589199" cy="678729"/>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1581A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pPr algn="ctr"/>
            <a:r>
              <a:rPr lang="en-US" sz="3200"/>
              <a:t>Methodology </a:t>
            </a:r>
            <a:endParaRPr lang="en-IN" sz="3200" dirty="0"/>
          </a:p>
        </p:txBody>
      </p:sp>
    </p:spTree>
    <p:extLst>
      <p:ext uri="{BB962C8B-B14F-4D97-AF65-F5344CB8AC3E}">
        <p14:creationId xmlns:p14="http://schemas.microsoft.com/office/powerpoint/2010/main" val="160817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Overview</a:t>
            </a:r>
            <a:endParaRPr dirty="0">
              <a:latin typeface="Times New Roman" panose="02020603050405020304" pitchFamily="18" charset="0"/>
              <a:cs typeface="Times New Roman" panose="02020603050405020304" pitchFamily="18" charset="0"/>
            </a:endParaRPr>
          </a:p>
        </p:txBody>
      </p:sp>
      <p:sp>
        <p:nvSpPr>
          <p:cNvPr id="105" name="Google Shape;105;p6"/>
          <p:cNvSpPr txBox="1">
            <a:spLocks noGrp="1"/>
          </p:cNvSpPr>
          <p:nvPr>
            <p:ph type="body" idx="1"/>
          </p:nvPr>
        </p:nvSpPr>
        <p:spPr>
          <a:xfrm>
            <a:off x="1676400" y="1824037"/>
            <a:ext cx="6591300" cy="377825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Abstract</a:t>
            </a:r>
            <a:endParaRPr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Problem Statement</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Social/Environmental Impact </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State of the Art work</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Design</a:t>
            </a: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Methodology</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Implementation</a:t>
            </a:r>
            <a:endParaRPr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1000"/>
              </a:spcBef>
              <a:spcAft>
                <a:spcPts val="0"/>
              </a:spcAft>
              <a:buClr>
                <a:schemeClr val="accent1"/>
              </a:buClr>
              <a:buSzPts val="1800"/>
              <a:buFont typeface="Arial" panose="020B0604020202020204" pitchFamily="34" charset="0"/>
              <a:buChar char="•"/>
            </a:pPr>
            <a:r>
              <a:rPr lang="en-US"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a:p>
            <a:pPr marL="342900" marR="0" lvl="0" indent="-228600" algn="just" rtl="0">
              <a:lnSpc>
                <a:spcPct val="100000"/>
              </a:lnSpc>
              <a:spcBef>
                <a:spcPts val="1000"/>
              </a:spcBef>
              <a:spcAft>
                <a:spcPts val="0"/>
              </a:spcAft>
              <a:buClr>
                <a:schemeClr val="accent1"/>
              </a:buClr>
              <a:buSzPts val="1800"/>
              <a:buFont typeface="Noto Sans Symbols"/>
              <a:buNone/>
            </a:pPr>
            <a:endParaRPr sz="18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endParaRPr>
          </a:p>
          <a:p>
            <a:pPr marL="342900" marR="0" lvl="0" indent="-228600" algn="just" rtl="0">
              <a:spcBef>
                <a:spcPts val="1000"/>
              </a:spcBef>
              <a:spcAft>
                <a:spcPts val="0"/>
              </a:spcAft>
              <a:buClr>
                <a:schemeClr val="accent1"/>
              </a:buClr>
              <a:buSzPts val="1800"/>
              <a:buFont typeface="Noto Sans Symbols"/>
              <a:buNone/>
            </a:pPr>
            <a:endParaRPr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p:txBody>
      </p:sp>
      <p:sp>
        <p:nvSpPr>
          <p:cNvPr id="106" name="Google Shape;106;p6"/>
          <p:cNvSpPr txBox="1"/>
          <p:nvPr/>
        </p:nvSpPr>
        <p:spPr>
          <a:xfrm>
            <a:off x="950912" y="6165850"/>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07" name="Google Shape;107;p6"/>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108" name="Google Shape;108;p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E1207D-B9CB-2868-3F02-8245F0D390C4}"/>
              </a:ext>
            </a:extLst>
          </p:cNvPr>
          <p:cNvSpPr>
            <a:spLocks noGrp="1"/>
          </p:cNvSpPr>
          <p:nvPr>
            <p:ph type="subTitle" idx="1"/>
          </p:nvPr>
        </p:nvSpPr>
        <p:spPr>
          <a:xfrm>
            <a:off x="1008062" y="973411"/>
            <a:ext cx="7890132" cy="1126283"/>
          </a:xfrm>
        </p:spPr>
        <p:txBody>
          <a:bodyPr/>
          <a:lstStyle/>
          <a:p>
            <a:r>
              <a:rPr lang="en-IN" sz="2800" b="1" dirty="0">
                <a:solidFill>
                  <a:schemeClr val="tx1"/>
                </a:solidFill>
                <a:latin typeface="Times New Roman" panose="02020603050405020304" pitchFamily="18" charset="0"/>
                <a:cs typeface="Times New Roman" panose="02020603050405020304" pitchFamily="18" charset="0"/>
              </a:rPr>
              <a:t>Accidents</a:t>
            </a:r>
            <a:r>
              <a:rPr lang="en-IN" sz="2800" b="1" dirty="0">
                <a:solidFill>
                  <a:schemeClr val="tx1"/>
                </a:solidFill>
              </a:rPr>
              <a:t> caused during closing of window</a:t>
            </a:r>
          </a:p>
          <a:p>
            <a:pPr algn="ctr"/>
            <a:r>
              <a:rPr lang="en-IN" sz="2800" b="1" dirty="0">
                <a:solidFill>
                  <a:schemeClr val="tx1"/>
                </a:solidFill>
              </a:rPr>
              <a:t>(Pinching injuries)</a:t>
            </a:r>
          </a:p>
        </p:txBody>
      </p:sp>
      <p:pic>
        <p:nvPicPr>
          <p:cNvPr id="2050" name="Picture 2" descr="How To Open A Car Window From The Outside">
            <a:extLst>
              <a:ext uri="{FF2B5EF4-FFF2-40B4-BE49-F238E27FC236}">
                <a16:creationId xmlns:a16="http://schemas.microsoft.com/office/drawing/2014/main" id="{75C7A6C6-1A50-24E5-1626-DDD18D722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121" y="2208439"/>
            <a:ext cx="5978013" cy="43360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72B709-4AE1-15A7-1C23-C5BD1B52BBCC}"/>
              </a:ext>
            </a:extLst>
          </p:cNvPr>
          <p:cNvSpPr txBox="1">
            <a:spLocks/>
          </p:cNvSpPr>
          <p:nvPr/>
        </p:nvSpPr>
        <p:spPr>
          <a:xfrm>
            <a:off x="1461897" y="374472"/>
            <a:ext cx="6589199" cy="490194"/>
          </a:xfrm>
          <a:prstGeom prst="rect">
            <a:avLst/>
          </a:prstGeom>
          <a:noFill/>
          <a:ln>
            <a:noFill/>
          </a:ln>
        </p:spPr>
        <p:txBody>
          <a:bodyPr spcFirstLastPara="1" wrap="square" lIns="91425" tIns="45700" rIns="91425" bIns="45700" anchor="b"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1581AA"/>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rgbClr val="1581AA"/>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pPr algn="ctr"/>
            <a:r>
              <a:rPr lang="en-US" sz="3200"/>
              <a:t>Methodology </a:t>
            </a:r>
            <a:endParaRPr lang="en-IN" sz="3200" dirty="0"/>
          </a:p>
        </p:txBody>
      </p:sp>
    </p:spTree>
    <p:extLst>
      <p:ext uri="{BB962C8B-B14F-4D97-AF65-F5344CB8AC3E}">
        <p14:creationId xmlns:p14="http://schemas.microsoft.com/office/powerpoint/2010/main" val="138079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A8F1-54EC-756A-2B4B-263E7D892D7E}"/>
              </a:ext>
            </a:extLst>
          </p:cNvPr>
          <p:cNvSpPr>
            <a:spLocks noGrp="1"/>
          </p:cNvSpPr>
          <p:nvPr>
            <p:ph type="title"/>
          </p:nvPr>
        </p:nvSpPr>
        <p:spPr>
          <a:xfrm>
            <a:off x="1359413" y="623482"/>
            <a:ext cx="6589199" cy="1280890"/>
          </a:xfrm>
        </p:spPr>
        <p:txBody>
          <a:bodyPr/>
          <a:lstStyle/>
          <a:p>
            <a:pPr algn="ctr"/>
            <a:r>
              <a:rPr lang="en-US" sz="3200" dirty="0"/>
              <a:t>Methodology </a:t>
            </a:r>
            <a:endParaRPr lang="en-IN" sz="3200" dirty="0"/>
          </a:p>
        </p:txBody>
      </p:sp>
      <p:sp>
        <p:nvSpPr>
          <p:cNvPr id="3" name="Text Placeholder 2">
            <a:extLst>
              <a:ext uri="{FF2B5EF4-FFF2-40B4-BE49-F238E27FC236}">
                <a16:creationId xmlns:a16="http://schemas.microsoft.com/office/drawing/2014/main" id="{0C53A137-ABE8-A749-730F-450E9EFCC4C7}"/>
              </a:ext>
            </a:extLst>
          </p:cNvPr>
          <p:cNvSpPr>
            <a:spLocks noGrp="1"/>
          </p:cNvSpPr>
          <p:nvPr>
            <p:ph type="body" idx="1"/>
          </p:nvPr>
        </p:nvSpPr>
        <p:spPr>
          <a:xfrm>
            <a:off x="1055801" y="2045616"/>
            <a:ext cx="7478599" cy="3865606"/>
          </a:xfrm>
        </p:spPr>
        <p:txBody>
          <a:bodyPr/>
          <a:lstStyle/>
          <a:p>
            <a:pPr marL="114300" indent="0" algn="ctr">
              <a:buNone/>
            </a:pPr>
            <a:r>
              <a:rPr lang="en-US" sz="2000" b="1" dirty="0"/>
              <a:t>Accident Detection and Alarming System:</a:t>
            </a:r>
          </a:p>
          <a:p>
            <a:pPr marL="114300" indent="0">
              <a:buNone/>
            </a:pPr>
            <a:endParaRPr lang="en-IN" dirty="0"/>
          </a:p>
          <a:p>
            <a:pPr>
              <a:buFont typeface="Wingdings" panose="05000000000000000000" pitchFamily="2" charset="2"/>
              <a:buChar char="§"/>
            </a:pPr>
            <a:r>
              <a:rPr lang="en-IN" dirty="0"/>
              <a:t>Data collection and processing </a:t>
            </a:r>
          </a:p>
          <a:p>
            <a:pPr>
              <a:buFont typeface="Wingdings" panose="05000000000000000000" pitchFamily="2" charset="2"/>
              <a:buChar char="§"/>
            </a:pPr>
            <a:r>
              <a:rPr lang="en-IN" dirty="0"/>
              <a:t>Convolutional Neural Network (CNN) model design</a:t>
            </a:r>
          </a:p>
          <a:p>
            <a:pPr>
              <a:buFont typeface="Wingdings" panose="05000000000000000000" pitchFamily="2" charset="2"/>
              <a:buChar char="§"/>
            </a:pPr>
            <a:r>
              <a:rPr lang="en-IN" dirty="0"/>
              <a:t>Image processing technology</a:t>
            </a:r>
          </a:p>
          <a:p>
            <a:pPr>
              <a:buFont typeface="Wingdings" panose="05000000000000000000" pitchFamily="2" charset="2"/>
              <a:buChar char="§"/>
            </a:pPr>
            <a:r>
              <a:rPr lang="en-IN" dirty="0"/>
              <a:t>Using the alarm</a:t>
            </a:r>
          </a:p>
          <a:p>
            <a:pPr>
              <a:buFont typeface="Wingdings" panose="05000000000000000000" pitchFamily="2" charset="2"/>
              <a:buChar char="§"/>
            </a:pPr>
            <a:r>
              <a:rPr lang="en-IN" dirty="0"/>
              <a:t>Evaluation of Performance</a:t>
            </a:r>
          </a:p>
          <a:p>
            <a:pPr>
              <a:buFont typeface="Wingdings" panose="05000000000000000000" pitchFamily="2" charset="2"/>
              <a:buChar char="§"/>
            </a:pPr>
            <a:r>
              <a:rPr lang="en-IN" dirty="0"/>
              <a:t>Optimizations</a:t>
            </a:r>
          </a:p>
        </p:txBody>
      </p:sp>
      <p:sp>
        <p:nvSpPr>
          <p:cNvPr id="4" name="Slide Number Placeholder 3">
            <a:extLst>
              <a:ext uri="{FF2B5EF4-FFF2-40B4-BE49-F238E27FC236}">
                <a16:creationId xmlns:a16="http://schemas.microsoft.com/office/drawing/2014/main" id="{EDF6E8C2-DF12-9D36-36EE-D8B95ABBB10A}"/>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1000111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IN" dirty="0">
                <a:latin typeface="Times New Roman" panose="02020603050405020304" pitchFamily="18" charset="0"/>
                <a:cs typeface="Times New Roman" panose="02020603050405020304" pitchFamily="18" charset="0"/>
              </a:rPr>
              <a:t>PUBLICATION</a:t>
            </a:r>
            <a:endParaRPr dirty="0">
              <a:latin typeface="Times New Roman" panose="02020603050405020304" pitchFamily="18" charset="0"/>
              <a:cs typeface="Times New Roman" panose="02020603050405020304" pitchFamily="18" charset="0"/>
            </a:endParaRPr>
          </a:p>
        </p:txBody>
      </p:sp>
      <p:sp>
        <p:nvSpPr>
          <p:cNvPr id="206" name="Google Shape;206;p17"/>
          <p:cNvSpPr txBox="1">
            <a:spLocks noGrp="1"/>
          </p:cNvSpPr>
          <p:nvPr>
            <p:ph type="body" idx="1"/>
          </p:nvPr>
        </p:nvSpPr>
        <p:spPr>
          <a:xfrm>
            <a:off x="1570725" y="1602415"/>
            <a:ext cx="5716588" cy="3280944"/>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spcBef>
                <a:spcPts val="0"/>
              </a:spcBef>
              <a:buFont typeface="Wingdings" panose="05000000000000000000" pitchFamily="2" charset="2"/>
              <a:buChar char="§"/>
            </a:pPr>
            <a:r>
              <a:rPr lang="en-US" dirty="0">
                <a:latin typeface="Times New Roman" panose="02020603050405020304" pitchFamily="18" charset="0"/>
                <a:ea typeface="Calibri"/>
                <a:cs typeface="Times New Roman" panose="02020603050405020304" pitchFamily="18" charset="0"/>
                <a:sym typeface="Calibri"/>
              </a:rPr>
              <a:t>A Research paper on “</a:t>
            </a:r>
            <a:r>
              <a:rPr lang="en-IN" b="1" dirty="0">
                <a:latin typeface="Times New Roman" panose="02020603050405020304" pitchFamily="18" charset="0"/>
                <a:ea typeface="Calibri"/>
                <a:cs typeface="Times New Roman" panose="02020603050405020304" pitchFamily="18" charset="0"/>
                <a:sym typeface="Calibri"/>
              </a:rPr>
              <a:t>INTELLIGENT VEHICLE SAFETY SYSTEM </a:t>
            </a:r>
            <a:r>
              <a:rPr lang="en-US" dirty="0">
                <a:latin typeface="Times New Roman" panose="02020603050405020304" pitchFamily="18" charset="0"/>
                <a:ea typeface="Calibri"/>
                <a:cs typeface="Times New Roman" panose="02020603050405020304" pitchFamily="18" charset="0"/>
                <a:sym typeface="Calibri"/>
              </a:rPr>
              <a:t>” , which is published to the IEEE Conference will be shared.</a:t>
            </a:r>
          </a:p>
          <a:p>
            <a:pPr marR="0" lvl="0" algn="just" rtl="0">
              <a:lnSpc>
                <a:spcPct val="100000"/>
              </a:lnSpc>
              <a:spcBef>
                <a:spcPts val="1000"/>
              </a:spcBef>
              <a:spcAft>
                <a:spcPts val="0"/>
              </a:spcAft>
              <a:buClr>
                <a:schemeClr val="accent1"/>
              </a:buClr>
              <a:buSzPts val="1800"/>
              <a:buFont typeface="Arial" panose="020B0604020202020204" pitchFamily="34" charset="0"/>
              <a:buChar char="•"/>
            </a:pPr>
            <a:endParaRPr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a:p>
            <a:pPr marL="342900" marR="0" lvl="0" indent="-228600" algn="just" rtl="0">
              <a:spcBef>
                <a:spcPts val="1000"/>
              </a:spcBef>
              <a:spcAft>
                <a:spcPts val="0"/>
              </a:spcAft>
              <a:buClr>
                <a:schemeClr val="accent1"/>
              </a:buClr>
              <a:buSzPts val="1800"/>
              <a:buFont typeface="Noto Sans Symbols"/>
              <a:buNone/>
            </a:pPr>
            <a:endParaRPr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p:txBody>
      </p:sp>
      <p:sp>
        <p:nvSpPr>
          <p:cNvPr id="207" name="Google Shape;207;p17"/>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22</a:t>
            </a:fld>
            <a:r>
              <a:rPr lang="en-US" sz="900" b="0" i="0" u="none">
                <a:solidFill>
                  <a:srgbClr val="898989"/>
                </a:solidFill>
                <a:latin typeface="Century Gothic"/>
                <a:ea typeface="Century Gothic"/>
                <a:cs typeface="Century Gothic"/>
                <a:sym typeface="Century Gothic"/>
              </a:rPr>
              <a:t> of 12</a:t>
            </a:r>
            <a:endParaRPr/>
          </a:p>
        </p:txBody>
      </p:sp>
      <p:sp>
        <p:nvSpPr>
          <p:cNvPr id="208" name="Google Shape;208;p1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209" name="Google Shape;209;p17"/>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p:txBody>
      </p:sp>
      <p:sp>
        <p:nvSpPr>
          <p:cNvPr id="215" name="Google Shape;215;p18"/>
          <p:cNvSpPr txBox="1">
            <a:spLocks noGrp="1"/>
          </p:cNvSpPr>
          <p:nvPr>
            <p:ph type="body" idx="1"/>
          </p:nvPr>
        </p:nvSpPr>
        <p:spPr>
          <a:xfrm>
            <a:off x="699000" y="1320800"/>
            <a:ext cx="8025900" cy="5022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mj-lt"/>
              <a:buAutoNum type="arabicPeriod"/>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Reddy, P.S.,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Nishwa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T., Reddy, R.S.K.,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Sadviq</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C. and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Rithvik</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K., 2022, July. Traffic rules violation detection using machine learning techniques. In 2021 6th International conference on communication and electronics systems (ICCES) (pp. 1264-1268). IEEE.</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342900" algn="just" rtl="0">
              <a:lnSpc>
                <a:spcPct val="100000"/>
              </a:lnSpc>
              <a:spcBef>
                <a:spcPts val="0"/>
              </a:spcBef>
              <a:spcAft>
                <a:spcPts val="0"/>
              </a:spcAft>
              <a:buSzPts val="1800"/>
              <a:buFont typeface="+mj-lt"/>
              <a:buAutoNum type="arabicPeriod"/>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D. K. Yadav, Renu, Ankita and I. Anjum, "Accident Detection Using Deep Learning," 2020 2nd International Conference on Advances in Computing, Communication Control and Networking (ICACCCN), Greater Noida, India, 2020, pp. 232-235,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doi</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10.1109/ICACCCN51052.2020.9362808.</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342900" algn="just" rtl="0">
              <a:lnSpc>
                <a:spcPct val="100000"/>
              </a:lnSpc>
              <a:spcBef>
                <a:spcPts val="0"/>
              </a:spcBef>
              <a:spcAft>
                <a:spcPts val="0"/>
              </a:spcAft>
              <a:buSzPts val="1800"/>
              <a:buFont typeface="+mj-lt"/>
              <a:buAutoNum type="arabicPeriod"/>
            </a:pP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Balfaqih</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M., Alharbi, S.A.,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Alzain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M.,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Alqurashi</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F. and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Almilad</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S., 2021. An accident detection and classification system using internet of things and machine learning towards smart city. Sustainability, 14(1), p.210.</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342900" algn="just" rtl="0">
              <a:lnSpc>
                <a:spcPct val="100000"/>
              </a:lnSpc>
              <a:spcBef>
                <a:spcPts val="0"/>
              </a:spcBef>
              <a:spcAft>
                <a:spcPts val="0"/>
              </a:spcAft>
              <a:buSzPts val="1800"/>
              <a:buFont typeface="+mj-lt"/>
              <a:buAutoNum type="arabicPeriod"/>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Pillai, M.S., Chaudhary, G., Khari, M. and Crespo, R.G., 2021. Real-time image enhancement for an automatic automobile accident detection through CCTV using deep learning. Soft Computing, pp.1-12.</a:t>
            </a:r>
          </a:p>
          <a:p>
            <a:pPr marL="342900" marR="0" lvl="0" indent="-342900" algn="just" rtl="0">
              <a:lnSpc>
                <a:spcPct val="100000"/>
              </a:lnSpc>
              <a:spcBef>
                <a:spcPts val="0"/>
              </a:spcBef>
              <a:spcAft>
                <a:spcPts val="0"/>
              </a:spcAft>
              <a:buSzPts val="1800"/>
              <a:buFont typeface="+mj-lt"/>
              <a:buAutoNum type="arabi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Kumar, Nikhil,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Debopam</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Acharya, and Divya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Lohani</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 IoT-based vehicle accident detection and classification system using sensor fusion." </a:t>
            </a:r>
            <a:r>
              <a:rPr lang="en-US"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IEEE Internet of Things Journal</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8.2 (2020): 869-880.</a:t>
            </a:r>
          </a:p>
          <a:p>
            <a:pPr marL="0" marR="0" lvl="0" indent="0" algn="just" rtl="0">
              <a:lnSpc>
                <a:spcPct val="100000"/>
              </a:lnSpc>
              <a:spcBef>
                <a:spcPts val="0"/>
              </a:spcBef>
              <a:spcAft>
                <a:spcPts val="0"/>
              </a:spcAft>
              <a:buSzPts val="1800"/>
              <a:buNone/>
            </a:pP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lvl="0" indent="0" algn="just" rtl="0">
              <a:lnSpc>
                <a:spcPct val="115000"/>
              </a:lnSpc>
              <a:spcBef>
                <a:spcPts val="0"/>
              </a:spcBef>
              <a:spcAft>
                <a:spcPts val="0"/>
              </a:spcAft>
              <a:buNone/>
            </a:pPr>
            <a:endParaRPr dirty="0">
              <a:latin typeface="Times New Roman" panose="02020603050405020304" pitchFamily="18" charset="0"/>
              <a:ea typeface="Calibri"/>
              <a:cs typeface="Times New Roman" panose="02020603050405020304" pitchFamily="18" charset="0"/>
              <a:sym typeface="Calibri"/>
            </a:endParaRPr>
          </a:p>
          <a:p>
            <a:pPr marL="342900" marR="0" lvl="0" indent="-228600" algn="just" rtl="0">
              <a:spcBef>
                <a:spcPts val="1000"/>
              </a:spcBef>
              <a:spcAft>
                <a:spcPts val="0"/>
              </a:spcAft>
              <a:buClr>
                <a:schemeClr val="accent1"/>
              </a:buClr>
              <a:buSzPts val="1800"/>
              <a:buFont typeface="Noto Sans Symbols"/>
              <a:buNone/>
            </a:pPr>
            <a:endParaRPr i="0" u="none" dirty="0">
              <a:solidFill>
                <a:srgbClr val="404040"/>
              </a:solidFill>
              <a:latin typeface="Calibri"/>
              <a:ea typeface="Calibri"/>
              <a:cs typeface="Calibri"/>
              <a:sym typeface="Calibri"/>
            </a:endParaRPr>
          </a:p>
        </p:txBody>
      </p:sp>
      <p:sp>
        <p:nvSpPr>
          <p:cNvPr id="217" name="Google Shape;217;p18"/>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218" name="Google Shape;218;p1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23</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ADA02A-5260-AC01-3553-22674CA1E512}"/>
              </a:ext>
            </a:extLst>
          </p:cNvPr>
          <p:cNvSpPr>
            <a:spLocks noGrp="1"/>
          </p:cNvSpPr>
          <p:nvPr>
            <p:ph type="body" idx="1"/>
          </p:nvPr>
        </p:nvSpPr>
        <p:spPr>
          <a:xfrm>
            <a:off x="1558367" y="805300"/>
            <a:ext cx="6591985" cy="5335150"/>
          </a:xfrm>
        </p:spPr>
        <p:txBody>
          <a:bodyPr/>
          <a:lstStyle/>
          <a:p>
            <a:pPr algn="just">
              <a:buFont typeface="+mj-lt"/>
              <a:buAutoNum type="arabicPeriod" startAt="6"/>
            </a:pP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Alvi</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Unaiza</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et al. "A comprehensive study on IoT based accident detection systems for smart vehicles." </a:t>
            </a:r>
            <a:r>
              <a:rPr lang="en-US"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IEEE Access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8 (2020): 122480-122497.</a:t>
            </a:r>
          </a:p>
          <a:p>
            <a:pPr algn="just">
              <a:buFont typeface="+mj-lt"/>
              <a:buAutoNum type="arabicPeriod" startAt="6"/>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Rahman, Md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Atiqur</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et al.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Iot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based smart helmet and accident identification system." </a:t>
            </a:r>
            <a:r>
              <a:rPr lang="en-US"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2020 IEEE Region 10 Symposium (TENSYMP)</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IEEE, 2020.</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startAt="6"/>
            </a:pP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Kashevnik</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Alexey, et al. "Cloud-based driver monitoring system using a smartphone." </a:t>
            </a:r>
            <a:r>
              <a:rPr lang="en-US"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IEEE Sensors Journal</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20.12 (2020): 6701-6715.</a:t>
            </a:r>
          </a:p>
        </p:txBody>
      </p:sp>
      <p:sp>
        <p:nvSpPr>
          <p:cNvPr id="4" name="Slide Number Placeholder 3">
            <a:extLst>
              <a:ext uri="{FF2B5EF4-FFF2-40B4-BE49-F238E27FC236}">
                <a16:creationId xmlns:a16="http://schemas.microsoft.com/office/drawing/2014/main" id="{D1439141-5FB8-AC58-E64C-0295648814BF}"/>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275913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Abstract</a:t>
            </a:r>
            <a:endParaRPr dirty="0">
              <a:latin typeface="Times New Roman" panose="02020603050405020304" pitchFamily="18" charset="0"/>
              <a:cs typeface="Times New Roman" panose="02020603050405020304" pitchFamily="18" charset="0"/>
            </a:endParaRPr>
          </a:p>
        </p:txBody>
      </p:sp>
      <p:sp>
        <p:nvSpPr>
          <p:cNvPr id="114" name="Google Shape;114;p7"/>
          <p:cNvSpPr txBox="1">
            <a:spLocks noGrp="1"/>
          </p:cNvSpPr>
          <p:nvPr>
            <p:ph type="body" idx="1"/>
          </p:nvPr>
        </p:nvSpPr>
        <p:spPr>
          <a:xfrm>
            <a:off x="1037303" y="1381067"/>
            <a:ext cx="7550516" cy="4478109"/>
          </a:xfrm>
          <a:prstGeom prst="rect">
            <a:avLst/>
          </a:prstGeom>
          <a:noFill/>
          <a:ln>
            <a:noFill/>
          </a:ln>
        </p:spPr>
        <p:txBody>
          <a:bodyPr spcFirstLastPara="1" wrap="square" lIns="91425" tIns="45700" rIns="91425" bIns="45700" anchor="t" anchorCtr="0">
            <a:spAutoFit/>
          </a:bodyPr>
          <a:lstStyle/>
          <a:p>
            <a:pPr marL="457200" marR="0" lvl="0" indent="-349250" algn="just" rtl="0">
              <a:lnSpc>
                <a:spcPct val="150000"/>
              </a:lnSpc>
              <a:spcBef>
                <a:spcPts val="0"/>
              </a:spcBef>
              <a:spcAft>
                <a:spcPts val="0"/>
              </a:spcAft>
              <a:buSzPts val="1900"/>
              <a:buFont typeface="Arial" panose="020B0604020202020204" pitchFamily="34" charset="0"/>
              <a:buChar char="•"/>
            </a:pPr>
            <a:r>
              <a:rPr lang="en-US" sz="1900" dirty="0">
                <a:latin typeface="Times New Roman" panose="02020603050405020304" pitchFamily="18" charset="0"/>
                <a:ea typeface="Calibri"/>
                <a:cs typeface="Times New Roman" panose="02020603050405020304" pitchFamily="18" charset="0"/>
                <a:sym typeface="Calibri"/>
              </a:rPr>
              <a:t>This project introduces an innovative solution centered around sensor-based accident and traffic violation detection. </a:t>
            </a:r>
            <a:endParaRPr sz="1900" dirty="0">
              <a:latin typeface="Times New Roman" panose="02020603050405020304" pitchFamily="18" charset="0"/>
              <a:ea typeface="Calibri"/>
              <a:cs typeface="Times New Roman" panose="02020603050405020304" pitchFamily="18" charset="0"/>
              <a:sym typeface="Calibri"/>
            </a:endParaRPr>
          </a:p>
          <a:p>
            <a:pPr marL="457200" marR="0" lvl="0" indent="-349250" algn="just" rtl="0">
              <a:lnSpc>
                <a:spcPct val="150000"/>
              </a:lnSpc>
              <a:spcBef>
                <a:spcPts val="0"/>
              </a:spcBef>
              <a:spcAft>
                <a:spcPts val="0"/>
              </a:spcAft>
              <a:buSzPts val="1900"/>
              <a:buFont typeface="Arial" panose="020B0604020202020204" pitchFamily="34" charset="0"/>
              <a:buChar char="•"/>
            </a:pPr>
            <a:r>
              <a:rPr lang="en-US" sz="1900" dirty="0">
                <a:latin typeface="Times New Roman" panose="02020603050405020304" pitchFamily="18" charset="0"/>
                <a:ea typeface="Calibri"/>
                <a:cs typeface="Times New Roman" panose="02020603050405020304" pitchFamily="18" charset="0"/>
                <a:sym typeface="Calibri"/>
              </a:rPr>
              <a:t>The project aims to create a robust system that can accurately identify and respond to accidents in real-time.</a:t>
            </a:r>
          </a:p>
          <a:p>
            <a:pPr marL="457200" marR="0" lvl="0" indent="-349250" algn="just" rtl="0">
              <a:lnSpc>
                <a:spcPct val="150000"/>
              </a:lnSpc>
              <a:spcBef>
                <a:spcPts val="0"/>
              </a:spcBef>
              <a:spcAft>
                <a:spcPts val="0"/>
              </a:spcAft>
              <a:buSzPts val="1900"/>
              <a:buFont typeface="Arial" panose="020B0604020202020204" pitchFamily="34" charset="0"/>
              <a:buChar char="•"/>
            </a:pPr>
            <a:r>
              <a:rPr lang="en-US" sz="1900" dirty="0">
                <a:latin typeface="Times New Roman" panose="02020603050405020304" pitchFamily="18" charset="0"/>
                <a:ea typeface="Calibri"/>
                <a:cs typeface="Times New Roman" panose="02020603050405020304" pitchFamily="18" charset="0"/>
                <a:sym typeface="Calibri"/>
              </a:rPr>
              <a:t> The system combines GPS technology to continuously monitor vehicle parameters and provide real-time warnings, and emergency response coordination in case of an accident.</a:t>
            </a:r>
          </a:p>
          <a:p>
            <a:pPr marL="457200" marR="0" lvl="0" indent="-349250" algn="just" rtl="0">
              <a:lnSpc>
                <a:spcPct val="150000"/>
              </a:lnSpc>
              <a:spcBef>
                <a:spcPts val="0"/>
              </a:spcBef>
              <a:spcAft>
                <a:spcPts val="0"/>
              </a:spcAft>
              <a:buSzPts val="1900"/>
              <a:buFont typeface="Arial" panose="020B0604020202020204" pitchFamily="34" charset="0"/>
              <a:buChar char="•"/>
            </a:pPr>
            <a:r>
              <a:rPr lang="en-US" sz="1900" dirty="0">
                <a:latin typeface="Times New Roman" panose="02020603050405020304" pitchFamily="18" charset="0"/>
                <a:ea typeface="Calibri"/>
                <a:cs typeface="Times New Roman" panose="02020603050405020304" pitchFamily="18" charset="0"/>
                <a:sym typeface="Calibri"/>
              </a:rPr>
              <a:t>The system not only improves road safety but also has societal and environmental benefits, reducing accidents, saving lives, and lowering economic and environmental costs.</a:t>
            </a:r>
            <a:endParaRPr sz="1900" dirty="0">
              <a:latin typeface="Times New Roman" panose="02020603050405020304" pitchFamily="18" charset="0"/>
              <a:ea typeface="Calibri"/>
              <a:cs typeface="Times New Roman" panose="02020603050405020304" pitchFamily="18" charset="0"/>
              <a:sym typeface="Calibri"/>
            </a:endParaRPr>
          </a:p>
        </p:txBody>
      </p:sp>
      <p:sp>
        <p:nvSpPr>
          <p:cNvPr id="115" name="Google Shape;115;p7"/>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3</a:t>
            </a:fld>
            <a:r>
              <a:rPr lang="en-US" sz="900" b="0" i="0" u="none">
                <a:solidFill>
                  <a:srgbClr val="898989"/>
                </a:solidFill>
                <a:latin typeface="Century Gothic"/>
                <a:ea typeface="Century Gothic"/>
                <a:cs typeface="Century Gothic"/>
                <a:sym typeface="Century Gothic"/>
              </a:rPr>
              <a:t> of 12</a:t>
            </a:r>
            <a:endParaRPr/>
          </a:p>
        </p:txBody>
      </p:sp>
      <p:sp>
        <p:nvSpPr>
          <p:cNvPr id="116" name="Google Shape;116;p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17" name="Google Shape;117;p7"/>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ctrTitle"/>
          </p:nvPr>
        </p:nvSpPr>
        <p:spPr>
          <a:xfrm>
            <a:off x="1216057" y="411675"/>
            <a:ext cx="6411467" cy="65915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1581AA"/>
              </a:buClr>
              <a:buSzPct val="100000"/>
              <a:buFont typeface="Calibri"/>
              <a:buNone/>
            </a:pPr>
            <a:r>
              <a:rPr lang="en-US" sz="3200" b="1" i="0" u="none" dirty="0">
                <a:solidFill>
                  <a:srgbClr val="1581AA"/>
                </a:solidFill>
                <a:latin typeface="Times New Roman" panose="02020603050405020304" pitchFamily="18" charset="0"/>
                <a:ea typeface="Calibri"/>
                <a:cs typeface="Times New Roman" panose="02020603050405020304" pitchFamily="18" charset="0"/>
                <a:sym typeface="Calibri"/>
              </a:rPr>
              <a:t>Problem Statement</a:t>
            </a:r>
            <a:br>
              <a:rPr lang="en-US" sz="3200" b="1" i="0" u="none" dirty="0">
                <a:solidFill>
                  <a:srgbClr val="1581AA"/>
                </a:solidFill>
                <a:latin typeface="Times New Roman" panose="02020603050405020304" pitchFamily="18" charset="0"/>
                <a:ea typeface="Calibri"/>
                <a:cs typeface="Times New Roman" panose="02020603050405020304" pitchFamily="18" charset="0"/>
                <a:sym typeface="Calibri"/>
              </a:rPr>
            </a:br>
            <a:endParaRPr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96A0F97F-9E66-DEB9-BD5C-00832CE7203D}"/>
              </a:ext>
            </a:extLst>
          </p:cNvPr>
          <p:cNvSpPr>
            <a:spLocks noGrp="1"/>
          </p:cNvSpPr>
          <p:nvPr>
            <p:ph type="subTitle" idx="1"/>
          </p:nvPr>
        </p:nvSpPr>
        <p:spPr>
          <a:xfrm>
            <a:off x="753696" y="1068980"/>
            <a:ext cx="7811184" cy="5385794"/>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	There is an urgent need to address the persistently high incidence</a:t>
            </a:r>
          </a:p>
          <a:p>
            <a:pPr algn="just"/>
            <a:r>
              <a:rPr lang="en-US" dirty="0">
                <a:solidFill>
                  <a:schemeClr val="tx1"/>
                </a:solidFill>
                <a:latin typeface="Times New Roman" panose="02020603050405020304" pitchFamily="18" charset="0"/>
                <a:cs typeface="Times New Roman" panose="02020603050405020304" pitchFamily="18" charset="0"/>
              </a:rPr>
              <a:t>	of road accidents, improve safety measures, and establish</a:t>
            </a:r>
          </a:p>
          <a:p>
            <a:pPr algn="just"/>
            <a:r>
              <a:rPr lang="en-US" dirty="0">
                <a:solidFill>
                  <a:schemeClr val="tx1"/>
                </a:solidFill>
                <a:latin typeface="Times New Roman" panose="02020603050405020304" pitchFamily="18" charset="0"/>
                <a:cs typeface="Times New Roman" panose="02020603050405020304" pitchFamily="18" charset="0"/>
              </a:rPr>
              <a:t>	efficient accident prevention and response systems in the face of</a:t>
            </a:r>
          </a:p>
          <a:p>
            <a:pPr algn="just"/>
            <a:r>
              <a:rPr lang="en-US" dirty="0">
                <a:solidFill>
                  <a:schemeClr val="tx1"/>
                </a:solidFill>
                <a:latin typeface="Times New Roman" panose="02020603050405020304" pitchFamily="18" charset="0"/>
                <a:cs typeface="Times New Roman" panose="02020603050405020304" pitchFamily="18" charset="0"/>
              </a:rPr>
              <a:t>	increasing traffic hazards, in order to protect lives and enhance</a:t>
            </a:r>
          </a:p>
          <a:p>
            <a:pPr algn="just"/>
            <a:r>
              <a:rPr lang="en-US" dirty="0">
                <a:solidFill>
                  <a:schemeClr val="tx1"/>
                </a:solidFill>
                <a:latin typeface="Times New Roman" panose="02020603050405020304" pitchFamily="18" charset="0"/>
                <a:cs typeface="Times New Roman" panose="02020603050405020304" pitchFamily="18" charset="0"/>
              </a:rPr>
              <a:t>	road safety.</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sz="2800" b="1" i="0" u="none" dirty="0">
                <a:solidFill>
                  <a:srgbClr val="1581AA"/>
                </a:solidFill>
                <a:latin typeface="Times New Roman" panose="02020603050405020304" pitchFamily="18" charset="0"/>
                <a:ea typeface="Calibri"/>
                <a:cs typeface="Times New Roman" panose="02020603050405020304" pitchFamily="18" charset="0"/>
                <a:sym typeface="Calibri"/>
              </a:rPr>
              <a:t>         Solution</a:t>
            </a:r>
          </a:p>
          <a:p>
            <a:pPr algn="just">
              <a:lnSpc>
                <a:spcPct val="150000"/>
              </a:lnSpc>
            </a:pPr>
            <a:r>
              <a:rPr lang="en-US" sz="2800" b="1" dirty="0">
                <a:solidFill>
                  <a:srgbClr val="1581AA"/>
                </a:solidFill>
                <a:latin typeface="Times New Roman" panose="02020603050405020304" pitchFamily="18" charset="0"/>
                <a:ea typeface="Calibri"/>
                <a:cs typeface="Times New Roman" panose="02020603050405020304" pitchFamily="18" charset="0"/>
                <a:sym typeface="Calibri"/>
              </a:rPr>
              <a:t>		</a:t>
            </a:r>
            <a:r>
              <a:rPr lang="en-US" dirty="0">
                <a:solidFill>
                  <a:schemeClr val="tx1"/>
                </a:solidFill>
                <a:latin typeface="Times New Roman" panose="02020603050405020304" pitchFamily="18" charset="0"/>
                <a:ea typeface="Calibri"/>
                <a:cs typeface="Times New Roman" panose="02020603050405020304" pitchFamily="18" charset="0"/>
                <a:sym typeface="Calibri"/>
              </a:rPr>
              <a:t>Develop and implement an integrated road safety strategy that combines 	Sensors and technology to reduce the occurrence of road accidents, 	enhance safety measures, and ensure a timely and effective response 	system.</a:t>
            </a:r>
            <a:endParaRPr lang="en-US" i="0" u="none" dirty="0">
              <a:solidFill>
                <a:schemeClr val="tx1"/>
              </a:solidFill>
              <a:latin typeface="Times New Roman" panose="02020603050405020304" pitchFamily="18" charset="0"/>
              <a:ea typeface="Calibri"/>
              <a:cs typeface="Times New Roman" panose="02020603050405020304" pitchFamily="18" charset="0"/>
              <a:sym typeface="Calibri"/>
            </a:endParaRPr>
          </a:p>
          <a:p>
            <a:pPr algn="just"/>
            <a:r>
              <a:rPr lang="en-US" sz="2800" b="1" dirty="0">
                <a:solidFill>
                  <a:srgbClr val="1581AA"/>
                </a:solidFill>
                <a:latin typeface="Times New Roman" panose="02020603050405020304" pitchFamily="18" charset="0"/>
                <a:ea typeface="Calibri"/>
                <a:cs typeface="Times New Roman" panose="02020603050405020304" pitchFamily="18" charset="0"/>
                <a:sym typeface="Calibri"/>
              </a:rPr>
              <a:t>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24" name="Google Shape;124;p8"/>
          <p:cNvSpPr txBox="1"/>
          <p:nvPr/>
        </p:nvSpPr>
        <p:spPr>
          <a:xfrm>
            <a:off x="8243887" y="6156325"/>
            <a:ext cx="5857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4</a:t>
            </a:fld>
            <a:r>
              <a:rPr lang="en-US" sz="900" b="0" i="0" u="none">
                <a:solidFill>
                  <a:srgbClr val="898989"/>
                </a:solidFill>
                <a:latin typeface="Century Gothic"/>
                <a:ea typeface="Century Gothic"/>
                <a:cs typeface="Century Gothic"/>
                <a:sym typeface="Century Gothic"/>
              </a:rPr>
              <a:t> of 12</a:t>
            </a:r>
            <a:endParaRPr/>
          </a:p>
        </p:txBody>
      </p:sp>
      <p:sp>
        <p:nvSpPr>
          <p:cNvPr id="125" name="Google Shape;125;p8"/>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26" name="Google Shape;126;p8"/>
          <p:cNvSpPr txBox="1"/>
          <p:nvPr/>
        </p:nvSpPr>
        <p:spPr>
          <a:xfrm>
            <a:off x="1711960" y="6454774"/>
            <a:ext cx="5257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Times New Roman" panose="02020603050405020304" pitchFamily="18" charset="0"/>
                <a:ea typeface="Calibri"/>
                <a:cs typeface="Times New Roman" panose="02020603050405020304" pitchFamily="18" charset="0"/>
                <a:sym typeface="Calibri"/>
              </a:rPr>
              <a:t>Introduction</a:t>
            </a:r>
            <a:endParaRPr dirty="0">
              <a:latin typeface="Times New Roman" panose="02020603050405020304" pitchFamily="18" charset="0"/>
              <a:cs typeface="Times New Roman" panose="02020603050405020304" pitchFamily="18" charset="0"/>
            </a:endParaRPr>
          </a:p>
        </p:txBody>
      </p:sp>
      <p:sp>
        <p:nvSpPr>
          <p:cNvPr id="132" name="Google Shape;132;p9"/>
          <p:cNvSpPr txBox="1">
            <a:spLocks noGrp="1"/>
          </p:cNvSpPr>
          <p:nvPr>
            <p:ph type="body" idx="1"/>
          </p:nvPr>
        </p:nvSpPr>
        <p:spPr>
          <a:xfrm>
            <a:off x="1032847" y="1687359"/>
            <a:ext cx="6591300" cy="3778250"/>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1000"/>
              </a:spcBef>
              <a:spcAft>
                <a:spcPts val="0"/>
              </a:spcAft>
              <a:buSzPts val="18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Road accidents and traffic violations are major concerns for public safety. In recent years, there has been a growing interest in using sensors and machine learning to detect and prevent such incidents in real-time.</a:t>
            </a:r>
            <a:endParaRPr dirty="0">
              <a:latin typeface="Times New Roman" panose="02020603050405020304" pitchFamily="18" charset="0"/>
              <a:ea typeface="Calibri"/>
              <a:cs typeface="Times New Roman" panose="02020603050405020304" pitchFamily="18" charset="0"/>
              <a:sym typeface="Calibri"/>
            </a:endParaRPr>
          </a:p>
          <a:p>
            <a:pPr marR="0" lvl="0" algn="just" rtl="0">
              <a:lnSpc>
                <a:spcPct val="100000"/>
              </a:lnSpc>
              <a:spcBef>
                <a:spcPts val="0"/>
              </a:spcBef>
              <a:spcAft>
                <a:spcPts val="0"/>
              </a:spcAft>
              <a:buSzPts val="1800"/>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 This project explores the implementation of an accident and detection system using sensors and machine learning algorithms.</a:t>
            </a:r>
            <a:endParaRPr dirty="0">
              <a:latin typeface="Times New Roman" panose="02020603050405020304" pitchFamily="18" charset="0"/>
              <a:ea typeface="Calibri"/>
              <a:cs typeface="Times New Roman" panose="02020603050405020304" pitchFamily="18" charset="0"/>
              <a:sym typeface="Calibri"/>
            </a:endParaRPr>
          </a:p>
          <a:p>
            <a:pPr algn="just">
              <a:buFont typeface="Arial" panose="020B0604020202020204" pitchFamily="34" charset="0"/>
              <a:buChar char="•"/>
            </a:pPr>
            <a:r>
              <a:rPr lang="en-US" sz="1800" b="0" i="0" u="none" dirty="0">
                <a:solidFill>
                  <a:srgbClr val="404040"/>
                </a:solidFill>
                <a:latin typeface="Times New Roman" panose="02020603050405020304" pitchFamily="18" charset="0"/>
                <a:ea typeface="Calibri"/>
                <a:cs typeface="Times New Roman" panose="02020603050405020304" pitchFamily="18" charset="0"/>
                <a:sym typeface="Calibri"/>
              </a:rPr>
              <a:t>This presentation introduces a GPS</a:t>
            </a:r>
            <a:r>
              <a:rPr lang="en-US" dirty="0">
                <a:latin typeface="Times New Roman" panose="02020603050405020304" pitchFamily="18" charset="0"/>
                <a:ea typeface="Calibri"/>
                <a:cs typeface="Times New Roman" panose="02020603050405020304" pitchFamily="18" charset="0"/>
                <a:sym typeface="Calibri"/>
              </a:rPr>
              <a:t>-</a:t>
            </a:r>
            <a:r>
              <a:rPr lang="en-US" sz="1800" b="0" i="0" u="none" dirty="0">
                <a:solidFill>
                  <a:srgbClr val="404040"/>
                </a:solidFill>
                <a:latin typeface="Times New Roman" panose="02020603050405020304" pitchFamily="18" charset="0"/>
                <a:ea typeface="Calibri"/>
                <a:cs typeface="Times New Roman" panose="02020603050405020304" pitchFamily="18" charset="0"/>
                <a:sym typeface="Calibri"/>
              </a:rPr>
              <a:t>based accident prevention system designed to monitor, warn, and respond to potential accidents in real-time.</a:t>
            </a:r>
          </a:p>
          <a:p>
            <a:pPr algn="just">
              <a:buFont typeface="Arial" panose="020B0604020202020204" pitchFamily="34" charset="0"/>
              <a:buChar char="•"/>
            </a:pPr>
            <a:r>
              <a:rPr lang="en-US" sz="1800" b="0" i="0" u="none" dirty="0">
                <a:solidFill>
                  <a:srgbClr val="404040"/>
                </a:solidFill>
                <a:latin typeface="Times New Roman" panose="02020603050405020304" pitchFamily="18" charset="0"/>
                <a:ea typeface="Calibri"/>
                <a:cs typeface="Times New Roman" panose="02020603050405020304" pitchFamily="18" charset="0"/>
                <a:sym typeface="Calibri"/>
              </a:rPr>
              <a:t>The system addresses the need for better road safety and contributes to societal and environmental benefits.</a:t>
            </a:r>
            <a:endParaRPr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p:txBody>
      </p:sp>
      <p:sp>
        <p:nvSpPr>
          <p:cNvPr id="133" name="Google Shape;133;p9"/>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5</a:t>
            </a:fld>
            <a:r>
              <a:rPr lang="en-US" sz="900" b="0" i="0" u="none">
                <a:solidFill>
                  <a:srgbClr val="898989"/>
                </a:solidFill>
                <a:latin typeface="Century Gothic"/>
                <a:ea typeface="Century Gothic"/>
                <a:cs typeface="Century Gothic"/>
                <a:sym typeface="Century Gothic"/>
              </a:rPr>
              <a:t> of 12</a:t>
            </a:r>
            <a:endParaRPr/>
          </a:p>
        </p:txBody>
      </p:sp>
      <p:sp>
        <p:nvSpPr>
          <p:cNvPr id="134" name="Google Shape;134;p9"/>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35" name="Google Shape;135;p9"/>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562487" y="726499"/>
            <a:ext cx="6774268" cy="747712"/>
          </a:xfrm>
          <a:prstGeom prst="rect">
            <a:avLst/>
          </a:prstGeom>
          <a:noFill/>
          <a:ln>
            <a:noFill/>
          </a:ln>
        </p:spPr>
        <p:txBody>
          <a:bodyPr spcFirstLastPara="1" wrap="square" lIns="91425" tIns="45700" rIns="91425" bIns="45700" anchor="t" anchorCtr="0">
            <a:noAutofit/>
          </a:bodyPr>
          <a:lstStyle/>
          <a:p>
            <a:pPr>
              <a:buClr>
                <a:srgbClr val="1581AA"/>
              </a:buClr>
              <a:buSzPts val="2800"/>
            </a:pPr>
            <a:r>
              <a:rPr lang="en-IN" sz="2800" b="1" dirty="0">
                <a:effectLst/>
                <a:latin typeface="Calibri" panose="020F0502020204030204" pitchFamily="34" charset="0"/>
                <a:ea typeface="Calibri" panose="020F0502020204030204" pitchFamily="34" charset="0"/>
                <a:cs typeface="Times New Roman" panose="02020603050405020304" pitchFamily="18" charset="0"/>
              </a:rPr>
              <a:t>Societal and environmental impacts: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US" sz="2800" b="1" i="0" u="none" dirty="0">
                <a:solidFill>
                  <a:srgbClr val="1581AA"/>
                </a:solidFill>
                <a:latin typeface="Calibri"/>
                <a:ea typeface="Calibri"/>
                <a:cs typeface="Calibri"/>
                <a:sym typeface="Calibri"/>
              </a:rPr>
            </a:br>
            <a:endParaRPr dirty="0"/>
          </a:p>
        </p:txBody>
      </p:sp>
      <p:sp>
        <p:nvSpPr>
          <p:cNvPr id="141" name="Google Shape;141;p10"/>
          <p:cNvSpPr txBox="1">
            <a:spLocks noGrp="1"/>
          </p:cNvSpPr>
          <p:nvPr>
            <p:ph type="body" idx="1"/>
          </p:nvPr>
        </p:nvSpPr>
        <p:spPr>
          <a:xfrm>
            <a:off x="669150" y="1439445"/>
            <a:ext cx="7805700" cy="4719897"/>
          </a:xfrm>
          <a:prstGeom prst="rect">
            <a:avLst/>
          </a:prstGeom>
          <a:noFill/>
          <a:ln>
            <a:noFill/>
          </a:ln>
        </p:spPr>
        <p:txBody>
          <a:bodyPr spcFirstLastPara="1" wrap="square" lIns="91425" tIns="45700" rIns="91425" bIns="45700" anchor="t" anchorCtr="0">
            <a:noAutofit/>
          </a:bodyPr>
          <a:lstStyle/>
          <a:p>
            <a:pPr marL="11430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introduction of an accident prevention system utilizing GPS 	technology has significant societal and environmental impacts: </a:t>
            </a:r>
          </a:p>
          <a:p>
            <a:pPr algn="just">
              <a:lnSpc>
                <a:spcPct val="115000"/>
              </a:lnSpc>
              <a:spcAft>
                <a:spcPts val="1000"/>
              </a:spcAf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Improved Road Safety: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system enhances road safety by continuously monitoring vehicle location, velocity, tilting, and</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pinch injuries.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Reduced Traffic Accidents: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addressing the issue of accidents on the road, this system contributes to a reduction in the number of traffic accidents. </a:t>
            </a:r>
          </a:p>
          <a:p>
            <a:pPr algn="just">
              <a:lnSpc>
                <a:spcPct val="115000"/>
              </a:lnSpc>
              <a:spcAft>
                <a:spcPts val="1000"/>
              </a:spcAf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Lives Saved: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system's ability to automatically inform authorities and emergency services in the event of an accident can lead to faster response times, potentially saving lives and reducing the severity of injuries.</a:t>
            </a:r>
          </a:p>
          <a:p>
            <a:pPr algn="just">
              <a:lnSpc>
                <a:spcPct val="115000"/>
              </a:lnSpc>
              <a:spcAft>
                <a:spcPts val="1000"/>
              </a:spcAf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Public Awareness: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use of GPS  technology raises awareness about road safety and encourages responsible driving behaviour.</a:t>
            </a:r>
          </a:p>
          <a:p>
            <a:pPr marL="114300" indent="0" algn="just">
              <a:lnSpc>
                <a:spcPct val="115000"/>
              </a:lnSpc>
              <a:spcAft>
                <a:spcPts val="1000"/>
              </a:spcAft>
              <a:buNone/>
            </a:pPr>
            <a:endParaRPr sz="1800" b="0" i="0" u="none" dirty="0">
              <a:solidFill>
                <a:srgbClr val="404040"/>
              </a:solidFill>
              <a:latin typeface="Times New Roman" panose="02020603050405020304" pitchFamily="18" charset="0"/>
              <a:ea typeface="Calibri"/>
              <a:cs typeface="Times New Roman" panose="02020603050405020304" pitchFamily="18" charset="0"/>
              <a:sym typeface="Calibri"/>
            </a:endParaRPr>
          </a:p>
        </p:txBody>
      </p:sp>
      <p:sp>
        <p:nvSpPr>
          <p:cNvPr id="142" name="Google Shape;142;p1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6</a:t>
            </a:fld>
            <a:r>
              <a:rPr lang="en-US" sz="900" b="0" i="0" u="none">
                <a:solidFill>
                  <a:srgbClr val="898989"/>
                </a:solidFill>
                <a:latin typeface="Century Gothic"/>
                <a:ea typeface="Century Gothic"/>
                <a:cs typeface="Century Gothic"/>
                <a:sym typeface="Century Gothic"/>
              </a:rPr>
              <a:t> of 12</a:t>
            </a:r>
            <a:endParaRPr/>
          </a:p>
        </p:txBody>
      </p:sp>
      <p:sp>
        <p:nvSpPr>
          <p:cNvPr id="143" name="Google Shape;143;p10"/>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44" name="Google Shape;144;p10"/>
          <p:cNvSpPr txBox="1"/>
          <p:nvPr/>
        </p:nvSpPr>
        <p:spPr>
          <a:xfrm>
            <a:off x="2165191" y="6485890"/>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2F1E-D2FB-912D-8EDF-F9A8978DE97A}"/>
              </a:ext>
            </a:extLst>
          </p:cNvPr>
          <p:cNvSpPr>
            <a:spLocks noGrp="1"/>
          </p:cNvSpPr>
          <p:nvPr>
            <p:ph type="title"/>
          </p:nvPr>
        </p:nvSpPr>
        <p:spPr>
          <a:xfrm>
            <a:off x="952143" y="45915"/>
            <a:ext cx="6589199" cy="640445"/>
          </a:xfrm>
        </p:spPr>
        <p:txBody>
          <a:bodyPr/>
          <a:lstStyle/>
          <a:p>
            <a:r>
              <a:rPr lang="en-US" sz="3600" b="1" i="0" u="none" dirty="0">
                <a:solidFill>
                  <a:srgbClr val="1581AA"/>
                </a:solidFill>
                <a:latin typeface="Calibri"/>
                <a:ea typeface="Calibri"/>
                <a:cs typeface="Calibri"/>
                <a:sym typeface="Calibri"/>
              </a:rPr>
              <a:t>State of the Art-work</a:t>
            </a:r>
            <a:br>
              <a:rPr lang="en-US" sz="3600" dirty="0"/>
            </a:br>
            <a:endParaRPr lang="en-IN" dirty="0"/>
          </a:p>
        </p:txBody>
      </p:sp>
      <p:sp>
        <p:nvSpPr>
          <p:cNvPr id="3" name="Text Placeholder 2">
            <a:extLst>
              <a:ext uri="{FF2B5EF4-FFF2-40B4-BE49-F238E27FC236}">
                <a16:creationId xmlns:a16="http://schemas.microsoft.com/office/drawing/2014/main" id="{EF211399-9218-1F7A-008C-22957B69F45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DA6C56E-1328-6D8F-7EED-60F3655C78CD}"/>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graphicFrame>
        <p:nvGraphicFramePr>
          <p:cNvPr id="5" name="Table 4">
            <a:extLst>
              <a:ext uri="{FF2B5EF4-FFF2-40B4-BE49-F238E27FC236}">
                <a16:creationId xmlns:a16="http://schemas.microsoft.com/office/drawing/2014/main" id="{3B9CC78A-3D23-07C8-BC2F-9A2F38675A37}"/>
              </a:ext>
            </a:extLst>
          </p:cNvPr>
          <p:cNvGraphicFramePr>
            <a:graphicFrameLocks noGrp="1"/>
          </p:cNvGraphicFramePr>
          <p:nvPr>
            <p:extLst>
              <p:ext uri="{D42A27DB-BD31-4B8C-83A1-F6EECF244321}">
                <p14:modId xmlns:p14="http://schemas.microsoft.com/office/powerpoint/2010/main" val="3598306650"/>
              </p:ext>
            </p:extLst>
          </p:nvPr>
        </p:nvGraphicFramePr>
        <p:xfrm>
          <a:off x="0" y="667217"/>
          <a:ext cx="9217152" cy="6522720"/>
        </p:xfrm>
        <a:graphic>
          <a:graphicData uri="http://schemas.openxmlformats.org/drawingml/2006/table">
            <a:tbl>
              <a:tblPr firstRow="1" bandRow="1">
                <a:tableStyleId>{54C02F57-E2A1-439B-A86D-A62F00A4F16D}</a:tableStyleId>
              </a:tblPr>
              <a:tblGrid>
                <a:gridCol w="1536192">
                  <a:extLst>
                    <a:ext uri="{9D8B030D-6E8A-4147-A177-3AD203B41FA5}">
                      <a16:colId xmlns:a16="http://schemas.microsoft.com/office/drawing/2014/main" val="802204673"/>
                    </a:ext>
                  </a:extLst>
                </a:gridCol>
                <a:gridCol w="1950061">
                  <a:extLst>
                    <a:ext uri="{9D8B030D-6E8A-4147-A177-3AD203B41FA5}">
                      <a16:colId xmlns:a16="http://schemas.microsoft.com/office/drawing/2014/main" val="446055811"/>
                    </a:ext>
                  </a:extLst>
                </a:gridCol>
                <a:gridCol w="1815237">
                  <a:extLst>
                    <a:ext uri="{9D8B030D-6E8A-4147-A177-3AD203B41FA5}">
                      <a16:colId xmlns:a16="http://schemas.microsoft.com/office/drawing/2014/main" val="2720561750"/>
                    </a:ext>
                  </a:extLst>
                </a:gridCol>
                <a:gridCol w="2072232">
                  <a:extLst>
                    <a:ext uri="{9D8B030D-6E8A-4147-A177-3AD203B41FA5}">
                      <a16:colId xmlns:a16="http://schemas.microsoft.com/office/drawing/2014/main" val="2364299641"/>
                    </a:ext>
                  </a:extLst>
                </a:gridCol>
                <a:gridCol w="1843430">
                  <a:extLst>
                    <a:ext uri="{9D8B030D-6E8A-4147-A177-3AD203B41FA5}">
                      <a16:colId xmlns:a16="http://schemas.microsoft.com/office/drawing/2014/main" val="259194943"/>
                    </a:ext>
                  </a:extLst>
                </a:gridCol>
              </a:tblGrid>
              <a:tr h="972465">
                <a:tc>
                  <a:txBody>
                    <a:bodyPr/>
                    <a:lstStyle/>
                    <a:p>
                      <a:r>
                        <a:rPr lang="en-IN" sz="2000" b="1" dirty="0">
                          <a:solidFill>
                            <a:schemeClr val="bg1"/>
                          </a:solidFill>
                        </a:rPr>
                        <a:t>Author’s  Name/Project title</a:t>
                      </a:r>
                    </a:p>
                  </a:txBody>
                  <a:tcPr>
                    <a:solidFill>
                      <a:schemeClr val="accent3"/>
                    </a:solidFill>
                  </a:tcPr>
                </a:tc>
                <a:tc>
                  <a:txBody>
                    <a:bodyPr/>
                    <a:lstStyle/>
                    <a:p>
                      <a:r>
                        <a:rPr lang="en-IN" sz="2000" b="1" dirty="0">
                          <a:solidFill>
                            <a:schemeClr val="bg1"/>
                          </a:solidFill>
                        </a:rPr>
                        <a:t>Conference/journal name and year</a:t>
                      </a:r>
                    </a:p>
                  </a:txBody>
                  <a:tcPr>
                    <a:solidFill>
                      <a:schemeClr val="accent3"/>
                    </a:solidFill>
                  </a:tcPr>
                </a:tc>
                <a:tc>
                  <a:txBody>
                    <a:bodyPr/>
                    <a:lstStyle/>
                    <a:p>
                      <a:r>
                        <a:rPr lang="en-IN" sz="2000" b="1" dirty="0">
                          <a:solidFill>
                            <a:schemeClr val="bg1"/>
                          </a:solidFill>
                        </a:rPr>
                        <a:t>Technology/Design</a:t>
                      </a:r>
                    </a:p>
                  </a:txBody>
                  <a:tcPr>
                    <a:solidFill>
                      <a:schemeClr val="accent3"/>
                    </a:solidFill>
                  </a:tcPr>
                </a:tc>
                <a:tc>
                  <a:txBody>
                    <a:bodyPr/>
                    <a:lstStyle/>
                    <a:p>
                      <a:pPr algn="l"/>
                      <a:r>
                        <a:rPr lang="en-IN" sz="2000" b="1" dirty="0">
                          <a:solidFill>
                            <a:schemeClr val="bg1"/>
                          </a:solidFill>
                        </a:rPr>
                        <a:t>Results shared by Author</a:t>
                      </a:r>
                    </a:p>
                  </a:txBody>
                  <a:tcPr>
                    <a:solidFill>
                      <a:schemeClr val="accent3"/>
                    </a:solidFill>
                  </a:tcPr>
                </a:tc>
                <a:tc>
                  <a:txBody>
                    <a:bodyPr/>
                    <a:lstStyle/>
                    <a:p>
                      <a:r>
                        <a:rPr lang="en-IN" sz="2000" b="1" dirty="0">
                          <a:solidFill>
                            <a:schemeClr val="bg1"/>
                          </a:solidFill>
                        </a:rPr>
                        <a:t>What you infer</a:t>
                      </a:r>
                    </a:p>
                  </a:txBody>
                  <a:tcPr>
                    <a:solidFill>
                      <a:schemeClr val="accent3"/>
                    </a:solidFill>
                  </a:tcPr>
                </a:tc>
                <a:extLst>
                  <a:ext uri="{0D108BD9-81ED-4DB2-BD59-A6C34878D82A}">
                    <a16:rowId xmlns:a16="http://schemas.microsoft.com/office/drawing/2014/main" val="3562155404"/>
                  </a:ext>
                </a:extLst>
              </a:tr>
              <a:tr h="2304787">
                <a:tc>
                  <a:txBody>
                    <a:bodyPr/>
                    <a:lstStyle/>
                    <a:p>
                      <a:endParaRPr lang="en-US" sz="1400" b="0" i="0" u="none" strike="noStrike" cap="none" dirty="0">
                        <a:solidFill>
                          <a:schemeClr val="tx1"/>
                        </a:solidFill>
                        <a:effectLst/>
                        <a:latin typeface="Arial"/>
                        <a:ea typeface="Arial"/>
                        <a:cs typeface="Arial"/>
                        <a:sym typeface="Arial"/>
                      </a:endParaRPr>
                    </a:p>
                    <a:p>
                      <a:r>
                        <a:rPr lang="en-US" sz="1400" b="0" i="0" u="none" strike="noStrike" cap="none" dirty="0">
                          <a:solidFill>
                            <a:schemeClr val="tx1"/>
                          </a:solidFill>
                          <a:effectLst/>
                          <a:latin typeface="Arial"/>
                          <a:ea typeface="Arial"/>
                          <a:cs typeface="Arial"/>
                          <a:sym typeface="Arial"/>
                          <a:hlinkClick r:id="rId2">
                            <a:extLst>
                              <a:ext uri="{A12FA001-AC4F-418D-AE19-62706E023703}">
                                <ahyp:hlinkClr xmlns:ahyp="http://schemas.microsoft.com/office/drawing/2018/hyperlinkcolor" val="tx"/>
                              </a:ext>
                            </a:extLst>
                          </a:hlinkClick>
                        </a:rPr>
                        <a:t>Sajal Gupta</a:t>
                      </a:r>
                      <a:r>
                        <a:rPr lang="en-US" sz="1400" b="0" i="0" u="none" strike="noStrike" cap="none" dirty="0">
                          <a:solidFill>
                            <a:schemeClr val="tx1"/>
                          </a:solidFill>
                          <a:effectLst/>
                          <a:latin typeface="Arial"/>
                          <a:ea typeface="Arial"/>
                          <a:cs typeface="Arial"/>
                          <a:sym typeface="Arial"/>
                        </a:rPr>
                        <a:t>, </a:t>
                      </a:r>
                    </a:p>
                    <a:p>
                      <a:r>
                        <a:rPr lang="en-US" sz="1400" b="0" i="0" u="none" strike="noStrike" cap="none" dirty="0">
                          <a:solidFill>
                            <a:schemeClr val="tx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Manish Rawat</a:t>
                      </a:r>
                      <a:endParaRPr lang="en-US" sz="1400" b="0" i="0" u="none" strike="noStrike" cap="none" dirty="0">
                        <a:solidFill>
                          <a:schemeClr val="tx1"/>
                        </a:solidFill>
                        <a:effectLst/>
                        <a:latin typeface="Arial"/>
                        <a:ea typeface="Arial"/>
                        <a:cs typeface="Arial"/>
                        <a:sym typeface="Arial"/>
                      </a:endParaRPr>
                    </a:p>
                    <a:p>
                      <a:endParaRPr lang="en-IN" dirty="0"/>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Accident Detection and Prediction with Notification Alert </a:t>
                      </a:r>
                      <a:r>
                        <a:rPr lang="en-US" sz="1400" b="0" i="0" u="none" strike="noStrike" cap="none" dirty="0">
                          <a:solidFill>
                            <a:schemeClr val="tx1"/>
                          </a:solidFill>
                          <a:effectLst/>
                          <a:latin typeface="Arial"/>
                          <a:ea typeface="Arial"/>
                          <a:cs typeface="Arial"/>
                          <a:sym typeface="Arial"/>
                        </a:rPr>
                        <a:t>System.</a:t>
                      </a:r>
                    </a:p>
                    <a:p>
                      <a:endParaRPr lang="en-IN" dirty="0"/>
                    </a:p>
                    <a:p>
                      <a:r>
                        <a:rPr lang="en-IN" dirty="0"/>
                        <a:t>2022</a:t>
                      </a:r>
                    </a:p>
                    <a:p>
                      <a:endParaRPr lang="en-IN" dirty="0"/>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The technology and methods involved, the specific computational intelligence techniques, algorithms,</a:t>
                      </a:r>
                      <a:endParaRPr lang="en-IN" dirty="0"/>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The result would describe the problem of road accidents and introduces the concept of such a system.</a:t>
                      </a:r>
                      <a:endParaRPr lang="en-IN" dirty="0"/>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The proposal of a technology-driven solution that uses computational intelligence techniques to predict and prevent accidents by analyzing video data from CCTV cameras. </a:t>
                      </a:r>
                      <a:endParaRPr lang="en-IN" dirty="0"/>
                    </a:p>
                  </a:txBody>
                  <a:tcPr>
                    <a:solidFill>
                      <a:schemeClr val="accent1">
                        <a:lumMod val="40000"/>
                        <a:lumOff val="60000"/>
                      </a:schemeClr>
                    </a:solidFill>
                  </a:tcPr>
                </a:tc>
                <a:extLst>
                  <a:ext uri="{0D108BD9-81ED-4DB2-BD59-A6C34878D82A}">
                    <a16:rowId xmlns:a16="http://schemas.microsoft.com/office/drawing/2014/main" val="2620933763"/>
                  </a:ext>
                </a:extLst>
              </a:tr>
              <a:tr h="2909794">
                <a:tc>
                  <a:txBody>
                    <a:bodyPr/>
                    <a:lstStyle/>
                    <a:p>
                      <a:endParaRPr lang="en-US" sz="1400" b="0" i="0" u="none" strike="noStrike" cap="none" dirty="0">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endParaRPr>
                    </a:p>
                    <a:p>
                      <a:r>
                        <a:rPr lang="en-US" sz="1400" b="0" i="0" u="none" strike="noStrike" cap="none" dirty="0">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Gopal Sunil Rathod</a:t>
                      </a:r>
                      <a:endParaRPr lang="en-US" sz="1400" b="0" i="0" u="none" strike="noStrike" cap="none" dirty="0">
                        <a:solidFill>
                          <a:schemeClr val="tx1"/>
                        </a:solidFill>
                        <a:effectLst/>
                        <a:latin typeface="Arial"/>
                        <a:ea typeface="Arial"/>
                        <a:cs typeface="Arial"/>
                        <a:sym typeface="Arial"/>
                      </a:endParaRPr>
                    </a:p>
                    <a:p>
                      <a:r>
                        <a:rPr lang="en-US" sz="1400" b="0" i="0" u="none" strike="noStrike" cap="none" dirty="0">
                          <a:solidFill>
                            <a:schemeClr val="tx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Kapil </a:t>
                      </a:r>
                      <a:r>
                        <a:rPr lang="en-US" sz="1400" b="0" i="0" u="none" strike="noStrike" cap="none" dirty="0" err="1">
                          <a:solidFill>
                            <a:schemeClr val="tx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Jajulwar</a:t>
                      </a:r>
                      <a:endParaRPr lang="en-US" sz="1400" b="0" i="0" u="none" strike="noStrike" cap="none" dirty="0">
                        <a:solidFill>
                          <a:schemeClr val="tx1"/>
                        </a:solidFill>
                        <a:effectLst/>
                        <a:latin typeface="Arial"/>
                        <a:ea typeface="Arial"/>
                        <a:cs typeface="Arial"/>
                        <a:sym typeface="Arial"/>
                      </a:endParaRPr>
                    </a:p>
                    <a:p>
                      <a:r>
                        <a:rPr lang="en-US" sz="1400" b="0" i="0" u="none" strike="noStrike" cap="none" dirty="0">
                          <a:solidFill>
                            <a:schemeClr val="tx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Umesh </a:t>
                      </a:r>
                      <a:r>
                        <a:rPr lang="en-US" sz="1400" b="0" i="0" u="none" strike="noStrike" cap="none" dirty="0" err="1">
                          <a:solidFill>
                            <a:schemeClr val="tx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Kubde</a:t>
                      </a:r>
                      <a:endParaRPr lang="en-IN"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Machine learning-based intelligent accident detection and notification system in IoT network</a:t>
                      </a:r>
                    </a:p>
                    <a:p>
                      <a:endParaRPr lang="en-IN" dirty="0"/>
                    </a:p>
                    <a:p>
                      <a:r>
                        <a:rPr lang="en-IN" dirty="0"/>
                        <a:t>2023</a:t>
                      </a:r>
                    </a:p>
                  </a:txBody>
                  <a:tcPr>
                    <a:solidFill>
                      <a:schemeClr val="accent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The technologies used in this system include IoT for data collection and transmission, machine learning for data analysis and decision-making, cloud computing for data processing, and various data sensors and communication technologies.</a:t>
                      </a:r>
                      <a:endParaRPr lang="en-IN" dirty="0"/>
                    </a:p>
                  </a:txBody>
                  <a:tcPr>
                    <a:solidFill>
                      <a:schemeClr val="accent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Accident Detection which would determine the </a:t>
                      </a:r>
                    </a:p>
                    <a:p>
                      <a:r>
                        <a:rPr lang="en-US" sz="1400" b="0" i="0" u="none" strike="noStrike" cap="none" dirty="0">
                          <a:solidFill>
                            <a:srgbClr val="000000"/>
                          </a:solidFill>
                          <a:effectLst/>
                          <a:latin typeface="Arial"/>
                          <a:ea typeface="Arial"/>
                          <a:cs typeface="Arial"/>
                          <a:sym typeface="Arial"/>
                        </a:rPr>
                        <a:t>Response Time which would result in Reduction in Casualties.</a:t>
                      </a:r>
                    </a:p>
                    <a:p>
                      <a:endParaRPr lang="en-IN" dirty="0"/>
                    </a:p>
                  </a:txBody>
                  <a:tcPr>
                    <a:solidFill>
                      <a:schemeClr val="accent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The paper  introduces a technology-driven solution to address the problem of traffic accidents and emphasizes the potential for technology to play a crucial role in reducing accidents' impact through early detection and response.</a:t>
                      </a:r>
                      <a:endParaRPr lang="en-IN" dirty="0"/>
                    </a:p>
                  </a:txBody>
                  <a:tcPr>
                    <a:solidFill>
                      <a:schemeClr val="accent1">
                        <a:lumMod val="20000"/>
                        <a:lumOff val="80000"/>
                      </a:schemeClr>
                    </a:solidFill>
                  </a:tcPr>
                </a:tc>
                <a:extLst>
                  <a:ext uri="{0D108BD9-81ED-4DB2-BD59-A6C34878D82A}">
                    <a16:rowId xmlns:a16="http://schemas.microsoft.com/office/drawing/2014/main" val="1235948534"/>
                  </a:ext>
                </a:extLst>
              </a:tr>
            </a:tbl>
          </a:graphicData>
        </a:graphic>
      </p:graphicFrame>
    </p:spTree>
    <p:extLst>
      <p:ext uri="{BB962C8B-B14F-4D97-AF65-F5344CB8AC3E}">
        <p14:creationId xmlns:p14="http://schemas.microsoft.com/office/powerpoint/2010/main" val="394184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490E17-5B97-40CB-83DF-E09E4FA69A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7" name="Table 6">
            <a:extLst>
              <a:ext uri="{FF2B5EF4-FFF2-40B4-BE49-F238E27FC236}">
                <a16:creationId xmlns:a16="http://schemas.microsoft.com/office/drawing/2014/main" id="{0327D085-F35A-588E-9334-A48E886B8369}"/>
              </a:ext>
            </a:extLst>
          </p:cNvPr>
          <p:cNvGraphicFramePr>
            <a:graphicFrameLocks noGrp="1"/>
          </p:cNvGraphicFramePr>
          <p:nvPr>
            <p:extLst>
              <p:ext uri="{D42A27DB-BD31-4B8C-83A1-F6EECF244321}">
                <p14:modId xmlns:p14="http://schemas.microsoft.com/office/powerpoint/2010/main" val="2448951590"/>
              </p:ext>
            </p:extLst>
          </p:nvPr>
        </p:nvGraphicFramePr>
        <p:xfrm>
          <a:off x="1" y="88490"/>
          <a:ext cx="9143999" cy="6769510"/>
        </p:xfrm>
        <a:graphic>
          <a:graphicData uri="http://schemas.openxmlformats.org/drawingml/2006/table">
            <a:tbl>
              <a:tblPr firstRow="1" bandRow="1">
                <a:tableStyleId>{54C02F57-E2A1-439B-A86D-A62F00A4F16D}</a:tableStyleId>
              </a:tblPr>
              <a:tblGrid>
                <a:gridCol w="1810241">
                  <a:extLst>
                    <a:ext uri="{9D8B030D-6E8A-4147-A177-3AD203B41FA5}">
                      <a16:colId xmlns:a16="http://schemas.microsoft.com/office/drawing/2014/main" val="702372116"/>
                    </a:ext>
                  </a:extLst>
                </a:gridCol>
                <a:gridCol w="1289574">
                  <a:extLst>
                    <a:ext uri="{9D8B030D-6E8A-4147-A177-3AD203B41FA5}">
                      <a16:colId xmlns:a16="http://schemas.microsoft.com/office/drawing/2014/main" val="2840098019"/>
                    </a:ext>
                  </a:extLst>
                </a:gridCol>
                <a:gridCol w="1527048">
                  <a:extLst>
                    <a:ext uri="{9D8B030D-6E8A-4147-A177-3AD203B41FA5}">
                      <a16:colId xmlns:a16="http://schemas.microsoft.com/office/drawing/2014/main" val="3266485387"/>
                    </a:ext>
                  </a:extLst>
                </a:gridCol>
                <a:gridCol w="2185046">
                  <a:extLst>
                    <a:ext uri="{9D8B030D-6E8A-4147-A177-3AD203B41FA5}">
                      <a16:colId xmlns:a16="http://schemas.microsoft.com/office/drawing/2014/main" val="3565500286"/>
                    </a:ext>
                  </a:extLst>
                </a:gridCol>
                <a:gridCol w="2332090">
                  <a:extLst>
                    <a:ext uri="{9D8B030D-6E8A-4147-A177-3AD203B41FA5}">
                      <a16:colId xmlns:a16="http://schemas.microsoft.com/office/drawing/2014/main" val="2882949225"/>
                    </a:ext>
                  </a:extLst>
                </a:gridCol>
              </a:tblGrid>
              <a:tr h="1408563">
                <a:tc>
                  <a:txBody>
                    <a:bodyPr/>
                    <a:lstStyle/>
                    <a:p>
                      <a:r>
                        <a:rPr lang="en-IN" sz="1800" b="1" dirty="0">
                          <a:solidFill>
                            <a:schemeClr val="bg1"/>
                          </a:solidFill>
                        </a:rPr>
                        <a:t>Author’s  Name/Project title</a:t>
                      </a:r>
                    </a:p>
                  </a:txBody>
                  <a:tcPr>
                    <a:solidFill>
                      <a:schemeClr val="accent3"/>
                    </a:solidFill>
                  </a:tcPr>
                </a:tc>
                <a:tc>
                  <a:txBody>
                    <a:bodyPr/>
                    <a:lstStyle/>
                    <a:p>
                      <a:r>
                        <a:rPr lang="en-IN" sz="1800" b="1" dirty="0">
                          <a:solidFill>
                            <a:schemeClr val="bg1"/>
                          </a:solidFill>
                        </a:rPr>
                        <a:t>Conference/journal name and year</a:t>
                      </a:r>
                    </a:p>
                  </a:txBody>
                  <a:tcPr>
                    <a:solidFill>
                      <a:schemeClr val="accent3"/>
                    </a:solidFill>
                  </a:tcPr>
                </a:tc>
                <a:tc>
                  <a:txBody>
                    <a:bodyPr/>
                    <a:lstStyle/>
                    <a:p>
                      <a:r>
                        <a:rPr lang="en-IN" sz="1800" b="1" dirty="0">
                          <a:solidFill>
                            <a:schemeClr val="bg1"/>
                          </a:solidFill>
                        </a:rPr>
                        <a:t>Technology/Design</a:t>
                      </a:r>
                    </a:p>
                  </a:txBody>
                  <a:tcPr>
                    <a:solidFill>
                      <a:schemeClr val="accent3"/>
                    </a:solidFill>
                  </a:tcPr>
                </a:tc>
                <a:tc>
                  <a:txBody>
                    <a:bodyPr/>
                    <a:lstStyle/>
                    <a:p>
                      <a:pPr algn="l"/>
                      <a:r>
                        <a:rPr lang="en-IN" sz="1800" b="1" dirty="0">
                          <a:solidFill>
                            <a:schemeClr val="bg1"/>
                          </a:solidFill>
                        </a:rPr>
                        <a:t>Results shared by Author</a:t>
                      </a:r>
                    </a:p>
                  </a:txBody>
                  <a:tcPr>
                    <a:solidFill>
                      <a:schemeClr val="accent3"/>
                    </a:solidFill>
                  </a:tcPr>
                </a:tc>
                <a:tc>
                  <a:txBody>
                    <a:bodyPr/>
                    <a:lstStyle/>
                    <a:p>
                      <a:r>
                        <a:rPr lang="en-IN" sz="1800" b="1" dirty="0">
                          <a:solidFill>
                            <a:schemeClr val="bg1"/>
                          </a:solidFill>
                        </a:rPr>
                        <a:t>What you infer</a:t>
                      </a:r>
                    </a:p>
                  </a:txBody>
                  <a:tcPr>
                    <a:solidFill>
                      <a:schemeClr val="accent3"/>
                    </a:solidFill>
                  </a:tcPr>
                </a:tc>
                <a:extLst>
                  <a:ext uri="{0D108BD9-81ED-4DB2-BD59-A6C34878D82A}">
                    <a16:rowId xmlns:a16="http://schemas.microsoft.com/office/drawing/2014/main" val="1892396076"/>
                  </a:ext>
                </a:extLst>
              </a:tr>
              <a:tr h="2557837">
                <a:tc>
                  <a:txBody>
                    <a:bodyPr/>
                    <a:lstStyle/>
                    <a:p>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hlinkClick r:id="rId2">
                            <a:extLst>
                              <a:ext uri="{A12FA001-AC4F-418D-AE19-62706E023703}">
                                <ahyp:hlinkClr xmlns:ahyp="http://schemas.microsoft.com/office/drawing/2018/hyperlinkcolor" val="tx"/>
                              </a:ext>
                            </a:extLst>
                          </a:hlinkClick>
                        </a:rPr>
                        <a:t>Qian Cao</a:t>
                      </a:r>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p>
                    <a:p>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Zhihui Li</a:t>
                      </a:r>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p>
                    <a:p>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Yongjian Ma</a:t>
                      </a:r>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p>
                    <a:p>
                      <a:r>
                        <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Haitao Li</a:t>
                      </a:r>
                      <a:endParaRPr lang="it-IT" sz="14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p>
                      <a:endParaRPr lang="en-IN" dirty="0"/>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Optimal Layout of Sensors for Traffic Accidents Detection and Prevention.</a:t>
                      </a:r>
                    </a:p>
                    <a:p>
                      <a:endParaRPr lang="en-IN" dirty="0"/>
                    </a:p>
                    <a:p>
                      <a:r>
                        <a:rPr lang="en-IN" dirty="0"/>
                        <a:t>2022</a:t>
                      </a:r>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Traffic accident risk distribution assessment model.</a:t>
                      </a:r>
                    </a:p>
                    <a:p>
                      <a:r>
                        <a:rPr lang="en-US" sz="1400" b="0" i="0" u="none" strike="noStrike" cap="none" dirty="0">
                          <a:solidFill>
                            <a:srgbClr val="000000"/>
                          </a:solidFill>
                          <a:effectLst/>
                          <a:latin typeface="Arial"/>
                          <a:ea typeface="Arial"/>
                          <a:cs typeface="Arial"/>
                          <a:sym typeface="Arial"/>
                        </a:rPr>
                        <a:t>sensors optimal layout model.</a:t>
                      </a:r>
                    </a:p>
                    <a:p>
                      <a:endParaRPr lang="en-IN" dirty="0"/>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 The results show that the proposed method could deal with traffic accidents uncertainty efficiently and achieve the optimal layout of heterogeneous sensors on road network</a:t>
                      </a:r>
                      <a:endParaRPr lang="en-IN" dirty="0"/>
                    </a:p>
                  </a:txBody>
                  <a:tcPr>
                    <a:solidFill>
                      <a:schemeClr val="accent1">
                        <a:lumMod val="40000"/>
                        <a:lumOff val="60000"/>
                      </a:schemeClr>
                    </a:solidFill>
                  </a:tcPr>
                </a:tc>
                <a:tc>
                  <a:txBody>
                    <a:bodyPr/>
                    <a:lstStyle/>
                    <a:p>
                      <a:r>
                        <a:rPr lang="en-US" sz="1400" b="0" i="0" u="none" strike="noStrike" cap="none" dirty="0">
                          <a:solidFill>
                            <a:srgbClr val="000000"/>
                          </a:solidFill>
                          <a:effectLst/>
                          <a:latin typeface="Arial"/>
                          <a:ea typeface="Arial"/>
                          <a:cs typeface="Arial"/>
                          <a:sym typeface="Arial"/>
                        </a:rPr>
                        <a:t>The goal of the described method is to improve traffic safety by optimizing the placement of sensors on a road network. These sensors are intended for detecting and preventing traffic accidents</a:t>
                      </a:r>
                      <a:endParaRPr lang="en-IN" dirty="0"/>
                    </a:p>
                  </a:txBody>
                  <a:tcPr>
                    <a:solidFill>
                      <a:schemeClr val="accent1">
                        <a:lumMod val="40000"/>
                        <a:lumOff val="60000"/>
                      </a:schemeClr>
                    </a:solidFill>
                  </a:tcPr>
                </a:tc>
                <a:extLst>
                  <a:ext uri="{0D108BD9-81ED-4DB2-BD59-A6C34878D82A}">
                    <a16:rowId xmlns:a16="http://schemas.microsoft.com/office/drawing/2014/main" val="2357430127"/>
                  </a:ext>
                </a:extLst>
              </a:tr>
              <a:tr h="2803110">
                <a:tc>
                  <a:txBody>
                    <a:bodyPr/>
                    <a:lstStyle/>
                    <a:p>
                      <a:br>
                        <a:rPr lang="en-US" sz="1400" b="0" i="0" u="none" strike="noStrike" cap="none" dirty="0">
                          <a:solidFill>
                            <a:srgbClr val="000000"/>
                          </a:solidFill>
                          <a:effectLst/>
                          <a:latin typeface="Arial"/>
                          <a:ea typeface="Arial"/>
                          <a:cs typeface="Arial"/>
                          <a:sym typeface="Arial"/>
                        </a:rPr>
                      </a:br>
                      <a:r>
                        <a:rPr lang="en-US" sz="1400" b="0" i="0" u="none" strike="noStrike" cap="none" dirty="0">
                          <a:solidFill>
                            <a:schemeClr val="tx1"/>
                          </a:solidFill>
                          <a:effectLst/>
                          <a:latin typeface="Arial"/>
                          <a:ea typeface="Arial"/>
                          <a:cs typeface="Arial"/>
                          <a:sym typeface="Arial"/>
                        </a:rPr>
                        <a:t>Nikhil Kumar</a:t>
                      </a:r>
                    </a:p>
                    <a:p>
                      <a:r>
                        <a:rPr lang="en-US" sz="1400" b="0" i="0" u="sng" strike="noStrike" cap="none" dirty="0" err="1">
                          <a:solidFill>
                            <a:schemeClr val="tx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Debopam</a:t>
                      </a:r>
                      <a:r>
                        <a:rPr lang="en-US" sz="1400" b="0" i="0" u="sng" strike="noStrike" cap="none" dirty="0">
                          <a:solidFill>
                            <a:schemeClr val="tx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 Acharya</a:t>
                      </a:r>
                      <a:endParaRPr lang="en-US" sz="1400" b="0" i="0" u="sng" strike="noStrike" cap="none" dirty="0">
                        <a:solidFill>
                          <a:schemeClr val="tx1"/>
                        </a:solidFill>
                        <a:effectLst/>
                        <a:latin typeface="Arial"/>
                        <a:ea typeface="Arial"/>
                        <a:cs typeface="Arial"/>
                        <a:sym typeface="Arial"/>
                      </a:endParaRPr>
                    </a:p>
                    <a:p>
                      <a:r>
                        <a:rPr lang="en-US" sz="1400" b="0" i="0" u="none" strike="noStrike" cap="none" dirty="0">
                          <a:solidFill>
                            <a:schemeClr val="tx1"/>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Divya</a:t>
                      </a:r>
                      <a:r>
                        <a:rPr lang="en-US" sz="1400" b="0" i="0" u="none" strike="noStrike" cap="none" dirty="0">
                          <a:solidFill>
                            <a:srgbClr val="2DA0F1"/>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 </a:t>
                      </a:r>
                      <a:r>
                        <a:rPr lang="en-US" sz="1400" b="0" i="0" u="none" strike="noStrike" cap="none" dirty="0" err="1">
                          <a:solidFill>
                            <a:schemeClr val="tx1"/>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Lohani</a:t>
                      </a:r>
                      <a:endParaRPr lang="en-US" sz="1400" b="0" i="0" u="none" strike="noStrike" cap="none" dirty="0">
                        <a:solidFill>
                          <a:schemeClr val="tx1"/>
                        </a:solidFill>
                        <a:effectLst/>
                        <a:latin typeface="Arial"/>
                        <a:ea typeface="Arial"/>
                        <a:cs typeface="Arial"/>
                        <a:sym typeface="Arial"/>
                      </a:endParaRPr>
                    </a:p>
                    <a:p>
                      <a:endParaRPr lang="en-IN"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An IoT-Based Vehicle Accident Detection and Classification System Using Sensor Fusion.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2022</a:t>
                      </a:r>
                    </a:p>
                    <a:p>
                      <a:endParaRPr lang="en-IN" dirty="0"/>
                    </a:p>
                  </a:txBody>
                  <a:tcPr>
                    <a:solidFill>
                      <a:schemeClr val="accent1">
                        <a:lumMod val="20000"/>
                        <a:lumOff val="80000"/>
                      </a:schemeClr>
                    </a:solidFill>
                  </a:tcPr>
                </a:tc>
                <a:tc>
                  <a:txBody>
                    <a:bodyPr/>
                    <a:lstStyle/>
                    <a:p>
                      <a:r>
                        <a:rPr lang="en-IN" dirty="0"/>
                        <a:t>IOT </a:t>
                      </a:r>
                    </a:p>
                    <a:p>
                      <a:r>
                        <a:rPr lang="en-IN" dirty="0"/>
                        <a:t>Machine Learning Models.</a:t>
                      </a:r>
                    </a:p>
                  </a:txBody>
                  <a:tcPr>
                    <a:solidFill>
                      <a:schemeClr val="accent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The result of the research paper was to demonstrate the feasibility and effectiveness of the proposed system, with an emphasis on the Naïve Bayes model's high accuracy in accident classification.</a:t>
                      </a:r>
                      <a:endParaRPr lang="en-IN" dirty="0"/>
                    </a:p>
                  </a:txBody>
                  <a:tcPr>
                    <a:solidFill>
                      <a:schemeClr val="accent1">
                        <a:lumMod val="20000"/>
                        <a:lumOff val="80000"/>
                      </a:schemeClr>
                    </a:solidFill>
                  </a:tcPr>
                </a:tc>
                <a:tc>
                  <a:txBody>
                    <a:bodyPr/>
                    <a:lstStyle/>
                    <a:p>
                      <a:r>
                        <a:rPr lang="en-US" sz="1400" b="0" i="0" u="none" strike="noStrike" cap="none" dirty="0">
                          <a:solidFill>
                            <a:srgbClr val="000000"/>
                          </a:solidFill>
                          <a:effectLst/>
                          <a:latin typeface="Arial"/>
                          <a:ea typeface="Arial"/>
                          <a:cs typeface="Arial"/>
                          <a:sym typeface="Arial"/>
                        </a:rPr>
                        <a:t>The research paper highlights a novel IoT-based approach to accident detection and classification and provides evidence of its effectiveness, particularly in terms of the Naïve Bayes model's high accuracy</a:t>
                      </a:r>
                      <a:endParaRPr lang="en-IN" dirty="0"/>
                    </a:p>
                  </a:txBody>
                  <a:tcPr>
                    <a:solidFill>
                      <a:schemeClr val="accent1">
                        <a:lumMod val="20000"/>
                        <a:lumOff val="80000"/>
                      </a:schemeClr>
                    </a:solidFill>
                  </a:tcPr>
                </a:tc>
                <a:extLst>
                  <a:ext uri="{0D108BD9-81ED-4DB2-BD59-A6C34878D82A}">
                    <a16:rowId xmlns:a16="http://schemas.microsoft.com/office/drawing/2014/main" val="2804115615"/>
                  </a:ext>
                </a:extLst>
              </a:tr>
            </a:tbl>
          </a:graphicData>
        </a:graphic>
      </p:graphicFrame>
    </p:spTree>
    <p:extLst>
      <p:ext uri="{BB962C8B-B14F-4D97-AF65-F5344CB8AC3E}">
        <p14:creationId xmlns:p14="http://schemas.microsoft.com/office/powerpoint/2010/main" val="147398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11"/>
          <p:cNvSpPr txBox="1">
            <a:spLocks noGrp="1"/>
          </p:cNvSpPr>
          <p:nvPr>
            <p:ph type="body" idx="1"/>
          </p:nvPr>
        </p:nvSpPr>
        <p:spPr>
          <a:xfrm>
            <a:off x="1676400" y="1752600"/>
            <a:ext cx="6591300" cy="121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Literature survey</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Do not copy paragraphs from papers or your report</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a:solidFill>
                  <a:srgbClr val="404040"/>
                </a:solidFill>
                <a:latin typeface="Calibri"/>
                <a:ea typeface="Calibri"/>
                <a:cs typeface="Calibri"/>
                <a:sym typeface="Calibri"/>
              </a:rPr>
              <a:t>Can include a table like below( this is in general: include or exclude columns as per guide instructions) </a:t>
            </a:r>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p:txBody>
      </p:sp>
      <p:sp>
        <p:nvSpPr>
          <p:cNvPr id="152" name="Google Shape;152;p11"/>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153" name="Google Shape;153;p11"/>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154" name="Google Shape;154;p11"/>
          <p:cNvGraphicFramePr/>
          <p:nvPr/>
        </p:nvGraphicFramePr>
        <p:xfrm>
          <a:off x="914400" y="3382962"/>
          <a:ext cx="8077175" cy="1922425"/>
        </p:xfrm>
        <a:graphic>
          <a:graphicData uri="http://schemas.openxmlformats.org/drawingml/2006/table">
            <a:tbl>
              <a:tblPr>
                <a:noFill/>
                <a:tableStyleId>{54C02F57-E2A1-439B-A86D-A62F00A4F16D}</a:tableStyleId>
              </a:tblPr>
              <a:tblGrid>
                <a:gridCol w="1616075">
                  <a:extLst>
                    <a:ext uri="{9D8B030D-6E8A-4147-A177-3AD203B41FA5}">
                      <a16:colId xmlns:a16="http://schemas.microsoft.com/office/drawing/2014/main" val="20000"/>
                    </a:ext>
                  </a:extLst>
                </a:gridCol>
                <a:gridCol w="1614475">
                  <a:extLst>
                    <a:ext uri="{9D8B030D-6E8A-4147-A177-3AD203B41FA5}">
                      <a16:colId xmlns:a16="http://schemas.microsoft.com/office/drawing/2014/main" val="20001"/>
                    </a:ext>
                  </a:extLst>
                </a:gridCol>
                <a:gridCol w="1616075">
                  <a:extLst>
                    <a:ext uri="{9D8B030D-6E8A-4147-A177-3AD203B41FA5}">
                      <a16:colId xmlns:a16="http://schemas.microsoft.com/office/drawing/2014/main" val="20002"/>
                    </a:ext>
                  </a:extLst>
                </a:gridCol>
                <a:gridCol w="1614475">
                  <a:extLst>
                    <a:ext uri="{9D8B030D-6E8A-4147-A177-3AD203B41FA5}">
                      <a16:colId xmlns:a16="http://schemas.microsoft.com/office/drawing/2014/main" val="20003"/>
                    </a:ext>
                  </a:extLst>
                </a:gridCol>
                <a:gridCol w="1616075">
                  <a:extLst>
                    <a:ext uri="{9D8B030D-6E8A-4147-A177-3AD203B41FA5}">
                      <a16:colId xmlns:a16="http://schemas.microsoft.com/office/drawing/2014/main" val="20004"/>
                    </a:ext>
                  </a:extLst>
                </a:gridCol>
              </a:tblGrid>
              <a:tr h="1189025">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Author’s Name/ Paper Title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Conference/Journal Name and year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Technology/ Design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Results shared by author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What you infer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366700">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366700">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155" name="Google Shape;155;p11"/>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9</a:t>
            </a:fld>
            <a:r>
              <a:rPr lang="en-US" sz="900" b="0" i="0" u="none">
                <a:solidFill>
                  <a:srgbClr val="898989"/>
                </a:solidFill>
                <a:latin typeface="Century Gothic"/>
                <a:ea typeface="Century Gothic"/>
                <a:cs typeface="Century Gothic"/>
                <a:sym typeface="Century Gothic"/>
              </a:rPr>
              <a:t> of 12</a:t>
            </a:r>
            <a:endParaRPr/>
          </a:p>
        </p:txBody>
      </p:sp>
      <p:pic>
        <p:nvPicPr>
          <p:cNvPr id="156" name="Google Shape;156;p11"/>
          <p:cNvPicPr preferRelativeResize="0"/>
          <p:nvPr/>
        </p:nvPicPr>
        <p:blipFill rotWithShape="1">
          <a:blip r:embed="rId3">
            <a:alphaModFix/>
          </a:blip>
          <a:srcRect l="1564" t="3436" r="1770" b="2130"/>
          <a:stretch/>
        </p:blipFill>
        <p:spPr>
          <a:xfrm>
            <a:off x="0" y="0"/>
            <a:ext cx="9144000" cy="6858000"/>
          </a:xfrm>
          <a:prstGeom prst="rect">
            <a:avLst/>
          </a:prstGeom>
          <a:noFill/>
          <a:ln>
            <a:noFill/>
          </a:ln>
        </p:spPr>
      </p:pic>
    </p:spTree>
  </p:cSld>
  <p:clrMapOvr>
    <a:masterClrMapping/>
  </p:clrMapOvr>
</p:sld>
</file>

<file path=ppt/theme/theme1.xml><?xml version="1.0" encoding="utf-8"?>
<a:theme xmlns:a="http://schemas.openxmlformats.org/drawingml/2006/main"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1677</Words>
  <Application>Microsoft Office PowerPoint</Application>
  <PresentationFormat>On-screen Show (4:3)</PresentationFormat>
  <Paragraphs>205</Paragraphs>
  <Slides>24</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Wingdings</vt:lpstr>
      <vt:lpstr>Times New Roman</vt:lpstr>
      <vt:lpstr>Google Sans</vt:lpstr>
      <vt:lpstr>Cambria</vt:lpstr>
      <vt:lpstr>Calibri</vt:lpstr>
      <vt:lpstr>Noto Sans Symbols</vt:lpstr>
      <vt:lpstr>Century Gothic</vt:lpstr>
      <vt:lpstr>Arial</vt:lpstr>
      <vt:lpstr>1_Wisp</vt:lpstr>
      <vt:lpstr>2_Wisp</vt:lpstr>
      <vt:lpstr>PowerPoint Presentation</vt:lpstr>
      <vt:lpstr>Overview</vt:lpstr>
      <vt:lpstr>Abstract</vt:lpstr>
      <vt:lpstr>Problem Statement </vt:lpstr>
      <vt:lpstr>Introduction</vt:lpstr>
      <vt:lpstr>Societal and environmental impacts:  </vt:lpstr>
      <vt:lpstr>State of the Art-work </vt:lpstr>
      <vt:lpstr>PowerPoint Presentation</vt:lpstr>
      <vt:lpstr>PowerPoint Presentation</vt:lpstr>
      <vt:lpstr>PowerPoint Presentation</vt:lpstr>
      <vt:lpstr>Functional requirements analysis:</vt:lpstr>
      <vt:lpstr>Hardware Requirements </vt:lpstr>
      <vt:lpstr>Hardware Requirements </vt:lpstr>
      <vt:lpstr>Hardware Requirements </vt:lpstr>
      <vt:lpstr>Simulation for ultrasonic sensors</vt:lpstr>
      <vt:lpstr>Simulation for  Infrared sensor </vt:lpstr>
      <vt:lpstr>Design</vt:lpstr>
      <vt:lpstr>PowerPoint Presentation</vt:lpstr>
      <vt:lpstr>PowerPoint Presentation</vt:lpstr>
      <vt:lpstr>PowerPoint Presentation</vt:lpstr>
      <vt:lpstr>Methodology </vt:lpstr>
      <vt:lpstr>PUBLICATION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Prathamesh p</dc:creator>
  <cp:lastModifiedBy>Prathamesh p</cp:lastModifiedBy>
  <cp:revision>36</cp:revision>
  <dcterms:modified xsi:type="dcterms:W3CDTF">2024-04-13T06:47:27Z</dcterms:modified>
</cp:coreProperties>
</file>