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6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36E60-F5AB-48F9-876E-247539D6BA81}" type="datetimeFigureOut">
              <a:rPr lang="en-US" smtClean="0"/>
              <a:t>25-Jun-19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A4089-66F1-4CED-8D52-CC29BFB905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1DF3-1498-4E1B-99FE-E0DBDEB8F6A8}" type="datetime1">
              <a:rPr lang="en-US" smtClean="0"/>
              <a:t>25-Jun-19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EC60-59B7-4401-BAD3-749741C91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71C4-E46B-44A3-924E-17F33F58773B}" type="datetime1">
              <a:rPr lang="en-US" smtClean="0"/>
              <a:t>25-Jun-19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EC60-59B7-4401-BAD3-749741C91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C7DD-9838-41EF-BA5B-FC095B1CF61F}" type="datetime1">
              <a:rPr lang="en-US" smtClean="0"/>
              <a:t>25-Jun-19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EC60-59B7-4401-BAD3-749741C91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2E73-C37A-454D-AB57-C2F4BE3D58F7}" type="datetime1">
              <a:rPr lang="en-US" smtClean="0"/>
              <a:t>25-Jun-19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EC60-59B7-4401-BAD3-749741C91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B99E-B0A2-4A90-9FB3-BB60F3BA75D6}" type="datetime1">
              <a:rPr lang="en-US" smtClean="0"/>
              <a:t>25-Jun-19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EC60-59B7-4401-BAD3-749741C91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CB9F-7CE9-4A58-9AD9-1003B68ED860}" type="datetime1">
              <a:rPr lang="en-US" smtClean="0"/>
              <a:t>25-Jun-19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EC60-59B7-4401-BAD3-749741C91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8629-D875-480F-9812-2EF4201E77FE}" type="datetime1">
              <a:rPr lang="en-US" smtClean="0"/>
              <a:t>25-Jun-19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EC60-59B7-4401-BAD3-749741C91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381B-39AA-424D-9511-14D60AC546A1}" type="datetime1">
              <a:rPr lang="en-US" smtClean="0"/>
              <a:t>25-Jun-19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EC60-59B7-4401-BAD3-749741C91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AF78-83A4-4CC9-B1CB-CA19DB0CBFCC}" type="datetime1">
              <a:rPr lang="en-US" smtClean="0"/>
              <a:t>25-Jun-19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EC60-59B7-4401-BAD3-749741C91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061E-6889-4125-A88C-D3D0C141DA49}" type="datetime1">
              <a:rPr lang="en-US" smtClean="0"/>
              <a:t>25-Jun-19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EC60-59B7-4401-BAD3-749741C91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3840-E839-4B96-83A1-3E04925B0743}" type="datetime1">
              <a:rPr lang="en-US" smtClean="0"/>
              <a:t>25-Jun-19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EC60-59B7-4401-BAD3-749741C91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0E760-E14F-4B23-BA0F-DA633373532C}" type="datetime1">
              <a:rPr lang="en-US" smtClean="0"/>
              <a:t>25-Jun-19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6EC60-59B7-4401-BAD3-749741C914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eer And Diap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04800"/>
            <a:ext cx="8343900" cy="571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72557" y="5867400"/>
            <a:ext cx="8742843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Beer &amp; Diaper: An </a:t>
            </a:r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Impossible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Correlation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istic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78303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Logistic </a:t>
            </a:r>
            <a:r>
              <a:rPr kumimoji="0" lang="en-US" sz="4400" b="1" i="0" u="none" strike="noStrike" kern="120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Regression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It is an Classification Algorithm.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Logistic Regression </a:t>
            </a:r>
            <a:r>
              <a:rPr lang="en-US" sz="3200" dirty="0"/>
              <a:t>is used to model the probability of a certain class or event existing such as pass/fail, win/lose, alive/dead or healthy/sick</a:t>
            </a:r>
            <a:r>
              <a:rPr lang="en-US" sz="3200" dirty="0" smtClean="0"/>
              <a:t>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Sigmoid Function for finding probability.</a:t>
            </a:r>
          </a:p>
        </p:txBody>
      </p:sp>
      <p:pic>
        <p:nvPicPr>
          <p:cNvPr id="4" name="Picture 3" descr="sigmoid-equ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4953000"/>
            <a:ext cx="2581275" cy="115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Case Study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585340" y="1676400"/>
            <a:ext cx="4041775" cy="94456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Titanic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Survival Classification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85340" y="5989638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Accuracy : 82%</a:t>
            </a:r>
          </a:p>
        </p:txBody>
      </p:sp>
      <p:pic>
        <p:nvPicPr>
          <p:cNvPr id="9" name="Picture 8" descr="titan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91" y="2590801"/>
            <a:ext cx="4751809" cy="3352800"/>
          </a:xfrm>
          <a:prstGeom prst="rect">
            <a:avLst/>
          </a:prstGeom>
        </p:spPr>
      </p:pic>
      <p:sp>
        <p:nvSpPr>
          <p:cNvPr id="11" name="Text Placeholder 4"/>
          <p:cNvSpPr txBox="1">
            <a:spLocks/>
          </p:cNvSpPr>
          <p:nvPr/>
        </p:nvSpPr>
        <p:spPr>
          <a:xfrm>
            <a:off x="2514600" y="685800"/>
            <a:ext cx="4041775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Logistic Regression</a:t>
            </a:r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4876800" y="1752600"/>
            <a:ext cx="4041775" cy="94456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lvl="0" indent="-342900" algn="ctr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Framingham Heart </a:t>
            </a:r>
            <a:r>
              <a:rPr lang="en-US" sz="3200" dirty="0" smtClean="0"/>
              <a:t>Study</a:t>
            </a:r>
            <a:endParaRPr lang="en-US" sz="3200" dirty="0"/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5103812" y="3962400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Accuracy : 84%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Decision Tree Classifier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A </a:t>
            </a:r>
            <a:r>
              <a:rPr lang="en-US" sz="3200" b="1" dirty="0"/>
              <a:t>decision tree</a:t>
            </a:r>
            <a:r>
              <a:rPr lang="en-US" sz="3200" dirty="0"/>
              <a:t> is a decision support tool that uses a tree-like graph or model of </a:t>
            </a:r>
            <a:r>
              <a:rPr lang="en-US" sz="3200" dirty="0" smtClean="0"/>
              <a:t>decisions.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A decision tree is a flowchart-like structure in </a:t>
            </a:r>
            <a:r>
              <a:rPr lang="en-US" sz="3200" dirty="0" smtClean="0"/>
              <a:t>which -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Internal Node : Test.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Branch : Outcome </a:t>
            </a:r>
            <a:r>
              <a:rPr lang="en-US" sz="3200" dirty="0"/>
              <a:t>of the </a:t>
            </a:r>
            <a:r>
              <a:rPr lang="en-US" sz="3200" dirty="0" smtClean="0"/>
              <a:t>test.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Leaf Node : C</a:t>
            </a:r>
            <a:r>
              <a:rPr lang="en-US" sz="3200" dirty="0" smtClean="0"/>
              <a:t>lass label.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nn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95400"/>
            <a:ext cx="6172200" cy="52509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00" y="228600"/>
            <a:ext cx="88797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Player will play Tennis or not ?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Decision Tree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Decision_Tree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7848600" cy="58805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Case Study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585340" y="1219200"/>
            <a:ext cx="817766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Diabetes Prediction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551906" y="4953000"/>
            <a:ext cx="404018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Accuracy : 70%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514600" y="685800"/>
            <a:ext cx="4041775" cy="8382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Decision Tree Classifier</a:t>
            </a:r>
          </a:p>
        </p:txBody>
      </p:sp>
      <p:pic>
        <p:nvPicPr>
          <p:cNvPr id="9" name="Picture 8" descr="Decision Tree CLassifi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0753"/>
            <a:ext cx="9144000" cy="29764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0" y="590686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 : </a:t>
            </a:r>
            <a:r>
              <a:rPr lang="en-US" dirty="0" smtClean="0"/>
              <a:t>Accuracy can be increased up to 80% if SVM is used instead of Decision Tree classifier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Random</a:t>
            </a:r>
            <a:r>
              <a:rPr kumimoji="0" lang="en-US" sz="4400" b="1" i="0" u="none" strike="noStrike" kern="1200" cap="none" spc="0" normalizeH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 Forest </a:t>
            </a:r>
            <a:r>
              <a:rPr kumimoji="0" lang="en-US" sz="4400" b="1" i="0" u="none" strike="noStrike" kern="120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Classifier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="1" dirty="0"/>
              <a:t>Random forests</a:t>
            </a:r>
            <a:r>
              <a:rPr lang="en-US" sz="3200" dirty="0"/>
              <a:t>  method </a:t>
            </a:r>
            <a:r>
              <a:rPr lang="en-US" sz="3200" dirty="0" smtClean="0"/>
              <a:t>operates </a:t>
            </a:r>
            <a:r>
              <a:rPr lang="en-US" sz="3200" dirty="0"/>
              <a:t>by constructing a </a:t>
            </a:r>
            <a:r>
              <a:rPr lang="en-US" sz="3200" dirty="0" smtClean="0"/>
              <a:t>multiple</a:t>
            </a:r>
            <a:r>
              <a:rPr lang="en-US" sz="3200" dirty="0"/>
              <a:t> decision trees at training time and </a:t>
            </a:r>
            <a:r>
              <a:rPr lang="en-US" sz="3200" b="1" dirty="0">
                <a:solidFill>
                  <a:srgbClr val="00B050"/>
                </a:solidFill>
              </a:rPr>
              <a:t>outputting the </a:t>
            </a:r>
            <a:r>
              <a:rPr lang="en-US" sz="3200" b="1" dirty="0" smtClean="0">
                <a:solidFill>
                  <a:srgbClr val="00B050"/>
                </a:solidFill>
              </a:rPr>
              <a:t>mean </a:t>
            </a:r>
            <a:r>
              <a:rPr lang="en-US" sz="3200" b="1" dirty="0">
                <a:solidFill>
                  <a:srgbClr val="00B050"/>
                </a:solidFill>
              </a:rPr>
              <a:t>prediction</a:t>
            </a:r>
            <a:r>
              <a:rPr lang="en-US" sz="3200" dirty="0"/>
              <a:t> (regression) of the individual </a:t>
            </a:r>
            <a:r>
              <a:rPr lang="en-US" sz="3200" dirty="0" smtClean="0"/>
              <a:t>trees.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It uses multiple </a:t>
            </a:r>
            <a:r>
              <a:rPr lang="en-US" sz="3200" b="1" dirty="0" smtClean="0">
                <a:solidFill>
                  <a:srgbClr val="00B050"/>
                </a:solidFill>
              </a:rPr>
              <a:t>Decision Trees</a:t>
            </a:r>
            <a:r>
              <a:rPr lang="en-US" sz="3200" dirty="0" smtClean="0"/>
              <a:t> as well as </a:t>
            </a:r>
            <a:r>
              <a:rPr lang="en-US" sz="3200" b="1" dirty="0" smtClean="0">
                <a:solidFill>
                  <a:srgbClr val="00B050"/>
                </a:solidFill>
              </a:rPr>
              <a:t>Bagging Method</a:t>
            </a:r>
            <a:r>
              <a:rPr lang="en-US" sz="3200" dirty="0" smtClean="0"/>
              <a:t>, hence very time consuming (depending on processing power)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pam_Tre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21" y="1348275"/>
            <a:ext cx="7803557" cy="5357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381000"/>
            <a:ext cx="80210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Detecting whether an URL is spam or not</a:t>
            </a:r>
            <a:endParaRPr lang="en-US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Case Study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585340" y="1219200"/>
            <a:ext cx="8177660" cy="60960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Predicting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whether Mushroom is Edible or Poisonous.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551906" y="5562600"/>
            <a:ext cx="404018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Accuracy : 100%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324100" y="685800"/>
            <a:ext cx="44958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Random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Forest 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Classifier</a:t>
            </a:r>
          </a:p>
        </p:txBody>
      </p:sp>
      <p:pic>
        <p:nvPicPr>
          <p:cNvPr id="9" name="Picture 8" descr="download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828800"/>
            <a:ext cx="4953000" cy="35458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24B7B20-AC6E-409F-A45E-ACE31408A15D}"/>
              </a:ext>
            </a:extLst>
          </p:cNvPr>
          <p:cNvSpPr txBox="1"/>
          <p:nvPr/>
        </p:nvSpPr>
        <p:spPr>
          <a:xfrm>
            <a:off x="304800" y="304800"/>
            <a:ext cx="4052131" cy="16619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accent2"/>
                </a:solidFill>
                <a:latin typeface="+mj-lt"/>
                <a:cs typeface="Arial" pitchFamily="34" charset="0"/>
              </a:rPr>
              <a:t>Summer </a:t>
            </a:r>
            <a:r>
              <a:rPr lang="en-US" altLang="ko-KR" sz="3600" b="1" dirty="0" smtClean="0">
                <a:solidFill>
                  <a:schemeClr val="accent2"/>
                </a:solidFill>
                <a:latin typeface="+mj-lt"/>
                <a:cs typeface="Arial" pitchFamily="34" charset="0"/>
              </a:rPr>
              <a:t>Internship</a:t>
            </a:r>
            <a:r>
              <a:rPr lang="en-US" altLang="ko-KR" sz="4800" b="1" dirty="0" smtClean="0">
                <a:solidFill>
                  <a:schemeClr val="accent2"/>
                </a:solidFill>
                <a:latin typeface="+mj-lt"/>
                <a:cs typeface="Arial" pitchFamily="34" charset="0"/>
              </a:rPr>
              <a:t> </a:t>
            </a:r>
          </a:p>
          <a:p>
            <a:pPr algn="ctr"/>
            <a:r>
              <a:rPr lang="en-US" altLang="ko-KR" sz="5400" dirty="0" smtClean="0">
                <a:solidFill>
                  <a:srgbClr val="FFC000"/>
                </a:solidFill>
                <a:latin typeface="+mj-lt"/>
                <a:cs typeface="Arial" pitchFamily="34" charset="0"/>
              </a:rPr>
              <a:t>2019</a:t>
            </a:r>
            <a:endParaRPr lang="ko-KR" altLang="en-US" sz="5400" dirty="0">
              <a:solidFill>
                <a:srgbClr val="FFC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88DFC3BA-6903-466E-97A9-F1FDB504CFD5}"/>
              </a:ext>
            </a:extLst>
          </p:cNvPr>
          <p:cNvSpPr txBox="1"/>
          <p:nvPr/>
        </p:nvSpPr>
        <p:spPr>
          <a:xfrm>
            <a:off x="5562600" y="685800"/>
            <a:ext cx="4706821" cy="112338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4000" b="1" dirty="0" smtClean="0">
                <a:cs typeface="Arial" pitchFamily="34" charset="0"/>
              </a:rPr>
              <a:t>Company</a:t>
            </a:r>
            <a:endParaRPr lang="en-US" altLang="ko-KR" sz="2700" b="1" dirty="0" smtClean="0">
              <a:cs typeface="Arial" pitchFamily="34" charset="0"/>
            </a:endParaRPr>
          </a:p>
          <a:p>
            <a:r>
              <a:rPr lang="en-US" altLang="ko-KR" sz="2700" b="1" dirty="0" err="1" smtClean="0">
                <a:solidFill>
                  <a:srgbClr val="92D050"/>
                </a:solidFill>
                <a:cs typeface="Arial" pitchFamily="34" charset="0"/>
              </a:rPr>
              <a:t>Cognifront</a:t>
            </a:r>
            <a:r>
              <a:rPr lang="en-US" altLang="ko-KR" sz="2700" b="1" dirty="0" smtClean="0">
                <a:solidFill>
                  <a:srgbClr val="92D050"/>
                </a:solidFill>
                <a:cs typeface="Arial" pitchFamily="34" charset="0"/>
              </a:rPr>
              <a:t> </a:t>
            </a:r>
            <a:endParaRPr lang="ko-KR" altLang="en-US" sz="2700" b="1" dirty="0">
              <a:solidFill>
                <a:srgbClr val="92D050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412DB6B-9AB7-4955-A4BB-AF14FF1B562D}"/>
              </a:ext>
            </a:extLst>
          </p:cNvPr>
          <p:cNvSpPr txBox="1"/>
          <p:nvPr/>
        </p:nvSpPr>
        <p:spPr>
          <a:xfrm>
            <a:off x="4572000" y="609600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cs typeface="Arial" pitchFamily="34" charset="0"/>
              </a:rPr>
              <a:t>01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88DFC3BA-6903-466E-97A9-F1FDB504CFD5}"/>
              </a:ext>
            </a:extLst>
          </p:cNvPr>
          <p:cNvSpPr txBox="1"/>
          <p:nvPr/>
        </p:nvSpPr>
        <p:spPr>
          <a:xfrm>
            <a:off x="5638800" y="2077016"/>
            <a:ext cx="4706821" cy="112338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4000" b="1" dirty="0" smtClean="0">
                <a:cs typeface="Arial" pitchFamily="34" charset="0"/>
              </a:rPr>
              <a:t>Domain</a:t>
            </a:r>
            <a:endParaRPr lang="en-US" altLang="ko-KR" sz="2700" b="1" dirty="0" smtClean="0">
              <a:cs typeface="Arial" pitchFamily="34" charset="0"/>
            </a:endParaRPr>
          </a:p>
          <a:p>
            <a:r>
              <a:rPr lang="en-US" altLang="ko-KR" sz="2700" b="1" dirty="0" smtClean="0">
                <a:solidFill>
                  <a:srgbClr val="92D050"/>
                </a:solidFill>
                <a:cs typeface="Arial" pitchFamily="34" charset="0"/>
              </a:rPr>
              <a:t>Machine Learning</a:t>
            </a:r>
            <a:endParaRPr lang="ko-KR" altLang="en-US" sz="2700" b="1" dirty="0">
              <a:solidFill>
                <a:srgbClr val="92D050"/>
              </a:solidFill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0412DB6B-9AB7-4955-A4BB-AF14FF1B562D}"/>
              </a:ext>
            </a:extLst>
          </p:cNvPr>
          <p:cNvSpPr txBox="1"/>
          <p:nvPr/>
        </p:nvSpPr>
        <p:spPr>
          <a:xfrm>
            <a:off x="4648200" y="2000816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 smtClean="0">
                <a:cs typeface="Arial" pitchFamily="34" charset="0"/>
              </a:rPr>
              <a:t>02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88DFC3BA-6903-466E-97A9-F1FDB504CFD5}"/>
              </a:ext>
            </a:extLst>
          </p:cNvPr>
          <p:cNvSpPr txBox="1"/>
          <p:nvPr/>
        </p:nvSpPr>
        <p:spPr>
          <a:xfrm>
            <a:off x="5562600" y="3448616"/>
            <a:ext cx="4706821" cy="112338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4000" b="1" dirty="0" smtClean="0">
                <a:cs typeface="Arial" pitchFamily="34" charset="0"/>
              </a:rPr>
              <a:t>Time Span</a:t>
            </a:r>
          </a:p>
          <a:p>
            <a:r>
              <a:rPr lang="en-US" altLang="ko-KR" sz="2700" b="1" dirty="0" smtClean="0">
                <a:solidFill>
                  <a:srgbClr val="92D050"/>
                </a:solidFill>
                <a:cs typeface="Arial" pitchFamily="34" charset="0"/>
              </a:rPr>
              <a:t>6</a:t>
            </a:r>
            <a:r>
              <a:rPr lang="en-US" altLang="ko-KR" sz="2700" b="1" baseline="30000" dirty="0" smtClean="0">
                <a:solidFill>
                  <a:srgbClr val="92D050"/>
                </a:solidFill>
                <a:cs typeface="Arial" pitchFamily="34" charset="0"/>
              </a:rPr>
              <a:t>th</a:t>
            </a:r>
            <a:r>
              <a:rPr lang="en-US" altLang="ko-KR" sz="2700" b="1" dirty="0" smtClean="0">
                <a:solidFill>
                  <a:srgbClr val="92D050"/>
                </a:solidFill>
                <a:cs typeface="Arial" pitchFamily="34" charset="0"/>
              </a:rPr>
              <a:t>  </a:t>
            </a:r>
            <a:r>
              <a:rPr lang="en-US" altLang="ko-KR" sz="2700" b="1" dirty="0" smtClean="0">
                <a:solidFill>
                  <a:srgbClr val="92D050"/>
                </a:solidFill>
                <a:cs typeface="Arial" pitchFamily="34" charset="0"/>
              </a:rPr>
              <a:t>June – 21</a:t>
            </a:r>
            <a:r>
              <a:rPr lang="en-US" altLang="ko-KR" sz="2700" b="1" baseline="30000" dirty="0" smtClean="0">
                <a:solidFill>
                  <a:srgbClr val="92D050"/>
                </a:solidFill>
                <a:cs typeface="Arial" pitchFamily="34" charset="0"/>
              </a:rPr>
              <a:t>st</a:t>
            </a:r>
            <a:r>
              <a:rPr lang="en-US" altLang="ko-KR" sz="2700" b="1" dirty="0" smtClean="0">
                <a:solidFill>
                  <a:srgbClr val="92D050"/>
                </a:solidFill>
                <a:cs typeface="Arial" pitchFamily="34" charset="0"/>
              </a:rPr>
              <a:t> June</a:t>
            </a:r>
            <a:endParaRPr lang="ko-KR" altLang="en-US" sz="2700" b="1" dirty="0">
              <a:solidFill>
                <a:srgbClr val="92D050"/>
              </a:solidFill>
              <a:cs typeface="Arial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0412DB6B-9AB7-4955-A4BB-AF14FF1B562D}"/>
              </a:ext>
            </a:extLst>
          </p:cNvPr>
          <p:cNvSpPr txBox="1"/>
          <p:nvPr/>
        </p:nvSpPr>
        <p:spPr>
          <a:xfrm>
            <a:off x="4572000" y="3372416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 smtClean="0">
                <a:cs typeface="Arial" pitchFamily="34" charset="0"/>
              </a:rPr>
              <a:t>03</a:t>
            </a:r>
            <a:endParaRPr lang="ko-KR" altLang="en-US" sz="4800" b="1" dirty="0">
              <a:cs typeface="Arial" pitchFamily="34" charset="0"/>
            </a:endParaRPr>
          </a:p>
        </p:txBody>
      </p:sp>
      <p:pic>
        <p:nvPicPr>
          <p:cNvPr id="76" name="Graphic 2">
            <a:extLst>
              <a:ext uri="{FF2B5EF4-FFF2-40B4-BE49-F238E27FC236}">
                <a16:creationId xmlns:a16="http://schemas.microsoft.com/office/drawing/2014/main" xmlns="" id="{EC239884-C6D0-4655-A151-0D66E3B937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62000" y="2133600"/>
            <a:ext cx="2724150" cy="2495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40000" lnSpcReduction="20000"/>
          </a:bodyPr>
          <a:lstStyle/>
          <a:p>
            <a:pPr algn="ctr"/>
            <a:r>
              <a:rPr lang="en-US" sz="1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Hierarchical </a:t>
            </a:r>
            <a:r>
              <a:rPr lang="en-US" sz="1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clustering</a:t>
            </a:r>
          </a:p>
          <a:p>
            <a:pPr algn="ctr"/>
            <a:r>
              <a:rPr lang="en-US" sz="4400" dirty="0"/>
              <a:t/>
            </a:r>
            <a:br>
              <a:rPr lang="en-US" sz="4400" dirty="0"/>
            </a:b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hierarchical clustering is a method of </a:t>
            </a:r>
            <a:r>
              <a:rPr lang="en-US" sz="3200" b="1" dirty="0" smtClean="0">
                <a:solidFill>
                  <a:srgbClr val="00B050"/>
                </a:solidFill>
              </a:rPr>
              <a:t>cluster analysis</a:t>
            </a:r>
            <a:r>
              <a:rPr lang="en-US" sz="3200" dirty="0" smtClean="0"/>
              <a:t> which seeks to build a hierarchy of clusters.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Strategies for hierarchical clustering generally fall into two types: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Agglomerative (Bottom – Up Approach)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Divisive (Top - Down)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Case Study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585340" y="1371600"/>
            <a:ext cx="8177660" cy="9906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Clustering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customers on the basis of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Annual Income and Spending Score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324100" y="685800"/>
            <a:ext cx="44958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Hierarchical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Clustering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download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526323"/>
            <a:ext cx="6400800" cy="4255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40000" lnSpcReduction="20000"/>
          </a:bodyPr>
          <a:lstStyle/>
          <a:p>
            <a:pPr algn="ctr"/>
            <a:r>
              <a:rPr lang="en-US" sz="1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K means clustering</a:t>
            </a:r>
            <a:endParaRPr lang="en-US" sz="1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  <a:p>
            <a:pPr algn="ctr"/>
            <a:r>
              <a:rPr lang="en-US" sz="4400" dirty="0"/>
              <a:t/>
            </a:r>
            <a:br>
              <a:rPr lang="en-US" sz="4400" dirty="0"/>
            </a:b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k-means clustering aims to partition </a:t>
            </a:r>
            <a:r>
              <a:rPr lang="en-US" sz="3200" i="1" dirty="0" smtClean="0"/>
              <a:t>n</a:t>
            </a:r>
            <a:r>
              <a:rPr lang="en-US" sz="3200" dirty="0" smtClean="0"/>
              <a:t> observations into </a:t>
            </a:r>
            <a:r>
              <a:rPr lang="en-US" sz="3200" i="1" dirty="0" smtClean="0"/>
              <a:t>k</a:t>
            </a:r>
            <a:r>
              <a:rPr lang="en-US" sz="3200" dirty="0" smtClean="0"/>
              <a:t> clusters in which each observation belongs to the cluster with the nearest mean, serving as a prototype of the cluster.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Case Study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585340" y="1219200"/>
            <a:ext cx="8177660" cy="60960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342900" lvl="0" indent="-342900" algn="ctr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Customer clustering </a:t>
            </a:r>
            <a:r>
              <a:rPr lang="en-US" sz="3200" dirty="0"/>
              <a:t>based on </a:t>
            </a:r>
            <a:r>
              <a:rPr lang="en-US" sz="3200" dirty="0" smtClean="0"/>
              <a:t>brand </a:t>
            </a:r>
            <a:r>
              <a:rPr lang="en-US" sz="3200" dirty="0"/>
              <a:t>loyalty score and price sensitivity score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324100" y="685800"/>
            <a:ext cx="44958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 means 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Clustering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download 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28800"/>
            <a:ext cx="7010400" cy="50229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1356354"/>
          <a:ext cx="76962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5867400"/>
              </a:tblGrid>
              <a:tr h="359228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Syllabus Covered</a:t>
                      </a:r>
                      <a:endParaRPr lang="en-US" dirty="0"/>
                    </a:p>
                  </a:txBody>
                  <a:tcPr/>
                </a:tc>
              </a:tr>
              <a:tr h="359228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June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Inauguration, Introduction to</a:t>
                      </a:r>
                      <a:r>
                        <a:rPr lang="en-US" baseline="0" dirty="0" smtClean="0"/>
                        <a:t> Machine Learning</a:t>
                      </a:r>
                      <a:endParaRPr lang="en-US" dirty="0"/>
                    </a:p>
                  </a:txBody>
                  <a:tcPr/>
                </a:tc>
              </a:tr>
              <a:tr h="3592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types &amp;</a:t>
                      </a:r>
                      <a:r>
                        <a:rPr lang="en-US" baseline="0" dirty="0" smtClean="0"/>
                        <a:t> Output Formatting in Python</a:t>
                      </a:r>
                      <a:endParaRPr lang="en-US" dirty="0"/>
                    </a:p>
                  </a:txBody>
                  <a:tcPr/>
                </a:tc>
              </a:tr>
              <a:tr h="3592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Flow</a:t>
                      </a:r>
                      <a:r>
                        <a:rPr lang="en-US" baseline="0" dirty="0" smtClean="0"/>
                        <a:t> Control and Matrices</a:t>
                      </a:r>
                      <a:endParaRPr lang="en-US" dirty="0"/>
                    </a:p>
                  </a:txBody>
                  <a:tcPr/>
                </a:tc>
              </a:tr>
              <a:tr h="3592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Operations and Functions</a:t>
                      </a:r>
                      <a:endParaRPr lang="en-US" dirty="0"/>
                    </a:p>
                  </a:txBody>
                  <a:tcPr/>
                </a:tc>
              </a:tr>
              <a:tr h="3592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Modules,</a:t>
                      </a:r>
                      <a:r>
                        <a:rPr lang="en-US" baseline="0" dirty="0" smtClean="0"/>
                        <a:t> File Operations, </a:t>
                      </a:r>
                      <a:r>
                        <a:rPr lang="en-US" baseline="0" dirty="0" err="1" smtClean="0"/>
                        <a:t>NumPy</a:t>
                      </a:r>
                      <a:r>
                        <a:rPr lang="en-US" baseline="0" dirty="0" smtClean="0"/>
                        <a:t> Library and Operations</a:t>
                      </a:r>
                      <a:endParaRPr lang="en-US" dirty="0"/>
                    </a:p>
                  </a:txBody>
                  <a:tcPr/>
                </a:tc>
              </a:tr>
              <a:tr h="3592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Pandas</a:t>
                      </a:r>
                      <a:r>
                        <a:rPr lang="en-US" baseline="0" dirty="0" smtClean="0"/>
                        <a:t> Library and operations</a:t>
                      </a:r>
                      <a:endParaRPr lang="en-US" dirty="0"/>
                    </a:p>
                  </a:txBody>
                  <a:tcPr/>
                </a:tc>
              </a:tr>
              <a:tr h="3592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13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Operations</a:t>
                      </a:r>
                      <a:r>
                        <a:rPr lang="en-US" baseline="0" dirty="0" smtClean="0"/>
                        <a:t> on </a:t>
                      </a:r>
                      <a:r>
                        <a:rPr lang="en-US" baseline="0" dirty="0" err="1" smtClean="0"/>
                        <a:t>Dataframes</a:t>
                      </a:r>
                      <a:endParaRPr lang="en-US" dirty="0"/>
                    </a:p>
                  </a:txBody>
                  <a:tcPr/>
                </a:tc>
              </a:tr>
              <a:tr h="3592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MatPlot</a:t>
                      </a:r>
                      <a:r>
                        <a:rPr lang="en-US" baseline="0" dirty="0" err="1" smtClean="0"/>
                        <a:t>Lib</a:t>
                      </a:r>
                      <a:r>
                        <a:rPr lang="en-US" baseline="0" dirty="0" smtClean="0"/>
                        <a:t>, Seaborne, EDA</a:t>
                      </a:r>
                      <a:endParaRPr lang="en-US" dirty="0"/>
                    </a:p>
                  </a:txBody>
                  <a:tcPr/>
                </a:tc>
              </a:tr>
              <a:tr h="3592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Statistics and Linear Regression</a:t>
                      </a:r>
                      <a:endParaRPr lang="en-US" dirty="0"/>
                    </a:p>
                  </a:txBody>
                  <a:tcPr/>
                </a:tc>
              </a:tr>
              <a:tr h="3592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17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/>
                </a:tc>
              </a:tr>
              <a:tr h="3592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18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 Classifier</a:t>
                      </a:r>
                      <a:endParaRPr lang="en-US" dirty="0"/>
                    </a:p>
                  </a:txBody>
                  <a:tcPr/>
                </a:tc>
              </a:tr>
              <a:tr h="3592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Forest &amp; Clustering</a:t>
                      </a:r>
                      <a:endParaRPr lang="en-US" dirty="0"/>
                    </a:p>
                  </a:txBody>
                  <a:tcPr/>
                </a:tc>
              </a:tr>
              <a:tr h="3592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ANN, Certificate</a:t>
                      </a:r>
                      <a:r>
                        <a:rPr lang="en-US" baseline="0" dirty="0" smtClean="0"/>
                        <a:t> Distribution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905000" y="0"/>
            <a:ext cx="57584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Day Wise Summary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Why do we need 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Machine Learning 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Human Expertise does not exist.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00B050"/>
                </a:solidFill>
              </a:rPr>
              <a:t>Navigating on Mars</a:t>
            </a:r>
          </a:p>
          <a:p>
            <a:r>
              <a:rPr lang="en-US" b="1" dirty="0" smtClean="0"/>
              <a:t>Solution Changes in Time.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00B050"/>
                </a:solidFill>
              </a:rPr>
              <a:t>Routing on Computer Networks</a:t>
            </a:r>
          </a:p>
          <a:p>
            <a:r>
              <a:rPr lang="en-US" b="1" dirty="0" smtClean="0"/>
              <a:t>Improving Sales.</a:t>
            </a:r>
            <a:endParaRPr lang="en-US" b="1" dirty="0"/>
          </a:p>
          <a:p>
            <a:pPr>
              <a:buNone/>
            </a:pPr>
            <a:r>
              <a:rPr lang="en-US" dirty="0" smtClean="0"/>
              <a:t> 		</a:t>
            </a:r>
            <a:r>
              <a:rPr lang="en-US" dirty="0" err="1" smtClean="0"/>
              <a:t>eg</a:t>
            </a:r>
            <a:r>
              <a:rPr lang="en-US" dirty="0" smtClean="0"/>
              <a:t>.</a:t>
            </a:r>
            <a:r>
              <a:rPr lang="en-US" b="1" dirty="0" smtClean="0">
                <a:solidFill>
                  <a:srgbClr val="00B050"/>
                </a:solidFill>
              </a:rPr>
              <a:t> Market Basket Analysis</a:t>
            </a:r>
            <a:endParaRPr lang="en-US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Machine Learning ?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735" name="Picture 734" descr="download.jpg"/>
          <p:cNvPicPr>
            <a:picLocks noChangeAspect="1"/>
          </p:cNvPicPr>
          <p:nvPr/>
        </p:nvPicPr>
        <p:blipFill>
          <a:blip r:embed="rId2"/>
          <a:srcRect l="20257" t="5704" r="4747" b="178"/>
          <a:stretch>
            <a:fillRect/>
          </a:stretch>
        </p:blipFill>
        <p:spPr>
          <a:xfrm flipH="1">
            <a:off x="-152400" y="1524000"/>
            <a:ext cx="6019800" cy="5029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03330" y="1724085"/>
            <a:ext cx="4540670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Machine Learning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endParaRPr lang="en-US" sz="3600" dirty="0" smtClean="0">
              <a:solidFill>
                <a:srgbClr val="FF0000"/>
              </a:solidFill>
            </a:endParaRPr>
          </a:p>
          <a:p>
            <a:pPr algn="ctr"/>
            <a:r>
              <a:rPr lang="en-US" sz="3600" dirty="0" smtClean="0"/>
              <a:t>is </a:t>
            </a:r>
            <a:r>
              <a:rPr lang="en-US" sz="3600" dirty="0"/>
              <a:t>a field of </a:t>
            </a:r>
            <a:endParaRPr lang="en-US" sz="3600" dirty="0" smtClean="0"/>
          </a:p>
          <a:p>
            <a:pPr algn="ctr"/>
            <a:r>
              <a:rPr lang="en-US" sz="3600" b="1" dirty="0">
                <a:solidFill>
                  <a:srgbClr val="FF0000"/>
                </a:solidFill>
              </a:rPr>
              <a:t>C</a:t>
            </a:r>
            <a:r>
              <a:rPr lang="en-US" sz="3600" b="1" dirty="0" smtClean="0">
                <a:solidFill>
                  <a:srgbClr val="FF0000"/>
                </a:solidFill>
              </a:rPr>
              <a:t>omputer Science </a:t>
            </a:r>
          </a:p>
          <a:p>
            <a:pPr algn="ctr"/>
            <a:r>
              <a:rPr lang="en-US" sz="3600" dirty="0" smtClean="0"/>
              <a:t>which </a:t>
            </a:r>
            <a:r>
              <a:rPr lang="en-US" sz="3600" dirty="0"/>
              <a:t>gives </a:t>
            </a:r>
            <a:r>
              <a:rPr lang="en-US" sz="3600" dirty="0" smtClean="0"/>
              <a:t>computer </a:t>
            </a:r>
          </a:p>
          <a:p>
            <a:pPr algn="ctr"/>
            <a:r>
              <a:rPr lang="en-US" sz="3600" dirty="0" smtClean="0"/>
              <a:t>the </a:t>
            </a:r>
            <a:r>
              <a:rPr lang="en-US" sz="3600" dirty="0"/>
              <a:t>ability to learn </a:t>
            </a:r>
            <a:endParaRPr lang="en-US" sz="3600" dirty="0" smtClean="0"/>
          </a:p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without </a:t>
            </a:r>
            <a:r>
              <a:rPr lang="en-US" sz="3600" b="1" dirty="0">
                <a:solidFill>
                  <a:srgbClr val="FF0000"/>
                </a:solidFill>
              </a:rPr>
              <a:t>being explicitly programmed</a:t>
            </a:r>
            <a:r>
              <a:rPr lang="en-US" sz="3600" dirty="0"/>
              <a:t>.</a:t>
            </a:r>
            <a:endParaRPr 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hord 19"/>
          <p:cNvSpPr/>
          <p:nvPr/>
        </p:nvSpPr>
        <p:spPr>
          <a:xfrm rot="6737257">
            <a:off x="596985" y="1186305"/>
            <a:ext cx="7893260" cy="8232714"/>
          </a:xfrm>
          <a:prstGeom prst="chor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hord 20"/>
          <p:cNvSpPr/>
          <p:nvPr/>
        </p:nvSpPr>
        <p:spPr>
          <a:xfrm rot="6737257">
            <a:off x="1862359" y="3030282"/>
            <a:ext cx="5395962" cy="5645279"/>
          </a:xfrm>
          <a:prstGeom prst="chor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hord 21"/>
          <p:cNvSpPr/>
          <p:nvPr/>
        </p:nvSpPr>
        <p:spPr>
          <a:xfrm rot="6737257">
            <a:off x="3116226" y="4822866"/>
            <a:ext cx="2835347" cy="3037829"/>
          </a:xfrm>
          <a:prstGeom prst="chor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68216" y="304800"/>
            <a:ext cx="82075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Relation Between AI, ML &amp; Deep Learning</a:t>
            </a:r>
            <a:endParaRPr lang="en-US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24200" y="1676400"/>
            <a:ext cx="258429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Artificial </a:t>
            </a:r>
          </a:p>
          <a:p>
            <a:pPr algn="ct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Intelligence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29000" y="3505200"/>
            <a:ext cx="199605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Machine</a:t>
            </a:r>
          </a:p>
          <a:p>
            <a:pPr algn="ct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Learning</a:t>
            </a:r>
            <a:endParaRPr lang="en-US" sz="4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612913" y="5410200"/>
            <a:ext cx="179728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Deep </a:t>
            </a:r>
          </a:p>
          <a:p>
            <a:pPr algn="ctr"/>
            <a:r>
              <a:rPr lang="en-US" sz="3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Learning</a:t>
            </a:r>
            <a:endParaRPr lang="en-US" sz="3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0"/>
          <p:cNvGrpSpPr/>
          <p:nvPr/>
        </p:nvGrpSpPr>
        <p:grpSpPr>
          <a:xfrm>
            <a:off x="3350511" y="0"/>
            <a:ext cx="2531411" cy="634548"/>
            <a:chOff x="3732449" y="1491219"/>
            <a:chExt cx="2196873" cy="580459"/>
          </a:xfrm>
        </p:grpSpPr>
        <p:sp>
          <p:nvSpPr>
            <p:cNvPr id="75" name="对角圆角矩形 4"/>
            <p:cNvSpPr/>
            <p:nvPr/>
          </p:nvSpPr>
          <p:spPr>
            <a:xfrm>
              <a:off x="3732449" y="1500174"/>
              <a:ext cx="2196873" cy="571504"/>
            </a:xfrm>
            <a:prstGeom prst="round2DiagRect">
              <a:avLst>
                <a:gd name="adj1" fmla="val 16667"/>
                <a:gd name="adj2" fmla="val 30000"/>
              </a:avLst>
            </a:prstGeom>
            <a:solidFill>
              <a:srgbClr val="C4B798"/>
            </a:solidFill>
            <a:ln w="19050">
              <a:solidFill>
                <a:srgbClr val="F8F8F8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normAutofit/>
            </a:bodyPr>
            <a:lstStyle/>
            <a:p>
              <a:pPr algn="ctr"/>
              <a:endParaRPr lang="en-US" altLang="zh-CN" sz="1400" kern="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泪滴形 6"/>
            <p:cNvSpPr/>
            <p:nvPr/>
          </p:nvSpPr>
          <p:spPr>
            <a:xfrm rot="16682153">
              <a:off x="3734355" y="1491220"/>
              <a:ext cx="285751" cy="285750"/>
            </a:xfrm>
            <a:prstGeom prst="teardrop">
              <a:avLst>
                <a:gd name="adj" fmla="val 114259"/>
              </a:avLst>
            </a:prstGeom>
            <a:solidFill>
              <a:srgbClr val="00B0F0"/>
            </a:solidFill>
            <a:ln w="19050">
              <a:solidFill>
                <a:srgbClr val="F8F8F8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endParaRPr lang="zh-CN" altLang="en-US" sz="1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矩形 9"/>
            <p:cNvSpPr/>
            <p:nvPr/>
          </p:nvSpPr>
          <p:spPr>
            <a:xfrm>
              <a:off x="4065584" y="1630350"/>
              <a:ext cx="16305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Machine learning</a:t>
              </a:r>
              <a:endParaRPr lang="en-US" sz="1600" dirty="0"/>
            </a:p>
          </p:txBody>
        </p:sp>
      </p:grpSp>
      <p:sp>
        <p:nvSpPr>
          <p:cNvPr id="18" name="Shape 2896"/>
          <p:cNvSpPr/>
          <p:nvPr/>
        </p:nvSpPr>
        <p:spPr>
          <a:xfrm rot="10800000">
            <a:off x="1621864" y="739816"/>
            <a:ext cx="104270" cy="157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C00000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19" name="Shape 2896"/>
          <p:cNvSpPr/>
          <p:nvPr/>
        </p:nvSpPr>
        <p:spPr>
          <a:xfrm rot="10800000">
            <a:off x="7466337" y="739816"/>
            <a:ext cx="104270" cy="157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C00000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cxnSp>
        <p:nvCxnSpPr>
          <p:cNvPr id="20" name="直接连接符 77"/>
          <p:cNvCxnSpPr/>
          <p:nvPr/>
        </p:nvCxnSpPr>
        <p:spPr>
          <a:xfrm rot="10800000" flipH="1">
            <a:off x="1673999" y="742779"/>
            <a:ext cx="5844473" cy="1736"/>
          </a:xfrm>
          <a:prstGeom prst="line">
            <a:avLst/>
          </a:prstGeom>
          <a:solidFill>
            <a:schemeClr val="accent2"/>
          </a:solidFill>
          <a:ln w="12700">
            <a:solidFill>
              <a:srgbClr val="C00000"/>
            </a:solidFill>
            <a:miter lim="400000"/>
          </a:ln>
        </p:spPr>
      </p:cxnSp>
      <p:sp>
        <p:nvSpPr>
          <p:cNvPr id="37" name="Freeform 65"/>
          <p:cNvSpPr>
            <a:spLocks noEditPoints="1"/>
          </p:cNvSpPr>
          <p:nvPr/>
        </p:nvSpPr>
        <p:spPr bwMode="auto">
          <a:xfrm>
            <a:off x="3379780" y="38188"/>
            <a:ext cx="271002" cy="234285"/>
          </a:xfrm>
          <a:custGeom>
            <a:avLst/>
            <a:gdLst>
              <a:gd name="T0" fmla="*/ 2147483646 w 78"/>
              <a:gd name="T1" fmla="*/ 2147483646 h 71"/>
              <a:gd name="T2" fmla="*/ 2147483646 w 78"/>
              <a:gd name="T3" fmla="*/ 2147483646 h 71"/>
              <a:gd name="T4" fmla="*/ 2147483646 w 78"/>
              <a:gd name="T5" fmla="*/ 2147483646 h 71"/>
              <a:gd name="T6" fmla="*/ 2147483646 w 78"/>
              <a:gd name="T7" fmla="*/ 2147483646 h 71"/>
              <a:gd name="T8" fmla="*/ 2147483646 w 78"/>
              <a:gd name="T9" fmla="*/ 2147483646 h 71"/>
              <a:gd name="T10" fmla="*/ 2147483646 w 78"/>
              <a:gd name="T11" fmla="*/ 2147483646 h 71"/>
              <a:gd name="T12" fmla="*/ 2147483646 w 78"/>
              <a:gd name="T13" fmla="*/ 2147483646 h 71"/>
              <a:gd name="T14" fmla="*/ 2147483646 w 78"/>
              <a:gd name="T15" fmla="*/ 2147483646 h 71"/>
              <a:gd name="T16" fmla="*/ 0 w 78"/>
              <a:gd name="T17" fmla="*/ 2147483646 h 71"/>
              <a:gd name="T18" fmla="*/ 2147483646 w 78"/>
              <a:gd name="T19" fmla="*/ 2147483646 h 71"/>
              <a:gd name="T20" fmla="*/ 2147483646 w 78"/>
              <a:gd name="T21" fmla="*/ 2147483646 h 71"/>
              <a:gd name="T22" fmla="*/ 2147483646 w 78"/>
              <a:gd name="T23" fmla="*/ 2147483646 h 71"/>
              <a:gd name="T24" fmla="*/ 2147483646 w 78"/>
              <a:gd name="T25" fmla="*/ 2147483646 h 71"/>
              <a:gd name="T26" fmla="*/ 2147483646 w 78"/>
              <a:gd name="T27" fmla="*/ 2147483646 h 71"/>
              <a:gd name="T28" fmla="*/ 2147483646 w 78"/>
              <a:gd name="T29" fmla="*/ 2147483646 h 71"/>
              <a:gd name="T30" fmla="*/ 2147483646 w 78"/>
              <a:gd name="T31" fmla="*/ 2147483646 h 71"/>
              <a:gd name="T32" fmla="*/ 2147483646 w 78"/>
              <a:gd name="T33" fmla="*/ 2147483646 h 71"/>
              <a:gd name="T34" fmla="*/ 2147483646 w 78"/>
              <a:gd name="T35" fmla="*/ 2147483646 h 71"/>
              <a:gd name="T36" fmla="*/ 2147483646 w 78"/>
              <a:gd name="T37" fmla="*/ 2147483646 h 71"/>
              <a:gd name="T38" fmla="*/ 2147483646 w 78"/>
              <a:gd name="T39" fmla="*/ 2147483646 h 71"/>
              <a:gd name="T40" fmla="*/ 2147483646 w 78"/>
              <a:gd name="T41" fmla="*/ 2147483646 h 71"/>
              <a:gd name="T42" fmla="*/ 2147483646 w 78"/>
              <a:gd name="T43" fmla="*/ 2147483646 h 71"/>
              <a:gd name="T44" fmla="*/ 2147483646 w 78"/>
              <a:gd name="T45" fmla="*/ 2147483646 h 71"/>
              <a:gd name="T46" fmla="*/ 2147483646 w 78"/>
              <a:gd name="T47" fmla="*/ 2147483646 h 71"/>
              <a:gd name="T48" fmla="*/ 2147483646 w 78"/>
              <a:gd name="T49" fmla="*/ 2147483646 h 71"/>
              <a:gd name="T50" fmla="*/ 2147483646 w 78"/>
              <a:gd name="T51" fmla="*/ 2147483646 h 71"/>
              <a:gd name="T52" fmla="*/ 2147483646 w 78"/>
              <a:gd name="T53" fmla="*/ 2147483646 h 71"/>
              <a:gd name="T54" fmla="*/ 2147483646 w 78"/>
              <a:gd name="T55" fmla="*/ 0 h 71"/>
              <a:gd name="T56" fmla="*/ 2147483646 w 78"/>
              <a:gd name="T57" fmla="*/ 2147483646 h 71"/>
              <a:gd name="T58" fmla="*/ 2147483646 w 78"/>
              <a:gd name="T59" fmla="*/ 2147483646 h 71"/>
              <a:gd name="T60" fmla="*/ 2147483646 w 78"/>
              <a:gd name="T61" fmla="*/ 2147483646 h 71"/>
              <a:gd name="T62" fmla="*/ 2147483646 w 78"/>
              <a:gd name="T63" fmla="*/ 2147483646 h 71"/>
              <a:gd name="T64" fmla="*/ 2147483646 w 78"/>
              <a:gd name="T65" fmla="*/ 2147483646 h 71"/>
              <a:gd name="T66" fmla="*/ 2147483646 w 78"/>
              <a:gd name="T67" fmla="*/ 2147483646 h 71"/>
              <a:gd name="T68" fmla="*/ 2147483646 w 78"/>
              <a:gd name="T69" fmla="*/ 2147483646 h 71"/>
              <a:gd name="T70" fmla="*/ 2147483646 w 78"/>
              <a:gd name="T71" fmla="*/ 2147483646 h 71"/>
              <a:gd name="T72" fmla="*/ 2147483646 w 78"/>
              <a:gd name="T73" fmla="*/ 2147483646 h 71"/>
              <a:gd name="T74" fmla="*/ 2147483646 w 78"/>
              <a:gd name="T75" fmla="*/ 2147483646 h 71"/>
              <a:gd name="T76" fmla="*/ 2147483646 w 78"/>
              <a:gd name="T77" fmla="*/ 2147483646 h 71"/>
              <a:gd name="T78" fmla="*/ 2147483646 w 78"/>
              <a:gd name="T79" fmla="*/ 2147483646 h 71"/>
              <a:gd name="T80" fmla="*/ 2147483646 w 78"/>
              <a:gd name="T81" fmla="*/ 2147483646 h 71"/>
              <a:gd name="T82" fmla="*/ 2147483646 w 78"/>
              <a:gd name="T83" fmla="*/ 2147483646 h 71"/>
              <a:gd name="T84" fmla="*/ 2147483646 w 78"/>
              <a:gd name="T85" fmla="*/ 2147483646 h 71"/>
              <a:gd name="T86" fmla="*/ 2147483646 w 78"/>
              <a:gd name="T87" fmla="*/ 2147483646 h 7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78" h="71">
                <a:moveTo>
                  <a:pt x="52" y="39"/>
                </a:moveTo>
                <a:cubicBezTo>
                  <a:pt x="52" y="40"/>
                  <a:pt x="51" y="40"/>
                  <a:pt x="51" y="40"/>
                </a:cubicBezTo>
                <a:cubicBezTo>
                  <a:pt x="45" y="41"/>
                  <a:pt x="45" y="41"/>
                  <a:pt x="45" y="41"/>
                </a:cubicBezTo>
                <a:cubicBezTo>
                  <a:pt x="44" y="42"/>
                  <a:pt x="44" y="43"/>
                  <a:pt x="43" y="44"/>
                </a:cubicBezTo>
                <a:cubicBezTo>
                  <a:pt x="45" y="46"/>
                  <a:pt x="46" y="47"/>
                  <a:pt x="47" y="49"/>
                </a:cubicBezTo>
                <a:cubicBezTo>
                  <a:pt x="47" y="49"/>
                  <a:pt x="47" y="49"/>
                  <a:pt x="47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46" y="52"/>
                  <a:pt x="42" y="56"/>
                  <a:pt x="41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35" y="53"/>
                  <a:pt x="35" y="53"/>
                  <a:pt x="35" y="53"/>
                </a:cubicBezTo>
                <a:cubicBezTo>
                  <a:pt x="34" y="53"/>
                  <a:pt x="33" y="53"/>
                  <a:pt x="32" y="54"/>
                </a:cubicBezTo>
                <a:cubicBezTo>
                  <a:pt x="32" y="56"/>
                  <a:pt x="32" y="58"/>
                  <a:pt x="31" y="60"/>
                </a:cubicBezTo>
                <a:cubicBezTo>
                  <a:pt x="31" y="61"/>
                  <a:pt x="30" y="61"/>
                  <a:pt x="30" y="61"/>
                </a:cubicBezTo>
                <a:cubicBezTo>
                  <a:pt x="22" y="61"/>
                  <a:pt x="22" y="61"/>
                  <a:pt x="22" y="61"/>
                </a:cubicBezTo>
                <a:cubicBezTo>
                  <a:pt x="22" y="61"/>
                  <a:pt x="21" y="61"/>
                  <a:pt x="21" y="60"/>
                </a:cubicBezTo>
                <a:cubicBezTo>
                  <a:pt x="20" y="54"/>
                  <a:pt x="20" y="54"/>
                  <a:pt x="20" y="54"/>
                </a:cubicBezTo>
                <a:cubicBezTo>
                  <a:pt x="19" y="54"/>
                  <a:pt x="18" y="53"/>
                  <a:pt x="17" y="53"/>
                </a:cubicBezTo>
                <a:cubicBezTo>
                  <a:pt x="13" y="56"/>
                  <a:pt x="13" y="56"/>
                  <a:pt x="13" y="56"/>
                </a:cubicBezTo>
                <a:cubicBezTo>
                  <a:pt x="12" y="56"/>
                  <a:pt x="12" y="56"/>
                  <a:pt x="12" y="56"/>
                </a:cubicBezTo>
                <a:cubicBezTo>
                  <a:pt x="11" y="56"/>
                  <a:pt x="11" y="56"/>
                  <a:pt x="11" y="56"/>
                </a:cubicBezTo>
                <a:cubicBezTo>
                  <a:pt x="10" y="55"/>
                  <a:pt x="5" y="51"/>
                  <a:pt x="5" y="50"/>
                </a:cubicBezTo>
                <a:cubicBezTo>
                  <a:pt x="5" y="49"/>
                  <a:pt x="5" y="49"/>
                  <a:pt x="5" y="49"/>
                </a:cubicBezTo>
                <a:cubicBezTo>
                  <a:pt x="7" y="47"/>
                  <a:pt x="8" y="46"/>
                  <a:pt x="9" y="44"/>
                </a:cubicBezTo>
                <a:cubicBezTo>
                  <a:pt x="8" y="43"/>
                  <a:pt x="8" y="42"/>
                  <a:pt x="8" y="41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40"/>
                  <a:pt x="0" y="40"/>
                  <a:pt x="0" y="39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1"/>
                  <a:pt x="1" y="30"/>
                  <a:pt x="1" y="30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8"/>
                  <a:pt x="8" y="27"/>
                  <a:pt x="9" y="26"/>
                </a:cubicBezTo>
                <a:cubicBezTo>
                  <a:pt x="8" y="25"/>
                  <a:pt x="7" y="23"/>
                  <a:pt x="5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0"/>
                  <a:pt x="5" y="20"/>
                </a:cubicBezTo>
                <a:cubicBezTo>
                  <a:pt x="6" y="19"/>
                  <a:pt x="11" y="14"/>
                  <a:pt x="12" y="14"/>
                </a:cubicBezTo>
                <a:cubicBezTo>
                  <a:pt x="12" y="14"/>
                  <a:pt x="12" y="14"/>
                  <a:pt x="13" y="14"/>
                </a:cubicBezTo>
                <a:cubicBezTo>
                  <a:pt x="17" y="18"/>
                  <a:pt x="17" y="18"/>
                  <a:pt x="17" y="18"/>
                </a:cubicBezTo>
                <a:cubicBezTo>
                  <a:pt x="18" y="18"/>
                  <a:pt x="19" y="17"/>
                  <a:pt x="20" y="17"/>
                </a:cubicBezTo>
                <a:cubicBezTo>
                  <a:pt x="21" y="15"/>
                  <a:pt x="21" y="13"/>
                  <a:pt x="21" y="11"/>
                </a:cubicBezTo>
                <a:cubicBezTo>
                  <a:pt x="21" y="10"/>
                  <a:pt x="22" y="10"/>
                  <a:pt x="22" y="10"/>
                </a:cubicBezTo>
                <a:cubicBezTo>
                  <a:pt x="30" y="10"/>
                  <a:pt x="30" y="10"/>
                  <a:pt x="30" y="10"/>
                </a:cubicBezTo>
                <a:cubicBezTo>
                  <a:pt x="30" y="10"/>
                  <a:pt x="31" y="10"/>
                  <a:pt x="31" y="11"/>
                </a:cubicBezTo>
                <a:cubicBezTo>
                  <a:pt x="32" y="17"/>
                  <a:pt x="32" y="17"/>
                  <a:pt x="32" y="17"/>
                </a:cubicBezTo>
                <a:cubicBezTo>
                  <a:pt x="33" y="17"/>
                  <a:pt x="34" y="18"/>
                  <a:pt x="35" y="18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2" y="15"/>
                  <a:pt x="47" y="20"/>
                  <a:pt x="47" y="21"/>
                </a:cubicBezTo>
                <a:cubicBezTo>
                  <a:pt x="47" y="21"/>
                  <a:pt x="47" y="21"/>
                  <a:pt x="47" y="22"/>
                </a:cubicBezTo>
                <a:cubicBezTo>
                  <a:pt x="46" y="23"/>
                  <a:pt x="45" y="25"/>
                  <a:pt x="43" y="26"/>
                </a:cubicBezTo>
                <a:cubicBezTo>
                  <a:pt x="44" y="27"/>
                  <a:pt x="44" y="28"/>
                  <a:pt x="45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31"/>
                  <a:pt x="52" y="31"/>
                  <a:pt x="52" y="32"/>
                </a:cubicBezTo>
                <a:lnTo>
                  <a:pt x="52" y="39"/>
                </a:lnTo>
                <a:close/>
                <a:moveTo>
                  <a:pt x="26" y="25"/>
                </a:moveTo>
                <a:cubicBezTo>
                  <a:pt x="21" y="25"/>
                  <a:pt x="16" y="30"/>
                  <a:pt x="16" y="35"/>
                </a:cubicBezTo>
                <a:cubicBezTo>
                  <a:pt x="16" y="41"/>
                  <a:pt x="21" y="46"/>
                  <a:pt x="26" y="46"/>
                </a:cubicBezTo>
                <a:cubicBezTo>
                  <a:pt x="32" y="46"/>
                  <a:pt x="36" y="41"/>
                  <a:pt x="36" y="35"/>
                </a:cubicBezTo>
                <a:cubicBezTo>
                  <a:pt x="36" y="30"/>
                  <a:pt x="32" y="25"/>
                  <a:pt x="26" y="25"/>
                </a:cubicBezTo>
                <a:close/>
                <a:moveTo>
                  <a:pt x="78" y="18"/>
                </a:moveTo>
                <a:cubicBezTo>
                  <a:pt x="78" y="18"/>
                  <a:pt x="72" y="19"/>
                  <a:pt x="72" y="19"/>
                </a:cubicBezTo>
                <a:cubicBezTo>
                  <a:pt x="71" y="20"/>
                  <a:pt x="71" y="20"/>
                  <a:pt x="70" y="21"/>
                </a:cubicBezTo>
                <a:cubicBezTo>
                  <a:pt x="71" y="22"/>
                  <a:pt x="72" y="26"/>
                  <a:pt x="72" y="26"/>
                </a:cubicBezTo>
                <a:cubicBezTo>
                  <a:pt x="72" y="27"/>
                  <a:pt x="72" y="27"/>
                  <a:pt x="72" y="27"/>
                </a:cubicBezTo>
                <a:cubicBezTo>
                  <a:pt x="72" y="27"/>
                  <a:pt x="68" y="30"/>
                  <a:pt x="67" y="30"/>
                </a:cubicBezTo>
                <a:cubicBezTo>
                  <a:pt x="67" y="30"/>
                  <a:pt x="64" y="26"/>
                  <a:pt x="63" y="25"/>
                </a:cubicBezTo>
                <a:cubicBezTo>
                  <a:pt x="63" y="25"/>
                  <a:pt x="63" y="25"/>
                  <a:pt x="62" y="25"/>
                </a:cubicBezTo>
                <a:cubicBezTo>
                  <a:pt x="62" y="25"/>
                  <a:pt x="61" y="25"/>
                  <a:pt x="61" y="25"/>
                </a:cubicBezTo>
                <a:cubicBezTo>
                  <a:pt x="61" y="26"/>
                  <a:pt x="58" y="30"/>
                  <a:pt x="57" y="30"/>
                </a:cubicBezTo>
                <a:cubicBezTo>
                  <a:pt x="57" y="30"/>
                  <a:pt x="53" y="27"/>
                  <a:pt x="52" y="27"/>
                </a:cubicBezTo>
                <a:cubicBezTo>
                  <a:pt x="52" y="27"/>
                  <a:pt x="52" y="27"/>
                  <a:pt x="52" y="26"/>
                </a:cubicBezTo>
                <a:cubicBezTo>
                  <a:pt x="52" y="26"/>
                  <a:pt x="54" y="22"/>
                  <a:pt x="54" y="21"/>
                </a:cubicBezTo>
                <a:cubicBezTo>
                  <a:pt x="53" y="20"/>
                  <a:pt x="53" y="20"/>
                  <a:pt x="53" y="19"/>
                </a:cubicBezTo>
                <a:cubicBezTo>
                  <a:pt x="52" y="19"/>
                  <a:pt x="47" y="18"/>
                  <a:pt x="47" y="18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1"/>
                  <a:pt x="52" y="11"/>
                  <a:pt x="53" y="11"/>
                </a:cubicBezTo>
                <a:cubicBezTo>
                  <a:pt x="53" y="10"/>
                  <a:pt x="53" y="9"/>
                  <a:pt x="54" y="9"/>
                </a:cubicBezTo>
                <a:cubicBezTo>
                  <a:pt x="54" y="8"/>
                  <a:pt x="52" y="4"/>
                  <a:pt x="52" y="3"/>
                </a:cubicBezTo>
                <a:cubicBezTo>
                  <a:pt x="52" y="3"/>
                  <a:pt x="52" y="3"/>
                  <a:pt x="52" y="3"/>
                </a:cubicBezTo>
                <a:cubicBezTo>
                  <a:pt x="53" y="3"/>
                  <a:pt x="57" y="0"/>
                  <a:pt x="57" y="0"/>
                </a:cubicBezTo>
                <a:cubicBezTo>
                  <a:pt x="58" y="0"/>
                  <a:pt x="61" y="4"/>
                  <a:pt x="61" y="5"/>
                </a:cubicBezTo>
                <a:cubicBezTo>
                  <a:pt x="61" y="4"/>
                  <a:pt x="62" y="4"/>
                  <a:pt x="62" y="4"/>
                </a:cubicBezTo>
                <a:cubicBezTo>
                  <a:pt x="63" y="4"/>
                  <a:pt x="63" y="4"/>
                  <a:pt x="63" y="5"/>
                </a:cubicBezTo>
                <a:cubicBezTo>
                  <a:pt x="64" y="3"/>
                  <a:pt x="66" y="1"/>
                  <a:pt x="67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8" y="0"/>
                  <a:pt x="72" y="2"/>
                  <a:pt x="72" y="3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4"/>
                  <a:pt x="71" y="8"/>
                  <a:pt x="70" y="9"/>
                </a:cubicBezTo>
                <a:cubicBezTo>
                  <a:pt x="71" y="9"/>
                  <a:pt x="71" y="10"/>
                  <a:pt x="72" y="11"/>
                </a:cubicBezTo>
                <a:cubicBezTo>
                  <a:pt x="72" y="11"/>
                  <a:pt x="78" y="11"/>
                  <a:pt x="78" y="12"/>
                </a:cubicBezTo>
                <a:lnTo>
                  <a:pt x="78" y="18"/>
                </a:lnTo>
                <a:close/>
                <a:moveTo>
                  <a:pt x="78" y="59"/>
                </a:moveTo>
                <a:cubicBezTo>
                  <a:pt x="78" y="59"/>
                  <a:pt x="72" y="60"/>
                  <a:pt x="72" y="60"/>
                </a:cubicBezTo>
                <a:cubicBezTo>
                  <a:pt x="71" y="61"/>
                  <a:pt x="71" y="61"/>
                  <a:pt x="70" y="62"/>
                </a:cubicBezTo>
                <a:cubicBezTo>
                  <a:pt x="71" y="63"/>
                  <a:pt x="72" y="67"/>
                  <a:pt x="72" y="68"/>
                </a:cubicBezTo>
                <a:cubicBezTo>
                  <a:pt x="72" y="68"/>
                  <a:pt x="72" y="68"/>
                  <a:pt x="72" y="68"/>
                </a:cubicBezTo>
                <a:cubicBezTo>
                  <a:pt x="72" y="68"/>
                  <a:pt x="68" y="71"/>
                  <a:pt x="67" y="71"/>
                </a:cubicBezTo>
                <a:cubicBezTo>
                  <a:pt x="67" y="71"/>
                  <a:pt x="64" y="67"/>
                  <a:pt x="63" y="66"/>
                </a:cubicBezTo>
                <a:cubicBezTo>
                  <a:pt x="63" y="66"/>
                  <a:pt x="63" y="66"/>
                  <a:pt x="62" y="66"/>
                </a:cubicBezTo>
                <a:cubicBezTo>
                  <a:pt x="62" y="66"/>
                  <a:pt x="61" y="66"/>
                  <a:pt x="61" y="66"/>
                </a:cubicBezTo>
                <a:cubicBezTo>
                  <a:pt x="61" y="67"/>
                  <a:pt x="58" y="71"/>
                  <a:pt x="57" y="71"/>
                </a:cubicBezTo>
                <a:cubicBezTo>
                  <a:pt x="57" y="71"/>
                  <a:pt x="53" y="68"/>
                  <a:pt x="52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52" y="67"/>
                  <a:pt x="54" y="63"/>
                  <a:pt x="54" y="62"/>
                </a:cubicBezTo>
                <a:cubicBezTo>
                  <a:pt x="53" y="61"/>
                  <a:pt x="53" y="61"/>
                  <a:pt x="53" y="60"/>
                </a:cubicBezTo>
                <a:cubicBezTo>
                  <a:pt x="52" y="60"/>
                  <a:pt x="47" y="59"/>
                  <a:pt x="47" y="59"/>
                </a:cubicBezTo>
                <a:cubicBezTo>
                  <a:pt x="47" y="53"/>
                  <a:pt x="47" y="53"/>
                  <a:pt x="47" y="53"/>
                </a:cubicBezTo>
                <a:cubicBezTo>
                  <a:pt x="47" y="52"/>
                  <a:pt x="52" y="52"/>
                  <a:pt x="53" y="52"/>
                </a:cubicBezTo>
                <a:cubicBezTo>
                  <a:pt x="53" y="51"/>
                  <a:pt x="53" y="50"/>
                  <a:pt x="54" y="50"/>
                </a:cubicBezTo>
                <a:cubicBezTo>
                  <a:pt x="54" y="49"/>
                  <a:pt x="52" y="45"/>
                  <a:pt x="52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3" y="44"/>
                  <a:pt x="57" y="41"/>
                  <a:pt x="57" y="41"/>
                </a:cubicBezTo>
                <a:cubicBezTo>
                  <a:pt x="58" y="41"/>
                  <a:pt x="61" y="45"/>
                  <a:pt x="61" y="46"/>
                </a:cubicBezTo>
                <a:cubicBezTo>
                  <a:pt x="61" y="46"/>
                  <a:pt x="62" y="46"/>
                  <a:pt x="62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4" y="44"/>
                  <a:pt x="66" y="43"/>
                  <a:pt x="67" y="41"/>
                </a:cubicBezTo>
                <a:cubicBezTo>
                  <a:pt x="67" y="41"/>
                  <a:pt x="67" y="41"/>
                  <a:pt x="67" y="41"/>
                </a:cubicBezTo>
                <a:cubicBezTo>
                  <a:pt x="68" y="41"/>
                  <a:pt x="72" y="44"/>
                  <a:pt x="72" y="44"/>
                </a:cubicBezTo>
                <a:cubicBezTo>
                  <a:pt x="72" y="44"/>
                  <a:pt x="72" y="44"/>
                  <a:pt x="72" y="44"/>
                </a:cubicBezTo>
                <a:cubicBezTo>
                  <a:pt x="72" y="45"/>
                  <a:pt x="71" y="49"/>
                  <a:pt x="70" y="50"/>
                </a:cubicBezTo>
                <a:cubicBezTo>
                  <a:pt x="71" y="50"/>
                  <a:pt x="71" y="51"/>
                  <a:pt x="72" y="52"/>
                </a:cubicBezTo>
                <a:cubicBezTo>
                  <a:pt x="72" y="52"/>
                  <a:pt x="78" y="52"/>
                  <a:pt x="78" y="53"/>
                </a:cubicBezTo>
                <a:lnTo>
                  <a:pt x="78" y="59"/>
                </a:lnTo>
                <a:close/>
                <a:moveTo>
                  <a:pt x="62" y="10"/>
                </a:moveTo>
                <a:cubicBezTo>
                  <a:pt x="59" y="10"/>
                  <a:pt x="57" y="12"/>
                  <a:pt x="57" y="15"/>
                </a:cubicBezTo>
                <a:cubicBezTo>
                  <a:pt x="57" y="18"/>
                  <a:pt x="59" y="20"/>
                  <a:pt x="62" y="20"/>
                </a:cubicBezTo>
                <a:cubicBezTo>
                  <a:pt x="65" y="20"/>
                  <a:pt x="67" y="18"/>
                  <a:pt x="67" y="15"/>
                </a:cubicBezTo>
                <a:cubicBezTo>
                  <a:pt x="67" y="12"/>
                  <a:pt x="65" y="10"/>
                  <a:pt x="62" y="10"/>
                </a:cubicBezTo>
                <a:close/>
                <a:moveTo>
                  <a:pt x="62" y="51"/>
                </a:moveTo>
                <a:cubicBezTo>
                  <a:pt x="59" y="51"/>
                  <a:pt x="57" y="53"/>
                  <a:pt x="57" y="56"/>
                </a:cubicBezTo>
                <a:cubicBezTo>
                  <a:pt x="57" y="59"/>
                  <a:pt x="59" y="61"/>
                  <a:pt x="62" y="61"/>
                </a:cubicBezTo>
                <a:cubicBezTo>
                  <a:pt x="65" y="61"/>
                  <a:pt x="67" y="59"/>
                  <a:pt x="67" y="56"/>
                </a:cubicBezTo>
                <a:cubicBezTo>
                  <a:pt x="67" y="53"/>
                  <a:pt x="65" y="51"/>
                  <a:pt x="62" y="5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" name="Shape 2896"/>
          <p:cNvSpPr/>
          <p:nvPr/>
        </p:nvSpPr>
        <p:spPr>
          <a:xfrm rot="10800000">
            <a:off x="4572000" y="609600"/>
            <a:ext cx="76200" cy="1523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C00000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grpSp>
        <p:nvGrpSpPr>
          <p:cNvPr id="79" name="组合 11"/>
          <p:cNvGrpSpPr/>
          <p:nvPr/>
        </p:nvGrpSpPr>
        <p:grpSpPr>
          <a:xfrm>
            <a:off x="533400" y="924191"/>
            <a:ext cx="2531411" cy="624759"/>
            <a:chOff x="3732449" y="1500174"/>
            <a:chExt cx="2196873" cy="571504"/>
          </a:xfrm>
        </p:grpSpPr>
        <p:sp>
          <p:nvSpPr>
            <p:cNvPr id="80" name="对角圆角矩形 12"/>
            <p:cNvSpPr/>
            <p:nvPr/>
          </p:nvSpPr>
          <p:spPr>
            <a:xfrm>
              <a:off x="3732449" y="1500174"/>
              <a:ext cx="2196873" cy="571504"/>
            </a:xfrm>
            <a:prstGeom prst="round2DiagRect">
              <a:avLst>
                <a:gd name="adj1" fmla="val 16667"/>
                <a:gd name="adj2" fmla="val 30000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endParaRPr lang="en-US" altLang="zh-CN" sz="1400" kern="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矩形 14"/>
            <p:cNvSpPr/>
            <p:nvPr/>
          </p:nvSpPr>
          <p:spPr>
            <a:xfrm>
              <a:off x="4280008" y="1604950"/>
              <a:ext cx="1160783" cy="309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We have Data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组合 11"/>
          <p:cNvGrpSpPr/>
          <p:nvPr/>
        </p:nvGrpSpPr>
        <p:grpSpPr>
          <a:xfrm>
            <a:off x="6248400" y="914400"/>
            <a:ext cx="2531411" cy="624759"/>
            <a:chOff x="3732449" y="1500174"/>
            <a:chExt cx="2196873" cy="571504"/>
          </a:xfrm>
        </p:grpSpPr>
        <p:sp>
          <p:nvSpPr>
            <p:cNvPr id="84" name="对角圆角矩形 12"/>
            <p:cNvSpPr/>
            <p:nvPr/>
          </p:nvSpPr>
          <p:spPr>
            <a:xfrm>
              <a:off x="3732449" y="1500174"/>
              <a:ext cx="2196873" cy="571504"/>
            </a:xfrm>
            <a:prstGeom prst="round2DiagRect">
              <a:avLst>
                <a:gd name="adj1" fmla="val 16667"/>
                <a:gd name="adj2" fmla="val 30000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endParaRPr lang="en-US" altLang="zh-CN" sz="1400" kern="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矩形 14"/>
            <p:cNvSpPr/>
            <p:nvPr/>
          </p:nvSpPr>
          <p:spPr>
            <a:xfrm>
              <a:off x="4129228" y="1604950"/>
              <a:ext cx="1586478" cy="3096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We don’t have Data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85800" y="1600200"/>
            <a:ext cx="4038600" cy="228600"/>
            <a:chOff x="176465" y="1848021"/>
            <a:chExt cx="5948743" cy="287634"/>
          </a:xfrm>
        </p:grpSpPr>
        <p:sp>
          <p:nvSpPr>
            <p:cNvPr id="86" name="Shape 2896"/>
            <p:cNvSpPr/>
            <p:nvPr/>
          </p:nvSpPr>
          <p:spPr>
            <a:xfrm rot="10800000">
              <a:off x="176465" y="1978237"/>
              <a:ext cx="104270" cy="157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12" y="5053"/>
                  </a:moveTo>
                  <a:lnTo>
                    <a:pt x="11494" y="144"/>
                  </a:lnTo>
                  <a:cubicBezTo>
                    <a:pt x="11316" y="55"/>
                    <a:pt x="11071" y="0"/>
                    <a:pt x="10800" y="0"/>
                  </a:cubicBezTo>
                  <a:cubicBezTo>
                    <a:pt x="10529" y="0"/>
                    <a:pt x="10284" y="55"/>
                    <a:pt x="10106" y="144"/>
                  </a:cubicBezTo>
                  <a:lnTo>
                    <a:pt x="288" y="5053"/>
                  </a:lnTo>
                  <a:cubicBezTo>
                    <a:pt x="110" y="5142"/>
                    <a:pt x="0" y="5264"/>
                    <a:pt x="0" y="5400"/>
                  </a:cubicBezTo>
                  <a:cubicBezTo>
                    <a:pt x="0" y="5671"/>
                    <a:pt x="440" y="5891"/>
                    <a:pt x="982" y="5891"/>
                  </a:cubicBezTo>
                  <a:cubicBezTo>
                    <a:pt x="1253" y="5891"/>
                    <a:pt x="1498" y="5836"/>
                    <a:pt x="1676" y="5747"/>
                  </a:cubicBezTo>
                  <a:lnTo>
                    <a:pt x="9818" y="1676"/>
                  </a:lnTo>
                  <a:lnTo>
                    <a:pt x="9818" y="21109"/>
                  </a:lnTo>
                  <a:cubicBezTo>
                    <a:pt x="9818" y="21380"/>
                    <a:pt x="10258" y="21600"/>
                    <a:pt x="10800" y="21600"/>
                  </a:cubicBezTo>
                  <a:cubicBezTo>
                    <a:pt x="11342" y="21600"/>
                    <a:pt x="11782" y="21380"/>
                    <a:pt x="11782" y="21109"/>
                  </a:cubicBezTo>
                  <a:lnTo>
                    <a:pt x="11782" y="1676"/>
                  </a:lnTo>
                  <a:lnTo>
                    <a:pt x="19924" y="5747"/>
                  </a:lnTo>
                  <a:cubicBezTo>
                    <a:pt x="20102" y="5836"/>
                    <a:pt x="20347" y="5891"/>
                    <a:pt x="20618" y="5891"/>
                  </a:cubicBezTo>
                  <a:cubicBezTo>
                    <a:pt x="21160" y="5891"/>
                    <a:pt x="21600" y="5671"/>
                    <a:pt x="21600" y="5400"/>
                  </a:cubicBezTo>
                  <a:cubicBezTo>
                    <a:pt x="21600" y="5264"/>
                    <a:pt x="21490" y="5142"/>
                    <a:pt x="21312" y="5053"/>
                  </a:cubicBezTo>
                </a:path>
              </a:pathLst>
            </a:custGeom>
            <a:solidFill>
              <a:schemeClr val="accent2"/>
            </a:solidFill>
            <a:ln w="12700">
              <a:solidFill>
                <a:srgbClr val="C00000"/>
              </a:solidFill>
              <a:miter lim="400000"/>
            </a:ln>
          </p:spPr>
          <p:txBody>
            <a:bodyPr lIns="14284" tIns="14284" rIns="14284" bIns="14284" anchor="ctr"/>
            <a:lstStyle/>
            <a:p>
              <a:pPr defTabSz="171399" eaLnBrk="1" hangingPunct="1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125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Calibri" charset="0"/>
                <a:cs typeface="Calibri" charset="0"/>
                <a:sym typeface="Gill Sans"/>
              </a:endParaRPr>
            </a:p>
          </p:txBody>
        </p:sp>
        <p:sp>
          <p:nvSpPr>
            <p:cNvPr id="87" name="Shape 2896"/>
            <p:cNvSpPr/>
            <p:nvPr/>
          </p:nvSpPr>
          <p:spPr>
            <a:xfrm rot="10800000">
              <a:off x="6020938" y="1978237"/>
              <a:ext cx="104270" cy="157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12" y="5053"/>
                  </a:moveTo>
                  <a:lnTo>
                    <a:pt x="11494" y="144"/>
                  </a:lnTo>
                  <a:cubicBezTo>
                    <a:pt x="11316" y="55"/>
                    <a:pt x="11071" y="0"/>
                    <a:pt x="10800" y="0"/>
                  </a:cubicBezTo>
                  <a:cubicBezTo>
                    <a:pt x="10529" y="0"/>
                    <a:pt x="10284" y="55"/>
                    <a:pt x="10106" y="144"/>
                  </a:cubicBezTo>
                  <a:lnTo>
                    <a:pt x="288" y="5053"/>
                  </a:lnTo>
                  <a:cubicBezTo>
                    <a:pt x="110" y="5142"/>
                    <a:pt x="0" y="5264"/>
                    <a:pt x="0" y="5400"/>
                  </a:cubicBezTo>
                  <a:cubicBezTo>
                    <a:pt x="0" y="5671"/>
                    <a:pt x="440" y="5891"/>
                    <a:pt x="982" y="5891"/>
                  </a:cubicBezTo>
                  <a:cubicBezTo>
                    <a:pt x="1253" y="5891"/>
                    <a:pt x="1498" y="5836"/>
                    <a:pt x="1676" y="5747"/>
                  </a:cubicBezTo>
                  <a:lnTo>
                    <a:pt x="9818" y="1676"/>
                  </a:lnTo>
                  <a:lnTo>
                    <a:pt x="9818" y="21109"/>
                  </a:lnTo>
                  <a:cubicBezTo>
                    <a:pt x="9818" y="21380"/>
                    <a:pt x="10258" y="21600"/>
                    <a:pt x="10800" y="21600"/>
                  </a:cubicBezTo>
                  <a:cubicBezTo>
                    <a:pt x="11342" y="21600"/>
                    <a:pt x="11782" y="21380"/>
                    <a:pt x="11782" y="21109"/>
                  </a:cubicBezTo>
                  <a:lnTo>
                    <a:pt x="11782" y="1676"/>
                  </a:lnTo>
                  <a:lnTo>
                    <a:pt x="19924" y="5747"/>
                  </a:lnTo>
                  <a:cubicBezTo>
                    <a:pt x="20102" y="5836"/>
                    <a:pt x="20347" y="5891"/>
                    <a:pt x="20618" y="5891"/>
                  </a:cubicBezTo>
                  <a:cubicBezTo>
                    <a:pt x="21160" y="5891"/>
                    <a:pt x="21600" y="5671"/>
                    <a:pt x="21600" y="5400"/>
                  </a:cubicBezTo>
                  <a:cubicBezTo>
                    <a:pt x="21600" y="5264"/>
                    <a:pt x="21490" y="5142"/>
                    <a:pt x="21312" y="5053"/>
                  </a:cubicBezTo>
                </a:path>
              </a:pathLst>
            </a:custGeom>
            <a:solidFill>
              <a:schemeClr val="accent2"/>
            </a:solidFill>
            <a:ln w="12700">
              <a:solidFill>
                <a:srgbClr val="C00000"/>
              </a:solidFill>
              <a:miter lim="400000"/>
            </a:ln>
          </p:spPr>
          <p:txBody>
            <a:bodyPr lIns="14284" tIns="14284" rIns="14284" bIns="14284" anchor="ctr"/>
            <a:lstStyle/>
            <a:p>
              <a:pPr defTabSz="171399" eaLnBrk="1" hangingPunct="1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125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Calibri" charset="0"/>
                <a:cs typeface="Calibri" charset="0"/>
                <a:sym typeface="Gill Sans"/>
              </a:endParaRPr>
            </a:p>
          </p:txBody>
        </p:sp>
        <p:cxnSp>
          <p:nvCxnSpPr>
            <p:cNvPr id="88" name="直接连接符 77"/>
            <p:cNvCxnSpPr/>
            <p:nvPr/>
          </p:nvCxnSpPr>
          <p:spPr>
            <a:xfrm rot="10800000" flipH="1">
              <a:off x="228600" y="1981200"/>
              <a:ext cx="5844473" cy="1736"/>
            </a:xfrm>
            <a:prstGeom prst="line">
              <a:avLst/>
            </a:prstGeom>
            <a:solidFill>
              <a:schemeClr val="accent2"/>
            </a:solidFill>
            <a:ln w="12700">
              <a:solidFill>
                <a:srgbClr val="C00000"/>
              </a:solidFill>
              <a:miter lim="400000"/>
            </a:ln>
          </p:spPr>
        </p:cxnSp>
        <p:sp>
          <p:nvSpPr>
            <p:cNvPr id="89" name="Shape 2896"/>
            <p:cNvSpPr/>
            <p:nvPr/>
          </p:nvSpPr>
          <p:spPr>
            <a:xfrm rot="10800000">
              <a:off x="3126601" y="1848021"/>
              <a:ext cx="76200" cy="152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12" y="5053"/>
                  </a:moveTo>
                  <a:lnTo>
                    <a:pt x="11494" y="144"/>
                  </a:lnTo>
                  <a:cubicBezTo>
                    <a:pt x="11316" y="55"/>
                    <a:pt x="11071" y="0"/>
                    <a:pt x="10800" y="0"/>
                  </a:cubicBezTo>
                  <a:cubicBezTo>
                    <a:pt x="10529" y="0"/>
                    <a:pt x="10284" y="55"/>
                    <a:pt x="10106" y="144"/>
                  </a:cubicBezTo>
                  <a:lnTo>
                    <a:pt x="288" y="5053"/>
                  </a:lnTo>
                  <a:cubicBezTo>
                    <a:pt x="110" y="5142"/>
                    <a:pt x="0" y="5264"/>
                    <a:pt x="0" y="5400"/>
                  </a:cubicBezTo>
                  <a:cubicBezTo>
                    <a:pt x="0" y="5671"/>
                    <a:pt x="440" y="5891"/>
                    <a:pt x="982" y="5891"/>
                  </a:cubicBezTo>
                  <a:cubicBezTo>
                    <a:pt x="1253" y="5891"/>
                    <a:pt x="1498" y="5836"/>
                    <a:pt x="1676" y="5747"/>
                  </a:cubicBezTo>
                  <a:lnTo>
                    <a:pt x="9818" y="1676"/>
                  </a:lnTo>
                  <a:lnTo>
                    <a:pt x="9818" y="21109"/>
                  </a:lnTo>
                  <a:cubicBezTo>
                    <a:pt x="9818" y="21380"/>
                    <a:pt x="10258" y="21600"/>
                    <a:pt x="10800" y="21600"/>
                  </a:cubicBezTo>
                  <a:cubicBezTo>
                    <a:pt x="11342" y="21600"/>
                    <a:pt x="11782" y="21380"/>
                    <a:pt x="11782" y="21109"/>
                  </a:cubicBezTo>
                  <a:lnTo>
                    <a:pt x="11782" y="1676"/>
                  </a:lnTo>
                  <a:lnTo>
                    <a:pt x="19924" y="5747"/>
                  </a:lnTo>
                  <a:cubicBezTo>
                    <a:pt x="20102" y="5836"/>
                    <a:pt x="20347" y="5891"/>
                    <a:pt x="20618" y="5891"/>
                  </a:cubicBezTo>
                  <a:cubicBezTo>
                    <a:pt x="21160" y="5891"/>
                    <a:pt x="21600" y="5671"/>
                    <a:pt x="21600" y="5400"/>
                  </a:cubicBezTo>
                  <a:cubicBezTo>
                    <a:pt x="21600" y="5264"/>
                    <a:pt x="21490" y="5142"/>
                    <a:pt x="21312" y="5053"/>
                  </a:cubicBezTo>
                </a:path>
              </a:pathLst>
            </a:custGeom>
            <a:solidFill>
              <a:schemeClr val="accent2"/>
            </a:solidFill>
            <a:ln w="12700">
              <a:solidFill>
                <a:srgbClr val="C00000"/>
              </a:solidFill>
              <a:miter lim="400000"/>
            </a:ln>
          </p:spPr>
          <p:txBody>
            <a:bodyPr lIns="14284" tIns="14284" rIns="14284" bIns="14284" anchor="ctr"/>
            <a:lstStyle/>
            <a:p>
              <a:pPr defTabSz="171399" eaLnBrk="1" hangingPunct="1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125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Calibri" charset="0"/>
                <a:cs typeface="Calibri" charset="0"/>
                <a:sym typeface="Gill Sans"/>
              </a:endParaRPr>
            </a:p>
          </p:txBody>
        </p:sp>
      </p:grpSp>
      <p:sp>
        <p:nvSpPr>
          <p:cNvPr id="93" name="Shape 2896"/>
          <p:cNvSpPr/>
          <p:nvPr/>
        </p:nvSpPr>
        <p:spPr>
          <a:xfrm rot="10800000">
            <a:off x="7543800" y="1523999"/>
            <a:ext cx="762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C00000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6477000" y="1828800"/>
            <a:ext cx="2196873" cy="580459"/>
            <a:chOff x="6477000" y="1828800"/>
            <a:chExt cx="2196873" cy="580459"/>
          </a:xfrm>
        </p:grpSpPr>
        <p:grpSp>
          <p:nvGrpSpPr>
            <p:cNvPr id="102" name="组合 19"/>
            <p:cNvGrpSpPr/>
            <p:nvPr/>
          </p:nvGrpSpPr>
          <p:grpSpPr>
            <a:xfrm>
              <a:off x="6477000" y="1828800"/>
              <a:ext cx="2196873" cy="580459"/>
              <a:chOff x="3732449" y="1491219"/>
              <a:chExt cx="2196873" cy="580459"/>
            </a:xfrm>
          </p:grpSpPr>
          <p:sp>
            <p:nvSpPr>
              <p:cNvPr id="103" name="对角圆角矩形 20"/>
              <p:cNvSpPr/>
              <p:nvPr/>
            </p:nvSpPr>
            <p:spPr>
              <a:xfrm>
                <a:off x="3732449" y="1500174"/>
                <a:ext cx="2196873" cy="571504"/>
              </a:xfrm>
              <a:prstGeom prst="round2DiagRect">
                <a:avLst>
                  <a:gd name="adj1" fmla="val 16667"/>
                  <a:gd name="adj2" fmla="val 30000"/>
                </a:avLst>
              </a:prstGeom>
              <a:solidFill>
                <a:srgbClr val="92D050"/>
              </a:solidFill>
              <a:ln w="19050">
                <a:solidFill>
                  <a:srgbClr val="F8F8F8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normAutofit/>
              </a:bodyPr>
              <a:lstStyle/>
              <a:p>
                <a:pPr algn="ctr"/>
                <a:endParaRPr lang="en-US" altLang="zh-CN" sz="1400" kern="0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4" name="泪滴形 21"/>
              <p:cNvSpPr/>
              <p:nvPr/>
            </p:nvSpPr>
            <p:spPr>
              <a:xfrm rot="16851454">
                <a:off x="3734355" y="1491220"/>
                <a:ext cx="285751" cy="285750"/>
              </a:xfrm>
              <a:prstGeom prst="teardrop">
                <a:avLst>
                  <a:gd name="adj" fmla="val 114259"/>
                </a:avLst>
              </a:prstGeom>
              <a:solidFill>
                <a:srgbClr val="00B0F0"/>
              </a:solidFill>
              <a:ln w="19050">
                <a:solidFill>
                  <a:srgbClr val="F8F8F8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endParaRPr lang="zh-CN" altLang="en-US" sz="14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5" name="矩形 22"/>
              <p:cNvSpPr/>
              <p:nvPr/>
            </p:nvSpPr>
            <p:spPr>
              <a:xfrm>
                <a:off x="4129084" y="1617650"/>
                <a:ext cx="14145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Reinforcement</a:t>
                </a:r>
                <a:endParaRPr lang="en-US" sz="1600" dirty="0"/>
              </a:p>
            </p:txBody>
          </p:sp>
        </p:grpSp>
        <p:sp>
          <p:nvSpPr>
            <p:cNvPr id="116" name="Freeform 51"/>
            <p:cNvSpPr>
              <a:spLocks noChangeArrowheads="1"/>
            </p:cNvSpPr>
            <p:nvPr/>
          </p:nvSpPr>
          <p:spPr bwMode="auto">
            <a:xfrm>
              <a:off x="6507480" y="1858644"/>
              <a:ext cx="216000" cy="216000"/>
            </a:xfrm>
            <a:custGeom>
              <a:avLst/>
              <a:gdLst>
                <a:gd name="T0" fmla="*/ 265 w 619"/>
                <a:gd name="T1" fmla="*/ 339 h 634"/>
                <a:gd name="T2" fmla="*/ 265 w 619"/>
                <a:gd name="T3" fmla="*/ 339 h 634"/>
                <a:gd name="T4" fmla="*/ 88 w 619"/>
                <a:gd name="T5" fmla="*/ 339 h 634"/>
                <a:gd name="T6" fmla="*/ 73 w 619"/>
                <a:gd name="T7" fmla="*/ 354 h 634"/>
                <a:gd name="T8" fmla="*/ 88 w 619"/>
                <a:gd name="T9" fmla="*/ 383 h 634"/>
                <a:gd name="T10" fmla="*/ 221 w 619"/>
                <a:gd name="T11" fmla="*/ 383 h 634"/>
                <a:gd name="T12" fmla="*/ 88 w 619"/>
                <a:gd name="T13" fmla="*/ 516 h 634"/>
                <a:gd name="T14" fmla="*/ 118 w 619"/>
                <a:gd name="T15" fmla="*/ 545 h 634"/>
                <a:gd name="T16" fmla="*/ 250 w 619"/>
                <a:gd name="T17" fmla="*/ 412 h 634"/>
                <a:gd name="T18" fmla="*/ 250 w 619"/>
                <a:gd name="T19" fmla="*/ 530 h 634"/>
                <a:gd name="T20" fmla="*/ 265 w 619"/>
                <a:gd name="T21" fmla="*/ 560 h 634"/>
                <a:gd name="T22" fmla="*/ 294 w 619"/>
                <a:gd name="T23" fmla="*/ 530 h 634"/>
                <a:gd name="T24" fmla="*/ 294 w 619"/>
                <a:gd name="T25" fmla="*/ 354 h 634"/>
                <a:gd name="T26" fmla="*/ 280 w 619"/>
                <a:gd name="T27" fmla="*/ 339 h 634"/>
                <a:gd name="T28" fmla="*/ 265 w 619"/>
                <a:gd name="T29" fmla="*/ 339 h 634"/>
                <a:gd name="T30" fmla="*/ 530 w 619"/>
                <a:gd name="T31" fmla="*/ 266 h 634"/>
                <a:gd name="T32" fmla="*/ 530 w 619"/>
                <a:gd name="T33" fmla="*/ 266 h 634"/>
                <a:gd name="T34" fmla="*/ 397 w 619"/>
                <a:gd name="T35" fmla="*/ 266 h 634"/>
                <a:gd name="T36" fmla="*/ 530 w 619"/>
                <a:gd name="T37" fmla="*/ 133 h 634"/>
                <a:gd name="T38" fmla="*/ 500 w 619"/>
                <a:gd name="T39" fmla="*/ 103 h 634"/>
                <a:gd name="T40" fmla="*/ 368 w 619"/>
                <a:gd name="T41" fmla="*/ 236 h 634"/>
                <a:gd name="T42" fmla="*/ 368 w 619"/>
                <a:gd name="T43" fmla="*/ 103 h 634"/>
                <a:gd name="T44" fmla="*/ 353 w 619"/>
                <a:gd name="T45" fmla="*/ 89 h 634"/>
                <a:gd name="T46" fmla="*/ 324 w 619"/>
                <a:gd name="T47" fmla="*/ 103 h 634"/>
                <a:gd name="T48" fmla="*/ 324 w 619"/>
                <a:gd name="T49" fmla="*/ 280 h 634"/>
                <a:gd name="T50" fmla="*/ 339 w 619"/>
                <a:gd name="T51" fmla="*/ 295 h 634"/>
                <a:gd name="T52" fmla="*/ 353 w 619"/>
                <a:gd name="T53" fmla="*/ 295 h 634"/>
                <a:gd name="T54" fmla="*/ 530 w 619"/>
                <a:gd name="T55" fmla="*/ 295 h 634"/>
                <a:gd name="T56" fmla="*/ 544 w 619"/>
                <a:gd name="T57" fmla="*/ 280 h 634"/>
                <a:gd name="T58" fmla="*/ 530 w 619"/>
                <a:gd name="T59" fmla="*/ 266 h 634"/>
                <a:gd name="T60" fmla="*/ 544 w 619"/>
                <a:gd name="T61" fmla="*/ 0 h 634"/>
                <a:gd name="T62" fmla="*/ 544 w 619"/>
                <a:gd name="T63" fmla="*/ 0 h 634"/>
                <a:gd name="T64" fmla="*/ 73 w 619"/>
                <a:gd name="T65" fmla="*/ 0 h 634"/>
                <a:gd name="T66" fmla="*/ 0 w 619"/>
                <a:gd name="T67" fmla="*/ 89 h 634"/>
                <a:gd name="T68" fmla="*/ 0 w 619"/>
                <a:gd name="T69" fmla="*/ 560 h 634"/>
                <a:gd name="T70" fmla="*/ 73 w 619"/>
                <a:gd name="T71" fmla="*/ 633 h 634"/>
                <a:gd name="T72" fmla="*/ 544 w 619"/>
                <a:gd name="T73" fmla="*/ 633 h 634"/>
                <a:gd name="T74" fmla="*/ 618 w 619"/>
                <a:gd name="T75" fmla="*/ 560 h 634"/>
                <a:gd name="T76" fmla="*/ 618 w 619"/>
                <a:gd name="T77" fmla="*/ 89 h 634"/>
                <a:gd name="T78" fmla="*/ 544 w 619"/>
                <a:gd name="T79" fmla="*/ 0 h 634"/>
                <a:gd name="T80" fmla="*/ 589 w 619"/>
                <a:gd name="T81" fmla="*/ 560 h 634"/>
                <a:gd name="T82" fmla="*/ 589 w 619"/>
                <a:gd name="T83" fmla="*/ 560 h 634"/>
                <a:gd name="T84" fmla="*/ 544 w 619"/>
                <a:gd name="T85" fmla="*/ 589 h 634"/>
                <a:gd name="T86" fmla="*/ 73 w 619"/>
                <a:gd name="T87" fmla="*/ 589 h 634"/>
                <a:gd name="T88" fmla="*/ 29 w 619"/>
                <a:gd name="T89" fmla="*/ 560 h 634"/>
                <a:gd name="T90" fmla="*/ 29 w 619"/>
                <a:gd name="T91" fmla="*/ 89 h 634"/>
                <a:gd name="T92" fmla="*/ 73 w 619"/>
                <a:gd name="T93" fmla="*/ 45 h 634"/>
                <a:gd name="T94" fmla="*/ 544 w 619"/>
                <a:gd name="T95" fmla="*/ 45 h 634"/>
                <a:gd name="T96" fmla="*/ 589 w 619"/>
                <a:gd name="T97" fmla="*/ 89 h 634"/>
                <a:gd name="T98" fmla="*/ 589 w 619"/>
                <a:gd name="T99" fmla="*/ 56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9" h="634">
                  <a:moveTo>
                    <a:pt x="265" y="339"/>
                  </a:moveTo>
                  <a:lnTo>
                    <a:pt x="265" y="339"/>
                  </a:lnTo>
                  <a:cubicBezTo>
                    <a:pt x="88" y="339"/>
                    <a:pt x="88" y="339"/>
                    <a:pt x="88" y="339"/>
                  </a:cubicBezTo>
                  <a:lnTo>
                    <a:pt x="73" y="354"/>
                  </a:lnTo>
                  <a:cubicBezTo>
                    <a:pt x="73" y="369"/>
                    <a:pt x="88" y="383"/>
                    <a:pt x="88" y="383"/>
                  </a:cubicBezTo>
                  <a:cubicBezTo>
                    <a:pt x="221" y="383"/>
                    <a:pt x="221" y="383"/>
                    <a:pt x="221" y="383"/>
                  </a:cubicBezTo>
                  <a:cubicBezTo>
                    <a:pt x="88" y="516"/>
                    <a:pt x="88" y="516"/>
                    <a:pt x="88" y="516"/>
                  </a:cubicBezTo>
                  <a:cubicBezTo>
                    <a:pt x="118" y="545"/>
                    <a:pt x="118" y="545"/>
                    <a:pt x="118" y="545"/>
                  </a:cubicBezTo>
                  <a:cubicBezTo>
                    <a:pt x="250" y="412"/>
                    <a:pt x="250" y="412"/>
                    <a:pt x="250" y="412"/>
                  </a:cubicBezTo>
                  <a:cubicBezTo>
                    <a:pt x="250" y="530"/>
                    <a:pt x="250" y="530"/>
                    <a:pt x="250" y="530"/>
                  </a:cubicBezTo>
                  <a:cubicBezTo>
                    <a:pt x="250" y="545"/>
                    <a:pt x="265" y="560"/>
                    <a:pt x="265" y="560"/>
                  </a:cubicBezTo>
                  <a:cubicBezTo>
                    <a:pt x="280" y="560"/>
                    <a:pt x="294" y="545"/>
                    <a:pt x="294" y="530"/>
                  </a:cubicBezTo>
                  <a:cubicBezTo>
                    <a:pt x="294" y="354"/>
                    <a:pt x="294" y="354"/>
                    <a:pt x="294" y="354"/>
                  </a:cubicBezTo>
                  <a:cubicBezTo>
                    <a:pt x="294" y="354"/>
                    <a:pt x="294" y="354"/>
                    <a:pt x="280" y="339"/>
                  </a:cubicBezTo>
                  <a:cubicBezTo>
                    <a:pt x="280" y="339"/>
                    <a:pt x="280" y="339"/>
                    <a:pt x="265" y="339"/>
                  </a:cubicBezTo>
                  <a:close/>
                  <a:moveTo>
                    <a:pt x="530" y="266"/>
                  </a:moveTo>
                  <a:lnTo>
                    <a:pt x="530" y="266"/>
                  </a:lnTo>
                  <a:cubicBezTo>
                    <a:pt x="397" y="266"/>
                    <a:pt x="397" y="266"/>
                    <a:pt x="397" y="266"/>
                  </a:cubicBezTo>
                  <a:cubicBezTo>
                    <a:pt x="530" y="133"/>
                    <a:pt x="530" y="133"/>
                    <a:pt x="530" y="133"/>
                  </a:cubicBezTo>
                  <a:cubicBezTo>
                    <a:pt x="500" y="103"/>
                    <a:pt x="500" y="103"/>
                    <a:pt x="500" y="103"/>
                  </a:cubicBezTo>
                  <a:cubicBezTo>
                    <a:pt x="368" y="236"/>
                    <a:pt x="368" y="236"/>
                    <a:pt x="368" y="236"/>
                  </a:cubicBezTo>
                  <a:cubicBezTo>
                    <a:pt x="368" y="103"/>
                    <a:pt x="368" y="103"/>
                    <a:pt x="368" y="103"/>
                  </a:cubicBezTo>
                  <a:cubicBezTo>
                    <a:pt x="368" y="89"/>
                    <a:pt x="353" y="89"/>
                    <a:pt x="353" y="89"/>
                  </a:cubicBezTo>
                  <a:cubicBezTo>
                    <a:pt x="339" y="89"/>
                    <a:pt x="324" y="89"/>
                    <a:pt x="324" y="103"/>
                  </a:cubicBezTo>
                  <a:cubicBezTo>
                    <a:pt x="324" y="280"/>
                    <a:pt x="324" y="280"/>
                    <a:pt x="324" y="280"/>
                  </a:cubicBezTo>
                  <a:cubicBezTo>
                    <a:pt x="324" y="280"/>
                    <a:pt x="324" y="295"/>
                    <a:pt x="339" y="295"/>
                  </a:cubicBezTo>
                  <a:cubicBezTo>
                    <a:pt x="339" y="295"/>
                    <a:pt x="339" y="295"/>
                    <a:pt x="353" y="295"/>
                  </a:cubicBezTo>
                  <a:cubicBezTo>
                    <a:pt x="530" y="295"/>
                    <a:pt x="530" y="295"/>
                    <a:pt x="530" y="295"/>
                  </a:cubicBezTo>
                  <a:cubicBezTo>
                    <a:pt x="530" y="295"/>
                    <a:pt x="544" y="295"/>
                    <a:pt x="544" y="280"/>
                  </a:cubicBezTo>
                  <a:cubicBezTo>
                    <a:pt x="544" y="266"/>
                    <a:pt x="530" y="266"/>
                    <a:pt x="530" y="266"/>
                  </a:cubicBezTo>
                  <a:close/>
                  <a:moveTo>
                    <a:pt x="544" y="0"/>
                  </a:moveTo>
                  <a:lnTo>
                    <a:pt x="544" y="0"/>
                  </a:lnTo>
                  <a:cubicBezTo>
                    <a:pt x="73" y="0"/>
                    <a:pt x="73" y="0"/>
                    <a:pt x="73" y="0"/>
                  </a:cubicBezTo>
                  <a:cubicBezTo>
                    <a:pt x="29" y="0"/>
                    <a:pt x="0" y="45"/>
                    <a:pt x="0" y="89"/>
                  </a:cubicBezTo>
                  <a:cubicBezTo>
                    <a:pt x="0" y="560"/>
                    <a:pt x="0" y="560"/>
                    <a:pt x="0" y="560"/>
                  </a:cubicBezTo>
                  <a:cubicBezTo>
                    <a:pt x="0" y="604"/>
                    <a:pt x="29" y="633"/>
                    <a:pt x="73" y="633"/>
                  </a:cubicBezTo>
                  <a:cubicBezTo>
                    <a:pt x="544" y="633"/>
                    <a:pt x="544" y="633"/>
                    <a:pt x="544" y="633"/>
                  </a:cubicBezTo>
                  <a:cubicBezTo>
                    <a:pt x="589" y="633"/>
                    <a:pt x="618" y="604"/>
                    <a:pt x="618" y="560"/>
                  </a:cubicBezTo>
                  <a:cubicBezTo>
                    <a:pt x="618" y="89"/>
                    <a:pt x="618" y="89"/>
                    <a:pt x="618" y="89"/>
                  </a:cubicBezTo>
                  <a:cubicBezTo>
                    <a:pt x="618" y="45"/>
                    <a:pt x="589" y="0"/>
                    <a:pt x="544" y="0"/>
                  </a:cubicBezTo>
                  <a:close/>
                  <a:moveTo>
                    <a:pt x="589" y="560"/>
                  </a:moveTo>
                  <a:lnTo>
                    <a:pt x="589" y="560"/>
                  </a:lnTo>
                  <a:cubicBezTo>
                    <a:pt x="589" y="575"/>
                    <a:pt x="559" y="589"/>
                    <a:pt x="544" y="589"/>
                  </a:cubicBezTo>
                  <a:cubicBezTo>
                    <a:pt x="73" y="589"/>
                    <a:pt x="73" y="589"/>
                    <a:pt x="73" y="589"/>
                  </a:cubicBezTo>
                  <a:cubicBezTo>
                    <a:pt x="59" y="589"/>
                    <a:pt x="29" y="575"/>
                    <a:pt x="29" y="560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9" y="59"/>
                    <a:pt x="59" y="45"/>
                    <a:pt x="73" y="45"/>
                  </a:cubicBezTo>
                  <a:cubicBezTo>
                    <a:pt x="544" y="45"/>
                    <a:pt x="544" y="45"/>
                    <a:pt x="544" y="45"/>
                  </a:cubicBezTo>
                  <a:cubicBezTo>
                    <a:pt x="559" y="45"/>
                    <a:pt x="589" y="59"/>
                    <a:pt x="589" y="89"/>
                  </a:cubicBezTo>
                  <a:lnTo>
                    <a:pt x="589" y="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28600" y="1860854"/>
            <a:ext cx="2196873" cy="809059"/>
            <a:chOff x="228600" y="1934141"/>
            <a:chExt cx="2196873" cy="809059"/>
          </a:xfrm>
        </p:grpSpPr>
        <p:sp>
          <p:nvSpPr>
            <p:cNvPr id="109" name="对角圆角矩形 12"/>
            <p:cNvSpPr/>
            <p:nvPr/>
          </p:nvSpPr>
          <p:spPr>
            <a:xfrm>
              <a:off x="228600" y="1943096"/>
              <a:ext cx="2196873" cy="800104"/>
            </a:xfrm>
            <a:prstGeom prst="round2DiagRect">
              <a:avLst>
                <a:gd name="adj1" fmla="val 16667"/>
                <a:gd name="adj2" fmla="val 30000"/>
              </a:avLst>
            </a:prstGeom>
            <a:solidFill>
              <a:srgbClr val="92D050"/>
            </a:solidFill>
            <a:ln w="19050">
              <a:solidFill>
                <a:srgbClr val="F8F8F8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normAutofit/>
            </a:bodyPr>
            <a:lstStyle/>
            <a:p>
              <a:pPr algn="ctr"/>
              <a:endParaRPr lang="en-US" altLang="zh-CN" sz="1400" kern="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泪滴形 13"/>
            <p:cNvSpPr/>
            <p:nvPr/>
          </p:nvSpPr>
          <p:spPr>
            <a:xfrm rot="16558826">
              <a:off x="230506" y="1934142"/>
              <a:ext cx="285751" cy="285750"/>
            </a:xfrm>
            <a:prstGeom prst="teardrop">
              <a:avLst>
                <a:gd name="adj" fmla="val 114259"/>
              </a:avLst>
            </a:prstGeom>
            <a:solidFill>
              <a:srgbClr val="00B0F0"/>
            </a:solidFill>
            <a:ln w="19050">
              <a:solidFill>
                <a:srgbClr val="F8F8F8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endParaRPr lang="zh-CN" altLang="en-US" sz="1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矩形 14"/>
            <p:cNvSpPr/>
            <p:nvPr/>
          </p:nvSpPr>
          <p:spPr>
            <a:xfrm>
              <a:off x="776159" y="2047872"/>
              <a:ext cx="131516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/>
                <a:t>Labeled Data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Supervised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17" name="Freeform 172"/>
            <p:cNvSpPr>
              <a:spLocks noChangeArrowheads="1"/>
            </p:cNvSpPr>
            <p:nvPr/>
          </p:nvSpPr>
          <p:spPr bwMode="auto">
            <a:xfrm>
              <a:off x="284407" y="1994466"/>
              <a:ext cx="180000" cy="180000"/>
            </a:xfrm>
            <a:custGeom>
              <a:avLst/>
              <a:gdLst>
                <a:gd name="T0" fmla="*/ 589 w 619"/>
                <a:gd name="T1" fmla="*/ 118 h 620"/>
                <a:gd name="T2" fmla="*/ 589 w 619"/>
                <a:gd name="T3" fmla="*/ 118 h 620"/>
                <a:gd name="T4" fmla="*/ 530 w 619"/>
                <a:gd name="T5" fmla="*/ 177 h 620"/>
                <a:gd name="T6" fmla="*/ 457 w 619"/>
                <a:gd name="T7" fmla="*/ 177 h 620"/>
                <a:gd name="T8" fmla="*/ 457 w 619"/>
                <a:gd name="T9" fmla="*/ 89 h 620"/>
                <a:gd name="T10" fmla="*/ 500 w 619"/>
                <a:gd name="T11" fmla="*/ 30 h 620"/>
                <a:gd name="T12" fmla="*/ 294 w 619"/>
                <a:gd name="T13" fmla="*/ 74 h 620"/>
                <a:gd name="T14" fmla="*/ 250 w 619"/>
                <a:gd name="T15" fmla="*/ 265 h 620"/>
                <a:gd name="T16" fmla="*/ 44 w 619"/>
                <a:gd name="T17" fmla="*/ 471 h 620"/>
                <a:gd name="T18" fmla="*/ 44 w 619"/>
                <a:gd name="T19" fmla="*/ 589 h 620"/>
                <a:gd name="T20" fmla="*/ 147 w 619"/>
                <a:gd name="T21" fmla="*/ 589 h 620"/>
                <a:gd name="T22" fmla="*/ 368 w 619"/>
                <a:gd name="T23" fmla="*/ 368 h 620"/>
                <a:gd name="T24" fmla="*/ 545 w 619"/>
                <a:gd name="T25" fmla="*/ 324 h 620"/>
                <a:gd name="T26" fmla="*/ 589 w 619"/>
                <a:gd name="T27" fmla="*/ 118 h 620"/>
                <a:gd name="T28" fmla="*/ 530 w 619"/>
                <a:gd name="T29" fmla="*/ 295 h 620"/>
                <a:gd name="T30" fmla="*/ 530 w 619"/>
                <a:gd name="T31" fmla="*/ 295 h 620"/>
                <a:gd name="T32" fmla="*/ 353 w 619"/>
                <a:gd name="T33" fmla="*/ 324 h 620"/>
                <a:gd name="T34" fmla="*/ 118 w 619"/>
                <a:gd name="T35" fmla="*/ 560 h 620"/>
                <a:gd name="T36" fmla="*/ 74 w 619"/>
                <a:gd name="T37" fmla="*/ 560 h 620"/>
                <a:gd name="T38" fmla="*/ 74 w 619"/>
                <a:gd name="T39" fmla="*/ 501 h 620"/>
                <a:gd name="T40" fmla="*/ 294 w 619"/>
                <a:gd name="T41" fmla="*/ 265 h 620"/>
                <a:gd name="T42" fmla="*/ 324 w 619"/>
                <a:gd name="T43" fmla="*/ 103 h 620"/>
                <a:gd name="T44" fmla="*/ 427 w 619"/>
                <a:gd name="T45" fmla="*/ 59 h 620"/>
                <a:gd name="T46" fmla="*/ 427 w 619"/>
                <a:gd name="T47" fmla="*/ 206 h 620"/>
                <a:gd name="T48" fmla="*/ 559 w 619"/>
                <a:gd name="T49" fmla="*/ 206 h 620"/>
                <a:gd name="T50" fmla="*/ 530 w 619"/>
                <a:gd name="T51" fmla="*/ 295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9" h="620">
                  <a:moveTo>
                    <a:pt x="589" y="118"/>
                  </a:moveTo>
                  <a:lnTo>
                    <a:pt x="589" y="118"/>
                  </a:lnTo>
                  <a:cubicBezTo>
                    <a:pt x="574" y="132"/>
                    <a:pt x="559" y="148"/>
                    <a:pt x="530" y="177"/>
                  </a:cubicBezTo>
                  <a:cubicBezTo>
                    <a:pt x="515" y="191"/>
                    <a:pt x="471" y="191"/>
                    <a:pt x="457" y="177"/>
                  </a:cubicBezTo>
                  <a:cubicBezTo>
                    <a:pt x="427" y="148"/>
                    <a:pt x="427" y="118"/>
                    <a:pt x="457" y="89"/>
                  </a:cubicBezTo>
                  <a:cubicBezTo>
                    <a:pt x="471" y="59"/>
                    <a:pt x="500" y="30"/>
                    <a:pt x="500" y="30"/>
                  </a:cubicBezTo>
                  <a:cubicBezTo>
                    <a:pt x="427" y="0"/>
                    <a:pt x="353" y="15"/>
                    <a:pt x="294" y="74"/>
                  </a:cubicBezTo>
                  <a:cubicBezTo>
                    <a:pt x="250" y="118"/>
                    <a:pt x="236" y="191"/>
                    <a:pt x="250" y="265"/>
                  </a:cubicBezTo>
                  <a:cubicBezTo>
                    <a:pt x="44" y="471"/>
                    <a:pt x="44" y="471"/>
                    <a:pt x="44" y="471"/>
                  </a:cubicBezTo>
                  <a:cubicBezTo>
                    <a:pt x="0" y="501"/>
                    <a:pt x="0" y="560"/>
                    <a:pt x="44" y="589"/>
                  </a:cubicBezTo>
                  <a:cubicBezTo>
                    <a:pt x="74" y="619"/>
                    <a:pt x="118" y="619"/>
                    <a:pt x="147" y="589"/>
                  </a:cubicBezTo>
                  <a:cubicBezTo>
                    <a:pt x="368" y="368"/>
                    <a:pt x="368" y="368"/>
                    <a:pt x="368" y="368"/>
                  </a:cubicBezTo>
                  <a:cubicBezTo>
                    <a:pt x="427" y="398"/>
                    <a:pt x="500" y="383"/>
                    <a:pt x="545" y="324"/>
                  </a:cubicBezTo>
                  <a:cubicBezTo>
                    <a:pt x="603" y="280"/>
                    <a:pt x="618" y="191"/>
                    <a:pt x="589" y="118"/>
                  </a:cubicBezTo>
                  <a:close/>
                  <a:moveTo>
                    <a:pt x="530" y="295"/>
                  </a:moveTo>
                  <a:lnTo>
                    <a:pt x="530" y="295"/>
                  </a:lnTo>
                  <a:cubicBezTo>
                    <a:pt x="471" y="339"/>
                    <a:pt x="412" y="353"/>
                    <a:pt x="353" y="324"/>
                  </a:cubicBezTo>
                  <a:cubicBezTo>
                    <a:pt x="118" y="560"/>
                    <a:pt x="118" y="560"/>
                    <a:pt x="118" y="560"/>
                  </a:cubicBezTo>
                  <a:cubicBezTo>
                    <a:pt x="103" y="574"/>
                    <a:pt x="88" y="574"/>
                    <a:pt x="74" y="560"/>
                  </a:cubicBezTo>
                  <a:cubicBezTo>
                    <a:pt x="44" y="545"/>
                    <a:pt x="44" y="515"/>
                    <a:pt x="74" y="501"/>
                  </a:cubicBezTo>
                  <a:cubicBezTo>
                    <a:pt x="294" y="265"/>
                    <a:pt x="294" y="265"/>
                    <a:pt x="294" y="265"/>
                  </a:cubicBezTo>
                  <a:cubicBezTo>
                    <a:pt x="265" y="221"/>
                    <a:pt x="280" y="148"/>
                    <a:pt x="324" y="103"/>
                  </a:cubicBezTo>
                  <a:cubicBezTo>
                    <a:pt x="353" y="74"/>
                    <a:pt x="383" y="59"/>
                    <a:pt x="427" y="59"/>
                  </a:cubicBezTo>
                  <a:cubicBezTo>
                    <a:pt x="383" y="103"/>
                    <a:pt x="383" y="162"/>
                    <a:pt x="427" y="206"/>
                  </a:cubicBezTo>
                  <a:cubicBezTo>
                    <a:pt x="457" y="236"/>
                    <a:pt x="530" y="236"/>
                    <a:pt x="559" y="206"/>
                  </a:cubicBezTo>
                  <a:cubicBezTo>
                    <a:pt x="559" y="236"/>
                    <a:pt x="545" y="280"/>
                    <a:pt x="530" y="2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lIns="91431" tIns="45716" rIns="91431" bIns="45716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124200" y="1860854"/>
            <a:ext cx="2196873" cy="809059"/>
            <a:chOff x="3124200" y="1934141"/>
            <a:chExt cx="2196873" cy="809059"/>
          </a:xfrm>
        </p:grpSpPr>
        <p:sp>
          <p:nvSpPr>
            <p:cNvPr id="113" name="对角圆角矩形 16"/>
            <p:cNvSpPr/>
            <p:nvPr/>
          </p:nvSpPr>
          <p:spPr>
            <a:xfrm>
              <a:off x="3124200" y="1943096"/>
              <a:ext cx="2196873" cy="800104"/>
            </a:xfrm>
            <a:prstGeom prst="round2DiagRect">
              <a:avLst>
                <a:gd name="adj1" fmla="val 16667"/>
                <a:gd name="adj2" fmla="val 30000"/>
              </a:avLst>
            </a:prstGeom>
            <a:solidFill>
              <a:srgbClr val="92D050"/>
            </a:solidFill>
            <a:ln w="19050">
              <a:solidFill>
                <a:srgbClr val="F8F8F8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normAutofit/>
            </a:bodyPr>
            <a:lstStyle/>
            <a:p>
              <a:pPr algn="ctr"/>
              <a:endParaRPr lang="en-US" altLang="zh-CN" sz="1400" kern="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泪滴形 17"/>
            <p:cNvSpPr/>
            <p:nvPr/>
          </p:nvSpPr>
          <p:spPr>
            <a:xfrm rot="16646906">
              <a:off x="3126106" y="1934142"/>
              <a:ext cx="285751" cy="285750"/>
            </a:xfrm>
            <a:prstGeom prst="teardrop">
              <a:avLst>
                <a:gd name="adj" fmla="val 114259"/>
              </a:avLst>
            </a:prstGeom>
            <a:solidFill>
              <a:srgbClr val="00B0F0"/>
            </a:solidFill>
            <a:ln w="19050">
              <a:solidFill>
                <a:srgbClr val="F8F8F8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endParaRPr lang="zh-CN" altLang="en-US" sz="1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矩形 18"/>
            <p:cNvSpPr/>
            <p:nvPr/>
          </p:nvSpPr>
          <p:spPr>
            <a:xfrm>
              <a:off x="3560766" y="2047872"/>
              <a:ext cx="132472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/>
                <a:t>Unlabelled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Unsupervised</a:t>
              </a:r>
            </a:p>
          </p:txBody>
        </p:sp>
        <p:sp>
          <p:nvSpPr>
            <p:cNvPr id="118" name="Freeform 182"/>
            <p:cNvSpPr>
              <a:spLocks noChangeArrowheads="1"/>
            </p:cNvSpPr>
            <p:nvPr/>
          </p:nvSpPr>
          <p:spPr bwMode="auto">
            <a:xfrm>
              <a:off x="3143250" y="1975415"/>
              <a:ext cx="214314" cy="214314"/>
            </a:xfrm>
            <a:custGeom>
              <a:avLst/>
              <a:gdLst>
                <a:gd name="T0" fmla="*/ 603 w 634"/>
                <a:gd name="T1" fmla="*/ 14 h 633"/>
                <a:gd name="T2" fmla="*/ 603 w 634"/>
                <a:gd name="T3" fmla="*/ 14 h 633"/>
                <a:gd name="T4" fmla="*/ 0 w 634"/>
                <a:gd name="T5" fmla="*/ 309 h 633"/>
                <a:gd name="T6" fmla="*/ 191 w 634"/>
                <a:gd name="T7" fmla="*/ 427 h 633"/>
                <a:gd name="T8" fmla="*/ 309 w 634"/>
                <a:gd name="T9" fmla="*/ 632 h 633"/>
                <a:gd name="T10" fmla="*/ 618 w 634"/>
                <a:gd name="T11" fmla="*/ 29 h 633"/>
                <a:gd name="T12" fmla="*/ 603 w 634"/>
                <a:gd name="T13" fmla="*/ 14 h 633"/>
                <a:gd name="T14" fmla="*/ 74 w 634"/>
                <a:gd name="T15" fmla="*/ 309 h 633"/>
                <a:gd name="T16" fmla="*/ 74 w 634"/>
                <a:gd name="T17" fmla="*/ 309 h 633"/>
                <a:gd name="T18" fmla="*/ 530 w 634"/>
                <a:gd name="T19" fmla="*/ 88 h 633"/>
                <a:gd name="T20" fmla="*/ 206 w 634"/>
                <a:gd name="T21" fmla="*/ 382 h 633"/>
                <a:gd name="T22" fmla="*/ 74 w 634"/>
                <a:gd name="T23" fmla="*/ 309 h 633"/>
                <a:gd name="T24" fmla="*/ 309 w 634"/>
                <a:gd name="T25" fmla="*/ 559 h 633"/>
                <a:gd name="T26" fmla="*/ 309 w 634"/>
                <a:gd name="T27" fmla="*/ 559 h 633"/>
                <a:gd name="T28" fmla="*/ 236 w 634"/>
                <a:gd name="T29" fmla="*/ 397 h 633"/>
                <a:gd name="T30" fmla="*/ 545 w 634"/>
                <a:gd name="T31" fmla="*/ 102 h 633"/>
                <a:gd name="T32" fmla="*/ 309 w 634"/>
                <a:gd name="T33" fmla="*/ 559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4" h="633">
                  <a:moveTo>
                    <a:pt x="603" y="14"/>
                  </a:moveTo>
                  <a:lnTo>
                    <a:pt x="603" y="14"/>
                  </a:lnTo>
                  <a:cubicBezTo>
                    <a:pt x="574" y="14"/>
                    <a:pt x="0" y="309"/>
                    <a:pt x="0" y="309"/>
                  </a:cubicBezTo>
                  <a:lnTo>
                    <a:pt x="191" y="427"/>
                  </a:lnTo>
                  <a:lnTo>
                    <a:pt x="309" y="632"/>
                  </a:lnTo>
                  <a:cubicBezTo>
                    <a:pt x="309" y="632"/>
                    <a:pt x="618" y="44"/>
                    <a:pt x="618" y="29"/>
                  </a:cubicBezTo>
                  <a:cubicBezTo>
                    <a:pt x="633" y="14"/>
                    <a:pt x="618" y="0"/>
                    <a:pt x="603" y="14"/>
                  </a:cubicBezTo>
                  <a:close/>
                  <a:moveTo>
                    <a:pt x="74" y="309"/>
                  </a:moveTo>
                  <a:lnTo>
                    <a:pt x="74" y="309"/>
                  </a:lnTo>
                  <a:cubicBezTo>
                    <a:pt x="530" y="88"/>
                    <a:pt x="530" y="88"/>
                    <a:pt x="530" y="88"/>
                  </a:cubicBezTo>
                  <a:cubicBezTo>
                    <a:pt x="206" y="382"/>
                    <a:pt x="206" y="382"/>
                    <a:pt x="206" y="382"/>
                  </a:cubicBezTo>
                  <a:lnTo>
                    <a:pt x="74" y="309"/>
                  </a:lnTo>
                  <a:close/>
                  <a:moveTo>
                    <a:pt x="309" y="559"/>
                  </a:moveTo>
                  <a:lnTo>
                    <a:pt x="309" y="559"/>
                  </a:lnTo>
                  <a:cubicBezTo>
                    <a:pt x="309" y="559"/>
                    <a:pt x="250" y="441"/>
                    <a:pt x="236" y="397"/>
                  </a:cubicBezTo>
                  <a:cubicBezTo>
                    <a:pt x="545" y="102"/>
                    <a:pt x="545" y="102"/>
                    <a:pt x="545" y="102"/>
                  </a:cubicBezTo>
                  <a:lnTo>
                    <a:pt x="309" y="5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lIns="91431" tIns="45716" rIns="91431" bIns="45716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grpSp>
        <p:nvGrpSpPr>
          <p:cNvPr id="178" name="组合 23"/>
          <p:cNvGrpSpPr/>
          <p:nvPr/>
        </p:nvGrpSpPr>
        <p:grpSpPr>
          <a:xfrm>
            <a:off x="1542974" y="2882189"/>
            <a:ext cx="1785950" cy="434740"/>
            <a:chOff x="3732449" y="1500174"/>
            <a:chExt cx="2196873" cy="571504"/>
          </a:xfrm>
        </p:grpSpPr>
        <p:sp>
          <p:nvSpPr>
            <p:cNvPr id="179" name="对角圆角矩形 24"/>
            <p:cNvSpPr/>
            <p:nvPr/>
          </p:nvSpPr>
          <p:spPr>
            <a:xfrm>
              <a:off x="3732449" y="1500174"/>
              <a:ext cx="2196873" cy="571504"/>
            </a:xfrm>
            <a:prstGeom prst="round2DiagRect">
              <a:avLst>
                <a:gd name="adj1" fmla="val 16667"/>
                <a:gd name="adj2" fmla="val 30000"/>
              </a:avLst>
            </a:prstGeom>
            <a:solidFill>
              <a:srgbClr val="FFC000"/>
            </a:solidFill>
            <a:ln w="19050">
              <a:solidFill>
                <a:srgbClr val="F8F8F8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normAutofit/>
            </a:bodyPr>
            <a:lstStyle/>
            <a:p>
              <a:pPr algn="ctr"/>
              <a:endParaRPr lang="en-US" altLang="zh-CN" sz="1400" kern="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0" name="矩形 26"/>
            <p:cNvSpPr/>
            <p:nvPr/>
          </p:nvSpPr>
          <p:spPr>
            <a:xfrm>
              <a:off x="4226751" y="1538170"/>
              <a:ext cx="1238383" cy="3626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Regression</a:t>
              </a:r>
              <a:endParaRPr lang="en-US" sz="1600" dirty="0"/>
            </a:p>
          </p:txBody>
        </p:sp>
      </p:grpSp>
      <p:grpSp>
        <p:nvGrpSpPr>
          <p:cNvPr id="181" name="组合 27"/>
          <p:cNvGrpSpPr/>
          <p:nvPr/>
        </p:nvGrpSpPr>
        <p:grpSpPr>
          <a:xfrm>
            <a:off x="1542974" y="3888791"/>
            <a:ext cx="1876606" cy="434740"/>
            <a:chOff x="3732449" y="1500174"/>
            <a:chExt cx="2308387" cy="571504"/>
          </a:xfrm>
        </p:grpSpPr>
        <p:sp>
          <p:nvSpPr>
            <p:cNvPr id="182" name="对角圆角矩形 28"/>
            <p:cNvSpPr/>
            <p:nvPr/>
          </p:nvSpPr>
          <p:spPr>
            <a:xfrm>
              <a:off x="3732449" y="1500174"/>
              <a:ext cx="2196873" cy="571504"/>
            </a:xfrm>
            <a:prstGeom prst="round2DiagRect">
              <a:avLst>
                <a:gd name="adj1" fmla="val 16667"/>
                <a:gd name="adj2" fmla="val 30000"/>
              </a:avLst>
            </a:prstGeom>
            <a:solidFill>
              <a:srgbClr val="FFC000"/>
            </a:solidFill>
            <a:ln w="19050">
              <a:solidFill>
                <a:srgbClr val="F8F8F8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normAutofit/>
            </a:bodyPr>
            <a:lstStyle/>
            <a:p>
              <a:pPr algn="ctr"/>
              <a:endParaRPr lang="en-US" altLang="zh-CN" sz="1400" kern="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3" name="矩形 30"/>
            <p:cNvSpPr/>
            <p:nvPr/>
          </p:nvSpPr>
          <p:spPr>
            <a:xfrm>
              <a:off x="4226751" y="1571560"/>
              <a:ext cx="1814085" cy="445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Decision Tree</a:t>
              </a:r>
              <a:endParaRPr lang="en-US" sz="1600" dirty="0"/>
            </a:p>
          </p:txBody>
        </p:sp>
      </p:grpSp>
      <p:grpSp>
        <p:nvGrpSpPr>
          <p:cNvPr id="184" name="组合 31"/>
          <p:cNvGrpSpPr/>
          <p:nvPr/>
        </p:nvGrpSpPr>
        <p:grpSpPr>
          <a:xfrm>
            <a:off x="1542975" y="4409495"/>
            <a:ext cx="1785950" cy="434740"/>
            <a:chOff x="3732449" y="1500174"/>
            <a:chExt cx="2196874" cy="571504"/>
          </a:xfrm>
        </p:grpSpPr>
        <p:sp>
          <p:nvSpPr>
            <p:cNvPr id="185" name="对角圆角矩形 32"/>
            <p:cNvSpPr/>
            <p:nvPr/>
          </p:nvSpPr>
          <p:spPr>
            <a:xfrm>
              <a:off x="3732449" y="1500174"/>
              <a:ext cx="2196873" cy="571504"/>
            </a:xfrm>
            <a:prstGeom prst="round2DiagRect">
              <a:avLst>
                <a:gd name="adj1" fmla="val 16667"/>
                <a:gd name="adj2" fmla="val 30000"/>
              </a:avLst>
            </a:prstGeom>
            <a:solidFill>
              <a:srgbClr val="FFC000"/>
            </a:solidFill>
            <a:ln w="19050">
              <a:solidFill>
                <a:srgbClr val="F8F8F8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normAutofit/>
            </a:bodyPr>
            <a:lstStyle/>
            <a:p>
              <a:pPr algn="ctr"/>
              <a:endParaRPr lang="en-US" altLang="zh-CN" sz="1400" kern="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6" name="矩形 34"/>
            <p:cNvSpPr/>
            <p:nvPr/>
          </p:nvSpPr>
          <p:spPr>
            <a:xfrm>
              <a:off x="4117396" y="1571560"/>
              <a:ext cx="1811927" cy="445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Random forest</a:t>
              </a:r>
              <a:endParaRPr lang="en-US" sz="1600" dirty="0"/>
            </a:p>
          </p:txBody>
        </p:sp>
      </p:grpSp>
      <p:grpSp>
        <p:nvGrpSpPr>
          <p:cNvPr id="187" name="组合 35"/>
          <p:cNvGrpSpPr/>
          <p:nvPr/>
        </p:nvGrpSpPr>
        <p:grpSpPr>
          <a:xfrm>
            <a:off x="1542974" y="5069899"/>
            <a:ext cx="1785949" cy="434740"/>
            <a:chOff x="3732449" y="1500174"/>
            <a:chExt cx="2196873" cy="571504"/>
          </a:xfrm>
        </p:grpSpPr>
        <p:sp>
          <p:nvSpPr>
            <p:cNvPr id="188" name="对角圆角矩形 36"/>
            <p:cNvSpPr/>
            <p:nvPr/>
          </p:nvSpPr>
          <p:spPr>
            <a:xfrm>
              <a:off x="3732449" y="1500174"/>
              <a:ext cx="2196873" cy="571504"/>
            </a:xfrm>
            <a:prstGeom prst="round2DiagRect">
              <a:avLst>
                <a:gd name="adj1" fmla="val 16667"/>
                <a:gd name="adj2" fmla="val 30000"/>
              </a:avLst>
            </a:prstGeom>
            <a:solidFill>
              <a:srgbClr val="FFC000"/>
            </a:solidFill>
            <a:ln w="19050">
              <a:solidFill>
                <a:srgbClr val="F8F8F8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normAutofit/>
            </a:bodyPr>
            <a:lstStyle/>
            <a:p>
              <a:pPr algn="ctr"/>
              <a:endParaRPr lang="en-US" altLang="zh-CN" sz="1400" kern="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9" name="矩形 38"/>
            <p:cNvSpPr/>
            <p:nvPr/>
          </p:nvSpPr>
          <p:spPr>
            <a:xfrm>
              <a:off x="4070530" y="1571560"/>
              <a:ext cx="1557591" cy="445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Classification</a:t>
              </a:r>
              <a:endParaRPr lang="en-US" sz="1600" dirty="0"/>
            </a:p>
          </p:txBody>
        </p:sp>
      </p:grpSp>
      <p:grpSp>
        <p:nvGrpSpPr>
          <p:cNvPr id="190" name="组合 39"/>
          <p:cNvGrpSpPr/>
          <p:nvPr/>
        </p:nvGrpSpPr>
        <p:grpSpPr>
          <a:xfrm>
            <a:off x="4103630" y="2882189"/>
            <a:ext cx="1785950" cy="434740"/>
            <a:chOff x="3732449" y="1500174"/>
            <a:chExt cx="2196873" cy="571504"/>
          </a:xfrm>
        </p:grpSpPr>
        <p:sp>
          <p:nvSpPr>
            <p:cNvPr id="191" name="对角圆角矩形 40"/>
            <p:cNvSpPr/>
            <p:nvPr/>
          </p:nvSpPr>
          <p:spPr>
            <a:xfrm>
              <a:off x="3732449" y="1500174"/>
              <a:ext cx="2196873" cy="571504"/>
            </a:xfrm>
            <a:prstGeom prst="round2DiagRect">
              <a:avLst>
                <a:gd name="adj1" fmla="val 16667"/>
                <a:gd name="adj2" fmla="val 30000"/>
              </a:avLst>
            </a:prstGeom>
            <a:solidFill>
              <a:srgbClr val="FFC000"/>
            </a:solidFill>
            <a:ln w="19050">
              <a:solidFill>
                <a:srgbClr val="F8F8F8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normAutofit/>
            </a:bodyPr>
            <a:lstStyle/>
            <a:p>
              <a:pPr algn="ctr"/>
              <a:endParaRPr lang="en-US" altLang="zh-CN" sz="1400" kern="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2" name="矩形 42"/>
            <p:cNvSpPr/>
            <p:nvPr/>
          </p:nvSpPr>
          <p:spPr>
            <a:xfrm>
              <a:off x="4273617" y="1588255"/>
              <a:ext cx="1129387" cy="4046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Clustering</a:t>
              </a:r>
              <a:endParaRPr lang="en-US" sz="1400" dirty="0"/>
            </a:p>
          </p:txBody>
        </p:sp>
      </p:grpSp>
      <p:grpSp>
        <p:nvGrpSpPr>
          <p:cNvPr id="193" name="组合 43"/>
          <p:cNvGrpSpPr/>
          <p:nvPr/>
        </p:nvGrpSpPr>
        <p:grpSpPr>
          <a:xfrm>
            <a:off x="4103632" y="5069899"/>
            <a:ext cx="1829087" cy="434740"/>
            <a:chOff x="3732449" y="1500174"/>
            <a:chExt cx="2249935" cy="571504"/>
          </a:xfrm>
        </p:grpSpPr>
        <p:sp>
          <p:nvSpPr>
            <p:cNvPr id="194" name="对角圆角矩形 44"/>
            <p:cNvSpPr/>
            <p:nvPr/>
          </p:nvSpPr>
          <p:spPr>
            <a:xfrm>
              <a:off x="3732449" y="1500174"/>
              <a:ext cx="2196873" cy="571504"/>
            </a:xfrm>
            <a:prstGeom prst="round2DiagRect">
              <a:avLst>
                <a:gd name="adj1" fmla="val 16667"/>
                <a:gd name="adj2" fmla="val 30000"/>
              </a:avLst>
            </a:prstGeom>
            <a:solidFill>
              <a:srgbClr val="FFC000"/>
            </a:solidFill>
            <a:ln w="19050">
              <a:solidFill>
                <a:srgbClr val="F8F8F8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normAutofit/>
            </a:bodyPr>
            <a:lstStyle/>
            <a:p>
              <a:pPr algn="ctr"/>
              <a:endParaRPr lang="en-US" altLang="zh-CN" sz="1400" kern="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5" name="矩形 46"/>
            <p:cNvSpPr/>
            <p:nvPr/>
          </p:nvSpPr>
          <p:spPr>
            <a:xfrm>
              <a:off x="3976795" y="1571560"/>
              <a:ext cx="2005589" cy="4046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Association analysis</a:t>
              </a:r>
              <a:endParaRPr lang="en-US" sz="1400" dirty="0"/>
            </a:p>
          </p:txBody>
        </p:sp>
      </p:grpSp>
      <p:grpSp>
        <p:nvGrpSpPr>
          <p:cNvPr id="196" name="组合 47"/>
          <p:cNvGrpSpPr/>
          <p:nvPr/>
        </p:nvGrpSpPr>
        <p:grpSpPr>
          <a:xfrm>
            <a:off x="4103629" y="6133858"/>
            <a:ext cx="1785946" cy="523220"/>
            <a:chOff x="3732449" y="1471391"/>
            <a:chExt cx="2196873" cy="687820"/>
          </a:xfrm>
        </p:grpSpPr>
        <p:sp>
          <p:nvSpPr>
            <p:cNvPr id="197" name="对角圆角矩形 48"/>
            <p:cNvSpPr/>
            <p:nvPr/>
          </p:nvSpPr>
          <p:spPr>
            <a:xfrm>
              <a:off x="3732449" y="1500174"/>
              <a:ext cx="2196873" cy="571504"/>
            </a:xfrm>
            <a:prstGeom prst="round2DiagRect">
              <a:avLst>
                <a:gd name="adj1" fmla="val 16667"/>
                <a:gd name="adj2" fmla="val 30000"/>
              </a:avLst>
            </a:prstGeom>
            <a:solidFill>
              <a:srgbClr val="FFC000"/>
            </a:solidFill>
            <a:ln w="19050">
              <a:solidFill>
                <a:srgbClr val="F8F8F8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normAutofit/>
            </a:bodyPr>
            <a:lstStyle/>
            <a:p>
              <a:pPr algn="ctr"/>
              <a:endParaRPr lang="en-US" altLang="zh-CN" sz="1400" kern="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8" name="矩形 50"/>
            <p:cNvSpPr/>
            <p:nvPr/>
          </p:nvSpPr>
          <p:spPr>
            <a:xfrm>
              <a:off x="4179887" y="1471391"/>
              <a:ext cx="1655709" cy="6878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Hidden </a:t>
              </a:r>
              <a:br>
                <a:rPr lang="en-US" sz="1400" dirty="0" smtClean="0"/>
              </a:br>
              <a:r>
                <a:rPr lang="en-US" sz="1400" dirty="0" smtClean="0"/>
                <a:t>Markov Model</a:t>
              </a:r>
              <a:endParaRPr lang="en-US" sz="1400" dirty="0"/>
            </a:p>
          </p:txBody>
        </p:sp>
      </p:grpSp>
      <p:sp>
        <p:nvSpPr>
          <p:cNvPr id="199" name="矩形 53"/>
          <p:cNvSpPr/>
          <p:nvPr/>
        </p:nvSpPr>
        <p:spPr>
          <a:xfrm>
            <a:off x="4338582" y="3364443"/>
            <a:ext cx="1428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70C0"/>
              </a:buClr>
              <a:buFont typeface="Arial" pitchFamily="34" charset="0"/>
              <a:buChar char="•"/>
            </a:pPr>
            <a:r>
              <a:rPr lang="en-US" sz="1600" dirty="0" smtClean="0"/>
              <a:t>SVD</a:t>
            </a:r>
          </a:p>
          <a:p>
            <a:pPr>
              <a:buClr>
                <a:srgbClr val="0070C0"/>
              </a:buClr>
              <a:buFont typeface="Arial" pitchFamily="34" charset="0"/>
              <a:buChar char="•"/>
            </a:pPr>
            <a:r>
              <a:rPr lang="en-US" altLang="zh-CN" sz="1600" dirty="0" smtClean="0"/>
              <a:t>PCA</a:t>
            </a:r>
            <a:endParaRPr lang="en-US" altLang="zh-CN" sz="1600" dirty="0" smtClean="0"/>
          </a:p>
          <a:p>
            <a:pPr>
              <a:buClr>
                <a:srgbClr val="0070C0"/>
              </a:buClr>
              <a:buFont typeface="Arial" pitchFamily="34" charset="0"/>
              <a:buChar char="•"/>
            </a:pPr>
            <a:r>
              <a:rPr lang="en-US" sz="1600" dirty="0" smtClean="0"/>
              <a:t>K-means</a:t>
            </a:r>
            <a:endParaRPr lang="zh-CN" altLang="en-US" sz="1600" dirty="0" smtClean="0"/>
          </a:p>
        </p:txBody>
      </p:sp>
      <p:sp>
        <p:nvSpPr>
          <p:cNvPr id="200" name="矩形 55"/>
          <p:cNvSpPr/>
          <p:nvPr/>
        </p:nvSpPr>
        <p:spPr>
          <a:xfrm>
            <a:off x="4338582" y="5556801"/>
            <a:ext cx="1479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70C0"/>
              </a:buClr>
              <a:buFont typeface="Arial" pitchFamily="34" charset="0"/>
              <a:buChar char="•"/>
            </a:pPr>
            <a:r>
              <a:rPr lang="en-US" sz="1400" dirty="0" err="1" smtClean="0"/>
              <a:t>Apriori</a:t>
            </a:r>
            <a:endParaRPr lang="en-US" sz="1400" dirty="0" smtClean="0"/>
          </a:p>
          <a:p>
            <a:pPr>
              <a:buClr>
                <a:srgbClr val="0070C0"/>
              </a:buClr>
              <a:buFont typeface="Arial" pitchFamily="34" charset="0"/>
              <a:buChar char="•"/>
            </a:pPr>
            <a:r>
              <a:rPr lang="en-US" altLang="zh-CN" sz="1400" dirty="0" smtClean="0"/>
              <a:t>FP-Growth</a:t>
            </a:r>
            <a:endParaRPr lang="zh-CN" altLang="en-US" sz="1400" dirty="0"/>
          </a:p>
        </p:txBody>
      </p:sp>
      <p:sp>
        <p:nvSpPr>
          <p:cNvPr id="201" name="矩形 56"/>
          <p:cNvSpPr/>
          <p:nvPr/>
        </p:nvSpPr>
        <p:spPr>
          <a:xfrm>
            <a:off x="1844602" y="5534561"/>
            <a:ext cx="20653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70C0"/>
              </a:buClr>
              <a:buFont typeface="Arial" pitchFamily="34" charset="0"/>
              <a:buChar char="•"/>
            </a:pPr>
            <a:r>
              <a:rPr lang="en-US" sz="1600" dirty="0" smtClean="0"/>
              <a:t>KNN</a:t>
            </a:r>
          </a:p>
          <a:p>
            <a:pPr>
              <a:buClr>
                <a:srgbClr val="0070C0"/>
              </a:buClr>
              <a:buFont typeface="Arial" pitchFamily="34" charset="0"/>
              <a:buChar char="•"/>
            </a:pPr>
            <a:r>
              <a:rPr lang="en-US" sz="1600" dirty="0" smtClean="0"/>
              <a:t>Trees</a:t>
            </a:r>
            <a:endParaRPr lang="en-US" sz="1600" dirty="0" smtClean="0"/>
          </a:p>
          <a:p>
            <a:pPr>
              <a:buClr>
                <a:srgbClr val="0070C0"/>
              </a:buClr>
              <a:buFont typeface="Arial" pitchFamily="34" charset="0"/>
              <a:buChar char="•"/>
            </a:pPr>
            <a:r>
              <a:rPr lang="en-US" sz="1600" dirty="0" smtClean="0"/>
              <a:t>Logistic Regression</a:t>
            </a:r>
          </a:p>
          <a:p>
            <a:pPr>
              <a:buClr>
                <a:srgbClr val="0070C0"/>
              </a:buClr>
              <a:buFont typeface="Arial" pitchFamily="34" charset="0"/>
              <a:buChar char="•"/>
            </a:pPr>
            <a:r>
              <a:rPr lang="en-US" sz="1600" dirty="0" smtClean="0"/>
              <a:t>Naive-</a:t>
            </a:r>
            <a:r>
              <a:rPr lang="en-US" sz="1600" dirty="0" err="1" smtClean="0"/>
              <a:t>Bayes</a:t>
            </a:r>
            <a:endParaRPr lang="en-US" sz="1600" dirty="0" smtClean="0"/>
          </a:p>
          <a:p>
            <a:pPr>
              <a:buClr>
                <a:srgbClr val="0070C0"/>
              </a:buClr>
              <a:buFont typeface="Arial" pitchFamily="34" charset="0"/>
              <a:buChar char="•"/>
            </a:pPr>
            <a:r>
              <a:rPr lang="en-US" sz="1600" dirty="0" smtClean="0"/>
              <a:t>SVM</a:t>
            </a:r>
            <a:endParaRPr lang="en-US" sz="1600" dirty="0" smtClean="0"/>
          </a:p>
        </p:txBody>
      </p:sp>
      <p:sp>
        <p:nvSpPr>
          <p:cNvPr id="202" name="矩形 57"/>
          <p:cNvSpPr/>
          <p:nvPr/>
        </p:nvSpPr>
        <p:spPr>
          <a:xfrm>
            <a:off x="1844602" y="3364443"/>
            <a:ext cx="12144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70C0"/>
              </a:buClr>
              <a:buFont typeface="Arial" pitchFamily="34" charset="0"/>
              <a:buChar char="•"/>
            </a:pPr>
            <a:r>
              <a:rPr lang="en-US" sz="1600" dirty="0" smtClean="0"/>
              <a:t>Linear</a:t>
            </a:r>
          </a:p>
          <a:p>
            <a:pPr>
              <a:buClr>
                <a:srgbClr val="0070C0"/>
              </a:buClr>
              <a:buFont typeface="Arial" pitchFamily="34" charset="0"/>
              <a:buChar char="•"/>
            </a:pPr>
            <a:r>
              <a:rPr lang="en-US" altLang="zh-CN" sz="1600" dirty="0" smtClean="0"/>
              <a:t>Polynomial</a:t>
            </a:r>
          </a:p>
        </p:txBody>
      </p:sp>
      <p:sp>
        <p:nvSpPr>
          <p:cNvPr id="203" name="圆角矩形 68"/>
          <p:cNvSpPr/>
          <p:nvPr/>
        </p:nvSpPr>
        <p:spPr>
          <a:xfrm>
            <a:off x="1052434" y="2837395"/>
            <a:ext cx="5143536" cy="2106618"/>
          </a:xfrm>
          <a:prstGeom prst="roundRect">
            <a:avLst>
              <a:gd name="adj" fmla="val 17078"/>
            </a:avLst>
          </a:prstGeom>
          <a:noFill/>
          <a:ln w="31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4" name="Shape 2896"/>
          <p:cNvSpPr/>
          <p:nvPr/>
        </p:nvSpPr>
        <p:spPr>
          <a:xfrm rot="5400000">
            <a:off x="1409631" y="3015660"/>
            <a:ext cx="90490" cy="14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C00000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05" name="Shape 2896"/>
          <p:cNvSpPr/>
          <p:nvPr/>
        </p:nvSpPr>
        <p:spPr>
          <a:xfrm rot="5400000">
            <a:off x="1409631" y="3994924"/>
            <a:ext cx="90490" cy="14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C00000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06" name="Shape 2896"/>
          <p:cNvSpPr/>
          <p:nvPr/>
        </p:nvSpPr>
        <p:spPr>
          <a:xfrm rot="5400000">
            <a:off x="1409631" y="4566428"/>
            <a:ext cx="90490" cy="14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C00000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07" name="圆角矩形 83"/>
          <p:cNvSpPr/>
          <p:nvPr/>
        </p:nvSpPr>
        <p:spPr>
          <a:xfrm>
            <a:off x="1052434" y="5034511"/>
            <a:ext cx="5143536" cy="1789102"/>
          </a:xfrm>
          <a:prstGeom prst="roundRect">
            <a:avLst>
              <a:gd name="adj" fmla="val 17078"/>
            </a:avLst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8" name="Shape 2896"/>
          <p:cNvSpPr/>
          <p:nvPr/>
        </p:nvSpPr>
        <p:spPr>
          <a:xfrm rot="5400000">
            <a:off x="1409631" y="5222070"/>
            <a:ext cx="90490" cy="14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C00000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09" name="Shape 2896"/>
          <p:cNvSpPr/>
          <p:nvPr/>
        </p:nvSpPr>
        <p:spPr>
          <a:xfrm rot="5400000">
            <a:off x="3982747" y="3015660"/>
            <a:ext cx="90490" cy="14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C00000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10" name="Shape 2896"/>
          <p:cNvSpPr/>
          <p:nvPr/>
        </p:nvSpPr>
        <p:spPr>
          <a:xfrm rot="5400000">
            <a:off x="3982747" y="5222070"/>
            <a:ext cx="90490" cy="14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C00000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11" name="Shape 2896"/>
          <p:cNvSpPr/>
          <p:nvPr/>
        </p:nvSpPr>
        <p:spPr>
          <a:xfrm rot="5400000">
            <a:off x="3982747" y="6365078"/>
            <a:ext cx="90490" cy="14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C00000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cxnSp>
        <p:nvCxnSpPr>
          <p:cNvPr id="212" name="直接连接符 89"/>
          <p:cNvCxnSpPr/>
          <p:nvPr/>
        </p:nvCxnSpPr>
        <p:spPr>
          <a:xfrm rot="5400000">
            <a:off x="2076054" y="4553819"/>
            <a:ext cx="3744000" cy="1588"/>
          </a:xfrm>
          <a:prstGeom prst="line">
            <a:avLst/>
          </a:prstGeom>
          <a:solidFill>
            <a:schemeClr val="accent2"/>
          </a:solidFill>
          <a:ln w="12700">
            <a:solidFill>
              <a:srgbClr val="C00000"/>
            </a:solidFill>
            <a:miter lim="400000"/>
          </a:ln>
        </p:spPr>
      </p:cxnSp>
      <p:cxnSp>
        <p:nvCxnSpPr>
          <p:cNvPr id="213" name="直接连接符 91"/>
          <p:cNvCxnSpPr/>
          <p:nvPr/>
        </p:nvCxnSpPr>
        <p:spPr>
          <a:xfrm rot="5400000">
            <a:off x="58318" y="3983119"/>
            <a:ext cx="2628000" cy="1588"/>
          </a:xfrm>
          <a:prstGeom prst="line">
            <a:avLst/>
          </a:prstGeom>
          <a:solidFill>
            <a:schemeClr val="accent2"/>
          </a:solidFill>
          <a:ln w="12700">
            <a:solidFill>
              <a:srgbClr val="C00000"/>
            </a:solidFill>
            <a:miter lim="400000"/>
          </a:ln>
        </p:spPr>
      </p:cxnSp>
      <p:sp>
        <p:nvSpPr>
          <p:cNvPr id="214" name="Shape 2857"/>
          <p:cNvSpPr/>
          <p:nvPr/>
        </p:nvSpPr>
        <p:spPr>
          <a:xfrm>
            <a:off x="4168720" y="5169437"/>
            <a:ext cx="209550" cy="209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7"/>
                  <a:pt x="17673" y="7364"/>
                </a:cubicBezTo>
                <a:cubicBezTo>
                  <a:pt x="17673" y="6787"/>
                  <a:pt x="17339" y="6294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89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5"/>
                  <a:pt x="10556" y="16200"/>
                  <a:pt x="10800" y="16200"/>
                </a:cubicBezTo>
                <a:cubicBezTo>
                  <a:pt x="11273" y="16200"/>
                  <a:pt x="11689" y="15973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2"/>
                </a:moveTo>
                <a:cubicBezTo>
                  <a:pt x="3476" y="16840"/>
                  <a:pt x="3436" y="16279"/>
                  <a:pt x="3436" y="15709"/>
                </a:cubicBezTo>
                <a:cubicBezTo>
                  <a:pt x="3436" y="14763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6"/>
                </a:cubicBezTo>
                <a:cubicBezTo>
                  <a:pt x="9431" y="15253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6"/>
                </a:cubicBezTo>
                <a:cubicBezTo>
                  <a:pt x="3608" y="17469"/>
                  <a:pt x="3573" y="17430"/>
                  <a:pt x="3539" y="17392"/>
                </a:cubicBezTo>
                <a:moveTo>
                  <a:pt x="3075" y="11369"/>
                </a:moveTo>
                <a:cubicBezTo>
                  <a:pt x="2361" y="10869"/>
                  <a:pt x="1683" y="10321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6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3"/>
                  <a:pt x="3936" y="11937"/>
                </a:cubicBezTo>
                <a:cubicBezTo>
                  <a:pt x="4379" y="10266"/>
                  <a:pt x="5100" y="8708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4"/>
                  <a:pt x="7855" y="5891"/>
                </a:cubicBezTo>
                <a:cubicBezTo>
                  <a:pt x="7855" y="5688"/>
                  <a:pt x="7813" y="5493"/>
                  <a:pt x="7739" y="5317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0"/>
                  <a:pt x="11005" y="1707"/>
                  <a:pt x="10354" y="2081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5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7"/>
                  <a:pt x="15149" y="8393"/>
                </a:cubicBezTo>
                <a:cubicBezTo>
                  <a:pt x="14827" y="9199"/>
                  <a:pt x="14443" y="9973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3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0070C0"/>
          </a:solidFill>
          <a:ln w="3175">
            <a:solidFill>
              <a:srgbClr val="0070C0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15" name="Freeform 129"/>
          <p:cNvSpPr>
            <a:spLocks/>
          </p:cNvSpPr>
          <p:nvPr/>
        </p:nvSpPr>
        <p:spPr bwMode="auto">
          <a:xfrm>
            <a:off x="1695376" y="3993103"/>
            <a:ext cx="192088" cy="234950"/>
          </a:xfrm>
          <a:custGeom>
            <a:avLst/>
            <a:gdLst>
              <a:gd name="T0" fmla="*/ 2147483646 w 56"/>
              <a:gd name="T1" fmla="*/ 2147483646 h 68"/>
              <a:gd name="T2" fmla="*/ 2147483646 w 56"/>
              <a:gd name="T3" fmla="*/ 2147483646 h 68"/>
              <a:gd name="T4" fmla="*/ 2147483646 w 56"/>
              <a:gd name="T5" fmla="*/ 2147483646 h 68"/>
              <a:gd name="T6" fmla="*/ 2147483646 w 56"/>
              <a:gd name="T7" fmla="*/ 2147483646 h 68"/>
              <a:gd name="T8" fmla="*/ 2147483646 w 56"/>
              <a:gd name="T9" fmla="*/ 2147483646 h 68"/>
              <a:gd name="T10" fmla="*/ 2147483646 w 56"/>
              <a:gd name="T11" fmla="*/ 2147483646 h 68"/>
              <a:gd name="T12" fmla="*/ 2147483646 w 56"/>
              <a:gd name="T13" fmla="*/ 2147483646 h 68"/>
              <a:gd name="T14" fmla="*/ 2147483646 w 56"/>
              <a:gd name="T15" fmla="*/ 2147483646 h 68"/>
              <a:gd name="T16" fmla="*/ 0 w 56"/>
              <a:gd name="T17" fmla="*/ 2147483646 h 68"/>
              <a:gd name="T18" fmla="*/ 2147483646 w 56"/>
              <a:gd name="T19" fmla="*/ 2147483646 h 68"/>
              <a:gd name="T20" fmla="*/ 2147483646 w 56"/>
              <a:gd name="T21" fmla="*/ 2147483646 h 68"/>
              <a:gd name="T22" fmla="*/ 2147483646 w 56"/>
              <a:gd name="T23" fmla="*/ 2147483646 h 68"/>
              <a:gd name="T24" fmla="*/ 2147483646 w 56"/>
              <a:gd name="T25" fmla="*/ 2147483646 h 68"/>
              <a:gd name="T26" fmla="*/ 2147483646 w 56"/>
              <a:gd name="T27" fmla="*/ 2147483646 h 68"/>
              <a:gd name="T28" fmla="*/ 2147483646 w 56"/>
              <a:gd name="T29" fmla="*/ 2147483646 h 68"/>
              <a:gd name="T30" fmla="*/ 2147483646 w 56"/>
              <a:gd name="T31" fmla="*/ 2147483646 h 68"/>
              <a:gd name="T32" fmla="*/ 2147483646 w 56"/>
              <a:gd name="T33" fmla="*/ 2147483646 h 68"/>
              <a:gd name="T34" fmla="*/ 2147483646 w 56"/>
              <a:gd name="T35" fmla="*/ 2147483646 h 68"/>
              <a:gd name="T36" fmla="*/ 2147483646 w 56"/>
              <a:gd name="T37" fmla="*/ 0 h 68"/>
              <a:gd name="T38" fmla="*/ 2147483646 w 56"/>
              <a:gd name="T39" fmla="*/ 0 h 68"/>
              <a:gd name="T40" fmla="*/ 2147483646 w 56"/>
              <a:gd name="T41" fmla="*/ 0 h 68"/>
              <a:gd name="T42" fmla="*/ 2147483646 w 56"/>
              <a:gd name="T43" fmla="*/ 2147483646 h 68"/>
              <a:gd name="T44" fmla="*/ 2147483646 w 56"/>
              <a:gd name="T45" fmla="*/ 2147483646 h 68"/>
              <a:gd name="T46" fmla="*/ 2147483646 w 56"/>
              <a:gd name="T47" fmla="*/ 2147483646 h 68"/>
              <a:gd name="T48" fmla="*/ 2147483646 w 56"/>
              <a:gd name="T49" fmla="*/ 2147483646 h 68"/>
              <a:gd name="T50" fmla="*/ 2147483646 w 56"/>
              <a:gd name="T51" fmla="*/ 2147483646 h 68"/>
              <a:gd name="T52" fmla="*/ 2147483646 w 56"/>
              <a:gd name="T53" fmla="*/ 2147483646 h 68"/>
              <a:gd name="T54" fmla="*/ 2147483646 w 56"/>
              <a:gd name="T55" fmla="*/ 2147483646 h 68"/>
              <a:gd name="T56" fmla="*/ 2147483646 w 56"/>
              <a:gd name="T57" fmla="*/ 2147483646 h 68"/>
              <a:gd name="T58" fmla="*/ 2147483646 w 56"/>
              <a:gd name="T59" fmla="*/ 2147483646 h 68"/>
              <a:gd name="T60" fmla="*/ 2147483646 w 56"/>
              <a:gd name="T61" fmla="*/ 2147483646 h 68"/>
              <a:gd name="T62" fmla="*/ 2147483646 w 56"/>
              <a:gd name="T63" fmla="*/ 2147483646 h 6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68">
                <a:moveTo>
                  <a:pt x="53" y="58"/>
                </a:moveTo>
                <a:cubicBezTo>
                  <a:pt x="36" y="58"/>
                  <a:pt x="36" y="58"/>
                  <a:pt x="36" y="58"/>
                </a:cubicBezTo>
                <a:cubicBezTo>
                  <a:pt x="36" y="60"/>
                  <a:pt x="36" y="63"/>
                  <a:pt x="36" y="65"/>
                </a:cubicBezTo>
                <a:cubicBezTo>
                  <a:pt x="36" y="67"/>
                  <a:pt x="35" y="68"/>
                  <a:pt x="34" y="68"/>
                </a:cubicBezTo>
                <a:cubicBezTo>
                  <a:pt x="22" y="68"/>
                  <a:pt x="22" y="68"/>
                  <a:pt x="22" y="68"/>
                </a:cubicBezTo>
                <a:cubicBezTo>
                  <a:pt x="21" y="68"/>
                  <a:pt x="20" y="67"/>
                  <a:pt x="20" y="65"/>
                </a:cubicBezTo>
                <a:cubicBezTo>
                  <a:pt x="20" y="63"/>
                  <a:pt x="20" y="60"/>
                  <a:pt x="20" y="58"/>
                </a:cubicBezTo>
                <a:cubicBezTo>
                  <a:pt x="2" y="58"/>
                  <a:pt x="2" y="58"/>
                  <a:pt x="2" y="58"/>
                </a:cubicBezTo>
                <a:cubicBezTo>
                  <a:pt x="1" y="58"/>
                  <a:pt x="0" y="57"/>
                  <a:pt x="0" y="56"/>
                </a:cubicBezTo>
                <a:cubicBezTo>
                  <a:pt x="0" y="55"/>
                  <a:pt x="0" y="54"/>
                  <a:pt x="1" y="54"/>
                </a:cubicBezTo>
                <a:cubicBezTo>
                  <a:pt x="16" y="39"/>
                  <a:pt x="16" y="39"/>
                  <a:pt x="16" y="39"/>
                </a:cubicBezTo>
                <a:cubicBezTo>
                  <a:pt x="7" y="39"/>
                  <a:pt x="7" y="39"/>
                  <a:pt x="7" y="39"/>
                </a:cubicBezTo>
                <a:cubicBezTo>
                  <a:pt x="6" y="39"/>
                  <a:pt x="5" y="37"/>
                  <a:pt x="5" y="36"/>
                </a:cubicBezTo>
                <a:cubicBezTo>
                  <a:pt x="5" y="35"/>
                  <a:pt x="5" y="35"/>
                  <a:pt x="6" y="34"/>
                </a:cubicBezTo>
                <a:cubicBezTo>
                  <a:pt x="21" y="19"/>
                  <a:pt x="21" y="19"/>
                  <a:pt x="21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2" y="19"/>
                  <a:pt x="11" y="18"/>
                  <a:pt x="11" y="17"/>
                </a:cubicBezTo>
                <a:cubicBezTo>
                  <a:pt x="11" y="16"/>
                  <a:pt x="11" y="15"/>
                  <a:pt x="12" y="15"/>
                </a:cubicBezTo>
                <a:cubicBezTo>
                  <a:pt x="26" y="0"/>
                  <a:pt x="26" y="0"/>
                  <a:pt x="26" y="0"/>
                </a:cubicBezTo>
                <a:cubicBezTo>
                  <a:pt x="27" y="0"/>
                  <a:pt x="27" y="0"/>
                  <a:pt x="28" y="0"/>
                </a:cubicBezTo>
                <a:cubicBezTo>
                  <a:pt x="29" y="0"/>
                  <a:pt x="29" y="0"/>
                  <a:pt x="30" y="0"/>
                </a:cubicBezTo>
                <a:cubicBezTo>
                  <a:pt x="44" y="15"/>
                  <a:pt x="44" y="15"/>
                  <a:pt x="44" y="15"/>
                </a:cubicBezTo>
                <a:cubicBezTo>
                  <a:pt x="45" y="15"/>
                  <a:pt x="45" y="16"/>
                  <a:pt x="45" y="17"/>
                </a:cubicBezTo>
                <a:cubicBezTo>
                  <a:pt x="45" y="18"/>
                  <a:pt x="44" y="19"/>
                  <a:pt x="42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50" y="34"/>
                  <a:pt x="50" y="34"/>
                  <a:pt x="50" y="34"/>
                </a:cubicBezTo>
                <a:cubicBezTo>
                  <a:pt x="51" y="35"/>
                  <a:pt x="51" y="35"/>
                  <a:pt x="51" y="36"/>
                </a:cubicBezTo>
                <a:cubicBezTo>
                  <a:pt x="51" y="37"/>
                  <a:pt x="50" y="39"/>
                  <a:pt x="49" y="39"/>
                </a:cubicBezTo>
                <a:cubicBezTo>
                  <a:pt x="40" y="39"/>
                  <a:pt x="40" y="39"/>
                  <a:pt x="40" y="39"/>
                </a:cubicBezTo>
                <a:cubicBezTo>
                  <a:pt x="55" y="54"/>
                  <a:pt x="55" y="54"/>
                  <a:pt x="55" y="54"/>
                </a:cubicBezTo>
                <a:cubicBezTo>
                  <a:pt x="56" y="54"/>
                  <a:pt x="56" y="55"/>
                  <a:pt x="56" y="56"/>
                </a:cubicBezTo>
                <a:cubicBezTo>
                  <a:pt x="56" y="57"/>
                  <a:pt x="55" y="58"/>
                  <a:pt x="53" y="58"/>
                </a:cubicBezTo>
                <a:close/>
              </a:path>
            </a:pathLst>
          </a:custGeom>
          <a:solidFill>
            <a:srgbClr val="0070C0"/>
          </a:solidFill>
          <a:ln w="6350">
            <a:solidFill>
              <a:srgbClr val="0070C0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zh-CN" altLang="en-US"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16" name="Freeform 217"/>
          <p:cNvSpPr>
            <a:spLocks noEditPoints="1"/>
          </p:cNvSpPr>
          <p:nvPr/>
        </p:nvSpPr>
        <p:spPr bwMode="auto">
          <a:xfrm>
            <a:off x="1623938" y="2992971"/>
            <a:ext cx="266700" cy="200025"/>
          </a:xfrm>
          <a:custGeom>
            <a:avLst/>
            <a:gdLst>
              <a:gd name="T0" fmla="*/ 2147483646 w 78"/>
              <a:gd name="T1" fmla="*/ 2147483646 h 58"/>
              <a:gd name="T2" fmla="*/ 0 w 78"/>
              <a:gd name="T3" fmla="*/ 2147483646 h 58"/>
              <a:gd name="T4" fmla="*/ 0 w 78"/>
              <a:gd name="T5" fmla="*/ 0 h 58"/>
              <a:gd name="T6" fmla="*/ 2147483646 w 78"/>
              <a:gd name="T7" fmla="*/ 0 h 58"/>
              <a:gd name="T8" fmla="*/ 2147483646 w 78"/>
              <a:gd name="T9" fmla="*/ 2147483646 h 58"/>
              <a:gd name="T10" fmla="*/ 2147483646 w 78"/>
              <a:gd name="T11" fmla="*/ 2147483646 h 58"/>
              <a:gd name="T12" fmla="*/ 2147483646 w 78"/>
              <a:gd name="T13" fmla="*/ 2147483646 h 58"/>
              <a:gd name="T14" fmla="*/ 2147483646 w 78"/>
              <a:gd name="T15" fmla="*/ 2147483646 h 58"/>
              <a:gd name="T16" fmla="*/ 2147483646 w 78"/>
              <a:gd name="T17" fmla="*/ 2147483646 h 58"/>
              <a:gd name="T18" fmla="*/ 2147483646 w 78"/>
              <a:gd name="T19" fmla="*/ 2147483646 h 58"/>
              <a:gd name="T20" fmla="*/ 2147483646 w 78"/>
              <a:gd name="T21" fmla="*/ 2147483646 h 58"/>
              <a:gd name="T22" fmla="*/ 2147483646 w 78"/>
              <a:gd name="T23" fmla="*/ 2147483646 h 58"/>
              <a:gd name="T24" fmla="*/ 2147483646 w 78"/>
              <a:gd name="T25" fmla="*/ 2147483646 h 58"/>
              <a:gd name="T26" fmla="*/ 2147483646 w 78"/>
              <a:gd name="T27" fmla="*/ 2147483646 h 58"/>
              <a:gd name="T28" fmla="*/ 2147483646 w 78"/>
              <a:gd name="T29" fmla="*/ 2147483646 h 58"/>
              <a:gd name="T30" fmla="*/ 2147483646 w 78"/>
              <a:gd name="T31" fmla="*/ 2147483646 h 58"/>
              <a:gd name="T32" fmla="*/ 2147483646 w 78"/>
              <a:gd name="T33" fmla="*/ 2147483646 h 58"/>
              <a:gd name="T34" fmla="*/ 2147483646 w 78"/>
              <a:gd name="T35" fmla="*/ 2147483646 h 58"/>
              <a:gd name="T36" fmla="*/ 2147483646 w 78"/>
              <a:gd name="T37" fmla="*/ 2147483646 h 58"/>
              <a:gd name="T38" fmla="*/ 2147483646 w 78"/>
              <a:gd name="T39" fmla="*/ 2147483646 h 58"/>
              <a:gd name="T40" fmla="*/ 2147483646 w 78"/>
              <a:gd name="T41" fmla="*/ 2147483646 h 58"/>
              <a:gd name="T42" fmla="*/ 2147483646 w 78"/>
              <a:gd name="T43" fmla="*/ 2147483646 h 58"/>
              <a:gd name="T44" fmla="*/ 2147483646 w 78"/>
              <a:gd name="T45" fmla="*/ 2147483646 h 58"/>
              <a:gd name="T46" fmla="*/ 2147483646 w 78"/>
              <a:gd name="T47" fmla="*/ 2147483646 h 5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rgbClr val="0070C0"/>
          </a:solidFill>
          <a:ln w="6350">
            <a:solidFill>
              <a:srgbClr val="0070C0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zh-CN" altLang="en-US"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17" name="Shape 2696"/>
          <p:cNvSpPr/>
          <p:nvPr/>
        </p:nvSpPr>
        <p:spPr>
          <a:xfrm>
            <a:off x="1677912" y="5190096"/>
            <a:ext cx="209550" cy="209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64" y="19636"/>
                </a:moveTo>
                <a:cubicBezTo>
                  <a:pt x="12764" y="20178"/>
                  <a:pt x="12324" y="20618"/>
                  <a:pt x="11782" y="20618"/>
                </a:cubicBezTo>
                <a:lnTo>
                  <a:pt x="9818" y="20618"/>
                </a:lnTo>
                <a:cubicBezTo>
                  <a:pt x="9276" y="20618"/>
                  <a:pt x="8836" y="20178"/>
                  <a:pt x="8836" y="19636"/>
                </a:cubicBezTo>
                <a:lnTo>
                  <a:pt x="8836" y="17673"/>
                </a:lnTo>
                <a:cubicBezTo>
                  <a:pt x="8836" y="1713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7131"/>
                  <a:pt x="12764" y="17673"/>
                </a:cubicBezTo>
                <a:cubicBezTo>
                  <a:pt x="12764" y="17673"/>
                  <a:pt x="12764" y="19636"/>
                  <a:pt x="12764" y="19636"/>
                </a:cubicBezTo>
                <a:close/>
                <a:moveTo>
                  <a:pt x="11782" y="15709"/>
                </a:moveTo>
                <a:lnTo>
                  <a:pt x="9818" y="15709"/>
                </a:lnTo>
                <a:cubicBezTo>
                  <a:pt x="8734" y="15709"/>
                  <a:pt x="7855" y="16588"/>
                  <a:pt x="7855" y="17673"/>
                </a:cubicBezTo>
                <a:lnTo>
                  <a:pt x="7855" y="19636"/>
                </a:lnTo>
                <a:cubicBezTo>
                  <a:pt x="7855" y="20721"/>
                  <a:pt x="8734" y="21600"/>
                  <a:pt x="9818" y="21600"/>
                </a:cubicBezTo>
                <a:lnTo>
                  <a:pt x="11782" y="21600"/>
                </a:lnTo>
                <a:cubicBezTo>
                  <a:pt x="12866" y="21600"/>
                  <a:pt x="13745" y="20721"/>
                  <a:pt x="13745" y="19636"/>
                </a:cubicBezTo>
                <a:lnTo>
                  <a:pt x="13745" y="17673"/>
                </a:lnTo>
                <a:cubicBezTo>
                  <a:pt x="13745" y="16588"/>
                  <a:pt x="12866" y="15709"/>
                  <a:pt x="11782" y="157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cubicBezTo>
                  <a:pt x="17131" y="20618"/>
                  <a:pt x="16691" y="20178"/>
                  <a:pt x="16691" y="19636"/>
                </a:cubicBezTo>
                <a:lnTo>
                  <a:pt x="16691" y="17673"/>
                </a:lnTo>
                <a:cubicBezTo>
                  <a:pt x="16691" y="17131"/>
                  <a:pt x="17131" y="16691"/>
                  <a:pt x="17673" y="16691"/>
                </a:cubicBezTo>
                <a:lnTo>
                  <a:pt x="19636" y="16691"/>
                </a:lnTo>
                <a:cubicBezTo>
                  <a:pt x="20178" y="16691"/>
                  <a:pt x="20618" y="17131"/>
                  <a:pt x="20618" y="17673"/>
                </a:cubicBez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19636" y="15709"/>
                </a:moveTo>
                <a:lnTo>
                  <a:pt x="17673" y="15709"/>
                </a:lnTo>
                <a:cubicBezTo>
                  <a:pt x="16588" y="15709"/>
                  <a:pt x="15709" y="16588"/>
                  <a:pt x="15709" y="17673"/>
                </a:cubicBezTo>
                <a:lnTo>
                  <a:pt x="15709" y="19636"/>
                </a:lnTo>
                <a:cubicBezTo>
                  <a:pt x="15709" y="20721"/>
                  <a:pt x="16588" y="21600"/>
                  <a:pt x="17673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7673"/>
                </a:lnTo>
                <a:cubicBezTo>
                  <a:pt x="21600" y="16588"/>
                  <a:pt x="20721" y="15709"/>
                  <a:pt x="19636" y="15709"/>
                </a:cubicBezTo>
                <a:moveTo>
                  <a:pt x="4909" y="19636"/>
                </a:moveTo>
                <a:cubicBezTo>
                  <a:pt x="4909" y="20178"/>
                  <a:pt x="4469" y="20618"/>
                  <a:pt x="3927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cubicBezTo>
                  <a:pt x="982" y="17131"/>
                  <a:pt x="1422" y="16691"/>
                  <a:pt x="1964" y="16691"/>
                </a:cubicBezTo>
                <a:lnTo>
                  <a:pt x="3927" y="16691"/>
                </a:lnTo>
                <a:cubicBezTo>
                  <a:pt x="4469" y="16691"/>
                  <a:pt x="4909" y="17131"/>
                  <a:pt x="4909" y="17673"/>
                </a:cubicBezTo>
                <a:cubicBezTo>
                  <a:pt x="4909" y="17673"/>
                  <a:pt x="4909" y="19636"/>
                  <a:pt x="4909" y="19636"/>
                </a:cubicBezTo>
                <a:close/>
                <a:moveTo>
                  <a:pt x="3927" y="15709"/>
                </a:moveTo>
                <a:lnTo>
                  <a:pt x="1964" y="15709"/>
                </a:lnTo>
                <a:cubicBezTo>
                  <a:pt x="879" y="15709"/>
                  <a:pt x="0" y="16588"/>
                  <a:pt x="0" y="176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3927" y="21600"/>
                </a:lnTo>
                <a:cubicBezTo>
                  <a:pt x="5012" y="21600"/>
                  <a:pt x="5891" y="20721"/>
                  <a:pt x="5891" y="19636"/>
                </a:cubicBezTo>
                <a:lnTo>
                  <a:pt x="5891" y="17673"/>
                </a:lnTo>
                <a:cubicBezTo>
                  <a:pt x="5891" y="16588"/>
                  <a:pt x="5012" y="15709"/>
                  <a:pt x="3927" y="15709"/>
                </a:cubicBezTo>
                <a:moveTo>
                  <a:pt x="2945" y="14727"/>
                </a:moveTo>
                <a:cubicBezTo>
                  <a:pt x="3217" y="14727"/>
                  <a:pt x="3436" y="14507"/>
                  <a:pt x="3436" y="14236"/>
                </a:cubicBezTo>
                <a:lnTo>
                  <a:pt x="3436" y="10800"/>
                </a:lnTo>
                <a:lnTo>
                  <a:pt x="10309" y="10800"/>
                </a:lnTo>
                <a:lnTo>
                  <a:pt x="10309" y="14236"/>
                </a:lnTo>
                <a:cubicBezTo>
                  <a:pt x="10309" y="14507"/>
                  <a:pt x="10529" y="14727"/>
                  <a:pt x="10800" y="14727"/>
                </a:cubicBezTo>
                <a:cubicBezTo>
                  <a:pt x="11071" y="14727"/>
                  <a:pt x="11291" y="14507"/>
                  <a:pt x="11291" y="14236"/>
                </a:cubicBezTo>
                <a:lnTo>
                  <a:pt x="11291" y="10800"/>
                </a:lnTo>
                <a:lnTo>
                  <a:pt x="18164" y="10800"/>
                </a:lnTo>
                <a:lnTo>
                  <a:pt x="18164" y="14236"/>
                </a:lnTo>
                <a:cubicBezTo>
                  <a:pt x="18164" y="14507"/>
                  <a:pt x="18384" y="14727"/>
                  <a:pt x="18655" y="14727"/>
                </a:cubicBezTo>
                <a:cubicBezTo>
                  <a:pt x="18926" y="14727"/>
                  <a:pt x="19145" y="14507"/>
                  <a:pt x="19145" y="14236"/>
                </a:cubicBezTo>
                <a:lnTo>
                  <a:pt x="19145" y="10309"/>
                </a:lnTo>
                <a:cubicBezTo>
                  <a:pt x="19145" y="10038"/>
                  <a:pt x="18926" y="9818"/>
                  <a:pt x="18655" y="9818"/>
                </a:cubicBezTo>
                <a:lnTo>
                  <a:pt x="11291" y="9818"/>
                </a:lnTo>
                <a:lnTo>
                  <a:pt x="11291" y="7364"/>
                </a:lnTo>
                <a:cubicBezTo>
                  <a:pt x="11291" y="7093"/>
                  <a:pt x="11071" y="6873"/>
                  <a:pt x="10800" y="6873"/>
                </a:cubicBezTo>
                <a:cubicBezTo>
                  <a:pt x="10529" y="6873"/>
                  <a:pt x="10309" y="7093"/>
                  <a:pt x="10309" y="7364"/>
                </a:cubicBezTo>
                <a:lnTo>
                  <a:pt x="10309" y="9818"/>
                </a:lnTo>
                <a:lnTo>
                  <a:pt x="2945" y="9818"/>
                </a:lnTo>
                <a:cubicBezTo>
                  <a:pt x="2674" y="9818"/>
                  <a:pt x="2455" y="10038"/>
                  <a:pt x="2455" y="10309"/>
                </a:cubicBezTo>
                <a:lnTo>
                  <a:pt x="2455" y="14236"/>
                </a:lnTo>
                <a:cubicBezTo>
                  <a:pt x="2455" y="14507"/>
                  <a:pt x="2674" y="14727"/>
                  <a:pt x="2945" y="14727"/>
                </a:cubicBezTo>
                <a:moveTo>
                  <a:pt x="8836" y="1964"/>
                </a:moveTo>
                <a:cubicBezTo>
                  <a:pt x="8836" y="1422"/>
                  <a:pt x="9276" y="982"/>
                  <a:pt x="9818" y="982"/>
                </a:cubicBezTo>
                <a:lnTo>
                  <a:pt x="11782" y="982"/>
                </a:lnTo>
                <a:cubicBezTo>
                  <a:pt x="12324" y="982"/>
                  <a:pt x="12764" y="1422"/>
                  <a:pt x="12764" y="1964"/>
                </a:cubicBezTo>
                <a:lnTo>
                  <a:pt x="12764" y="3927"/>
                </a:lnTo>
                <a:cubicBezTo>
                  <a:pt x="12764" y="446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4469"/>
                  <a:pt x="8836" y="3927"/>
                </a:cubicBezTo>
                <a:cubicBezTo>
                  <a:pt x="8836" y="3927"/>
                  <a:pt x="8836" y="1964"/>
                  <a:pt x="8836" y="1964"/>
                </a:cubicBezTo>
                <a:close/>
                <a:moveTo>
                  <a:pt x="9818" y="5891"/>
                </a:moveTo>
                <a:lnTo>
                  <a:pt x="11782" y="5891"/>
                </a:lnTo>
                <a:cubicBezTo>
                  <a:pt x="12866" y="5891"/>
                  <a:pt x="13745" y="5012"/>
                  <a:pt x="13745" y="3927"/>
                </a:cubicBezTo>
                <a:lnTo>
                  <a:pt x="13745" y="1964"/>
                </a:lnTo>
                <a:cubicBezTo>
                  <a:pt x="13745" y="879"/>
                  <a:pt x="12866" y="0"/>
                  <a:pt x="11782" y="0"/>
                </a:cubicBezTo>
                <a:lnTo>
                  <a:pt x="9818" y="0"/>
                </a:lnTo>
                <a:cubicBezTo>
                  <a:pt x="8734" y="0"/>
                  <a:pt x="7855" y="879"/>
                  <a:pt x="7855" y="1964"/>
                </a:cubicBezTo>
                <a:lnTo>
                  <a:pt x="7855" y="3927"/>
                </a:lnTo>
                <a:cubicBezTo>
                  <a:pt x="7855" y="5012"/>
                  <a:pt x="8734" y="5891"/>
                  <a:pt x="9818" y="5891"/>
                </a:cubicBezTo>
              </a:path>
            </a:pathLst>
          </a:custGeom>
          <a:solidFill>
            <a:srgbClr val="0070C0"/>
          </a:solidFill>
          <a:ln w="6350">
            <a:solidFill>
              <a:srgbClr val="0070C0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18" name="Freeform 170"/>
          <p:cNvSpPr>
            <a:spLocks/>
          </p:cNvSpPr>
          <p:nvPr/>
        </p:nvSpPr>
        <p:spPr bwMode="auto">
          <a:xfrm>
            <a:off x="1623938" y="4493169"/>
            <a:ext cx="296863" cy="300037"/>
          </a:xfrm>
          <a:custGeom>
            <a:avLst/>
            <a:gdLst>
              <a:gd name="T0" fmla="*/ 2147483646 w 116"/>
              <a:gd name="T1" fmla="*/ 2147483646 h 117"/>
              <a:gd name="T2" fmla="*/ 2147483646 w 116"/>
              <a:gd name="T3" fmla="*/ 2147483646 h 117"/>
              <a:gd name="T4" fmla="*/ 2147483646 w 116"/>
              <a:gd name="T5" fmla="*/ 2147483646 h 117"/>
              <a:gd name="T6" fmla="*/ 2147483646 w 116"/>
              <a:gd name="T7" fmla="*/ 0 h 117"/>
              <a:gd name="T8" fmla="*/ 2147483646 w 116"/>
              <a:gd name="T9" fmla="*/ 2147483646 h 117"/>
              <a:gd name="T10" fmla="*/ 2147483646 w 116"/>
              <a:gd name="T11" fmla="*/ 2147483646 h 117"/>
              <a:gd name="T12" fmla="*/ 2147483646 w 116"/>
              <a:gd name="T13" fmla="*/ 2147483646 h 117"/>
              <a:gd name="T14" fmla="*/ 2147483646 w 116"/>
              <a:gd name="T15" fmla="*/ 2147483646 h 117"/>
              <a:gd name="T16" fmla="*/ 0 w 116"/>
              <a:gd name="T17" fmla="*/ 2147483646 h 117"/>
              <a:gd name="T18" fmla="*/ 2147483646 w 116"/>
              <a:gd name="T19" fmla="*/ 2147483646 h 117"/>
              <a:gd name="T20" fmla="*/ 2147483646 w 116"/>
              <a:gd name="T21" fmla="*/ 2147483646 h 117"/>
              <a:gd name="T22" fmla="*/ 2147483646 w 116"/>
              <a:gd name="T23" fmla="*/ 2147483646 h 117"/>
              <a:gd name="T24" fmla="*/ 2147483646 w 116"/>
              <a:gd name="T25" fmla="*/ 2147483646 h 117"/>
              <a:gd name="T26" fmla="*/ 2147483646 w 116"/>
              <a:gd name="T27" fmla="*/ 2147483646 h 117"/>
              <a:gd name="T28" fmla="*/ 2147483646 w 116"/>
              <a:gd name="T29" fmla="*/ 2147483646 h 117"/>
              <a:gd name="T30" fmla="*/ 2147483646 w 116"/>
              <a:gd name="T31" fmla="*/ 2147483646 h 117"/>
              <a:gd name="T32" fmla="*/ 2147483646 w 116"/>
              <a:gd name="T33" fmla="*/ 2147483646 h 117"/>
              <a:gd name="T34" fmla="*/ 2147483646 w 116"/>
              <a:gd name="T35" fmla="*/ 2147483646 h 117"/>
              <a:gd name="T36" fmla="*/ 2147483646 w 116"/>
              <a:gd name="T37" fmla="*/ 2147483646 h 117"/>
              <a:gd name="T38" fmla="*/ 2147483646 w 116"/>
              <a:gd name="T39" fmla="*/ 2147483646 h 117"/>
              <a:gd name="T40" fmla="*/ 2147483646 w 116"/>
              <a:gd name="T41" fmla="*/ 2147483646 h 117"/>
              <a:gd name="T42" fmla="*/ 2147483646 w 116"/>
              <a:gd name="T43" fmla="*/ 2147483646 h 117"/>
              <a:gd name="T44" fmla="*/ 2147483646 w 116"/>
              <a:gd name="T45" fmla="*/ 2147483646 h 117"/>
              <a:gd name="T46" fmla="*/ 2147483646 w 116"/>
              <a:gd name="T47" fmla="*/ 2147483646 h 117"/>
              <a:gd name="T48" fmla="*/ 2147483646 w 116"/>
              <a:gd name="T49" fmla="*/ 2147483646 h 117"/>
              <a:gd name="T50" fmla="*/ 2147483646 w 116"/>
              <a:gd name="T51" fmla="*/ 2147483646 h 11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16" h="117">
                <a:moveTo>
                  <a:pt x="102" y="31"/>
                </a:moveTo>
                <a:cubicBezTo>
                  <a:pt x="102" y="30"/>
                  <a:pt x="102" y="30"/>
                  <a:pt x="102" y="30"/>
                </a:cubicBezTo>
                <a:cubicBezTo>
                  <a:pt x="102" y="18"/>
                  <a:pt x="93" y="9"/>
                  <a:pt x="82" y="8"/>
                </a:cubicBezTo>
                <a:cubicBezTo>
                  <a:pt x="78" y="3"/>
                  <a:pt x="72" y="0"/>
                  <a:pt x="66" y="0"/>
                </a:cubicBezTo>
                <a:cubicBezTo>
                  <a:pt x="58" y="0"/>
                  <a:pt x="51" y="5"/>
                  <a:pt x="47" y="11"/>
                </a:cubicBezTo>
                <a:cubicBezTo>
                  <a:pt x="44" y="9"/>
                  <a:pt x="40" y="8"/>
                  <a:pt x="37" y="8"/>
                </a:cubicBezTo>
                <a:cubicBezTo>
                  <a:pt x="24" y="8"/>
                  <a:pt x="15" y="17"/>
                  <a:pt x="15" y="30"/>
                </a:cubicBezTo>
                <a:cubicBezTo>
                  <a:pt x="15" y="30"/>
                  <a:pt x="15" y="30"/>
                  <a:pt x="15" y="31"/>
                </a:cubicBezTo>
                <a:cubicBezTo>
                  <a:pt x="6" y="34"/>
                  <a:pt x="0" y="42"/>
                  <a:pt x="0" y="51"/>
                </a:cubicBezTo>
                <a:cubicBezTo>
                  <a:pt x="0" y="63"/>
                  <a:pt x="10" y="73"/>
                  <a:pt x="22" y="73"/>
                </a:cubicBezTo>
                <a:cubicBezTo>
                  <a:pt x="26" y="73"/>
                  <a:pt x="30" y="72"/>
                  <a:pt x="33" y="70"/>
                </a:cubicBezTo>
                <a:cubicBezTo>
                  <a:pt x="36" y="72"/>
                  <a:pt x="40" y="73"/>
                  <a:pt x="44" y="73"/>
                </a:cubicBezTo>
                <a:cubicBezTo>
                  <a:pt x="46" y="73"/>
                  <a:pt x="49" y="73"/>
                  <a:pt x="51" y="72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44" y="109"/>
                  <a:pt x="44" y="109"/>
                  <a:pt x="44" y="109"/>
                </a:cubicBezTo>
                <a:cubicBezTo>
                  <a:pt x="44" y="117"/>
                  <a:pt x="44" y="117"/>
                  <a:pt x="44" y="117"/>
                </a:cubicBezTo>
                <a:cubicBezTo>
                  <a:pt x="73" y="117"/>
                  <a:pt x="73" y="117"/>
                  <a:pt x="73" y="117"/>
                </a:cubicBezTo>
                <a:cubicBezTo>
                  <a:pt x="73" y="109"/>
                  <a:pt x="73" y="109"/>
                  <a:pt x="73" y="109"/>
                </a:cubicBezTo>
                <a:cubicBezTo>
                  <a:pt x="66" y="109"/>
                  <a:pt x="66" y="109"/>
                  <a:pt x="66" y="109"/>
                </a:cubicBezTo>
                <a:cubicBezTo>
                  <a:pt x="66" y="73"/>
                  <a:pt x="66" y="73"/>
                  <a:pt x="66" y="73"/>
                </a:cubicBezTo>
                <a:cubicBezTo>
                  <a:pt x="67" y="73"/>
                  <a:pt x="68" y="73"/>
                  <a:pt x="69" y="73"/>
                </a:cubicBezTo>
                <a:cubicBezTo>
                  <a:pt x="70" y="73"/>
                  <a:pt x="72" y="73"/>
                  <a:pt x="73" y="73"/>
                </a:cubicBezTo>
                <a:cubicBezTo>
                  <a:pt x="77" y="73"/>
                  <a:pt x="80" y="72"/>
                  <a:pt x="84" y="70"/>
                </a:cubicBezTo>
                <a:cubicBezTo>
                  <a:pt x="87" y="72"/>
                  <a:pt x="91" y="73"/>
                  <a:pt x="95" y="73"/>
                </a:cubicBezTo>
                <a:cubicBezTo>
                  <a:pt x="107" y="73"/>
                  <a:pt x="116" y="63"/>
                  <a:pt x="116" y="51"/>
                </a:cubicBezTo>
                <a:cubicBezTo>
                  <a:pt x="116" y="42"/>
                  <a:pt x="110" y="34"/>
                  <a:pt x="102" y="31"/>
                </a:cubicBezTo>
                <a:close/>
              </a:path>
            </a:pathLst>
          </a:custGeom>
          <a:solidFill>
            <a:srgbClr val="0070C0"/>
          </a:solidFill>
          <a:ln w="3175">
            <a:solidFill>
              <a:srgbClr val="0070C0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zh-CN" altLang="en-US"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19" name="Freeform 13"/>
          <p:cNvSpPr>
            <a:spLocks noEditPoints="1"/>
          </p:cNvSpPr>
          <p:nvPr/>
        </p:nvSpPr>
        <p:spPr bwMode="auto">
          <a:xfrm>
            <a:off x="4210826" y="3000909"/>
            <a:ext cx="253171" cy="222249"/>
          </a:xfrm>
          <a:custGeom>
            <a:avLst/>
            <a:gdLst>
              <a:gd name="T0" fmla="*/ 2147483646 w 256"/>
              <a:gd name="T1" fmla="*/ 2147483646 h 224"/>
              <a:gd name="T2" fmla="*/ 2147483646 w 256"/>
              <a:gd name="T3" fmla="*/ 2147483646 h 224"/>
              <a:gd name="T4" fmla="*/ 2147483646 w 256"/>
              <a:gd name="T5" fmla="*/ 2147483646 h 224"/>
              <a:gd name="T6" fmla="*/ 2147483646 w 256"/>
              <a:gd name="T7" fmla="*/ 2147483646 h 224"/>
              <a:gd name="T8" fmla="*/ 2147483646 w 256"/>
              <a:gd name="T9" fmla="*/ 2147483646 h 224"/>
              <a:gd name="T10" fmla="*/ 2147483646 w 256"/>
              <a:gd name="T11" fmla="*/ 2147483646 h 224"/>
              <a:gd name="T12" fmla="*/ 0 w 256"/>
              <a:gd name="T13" fmla="*/ 2147483646 h 224"/>
              <a:gd name="T14" fmla="*/ 2147483646 w 256"/>
              <a:gd name="T15" fmla="*/ 2147483646 h 224"/>
              <a:gd name="T16" fmla="*/ 2147483646 w 256"/>
              <a:gd name="T17" fmla="*/ 2147483646 h 224"/>
              <a:gd name="T18" fmla="*/ 2147483646 w 256"/>
              <a:gd name="T19" fmla="*/ 2147483646 h 224"/>
              <a:gd name="T20" fmla="*/ 2147483646 w 256"/>
              <a:gd name="T21" fmla="*/ 2147483646 h 224"/>
              <a:gd name="T22" fmla="*/ 2147483646 w 256"/>
              <a:gd name="T23" fmla="*/ 2147483646 h 224"/>
              <a:gd name="T24" fmla="*/ 2147483646 w 256"/>
              <a:gd name="T25" fmla="*/ 2147483646 h 224"/>
              <a:gd name="T26" fmla="*/ 2147483646 w 256"/>
              <a:gd name="T27" fmla="*/ 2147483646 h 224"/>
              <a:gd name="T28" fmla="*/ 2147483646 w 256"/>
              <a:gd name="T29" fmla="*/ 2147483646 h 224"/>
              <a:gd name="T30" fmla="*/ 2147483646 w 256"/>
              <a:gd name="T31" fmla="*/ 2147483646 h 224"/>
              <a:gd name="T32" fmla="*/ 2147483646 w 256"/>
              <a:gd name="T33" fmla="*/ 2147483646 h 224"/>
              <a:gd name="T34" fmla="*/ 2147483646 w 256"/>
              <a:gd name="T35" fmla="*/ 2147483646 h 224"/>
              <a:gd name="T36" fmla="*/ 2147483646 w 256"/>
              <a:gd name="T37" fmla="*/ 2147483646 h 224"/>
              <a:gd name="T38" fmla="*/ 2147483646 w 256"/>
              <a:gd name="T39" fmla="*/ 2147483646 h 224"/>
              <a:gd name="T40" fmla="*/ 2147483646 w 256"/>
              <a:gd name="T41" fmla="*/ 2147483646 h 224"/>
              <a:gd name="T42" fmla="*/ 2147483646 w 256"/>
              <a:gd name="T43" fmla="*/ 2147483646 h 224"/>
              <a:gd name="T44" fmla="*/ 2147483646 w 256"/>
              <a:gd name="T45" fmla="*/ 2147483646 h 224"/>
              <a:gd name="T46" fmla="*/ 2147483646 w 256"/>
              <a:gd name="T47" fmla="*/ 0 h 224"/>
              <a:gd name="T48" fmla="*/ 2147483646 w 256"/>
              <a:gd name="T49" fmla="*/ 2147483646 h 224"/>
              <a:gd name="T50" fmla="*/ 2147483646 w 256"/>
              <a:gd name="T51" fmla="*/ 2147483646 h 224"/>
              <a:gd name="T52" fmla="*/ 2147483646 w 256"/>
              <a:gd name="T53" fmla="*/ 2147483646 h 224"/>
              <a:gd name="T54" fmla="*/ 2147483646 w 256"/>
              <a:gd name="T55" fmla="*/ 2147483646 h 224"/>
              <a:gd name="T56" fmla="*/ 2147483646 w 256"/>
              <a:gd name="T57" fmla="*/ 2147483646 h 224"/>
              <a:gd name="T58" fmla="*/ 2147483646 w 256"/>
              <a:gd name="T59" fmla="*/ 2147483646 h 224"/>
              <a:gd name="T60" fmla="*/ 2147483646 w 256"/>
              <a:gd name="T61" fmla="*/ 2147483646 h 224"/>
              <a:gd name="T62" fmla="*/ 2147483646 w 256"/>
              <a:gd name="T63" fmla="*/ 2147483646 h 224"/>
              <a:gd name="T64" fmla="*/ 2147483646 w 256"/>
              <a:gd name="T65" fmla="*/ 2147483646 h 224"/>
              <a:gd name="T66" fmla="*/ 2147483646 w 256"/>
              <a:gd name="T67" fmla="*/ 2147483646 h 224"/>
              <a:gd name="T68" fmla="*/ 2147483646 w 256"/>
              <a:gd name="T69" fmla="*/ 2147483646 h 224"/>
              <a:gd name="T70" fmla="*/ 2147483646 w 256"/>
              <a:gd name="T71" fmla="*/ 2147483646 h 224"/>
              <a:gd name="T72" fmla="*/ 2147483646 w 256"/>
              <a:gd name="T73" fmla="*/ 2147483646 h 224"/>
              <a:gd name="T74" fmla="*/ 2147483646 w 256"/>
              <a:gd name="T75" fmla="*/ 2147483646 h 224"/>
              <a:gd name="T76" fmla="*/ 2147483646 w 256"/>
              <a:gd name="T77" fmla="*/ 2147483646 h 224"/>
              <a:gd name="T78" fmla="*/ 2147483646 w 256"/>
              <a:gd name="T79" fmla="*/ 2147483646 h 224"/>
              <a:gd name="T80" fmla="*/ 0 w 256"/>
              <a:gd name="T81" fmla="*/ 2147483646 h 22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56" h="224">
                <a:moveTo>
                  <a:pt x="249" y="123"/>
                </a:moveTo>
                <a:cubicBezTo>
                  <a:pt x="249" y="123"/>
                  <a:pt x="249" y="123"/>
                  <a:pt x="249" y="123"/>
                </a:cubicBezTo>
                <a:cubicBezTo>
                  <a:pt x="133" y="171"/>
                  <a:pt x="133" y="171"/>
                  <a:pt x="133" y="171"/>
                </a:cubicBezTo>
                <a:cubicBezTo>
                  <a:pt x="133" y="171"/>
                  <a:pt x="133" y="171"/>
                  <a:pt x="133" y="171"/>
                </a:cubicBezTo>
                <a:cubicBezTo>
                  <a:pt x="133" y="171"/>
                  <a:pt x="133" y="171"/>
                  <a:pt x="133" y="171"/>
                </a:cubicBezTo>
                <a:cubicBezTo>
                  <a:pt x="133" y="171"/>
                  <a:pt x="133" y="171"/>
                  <a:pt x="133" y="171"/>
                </a:cubicBezTo>
                <a:cubicBezTo>
                  <a:pt x="131" y="172"/>
                  <a:pt x="130" y="172"/>
                  <a:pt x="128" y="172"/>
                </a:cubicBezTo>
                <a:cubicBezTo>
                  <a:pt x="126" y="172"/>
                  <a:pt x="125" y="172"/>
                  <a:pt x="123" y="171"/>
                </a:cubicBezTo>
                <a:cubicBezTo>
                  <a:pt x="123" y="171"/>
                  <a:pt x="123" y="171"/>
                  <a:pt x="123" y="171"/>
                </a:cubicBezTo>
                <a:cubicBezTo>
                  <a:pt x="123" y="171"/>
                  <a:pt x="123" y="171"/>
                  <a:pt x="123" y="171"/>
                </a:cubicBezTo>
                <a:cubicBezTo>
                  <a:pt x="123" y="171"/>
                  <a:pt x="123" y="171"/>
                  <a:pt x="123" y="171"/>
                </a:cubicBezTo>
                <a:cubicBezTo>
                  <a:pt x="7" y="123"/>
                  <a:pt x="7" y="123"/>
                  <a:pt x="7" y="123"/>
                </a:cubicBezTo>
                <a:cubicBezTo>
                  <a:pt x="7" y="123"/>
                  <a:pt x="7" y="123"/>
                  <a:pt x="7" y="123"/>
                </a:cubicBezTo>
                <a:cubicBezTo>
                  <a:pt x="3" y="121"/>
                  <a:pt x="0" y="117"/>
                  <a:pt x="0" y="112"/>
                </a:cubicBezTo>
                <a:cubicBezTo>
                  <a:pt x="0" y="105"/>
                  <a:pt x="5" y="100"/>
                  <a:pt x="12" y="100"/>
                </a:cubicBezTo>
                <a:cubicBezTo>
                  <a:pt x="14" y="100"/>
                  <a:pt x="15" y="100"/>
                  <a:pt x="17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128" y="147"/>
                  <a:pt x="128" y="147"/>
                  <a:pt x="128" y="147"/>
                </a:cubicBezTo>
                <a:cubicBezTo>
                  <a:pt x="239" y="101"/>
                  <a:pt x="239" y="101"/>
                  <a:pt x="239" y="101"/>
                </a:cubicBezTo>
                <a:cubicBezTo>
                  <a:pt x="239" y="101"/>
                  <a:pt x="239" y="101"/>
                  <a:pt x="239" y="101"/>
                </a:cubicBezTo>
                <a:cubicBezTo>
                  <a:pt x="239" y="101"/>
                  <a:pt x="239" y="101"/>
                  <a:pt x="239" y="101"/>
                </a:cubicBezTo>
                <a:cubicBezTo>
                  <a:pt x="239" y="101"/>
                  <a:pt x="239" y="101"/>
                  <a:pt x="239" y="101"/>
                </a:cubicBezTo>
                <a:cubicBezTo>
                  <a:pt x="241" y="100"/>
                  <a:pt x="242" y="100"/>
                  <a:pt x="244" y="100"/>
                </a:cubicBezTo>
                <a:cubicBezTo>
                  <a:pt x="251" y="100"/>
                  <a:pt x="256" y="105"/>
                  <a:pt x="256" y="112"/>
                </a:cubicBezTo>
                <a:cubicBezTo>
                  <a:pt x="256" y="117"/>
                  <a:pt x="253" y="121"/>
                  <a:pt x="249" y="123"/>
                </a:cubicBezTo>
                <a:moveTo>
                  <a:pt x="249" y="71"/>
                </a:moveTo>
                <a:cubicBezTo>
                  <a:pt x="249" y="71"/>
                  <a:pt x="249" y="71"/>
                  <a:pt x="249" y="71"/>
                </a:cubicBezTo>
                <a:cubicBezTo>
                  <a:pt x="133" y="119"/>
                  <a:pt x="133" y="119"/>
                  <a:pt x="133" y="119"/>
                </a:cubicBezTo>
                <a:cubicBezTo>
                  <a:pt x="133" y="119"/>
                  <a:pt x="133" y="119"/>
                  <a:pt x="133" y="119"/>
                </a:cubicBezTo>
                <a:cubicBezTo>
                  <a:pt x="133" y="119"/>
                  <a:pt x="133" y="119"/>
                  <a:pt x="133" y="119"/>
                </a:cubicBezTo>
                <a:cubicBezTo>
                  <a:pt x="133" y="119"/>
                  <a:pt x="133" y="119"/>
                  <a:pt x="133" y="119"/>
                </a:cubicBezTo>
                <a:cubicBezTo>
                  <a:pt x="131" y="120"/>
                  <a:pt x="130" y="120"/>
                  <a:pt x="128" y="120"/>
                </a:cubicBezTo>
                <a:cubicBezTo>
                  <a:pt x="126" y="120"/>
                  <a:pt x="125" y="120"/>
                  <a:pt x="123" y="119"/>
                </a:cubicBezTo>
                <a:cubicBezTo>
                  <a:pt x="123" y="119"/>
                  <a:pt x="123" y="119"/>
                  <a:pt x="123" y="119"/>
                </a:cubicBezTo>
                <a:cubicBezTo>
                  <a:pt x="123" y="119"/>
                  <a:pt x="123" y="119"/>
                  <a:pt x="123" y="119"/>
                </a:cubicBezTo>
                <a:cubicBezTo>
                  <a:pt x="123" y="119"/>
                  <a:pt x="123" y="119"/>
                  <a:pt x="123" y="119"/>
                </a:cubicBezTo>
                <a:cubicBezTo>
                  <a:pt x="7" y="71"/>
                  <a:pt x="7" y="71"/>
                  <a:pt x="7" y="71"/>
                </a:cubicBezTo>
                <a:cubicBezTo>
                  <a:pt x="7" y="71"/>
                  <a:pt x="7" y="71"/>
                  <a:pt x="7" y="71"/>
                </a:cubicBezTo>
                <a:cubicBezTo>
                  <a:pt x="3" y="69"/>
                  <a:pt x="0" y="65"/>
                  <a:pt x="0" y="60"/>
                </a:cubicBezTo>
                <a:cubicBezTo>
                  <a:pt x="0" y="55"/>
                  <a:pt x="3" y="51"/>
                  <a:pt x="7" y="49"/>
                </a:cubicBezTo>
                <a:cubicBezTo>
                  <a:pt x="7" y="49"/>
                  <a:pt x="7" y="49"/>
                  <a:pt x="7" y="49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1"/>
                  <a:pt x="123" y="1"/>
                  <a:pt x="123" y="1"/>
                </a:cubicBezTo>
                <a:cubicBezTo>
                  <a:pt x="125" y="0"/>
                  <a:pt x="126" y="0"/>
                  <a:pt x="128" y="0"/>
                </a:cubicBezTo>
                <a:cubicBezTo>
                  <a:pt x="130" y="0"/>
                  <a:pt x="131" y="0"/>
                  <a:pt x="133" y="1"/>
                </a:cubicBezTo>
                <a:cubicBezTo>
                  <a:pt x="133" y="1"/>
                  <a:pt x="133" y="1"/>
                  <a:pt x="133" y="1"/>
                </a:cubicBezTo>
                <a:cubicBezTo>
                  <a:pt x="133" y="1"/>
                  <a:pt x="133" y="1"/>
                  <a:pt x="133" y="1"/>
                </a:cubicBezTo>
                <a:cubicBezTo>
                  <a:pt x="133" y="1"/>
                  <a:pt x="133" y="1"/>
                  <a:pt x="133" y="1"/>
                </a:cubicBezTo>
                <a:cubicBezTo>
                  <a:pt x="249" y="49"/>
                  <a:pt x="249" y="49"/>
                  <a:pt x="249" y="49"/>
                </a:cubicBezTo>
                <a:cubicBezTo>
                  <a:pt x="249" y="49"/>
                  <a:pt x="249" y="49"/>
                  <a:pt x="249" y="49"/>
                </a:cubicBezTo>
                <a:cubicBezTo>
                  <a:pt x="253" y="51"/>
                  <a:pt x="256" y="55"/>
                  <a:pt x="256" y="60"/>
                </a:cubicBezTo>
                <a:cubicBezTo>
                  <a:pt x="256" y="65"/>
                  <a:pt x="253" y="69"/>
                  <a:pt x="249" y="71"/>
                </a:cubicBezTo>
                <a:moveTo>
                  <a:pt x="12" y="152"/>
                </a:moveTo>
                <a:cubicBezTo>
                  <a:pt x="14" y="152"/>
                  <a:pt x="15" y="152"/>
                  <a:pt x="17" y="153"/>
                </a:cubicBezTo>
                <a:cubicBezTo>
                  <a:pt x="17" y="153"/>
                  <a:pt x="17" y="153"/>
                  <a:pt x="17" y="153"/>
                </a:cubicBezTo>
                <a:cubicBezTo>
                  <a:pt x="17" y="153"/>
                  <a:pt x="17" y="153"/>
                  <a:pt x="17" y="153"/>
                </a:cubicBezTo>
                <a:cubicBezTo>
                  <a:pt x="17" y="153"/>
                  <a:pt x="17" y="153"/>
                  <a:pt x="17" y="153"/>
                </a:cubicBezTo>
                <a:cubicBezTo>
                  <a:pt x="128" y="199"/>
                  <a:pt x="128" y="199"/>
                  <a:pt x="128" y="199"/>
                </a:cubicBezTo>
                <a:cubicBezTo>
                  <a:pt x="239" y="153"/>
                  <a:pt x="239" y="153"/>
                  <a:pt x="239" y="153"/>
                </a:cubicBezTo>
                <a:cubicBezTo>
                  <a:pt x="239" y="153"/>
                  <a:pt x="239" y="153"/>
                  <a:pt x="239" y="153"/>
                </a:cubicBezTo>
                <a:cubicBezTo>
                  <a:pt x="239" y="153"/>
                  <a:pt x="239" y="153"/>
                  <a:pt x="239" y="153"/>
                </a:cubicBezTo>
                <a:cubicBezTo>
                  <a:pt x="239" y="153"/>
                  <a:pt x="239" y="153"/>
                  <a:pt x="239" y="153"/>
                </a:cubicBezTo>
                <a:cubicBezTo>
                  <a:pt x="241" y="152"/>
                  <a:pt x="242" y="152"/>
                  <a:pt x="244" y="152"/>
                </a:cubicBezTo>
                <a:cubicBezTo>
                  <a:pt x="251" y="152"/>
                  <a:pt x="256" y="157"/>
                  <a:pt x="256" y="164"/>
                </a:cubicBezTo>
                <a:cubicBezTo>
                  <a:pt x="256" y="169"/>
                  <a:pt x="253" y="173"/>
                  <a:pt x="249" y="175"/>
                </a:cubicBezTo>
                <a:cubicBezTo>
                  <a:pt x="249" y="175"/>
                  <a:pt x="249" y="175"/>
                  <a:pt x="249" y="175"/>
                </a:cubicBezTo>
                <a:cubicBezTo>
                  <a:pt x="133" y="223"/>
                  <a:pt x="133" y="223"/>
                  <a:pt x="133" y="223"/>
                </a:cubicBezTo>
                <a:cubicBezTo>
                  <a:pt x="133" y="223"/>
                  <a:pt x="133" y="223"/>
                  <a:pt x="133" y="223"/>
                </a:cubicBezTo>
                <a:cubicBezTo>
                  <a:pt x="133" y="223"/>
                  <a:pt x="133" y="223"/>
                  <a:pt x="133" y="223"/>
                </a:cubicBezTo>
                <a:cubicBezTo>
                  <a:pt x="133" y="223"/>
                  <a:pt x="133" y="223"/>
                  <a:pt x="133" y="223"/>
                </a:cubicBezTo>
                <a:cubicBezTo>
                  <a:pt x="131" y="224"/>
                  <a:pt x="130" y="224"/>
                  <a:pt x="128" y="224"/>
                </a:cubicBezTo>
                <a:cubicBezTo>
                  <a:pt x="126" y="224"/>
                  <a:pt x="125" y="224"/>
                  <a:pt x="123" y="223"/>
                </a:cubicBezTo>
                <a:cubicBezTo>
                  <a:pt x="123" y="223"/>
                  <a:pt x="123" y="223"/>
                  <a:pt x="123" y="223"/>
                </a:cubicBezTo>
                <a:cubicBezTo>
                  <a:pt x="123" y="223"/>
                  <a:pt x="123" y="223"/>
                  <a:pt x="123" y="223"/>
                </a:cubicBezTo>
                <a:cubicBezTo>
                  <a:pt x="123" y="223"/>
                  <a:pt x="123" y="223"/>
                  <a:pt x="123" y="223"/>
                </a:cubicBezTo>
                <a:cubicBezTo>
                  <a:pt x="7" y="175"/>
                  <a:pt x="7" y="175"/>
                  <a:pt x="7" y="175"/>
                </a:cubicBezTo>
                <a:cubicBezTo>
                  <a:pt x="7" y="175"/>
                  <a:pt x="7" y="175"/>
                  <a:pt x="7" y="175"/>
                </a:cubicBezTo>
                <a:cubicBezTo>
                  <a:pt x="3" y="173"/>
                  <a:pt x="0" y="169"/>
                  <a:pt x="0" y="164"/>
                </a:cubicBezTo>
                <a:cubicBezTo>
                  <a:pt x="0" y="157"/>
                  <a:pt x="5" y="152"/>
                  <a:pt x="12" y="152"/>
                </a:cubicBezTo>
              </a:path>
            </a:pathLst>
          </a:custGeom>
          <a:solidFill>
            <a:srgbClr val="0070C0"/>
          </a:solidFill>
          <a:ln w="3175">
            <a:solidFill>
              <a:srgbClr val="0070C0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zh-CN" altLang="en-US"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20" name="Shape 2854"/>
          <p:cNvSpPr/>
          <p:nvPr/>
        </p:nvSpPr>
        <p:spPr>
          <a:xfrm>
            <a:off x="4210014" y="6250524"/>
            <a:ext cx="209550" cy="209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52" y="3921"/>
                </a:moveTo>
                <a:cubicBezTo>
                  <a:pt x="18338" y="3921"/>
                  <a:pt x="17679" y="3262"/>
                  <a:pt x="17679" y="2448"/>
                </a:cubicBezTo>
                <a:cubicBezTo>
                  <a:pt x="17679" y="1634"/>
                  <a:pt x="18338" y="975"/>
                  <a:pt x="19152" y="975"/>
                </a:cubicBezTo>
                <a:cubicBezTo>
                  <a:pt x="19966" y="975"/>
                  <a:pt x="20625" y="1634"/>
                  <a:pt x="20625" y="2448"/>
                </a:cubicBezTo>
                <a:cubicBezTo>
                  <a:pt x="20625" y="3262"/>
                  <a:pt x="19966" y="3921"/>
                  <a:pt x="19152" y="3921"/>
                </a:cubicBezTo>
                <a:moveTo>
                  <a:pt x="10804" y="12269"/>
                </a:moveTo>
                <a:cubicBezTo>
                  <a:pt x="9991" y="12269"/>
                  <a:pt x="9331" y="11609"/>
                  <a:pt x="9331" y="10795"/>
                </a:cubicBezTo>
                <a:cubicBezTo>
                  <a:pt x="9331" y="9981"/>
                  <a:pt x="9991" y="9322"/>
                  <a:pt x="10804" y="9322"/>
                </a:cubicBezTo>
                <a:cubicBezTo>
                  <a:pt x="11618" y="9322"/>
                  <a:pt x="12278" y="9981"/>
                  <a:pt x="12278" y="10795"/>
                </a:cubicBezTo>
                <a:cubicBezTo>
                  <a:pt x="12278" y="11609"/>
                  <a:pt x="11618" y="12269"/>
                  <a:pt x="10804" y="12269"/>
                </a:cubicBezTo>
                <a:moveTo>
                  <a:pt x="3930" y="19143"/>
                </a:moveTo>
                <a:cubicBezTo>
                  <a:pt x="3930" y="19956"/>
                  <a:pt x="3271" y="20616"/>
                  <a:pt x="2457" y="20616"/>
                </a:cubicBezTo>
                <a:cubicBezTo>
                  <a:pt x="1643" y="20616"/>
                  <a:pt x="984" y="19956"/>
                  <a:pt x="984" y="19143"/>
                </a:cubicBezTo>
                <a:cubicBezTo>
                  <a:pt x="984" y="18329"/>
                  <a:pt x="1643" y="17669"/>
                  <a:pt x="2457" y="17669"/>
                </a:cubicBezTo>
                <a:cubicBezTo>
                  <a:pt x="3271" y="17669"/>
                  <a:pt x="3930" y="18329"/>
                  <a:pt x="3930" y="19143"/>
                </a:cubicBezTo>
                <a:moveTo>
                  <a:pt x="19148" y="0"/>
                </a:moveTo>
                <a:cubicBezTo>
                  <a:pt x="17793" y="0"/>
                  <a:pt x="16695" y="1098"/>
                  <a:pt x="16695" y="2452"/>
                </a:cubicBezTo>
                <a:cubicBezTo>
                  <a:pt x="16695" y="3640"/>
                  <a:pt x="17539" y="4630"/>
                  <a:pt x="18660" y="4856"/>
                </a:cubicBezTo>
                <a:lnTo>
                  <a:pt x="18660" y="10306"/>
                </a:lnTo>
                <a:lnTo>
                  <a:pt x="13203" y="10306"/>
                </a:lnTo>
                <a:cubicBezTo>
                  <a:pt x="12974" y="9187"/>
                  <a:pt x="11985" y="8347"/>
                  <a:pt x="10800" y="8347"/>
                </a:cubicBezTo>
                <a:cubicBezTo>
                  <a:pt x="9615" y="8347"/>
                  <a:pt x="8626" y="9187"/>
                  <a:pt x="8398" y="10306"/>
                </a:cubicBezTo>
                <a:lnTo>
                  <a:pt x="2456" y="10306"/>
                </a:lnTo>
                <a:cubicBezTo>
                  <a:pt x="2184" y="10306"/>
                  <a:pt x="1965" y="10525"/>
                  <a:pt x="1965" y="10796"/>
                </a:cubicBezTo>
                <a:lnTo>
                  <a:pt x="1965" y="16744"/>
                </a:lnTo>
                <a:cubicBezTo>
                  <a:pt x="844" y="16970"/>
                  <a:pt x="0" y="17960"/>
                  <a:pt x="0" y="19147"/>
                </a:cubicBezTo>
                <a:cubicBezTo>
                  <a:pt x="0" y="20502"/>
                  <a:pt x="1098" y="21600"/>
                  <a:pt x="2453" y="21600"/>
                </a:cubicBezTo>
                <a:cubicBezTo>
                  <a:pt x="3807" y="21600"/>
                  <a:pt x="4905" y="20502"/>
                  <a:pt x="4905" y="19147"/>
                </a:cubicBezTo>
                <a:cubicBezTo>
                  <a:pt x="4905" y="17961"/>
                  <a:pt x="4065" y="16973"/>
                  <a:pt x="2947" y="16744"/>
                </a:cubicBezTo>
                <a:lnTo>
                  <a:pt x="2947" y="11287"/>
                </a:lnTo>
                <a:lnTo>
                  <a:pt x="8397" y="11287"/>
                </a:lnTo>
                <a:cubicBezTo>
                  <a:pt x="8623" y="12408"/>
                  <a:pt x="9613" y="13253"/>
                  <a:pt x="10800" y="13253"/>
                </a:cubicBezTo>
                <a:cubicBezTo>
                  <a:pt x="11988" y="13253"/>
                  <a:pt x="12978" y="12408"/>
                  <a:pt x="13203" y="11287"/>
                </a:cubicBezTo>
                <a:lnTo>
                  <a:pt x="19151" y="11287"/>
                </a:lnTo>
                <a:cubicBezTo>
                  <a:pt x="19422" y="11287"/>
                  <a:pt x="19642" y="11068"/>
                  <a:pt x="19642" y="10796"/>
                </a:cubicBezTo>
                <a:lnTo>
                  <a:pt x="19642" y="4855"/>
                </a:lnTo>
                <a:cubicBezTo>
                  <a:pt x="20759" y="4626"/>
                  <a:pt x="21600" y="3638"/>
                  <a:pt x="21600" y="2452"/>
                </a:cubicBezTo>
                <a:cubicBezTo>
                  <a:pt x="21600" y="1098"/>
                  <a:pt x="20502" y="0"/>
                  <a:pt x="19148" y="0"/>
                </a:cubicBezTo>
              </a:path>
            </a:pathLst>
          </a:custGeom>
          <a:solidFill>
            <a:srgbClr val="0070C0"/>
          </a:solidFill>
          <a:ln w="3175">
            <a:solidFill>
              <a:srgbClr val="0070C0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grpSp>
        <p:nvGrpSpPr>
          <p:cNvPr id="221" name="组合 101"/>
          <p:cNvGrpSpPr/>
          <p:nvPr/>
        </p:nvGrpSpPr>
        <p:grpSpPr>
          <a:xfrm>
            <a:off x="6040115" y="5714748"/>
            <a:ext cx="1656085" cy="428628"/>
            <a:chOff x="5987781" y="5507835"/>
            <a:chExt cx="1656085" cy="428628"/>
          </a:xfrm>
        </p:grpSpPr>
        <p:sp>
          <p:nvSpPr>
            <p:cNvPr id="222" name="圆角矩形 52"/>
            <p:cNvSpPr/>
            <p:nvPr/>
          </p:nvSpPr>
          <p:spPr>
            <a:xfrm>
              <a:off x="6143636" y="5507835"/>
              <a:ext cx="1500230" cy="428628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Categorical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3" name="泪滴形 94"/>
            <p:cNvSpPr/>
            <p:nvPr/>
          </p:nvSpPr>
          <p:spPr>
            <a:xfrm rot="10426838">
              <a:off x="5987781" y="5655882"/>
              <a:ext cx="240181" cy="240180"/>
            </a:xfrm>
            <a:prstGeom prst="teardrop">
              <a:avLst>
                <a:gd name="adj" fmla="val 153480"/>
              </a:avLst>
            </a:prstGeom>
            <a:solidFill>
              <a:srgbClr val="00B0F0"/>
            </a:solidFill>
            <a:ln w="19050">
              <a:solidFill>
                <a:srgbClr val="F8F8F8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endParaRPr lang="zh-CN" altLang="en-US" sz="1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4" name="Freeform 60"/>
            <p:cNvSpPr>
              <a:spLocks noChangeArrowheads="1"/>
            </p:cNvSpPr>
            <p:nvPr/>
          </p:nvSpPr>
          <p:spPr bwMode="auto">
            <a:xfrm>
              <a:off x="6032511" y="5702317"/>
              <a:ext cx="165890" cy="142876"/>
            </a:xfrm>
            <a:custGeom>
              <a:avLst/>
              <a:gdLst>
                <a:gd name="T0" fmla="*/ 73 w 634"/>
                <a:gd name="T1" fmla="*/ 191 h 545"/>
                <a:gd name="T2" fmla="*/ 73 w 634"/>
                <a:gd name="T3" fmla="*/ 353 h 545"/>
                <a:gd name="T4" fmla="*/ 73 w 634"/>
                <a:gd name="T5" fmla="*/ 191 h 545"/>
                <a:gd name="T6" fmla="*/ 73 w 634"/>
                <a:gd name="T7" fmla="*/ 309 h 545"/>
                <a:gd name="T8" fmla="*/ 73 w 634"/>
                <a:gd name="T9" fmla="*/ 235 h 545"/>
                <a:gd name="T10" fmla="*/ 73 w 634"/>
                <a:gd name="T11" fmla="*/ 309 h 545"/>
                <a:gd name="T12" fmla="*/ 544 w 634"/>
                <a:gd name="T13" fmla="*/ 147 h 545"/>
                <a:gd name="T14" fmla="*/ 544 w 634"/>
                <a:gd name="T15" fmla="*/ 0 h 545"/>
                <a:gd name="T16" fmla="*/ 544 w 634"/>
                <a:gd name="T17" fmla="*/ 147 h 545"/>
                <a:gd name="T18" fmla="*/ 544 w 634"/>
                <a:gd name="T19" fmla="*/ 29 h 545"/>
                <a:gd name="T20" fmla="*/ 544 w 634"/>
                <a:gd name="T21" fmla="*/ 118 h 545"/>
                <a:gd name="T22" fmla="*/ 544 w 634"/>
                <a:gd name="T23" fmla="*/ 29 h 545"/>
                <a:gd name="T24" fmla="*/ 73 w 634"/>
                <a:gd name="T25" fmla="*/ 382 h 545"/>
                <a:gd name="T26" fmla="*/ 73 w 634"/>
                <a:gd name="T27" fmla="*/ 544 h 545"/>
                <a:gd name="T28" fmla="*/ 73 w 634"/>
                <a:gd name="T29" fmla="*/ 382 h 545"/>
                <a:gd name="T30" fmla="*/ 73 w 634"/>
                <a:gd name="T31" fmla="*/ 500 h 545"/>
                <a:gd name="T32" fmla="*/ 73 w 634"/>
                <a:gd name="T33" fmla="*/ 427 h 545"/>
                <a:gd name="T34" fmla="*/ 73 w 634"/>
                <a:gd name="T35" fmla="*/ 500 h 545"/>
                <a:gd name="T36" fmla="*/ 544 w 634"/>
                <a:gd name="T37" fmla="*/ 382 h 545"/>
                <a:gd name="T38" fmla="*/ 544 w 634"/>
                <a:gd name="T39" fmla="*/ 544 h 545"/>
                <a:gd name="T40" fmla="*/ 544 w 634"/>
                <a:gd name="T41" fmla="*/ 382 h 545"/>
                <a:gd name="T42" fmla="*/ 544 w 634"/>
                <a:gd name="T43" fmla="*/ 500 h 545"/>
                <a:gd name="T44" fmla="*/ 544 w 634"/>
                <a:gd name="T45" fmla="*/ 427 h 545"/>
                <a:gd name="T46" fmla="*/ 544 w 634"/>
                <a:gd name="T47" fmla="*/ 500 h 545"/>
                <a:gd name="T48" fmla="*/ 73 w 634"/>
                <a:gd name="T49" fmla="*/ 0 h 545"/>
                <a:gd name="T50" fmla="*/ 73 w 634"/>
                <a:gd name="T51" fmla="*/ 147 h 545"/>
                <a:gd name="T52" fmla="*/ 73 w 634"/>
                <a:gd name="T53" fmla="*/ 0 h 545"/>
                <a:gd name="T54" fmla="*/ 73 w 634"/>
                <a:gd name="T55" fmla="*/ 118 h 545"/>
                <a:gd name="T56" fmla="*/ 73 w 634"/>
                <a:gd name="T57" fmla="*/ 29 h 545"/>
                <a:gd name="T58" fmla="*/ 73 w 634"/>
                <a:gd name="T59" fmla="*/ 118 h 545"/>
                <a:gd name="T60" fmla="*/ 544 w 634"/>
                <a:gd name="T61" fmla="*/ 191 h 545"/>
                <a:gd name="T62" fmla="*/ 544 w 634"/>
                <a:gd name="T63" fmla="*/ 353 h 545"/>
                <a:gd name="T64" fmla="*/ 544 w 634"/>
                <a:gd name="T65" fmla="*/ 191 h 545"/>
                <a:gd name="T66" fmla="*/ 544 w 634"/>
                <a:gd name="T67" fmla="*/ 309 h 545"/>
                <a:gd name="T68" fmla="*/ 544 w 634"/>
                <a:gd name="T69" fmla="*/ 235 h 545"/>
                <a:gd name="T70" fmla="*/ 544 w 634"/>
                <a:gd name="T71" fmla="*/ 309 h 545"/>
                <a:gd name="T72" fmla="*/ 309 w 634"/>
                <a:gd name="T73" fmla="*/ 0 h 545"/>
                <a:gd name="T74" fmla="*/ 309 w 634"/>
                <a:gd name="T75" fmla="*/ 147 h 545"/>
                <a:gd name="T76" fmla="*/ 309 w 634"/>
                <a:gd name="T77" fmla="*/ 0 h 545"/>
                <a:gd name="T78" fmla="*/ 309 w 634"/>
                <a:gd name="T79" fmla="*/ 118 h 545"/>
                <a:gd name="T80" fmla="*/ 309 w 634"/>
                <a:gd name="T81" fmla="*/ 29 h 545"/>
                <a:gd name="T82" fmla="*/ 309 w 634"/>
                <a:gd name="T83" fmla="*/ 118 h 545"/>
                <a:gd name="T84" fmla="*/ 309 w 634"/>
                <a:gd name="T85" fmla="*/ 382 h 545"/>
                <a:gd name="T86" fmla="*/ 309 w 634"/>
                <a:gd name="T87" fmla="*/ 544 h 545"/>
                <a:gd name="T88" fmla="*/ 309 w 634"/>
                <a:gd name="T89" fmla="*/ 382 h 545"/>
                <a:gd name="T90" fmla="*/ 309 w 634"/>
                <a:gd name="T91" fmla="*/ 500 h 545"/>
                <a:gd name="T92" fmla="*/ 309 w 634"/>
                <a:gd name="T93" fmla="*/ 427 h 545"/>
                <a:gd name="T94" fmla="*/ 309 w 634"/>
                <a:gd name="T95" fmla="*/ 500 h 545"/>
                <a:gd name="T96" fmla="*/ 309 w 634"/>
                <a:gd name="T97" fmla="*/ 191 h 545"/>
                <a:gd name="T98" fmla="*/ 309 w 634"/>
                <a:gd name="T99" fmla="*/ 353 h 545"/>
                <a:gd name="T100" fmla="*/ 309 w 634"/>
                <a:gd name="T101" fmla="*/ 191 h 545"/>
                <a:gd name="T102" fmla="*/ 309 w 634"/>
                <a:gd name="T103" fmla="*/ 309 h 545"/>
                <a:gd name="T104" fmla="*/ 309 w 634"/>
                <a:gd name="T105" fmla="*/ 235 h 545"/>
                <a:gd name="T106" fmla="*/ 309 w 634"/>
                <a:gd name="T107" fmla="*/ 309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4" h="545">
                  <a:moveTo>
                    <a:pt x="73" y="191"/>
                  </a:moveTo>
                  <a:lnTo>
                    <a:pt x="73" y="191"/>
                  </a:lnTo>
                  <a:cubicBezTo>
                    <a:pt x="29" y="191"/>
                    <a:pt x="0" y="221"/>
                    <a:pt x="0" y="265"/>
                  </a:cubicBezTo>
                  <a:cubicBezTo>
                    <a:pt x="0" y="309"/>
                    <a:pt x="29" y="353"/>
                    <a:pt x="73" y="353"/>
                  </a:cubicBezTo>
                  <a:cubicBezTo>
                    <a:pt x="117" y="353"/>
                    <a:pt x="162" y="309"/>
                    <a:pt x="162" y="265"/>
                  </a:cubicBezTo>
                  <a:cubicBezTo>
                    <a:pt x="162" y="221"/>
                    <a:pt x="117" y="191"/>
                    <a:pt x="73" y="191"/>
                  </a:cubicBezTo>
                  <a:close/>
                  <a:moveTo>
                    <a:pt x="73" y="309"/>
                  </a:moveTo>
                  <a:lnTo>
                    <a:pt x="73" y="309"/>
                  </a:lnTo>
                  <a:cubicBezTo>
                    <a:pt x="58" y="309"/>
                    <a:pt x="44" y="294"/>
                    <a:pt x="44" y="265"/>
                  </a:cubicBezTo>
                  <a:cubicBezTo>
                    <a:pt x="44" y="250"/>
                    <a:pt x="58" y="235"/>
                    <a:pt x="73" y="235"/>
                  </a:cubicBezTo>
                  <a:cubicBezTo>
                    <a:pt x="103" y="235"/>
                    <a:pt x="117" y="250"/>
                    <a:pt x="117" y="265"/>
                  </a:cubicBezTo>
                  <a:cubicBezTo>
                    <a:pt x="117" y="294"/>
                    <a:pt x="103" y="309"/>
                    <a:pt x="73" y="309"/>
                  </a:cubicBezTo>
                  <a:close/>
                  <a:moveTo>
                    <a:pt x="544" y="147"/>
                  </a:moveTo>
                  <a:lnTo>
                    <a:pt x="544" y="147"/>
                  </a:lnTo>
                  <a:cubicBezTo>
                    <a:pt x="588" y="147"/>
                    <a:pt x="633" y="118"/>
                    <a:pt x="633" y="73"/>
                  </a:cubicBezTo>
                  <a:cubicBezTo>
                    <a:pt x="633" y="29"/>
                    <a:pt x="588" y="0"/>
                    <a:pt x="544" y="0"/>
                  </a:cubicBezTo>
                  <a:cubicBezTo>
                    <a:pt x="500" y="0"/>
                    <a:pt x="471" y="29"/>
                    <a:pt x="471" y="73"/>
                  </a:cubicBezTo>
                  <a:cubicBezTo>
                    <a:pt x="471" y="118"/>
                    <a:pt x="500" y="147"/>
                    <a:pt x="544" y="147"/>
                  </a:cubicBezTo>
                  <a:close/>
                  <a:moveTo>
                    <a:pt x="544" y="29"/>
                  </a:moveTo>
                  <a:lnTo>
                    <a:pt x="544" y="29"/>
                  </a:lnTo>
                  <a:cubicBezTo>
                    <a:pt x="574" y="29"/>
                    <a:pt x="588" y="59"/>
                    <a:pt x="588" y="73"/>
                  </a:cubicBezTo>
                  <a:cubicBezTo>
                    <a:pt x="588" y="88"/>
                    <a:pt x="574" y="118"/>
                    <a:pt x="544" y="118"/>
                  </a:cubicBezTo>
                  <a:cubicBezTo>
                    <a:pt x="530" y="118"/>
                    <a:pt x="515" y="88"/>
                    <a:pt x="515" y="73"/>
                  </a:cubicBezTo>
                  <a:cubicBezTo>
                    <a:pt x="515" y="59"/>
                    <a:pt x="530" y="29"/>
                    <a:pt x="544" y="29"/>
                  </a:cubicBezTo>
                  <a:close/>
                  <a:moveTo>
                    <a:pt x="73" y="382"/>
                  </a:moveTo>
                  <a:lnTo>
                    <a:pt x="73" y="382"/>
                  </a:lnTo>
                  <a:cubicBezTo>
                    <a:pt x="29" y="382"/>
                    <a:pt x="0" y="427"/>
                    <a:pt x="0" y="471"/>
                  </a:cubicBezTo>
                  <a:cubicBezTo>
                    <a:pt x="0" y="515"/>
                    <a:pt x="29" y="544"/>
                    <a:pt x="73" y="544"/>
                  </a:cubicBezTo>
                  <a:cubicBezTo>
                    <a:pt x="117" y="544"/>
                    <a:pt x="162" y="515"/>
                    <a:pt x="162" y="471"/>
                  </a:cubicBezTo>
                  <a:cubicBezTo>
                    <a:pt x="162" y="427"/>
                    <a:pt x="117" y="382"/>
                    <a:pt x="73" y="382"/>
                  </a:cubicBezTo>
                  <a:close/>
                  <a:moveTo>
                    <a:pt x="73" y="500"/>
                  </a:moveTo>
                  <a:lnTo>
                    <a:pt x="73" y="500"/>
                  </a:lnTo>
                  <a:cubicBezTo>
                    <a:pt x="58" y="500"/>
                    <a:pt x="44" y="486"/>
                    <a:pt x="44" y="471"/>
                  </a:cubicBezTo>
                  <a:cubicBezTo>
                    <a:pt x="44" y="441"/>
                    <a:pt x="58" y="427"/>
                    <a:pt x="73" y="427"/>
                  </a:cubicBezTo>
                  <a:cubicBezTo>
                    <a:pt x="103" y="427"/>
                    <a:pt x="117" y="441"/>
                    <a:pt x="117" y="471"/>
                  </a:cubicBezTo>
                  <a:cubicBezTo>
                    <a:pt x="117" y="486"/>
                    <a:pt x="103" y="500"/>
                    <a:pt x="73" y="500"/>
                  </a:cubicBezTo>
                  <a:close/>
                  <a:moveTo>
                    <a:pt x="544" y="382"/>
                  </a:moveTo>
                  <a:lnTo>
                    <a:pt x="544" y="382"/>
                  </a:lnTo>
                  <a:cubicBezTo>
                    <a:pt x="500" y="382"/>
                    <a:pt x="471" y="427"/>
                    <a:pt x="471" y="471"/>
                  </a:cubicBezTo>
                  <a:cubicBezTo>
                    <a:pt x="471" y="515"/>
                    <a:pt x="500" y="544"/>
                    <a:pt x="544" y="544"/>
                  </a:cubicBezTo>
                  <a:cubicBezTo>
                    <a:pt x="588" y="544"/>
                    <a:pt x="633" y="515"/>
                    <a:pt x="633" y="471"/>
                  </a:cubicBezTo>
                  <a:cubicBezTo>
                    <a:pt x="633" y="427"/>
                    <a:pt x="588" y="382"/>
                    <a:pt x="544" y="382"/>
                  </a:cubicBezTo>
                  <a:close/>
                  <a:moveTo>
                    <a:pt x="544" y="500"/>
                  </a:moveTo>
                  <a:lnTo>
                    <a:pt x="544" y="500"/>
                  </a:lnTo>
                  <a:cubicBezTo>
                    <a:pt x="530" y="500"/>
                    <a:pt x="515" y="486"/>
                    <a:pt x="515" y="471"/>
                  </a:cubicBezTo>
                  <a:cubicBezTo>
                    <a:pt x="515" y="441"/>
                    <a:pt x="530" y="427"/>
                    <a:pt x="544" y="427"/>
                  </a:cubicBezTo>
                  <a:cubicBezTo>
                    <a:pt x="574" y="427"/>
                    <a:pt x="588" y="441"/>
                    <a:pt x="588" y="471"/>
                  </a:cubicBezTo>
                  <a:cubicBezTo>
                    <a:pt x="588" y="486"/>
                    <a:pt x="574" y="500"/>
                    <a:pt x="544" y="500"/>
                  </a:cubicBezTo>
                  <a:close/>
                  <a:moveTo>
                    <a:pt x="73" y="0"/>
                  </a:moveTo>
                  <a:lnTo>
                    <a:pt x="73" y="0"/>
                  </a:lnTo>
                  <a:cubicBezTo>
                    <a:pt x="29" y="0"/>
                    <a:pt x="0" y="29"/>
                    <a:pt x="0" y="73"/>
                  </a:cubicBezTo>
                  <a:cubicBezTo>
                    <a:pt x="0" y="118"/>
                    <a:pt x="29" y="147"/>
                    <a:pt x="73" y="147"/>
                  </a:cubicBezTo>
                  <a:cubicBezTo>
                    <a:pt x="117" y="147"/>
                    <a:pt x="162" y="118"/>
                    <a:pt x="162" y="73"/>
                  </a:cubicBezTo>
                  <a:cubicBezTo>
                    <a:pt x="162" y="29"/>
                    <a:pt x="117" y="0"/>
                    <a:pt x="73" y="0"/>
                  </a:cubicBezTo>
                  <a:close/>
                  <a:moveTo>
                    <a:pt x="73" y="118"/>
                  </a:moveTo>
                  <a:lnTo>
                    <a:pt x="73" y="118"/>
                  </a:lnTo>
                  <a:cubicBezTo>
                    <a:pt x="58" y="118"/>
                    <a:pt x="44" y="88"/>
                    <a:pt x="44" y="73"/>
                  </a:cubicBezTo>
                  <a:cubicBezTo>
                    <a:pt x="44" y="59"/>
                    <a:pt x="58" y="29"/>
                    <a:pt x="73" y="29"/>
                  </a:cubicBezTo>
                  <a:cubicBezTo>
                    <a:pt x="103" y="29"/>
                    <a:pt x="117" y="59"/>
                    <a:pt x="117" y="73"/>
                  </a:cubicBezTo>
                  <a:cubicBezTo>
                    <a:pt x="117" y="88"/>
                    <a:pt x="103" y="118"/>
                    <a:pt x="73" y="118"/>
                  </a:cubicBezTo>
                  <a:close/>
                  <a:moveTo>
                    <a:pt x="544" y="191"/>
                  </a:moveTo>
                  <a:lnTo>
                    <a:pt x="544" y="191"/>
                  </a:lnTo>
                  <a:cubicBezTo>
                    <a:pt x="500" y="191"/>
                    <a:pt x="471" y="221"/>
                    <a:pt x="471" y="265"/>
                  </a:cubicBezTo>
                  <a:cubicBezTo>
                    <a:pt x="471" y="309"/>
                    <a:pt x="500" y="353"/>
                    <a:pt x="544" y="353"/>
                  </a:cubicBezTo>
                  <a:cubicBezTo>
                    <a:pt x="588" y="353"/>
                    <a:pt x="633" y="309"/>
                    <a:pt x="633" y="265"/>
                  </a:cubicBezTo>
                  <a:cubicBezTo>
                    <a:pt x="633" y="221"/>
                    <a:pt x="588" y="191"/>
                    <a:pt x="544" y="191"/>
                  </a:cubicBezTo>
                  <a:close/>
                  <a:moveTo>
                    <a:pt x="544" y="309"/>
                  </a:moveTo>
                  <a:lnTo>
                    <a:pt x="544" y="309"/>
                  </a:lnTo>
                  <a:cubicBezTo>
                    <a:pt x="530" y="309"/>
                    <a:pt x="515" y="294"/>
                    <a:pt x="515" y="265"/>
                  </a:cubicBezTo>
                  <a:cubicBezTo>
                    <a:pt x="515" y="250"/>
                    <a:pt x="530" y="235"/>
                    <a:pt x="544" y="235"/>
                  </a:cubicBezTo>
                  <a:cubicBezTo>
                    <a:pt x="574" y="235"/>
                    <a:pt x="588" y="250"/>
                    <a:pt x="588" y="265"/>
                  </a:cubicBezTo>
                  <a:cubicBezTo>
                    <a:pt x="588" y="294"/>
                    <a:pt x="574" y="309"/>
                    <a:pt x="544" y="309"/>
                  </a:cubicBezTo>
                  <a:close/>
                  <a:moveTo>
                    <a:pt x="309" y="0"/>
                  </a:moveTo>
                  <a:lnTo>
                    <a:pt x="309" y="0"/>
                  </a:lnTo>
                  <a:cubicBezTo>
                    <a:pt x="265" y="0"/>
                    <a:pt x="235" y="29"/>
                    <a:pt x="235" y="73"/>
                  </a:cubicBezTo>
                  <a:cubicBezTo>
                    <a:pt x="235" y="118"/>
                    <a:pt x="265" y="147"/>
                    <a:pt x="309" y="147"/>
                  </a:cubicBezTo>
                  <a:cubicBezTo>
                    <a:pt x="353" y="147"/>
                    <a:pt x="397" y="118"/>
                    <a:pt x="397" y="73"/>
                  </a:cubicBezTo>
                  <a:cubicBezTo>
                    <a:pt x="397" y="29"/>
                    <a:pt x="353" y="0"/>
                    <a:pt x="309" y="0"/>
                  </a:cubicBezTo>
                  <a:close/>
                  <a:moveTo>
                    <a:pt x="309" y="118"/>
                  </a:moveTo>
                  <a:lnTo>
                    <a:pt x="309" y="118"/>
                  </a:lnTo>
                  <a:cubicBezTo>
                    <a:pt x="294" y="118"/>
                    <a:pt x="279" y="88"/>
                    <a:pt x="279" y="73"/>
                  </a:cubicBezTo>
                  <a:cubicBezTo>
                    <a:pt x="279" y="59"/>
                    <a:pt x="294" y="29"/>
                    <a:pt x="309" y="29"/>
                  </a:cubicBezTo>
                  <a:cubicBezTo>
                    <a:pt x="338" y="29"/>
                    <a:pt x="353" y="59"/>
                    <a:pt x="353" y="73"/>
                  </a:cubicBezTo>
                  <a:cubicBezTo>
                    <a:pt x="353" y="88"/>
                    <a:pt x="338" y="118"/>
                    <a:pt x="309" y="118"/>
                  </a:cubicBezTo>
                  <a:close/>
                  <a:moveTo>
                    <a:pt x="309" y="382"/>
                  </a:moveTo>
                  <a:lnTo>
                    <a:pt x="309" y="382"/>
                  </a:lnTo>
                  <a:cubicBezTo>
                    <a:pt x="265" y="382"/>
                    <a:pt x="235" y="427"/>
                    <a:pt x="235" y="471"/>
                  </a:cubicBezTo>
                  <a:cubicBezTo>
                    <a:pt x="235" y="515"/>
                    <a:pt x="265" y="544"/>
                    <a:pt x="309" y="544"/>
                  </a:cubicBezTo>
                  <a:cubicBezTo>
                    <a:pt x="353" y="544"/>
                    <a:pt x="397" y="515"/>
                    <a:pt x="397" y="471"/>
                  </a:cubicBezTo>
                  <a:cubicBezTo>
                    <a:pt x="397" y="427"/>
                    <a:pt x="353" y="382"/>
                    <a:pt x="309" y="382"/>
                  </a:cubicBezTo>
                  <a:close/>
                  <a:moveTo>
                    <a:pt x="309" y="500"/>
                  </a:moveTo>
                  <a:lnTo>
                    <a:pt x="309" y="500"/>
                  </a:lnTo>
                  <a:cubicBezTo>
                    <a:pt x="294" y="500"/>
                    <a:pt x="279" y="486"/>
                    <a:pt x="279" y="471"/>
                  </a:cubicBezTo>
                  <a:cubicBezTo>
                    <a:pt x="279" y="441"/>
                    <a:pt x="294" y="427"/>
                    <a:pt x="309" y="427"/>
                  </a:cubicBezTo>
                  <a:cubicBezTo>
                    <a:pt x="338" y="427"/>
                    <a:pt x="353" y="441"/>
                    <a:pt x="353" y="471"/>
                  </a:cubicBezTo>
                  <a:cubicBezTo>
                    <a:pt x="353" y="486"/>
                    <a:pt x="338" y="500"/>
                    <a:pt x="309" y="500"/>
                  </a:cubicBezTo>
                  <a:close/>
                  <a:moveTo>
                    <a:pt x="309" y="191"/>
                  </a:moveTo>
                  <a:lnTo>
                    <a:pt x="309" y="191"/>
                  </a:lnTo>
                  <a:cubicBezTo>
                    <a:pt x="265" y="191"/>
                    <a:pt x="235" y="221"/>
                    <a:pt x="235" y="265"/>
                  </a:cubicBezTo>
                  <a:cubicBezTo>
                    <a:pt x="235" y="309"/>
                    <a:pt x="265" y="353"/>
                    <a:pt x="309" y="353"/>
                  </a:cubicBezTo>
                  <a:cubicBezTo>
                    <a:pt x="353" y="353"/>
                    <a:pt x="397" y="309"/>
                    <a:pt x="397" y="265"/>
                  </a:cubicBezTo>
                  <a:cubicBezTo>
                    <a:pt x="397" y="221"/>
                    <a:pt x="353" y="191"/>
                    <a:pt x="309" y="191"/>
                  </a:cubicBezTo>
                  <a:close/>
                  <a:moveTo>
                    <a:pt x="309" y="309"/>
                  </a:moveTo>
                  <a:lnTo>
                    <a:pt x="309" y="309"/>
                  </a:lnTo>
                  <a:cubicBezTo>
                    <a:pt x="294" y="309"/>
                    <a:pt x="279" y="294"/>
                    <a:pt x="279" y="265"/>
                  </a:cubicBezTo>
                  <a:cubicBezTo>
                    <a:pt x="279" y="250"/>
                    <a:pt x="294" y="235"/>
                    <a:pt x="309" y="235"/>
                  </a:cubicBezTo>
                  <a:cubicBezTo>
                    <a:pt x="338" y="235"/>
                    <a:pt x="353" y="250"/>
                    <a:pt x="353" y="265"/>
                  </a:cubicBezTo>
                  <a:cubicBezTo>
                    <a:pt x="353" y="294"/>
                    <a:pt x="338" y="309"/>
                    <a:pt x="309" y="3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grpSp>
        <p:nvGrpSpPr>
          <p:cNvPr id="225" name="组合 100"/>
          <p:cNvGrpSpPr/>
          <p:nvPr/>
        </p:nvGrpSpPr>
        <p:grpSpPr>
          <a:xfrm>
            <a:off x="6040115" y="3676390"/>
            <a:ext cx="1656085" cy="428628"/>
            <a:chOff x="6140181" y="3469477"/>
            <a:chExt cx="1656085" cy="428628"/>
          </a:xfrm>
        </p:grpSpPr>
        <p:sp>
          <p:nvSpPr>
            <p:cNvPr id="226" name="圆角矩形 51"/>
            <p:cNvSpPr/>
            <p:nvPr/>
          </p:nvSpPr>
          <p:spPr>
            <a:xfrm>
              <a:off x="6296036" y="3469477"/>
              <a:ext cx="1500230" cy="428628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Continuous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7" name="泪滴形 92"/>
            <p:cNvSpPr/>
            <p:nvPr/>
          </p:nvSpPr>
          <p:spPr>
            <a:xfrm rot="10426838">
              <a:off x="6140181" y="3577620"/>
              <a:ext cx="240181" cy="240180"/>
            </a:xfrm>
            <a:prstGeom prst="teardrop">
              <a:avLst>
                <a:gd name="adj" fmla="val 153480"/>
              </a:avLst>
            </a:prstGeom>
            <a:solidFill>
              <a:srgbClr val="00B0F0"/>
            </a:solidFill>
            <a:ln w="19050">
              <a:solidFill>
                <a:srgbClr val="F8F8F8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endParaRPr lang="zh-CN" altLang="en-US" sz="1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8" name="Freeform 97"/>
            <p:cNvSpPr>
              <a:spLocks noChangeArrowheads="1"/>
            </p:cNvSpPr>
            <p:nvPr/>
          </p:nvSpPr>
          <p:spPr bwMode="auto">
            <a:xfrm>
              <a:off x="6187088" y="3625852"/>
              <a:ext cx="137521" cy="146050"/>
            </a:xfrm>
            <a:custGeom>
              <a:avLst/>
              <a:gdLst>
                <a:gd name="T0" fmla="*/ 383 w 472"/>
                <a:gd name="T1" fmla="*/ 309 h 501"/>
                <a:gd name="T2" fmla="*/ 383 w 472"/>
                <a:gd name="T3" fmla="*/ 309 h 501"/>
                <a:gd name="T4" fmla="*/ 295 w 472"/>
                <a:gd name="T5" fmla="*/ 353 h 501"/>
                <a:gd name="T6" fmla="*/ 192 w 472"/>
                <a:gd name="T7" fmla="*/ 294 h 501"/>
                <a:gd name="T8" fmla="*/ 206 w 472"/>
                <a:gd name="T9" fmla="*/ 250 h 501"/>
                <a:gd name="T10" fmla="*/ 192 w 472"/>
                <a:gd name="T11" fmla="*/ 221 h 501"/>
                <a:gd name="T12" fmla="*/ 310 w 472"/>
                <a:gd name="T13" fmla="*/ 162 h 501"/>
                <a:gd name="T14" fmla="*/ 383 w 472"/>
                <a:gd name="T15" fmla="*/ 191 h 501"/>
                <a:gd name="T16" fmla="*/ 471 w 472"/>
                <a:gd name="T17" fmla="*/ 88 h 501"/>
                <a:gd name="T18" fmla="*/ 383 w 472"/>
                <a:gd name="T19" fmla="*/ 0 h 501"/>
                <a:gd name="T20" fmla="*/ 280 w 472"/>
                <a:gd name="T21" fmla="*/ 88 h 501"/>
                <a:gd name="T22" fmla="*/ 280 w 472"/>
                <a:gd name="T23" fmla="*/ 117 h 501"/>
                <a:gd name="T24" fmla="*/ 177 w 472"/>
                <a:gd name="T25" fmla="*/ 176 h 501"/>
                <a:gd name="T26" fmla="*/ 103 w 472"/>
                <a:gd name="T27" fmla="*/ 147 h 501"/>
                <a:gd name="T28" fmla="*/ 0 w 472"/>
                <a:gd name="T29" fmla="*/ 250 h 501"/>
                <a:gd name="T30" fmla="*/ 103 w 472"/>
                <a:gd name="T31" fmla="*/ 353 h 501"/>
                <a:gd name="T32" fmla="*/ 162 w 472"/>
                <a:gd name="T33" fmla="*/ 323 h 501"/>
                <a:gd name="T34" fmla="*/ 162 w 472"/>
                <a:gd name="T35" fmla="*/ 323 h 501"/>
                <a:gd name="T36" fmla="*/ 280 w 472"/>
                <a:gd name="T37" fmla="*/ 397 h 501"/>
                <a:gd name="T38" fmla="*/ 280 w 472"/>
                <a:gd name="T39" fmla="*/ 412 h 501"/>
                <a:gd name="T40" fmla="*/ 383 w 472"/>
                <a:gd name="T41" fmla="*/ 500 h 501"/>
                <a:gd name="T42" fmla="*/ 471 w 472"/>
                <a:gd name="T43" fmla="*/ 412 h 501"/>
                <a:gd name="T44" fmla="*/ 383 w 472"/>
                <a:gd name="T45" fmla="*/ 309 h 501"/>
                <a:gd name="T46" fmla="*/ 383 w 472"/>
                <a:gd name="T47" fmla="*/ 29 h 501"/>
                <a:gd name="T48" fmla="*/ 383 w 472"/>
                <a:gd name="T49" fmla="*/ 29 h 501"/>
                <a:gd name="T50" fmla="*/ 442 w 472"/>
                <a:gd name="T51" fmla="*/ 88 h 501"/>
                <a:gd name="T52" fmla="*/ 383 w 472"/>
                <a:gd name="T53" fmla="*/ 147 h 501"/>
                <a:gd name="T54" fmla="*/ 324 w 472"/>
                <a:gd name="T55" fmla="*/ 88 h 501"/>
                <a:gd name="T56" fmla="*/ 383 w 472"/>
                <a:gd name="T57" fmla="*/ 29 h 501"/>
                <a:gd name="T58" fmla="*/ 103 w 472"/>
                <a:gd name="T59" fmla="*/ 309 h 501"/>
                <a:gd name="T60" fmla="*/ 103 w 472"/>
                <a:gd name="T61" fmla="*/ 309 h 501"/>
                <a:gd name="T62" fmla="*/ 44 w 472"/>
                <a:gd name="T63" fmla="*/ 250 h 501"/>
                <a:gd name="T64" fmla="*/ 103 w 472"/>
                <a:gd name="T65" fmla="*/ 191 h 501"/>
                <a:gd name="T66" fmla="*/ 162 w 472"/>
                <a:gd name="T67" fmla="*/ 250 h 501"/>
                <a:gd name="T68" fmla="*/ 103 w 472"/>
                <a:gd name="T69" fmla="*/ 309 h 501"/>
                <a:gd name="T70" fmla="*/ 383 w 472"/>
                <a:gd name="T71" fmla="*/ 471 h 501"/>
                <a:gd name="T72" fmla="*/ 383 w 472"/>
                <a:gd name="T73" fmla="*/ 471 h 501"/>
                <a:gd name="T74" fmla="*/ 324 w 472"/>
                <a:gd name="T75" fmla="*/ 412 h 501"/>
                <a:gd name="T76" fmla="*/ 383 w 472"/>
                <a:gd name="T77" fmla="*/ 353 h 501"/>
                <a:gd name="T78" fmla="*/ 442 w 472"/>
                <a:gd name="T79" fmla="*/ 412 h 501"/>
                <a:gd name="T80" fmla="*/ 383 w 472"/>
                <a:gd name="T81" fmla="*/ 47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2" h="501">
                  <a:moveTo>
                    <a:pt x="383" y="309"/>
                  </a:moveTo>
                  <a:lnTo>
                    <a:pt x="383" y="309"/>
                  </a:lnTo>
                  <a:cubicBezTo>
                    <a:pt x="339" y="309"/>
                    <a:pt x="310" y="323"/>
                    <a:pt x="295" y="353"/>
                  </a:cubicBezTo>
                  <a:cubicBezTo>
                    <a:pt x="192" y="294"/>
                    <a:pt x="192" y="294"/>
                    <a:pt x="192" y="294"/>
                  </a:cubicBezTo>
                  <a:cubicBezTo>
                    <a:pt x="192" y="280"/>
                    <a:pt x="206" y="264"/>
                    <a:pt x="206" y="250"/>
                  </a:cubicBezTo>
                  <a:cubicBezTo>
                    <a:pt x="206" y="235"/>
                    <a:pt x="206" y="235"/>
                    <a:pt x="192" y="221"/>
                  </a:cubicBezTo>
                  <a:cubicBezTo>
                    <a:pt x="310" y="162"/>
                    <a:pt x="310" y="162"/>
                    <a:pt x="310" y="162"/>
                  </a:cubicBezTo>
                  <a:cubicBezTo>
                    <a:pt x="324" y="176"/>
                    <a:pt x="353" y="191"/>
                    <a:pt x="383" y="191"/>
                  </a:cubicBezTo>
                  <a:cubicBezTo>
                    <a:pt x="427" y="191"/>
                    <a:pt x="471" y="147"/>
                    <a:pt x="471" y="88"/>
                  </a:cubicBezTo>
                  <a:cubicBezTo>
                    <a:pt x="471" y="44"/>
                    <a:pt x="427" y="0"/>
                    <a:pt x="383" y="0"/>
                  </a:cubicBezTo>
                  <a:cubicBezTo>
                    <a:pt x="324" y="0"/>
                    <a:pt x="280" y="44"/>
                    <a:pt x="280" y="88"/>
                  </a:cubicBezTo>
                  <a:cubicBezTo>
                    <a:pt x="280" y="103"/>
                    <a:pt x="280" y="117"/>
                    <a:pt x="280" y="117"/>
                  </a:cubicBezTo>
                  <a:cubicBezTo>
                    <a:pt x="177" y="176"/>
                    <a:pt x="177" y="176"/>
                    <a:pt x="177" y="176"/>
                  </a:cubicBezTo>
                  <a:cubicBezTo>
                    <a:pt x="162" y="162"/>
                    <a:pt x="133" y="147"/>
                    <a:pt x="103" y="147"/>
                  </a:cubicBezTo>
                  <a:cubicBezTo>
                    <a:pt x="44" y="147"/>
                    <a:pt x="0" y="191"/>
                    <a:pt x="0" y="250"/>
                  </a:cubicBezTo>
                  <a:cubicBezTo>
                    <a:pt x="0" y="309"/>
                    <a:pt x="44" y="353"/>
                    <a:pt x="103" y="353"/>
                  </a:cubicBezTo>
                  <a:cubicBezTo>
                    <a:pt x="133" y="353"/>
                    <a:pt x="148" y="338"/>
                    <a:pt x="162" y="323"/>
                  </a:cubicBezTo>
                  <a:lnTo>
                    <a:pt x="162" y="323"/>
                  </a:lnTo>
                  <a:cubicBezTo>
                    <a:pt x="280" y="397"/>
                    <a:pt x="280" y="397"/>
                    <a:pt x="280" y="397"/>
                  </a:cubicBezTo>
                  <a:cubicBezTo>
                    <a:pt x="280" y="397"/>
                    <a:pt x="280" y="397"/>
                    <a:pt x="280" y="412"/>
                  </a:cubicBezTo>
                  <a:cubicBezTo>
                    <a:pt x="280" y="456"/>
                    <a:pt x="324" y="500"/>
                    <a:pt x="383" y="500"/>
                  </a:cubicBezTo>
                  <a:cubicBezTo>
                    <a:pt x="427" y="500"/>
                    <a:pt x="471" y="456"/>
                    <a:pt x="471" y="412"/>
                  </a:cubicBezTo>
                  <a:cubicBezTo>
                    <a:pt x="471" y="353"/>
                    <a:pt x="427" y="309"/>
                    <a:pt x="383" y="309"/>
                  </a:cubicBezTo>
                  <a:close/>
                  <a:moveTo>
                    <a:pt x="383" y="29"/>
                  </a:moveTo>
                  <a:lnTo>
                    <a:pt x="383" y="29"/>
                  </a:lnTo>
                  <a:cubicBezTo>
                    <a:pt x="412" y="29"/>
                    <a:pt x="442" y="59"/>
                    <a:pt x="442" y="88"/>
                  </a:cubicBezTo>
                  <a:cubicBezTo>
                    <a:pt x="442" y="132"/>
                    <a:pt x="412" y="147"/>
                    <a:pt x="383" y="147"/>
                  </a:cubicBezTo>
                  <a:cubicBezTo>
                    <a:pt x="339" y="147"/>
                    <a:pt x="324" y="132"/>
                    <a:pt x="324" y="88"/>
                  </a:cubicBezTo>
                  <a:cubicBezTo>
                    <a:pt x="324" y="59"/>
                    <a:pt x="339" y="29"/>
                    <a:pt x="383" y="29"/>
                  </a:cubicBezTo>
                  <a:close/>
                  <a:moveTo>
                    <a:pt x="103" y="309"/>
                  </a:moveTo>
                  <a:lnTo>
                    <a:pt x="103" y="309"/>
                  </a:lnTo>
                  <a:cubicBezTo>
                    <a:pt x="74" y="309"/>
                    <a:pt x="44" y="280"/>
                    <a:pt x="44" y="250"/>
                  </a:cubicBezTo>
                  <a:cubicBezTo>
                    <a:pt x="44" y="221"/>
                    <a:pt x="74" y="191"/>
                    <a:pt x="103" y="191"/>
                  </a:cubicBezTo>
                  <a:cubicBezTo>
                    <a:pt x="133" y="191"/>
                    <a:pt x="162" y="221"/>
                    <a:pt x="162" y="250"/>
                  </a:cubicBezTo>
                  <a:cubicBezTo>
                    <a:pt x="162" y="280"/>
                    <a:pt x="133" y="309"/>
                    <a:pt x="103" y="309"/>
                  </a:cubicBezTo>
                  <a:close/>
                  <a:moveTo>
                    <a:pt x="383" y="471"/>
                  </a:moveTo>
                  <a:lnTo>
                    <a:pt x="383" y="471"/>
                  </a:lnTo>
                  <a:cubicBezTo>
                    <a:pt x="339" y="471"/>
                    <a:pt x="324" y="441"/>
                    <a:pt x="324" y="412"/>
                  </a:cubicBezTo>
                  <a:cubicBezTo>
                    <a:pt x="324" y="368"/>
                    <a:pt x="339" y="353"/>
                    <a:pt x="383" y="353"/>
                  </a:cubicBezTo>
                  <a:cubicBezTo>
                    <a:pt x="412" y="353"/>
                    <a:pt x="442" y="368"/>
                    <a:pt x="442" y="412"/>
                  </a:cubicBezTo>
                  <a:cubicBezTo>
                    <a:pt x="442" y="441"/>
                    <a:pt x="412" y="471"/>
                    <a:pt x="383" y="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Regression is a</a:t>
            </a:r>
            <a:r>
              <a:rPr lang="en-US" dirty="0"/>
              <a:t> linear approach to modeling the relationship between </a:t>
            </a:r>
            <a:r>
              <a:rPr lang="en-US" dirty="0" smtClean="0"/>
              <a:t>a dependent and one or more independent variable.</a:t>
            </a:r>
          </a:p>
          <a:p>
            <a:endParaRPr lang="en-US" dirty="0"/>
          </a:p>
          <a:p>
            <a:r>
              <a:rPr lang="en-US" dirty="0" smtClean="0"/>
              <a:t>Types : </a:t>
            </a:r>
          </a:p>
          <a:p>
            <a:pPr lvl="1"/>
            <a:r>
              <a:rPr lang="en-US" dirty="0" smtClean="0"/>
              <a:t>Simple Linear Regression.</a:t>
            </a:r>
          </a:p>
          <a:p>
            <a:pPr lvl="1"/>
            <a:r>
              <a:rPr lang="en-US" dirty="0" smtClean="0"/>
              <a:t>Multiple Linear Regression.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near Regression.jpg"/>
          <p:cNvPicPr>
            <a:picLocks noChangeAspect="1"/>
          </p:cNvPicPr>
          <p:nvPr/>
        </p:nvPicPr>
        <p:blipFill>
          <a:blip r:embed="rId2"/>
          <a:srcRect r="22165"/>
          <a:stretch>
            <a:fillRect/>
          </a:stretch>
        </p:blipFill>
        <p:spPr>
          <a:xfrm>
            <a:off x="586457" y="152400"/>
            <a:ext cx="8100343" cy="6565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164147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3000" dirty="0" smtClean="0">
                <a:solidFill>
                  <a:srgbClr val="00B050"/>
                </a:solidFill>
              </a:rPr>
              <a:t>Simple Linear Regression</a:t>
            </a:r>
          </a:p>
          <a:p>
            <a:pPr algn="ctr"/>
            <a:endParaRPr lang="en-US" sz="3000" dirty="0" smtClean="0">
              <a:solidFill>
                <a:srgbClr val="00B050"/>
              </a:solidFill>
            </a:endParaRPr>
          </a:p>
          <a:p>
            <a:pPr algn="ctr"/>
            <a:r>
              <a:rPr lang="en-US" dirty="0" smtClean="0"/>
              <a:t>Salary Prediction on basis of work Experience	</a:t>
            </a:r>
            <a:endParaRPr lang="en-US" dirty="0"/>
          </a:p>
        </p:txBody>
      </p:sp>
      <p:pic>
        <p:nvPicPr>
          <p:cNvPr id="7" name="Content Placeholder 6" descr="Salary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885850"/>
            <a:ext cx="4040188" cy="282915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990600"/>
            <a:ext cx="4041775" cy="163036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3000" dirty="0" smtClean="0">
                <a:solidFill>
                  <a:srgbClr val="00B050"/>
                </a:solidFill>
              </a:rPr>
              <a:t>Multiple Linear Regression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USA Housing price prediction</a:t>
            </a:r>
            <a:endParaRPr lang="en-US" dirty="0"/>
          </a:p>
        </p:txBody>
      </p:sp>
      <p:pic>
        <p:nvPicPr>
          <p:cNvPr id="8" name="Content Placeholder 7" descr="USA ousin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8200" y="2743201"/>
            <a:ext cx="4041775" cy="2971800"/>
          </a:xfrm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533400" y="5989638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Accuracy : 90%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799012" y="5989638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Accuracy : 93%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413</Words>
  <Application>Microsoft Office PowerPoint</Application>
  <PresentationFormat>On-screen Show (4:3)</PresentationFormat>
  <Paragraphs>157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Why do we need Machine Learning ?</vt:lpstr>
      <vt:lpstr>Machine Learning ?</vt:lpstr>
      <vt:lpstr>Slide 5</vt:lpstr>
      <vt:lpstr>Slide 6</vt:lpstr>
      <vt:lpstr>Linear Regression</vt:lpstr>
      <vt:lpstr>Slide 8</vt:lpstr>
      <vt:lpstr>Case Study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Prathamesh</dc:creator>
  <cp:lastModifiedBy>Prathamesh</cp:lastModifiedBy>
  <cp:revision>47</cp:revision>
  <dcterms:created xsi:type="dcterms:W3CDTF">2019-06-25T14:32:01Z</dcterms:created>
  <dcterms:modified xsi:type="dcterms:W3CDTF">2019-06-25T21:01:03Z</dcterms:modified>
</cp:coreProperties>
</file>