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72" r:id="rId5"/>
    <p:sldId id="294" r:id="rId6"/>
    <p:sldId id="273" r:id="rId7"/>
    <p:sldId id="274" r:id="rId8"/>
    <p:sldId id="275" r:id="rId9"/>
    <p:sldId id="276" r:id="rId10"/>
    <p:sldId id="277" r:id="rId11"/>
    <p:sldId id="278" r:id="rId12"/>
    <p:sldId id="279" r:id="rId13"/>
    <p:sldId id="280" r:id="rId14"/>
    <p:sldId id="281" r:id="rId15"/>
    <p:sldId id="282" r:id="rId16"/>
    <p:sldId id="284" r:id="rId17"/>
    <p:sldId id="283" r:id="rId18"/>
    <p:sldId id="285" r:id="rId19"/>
    <p:sldId id="286" r:id="rId20"/>
    <p:sldId id="287" r:id="rId21"/>
    <p:sldId id="288" r:id="rId22"/>
    <p:sldId id="289" r:id="rId23"/>
    <p:sldId id="290" r:id="rId24"/>
    <p:sldId id="291" r:id="rId25"/>
    <p:sldId id="292" r:id="rId26"/>
    <p:sldId id="293" r:id="rId27"/>
    <p:sldId id="295" r:id="rId28"/>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5"/>
    <p:restoredTop sz="94292"/>
  </p:normalViewPr>
  <p:slideViewPr>
    <p:cSldViewPr>
      <p:cViewPr>
        <p:scale>
          <a:sx n="125" d="100"/>
          <a:sy n="125" d="100"/>
        </p:scale>
        <p:origin x="2968" y="4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Region-1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Backhand Parallel</c:v>
                </c:pt>
                <c:pt idx="1">
                  <c:v>Backhand Cross</c:v>
                </c:pt>
                <c:pt idx="2">
                  <c:v>Backhand Drop</c:v>
                </c:pt>
                <c:pt idx="3">
                  <c:v>Backhand Lob</c:v>
                </c:pt>
                <c:pt idx="4">
                  <c:v>Other</c:v>
                </c:pt>
              </c:strCache>
            </c:strRef>
          </c:cat>
          <c:val>
            <c:numRef>
              <c:f>Sheet1!$B$2:$B$6</c:f>
              <c:numCache>
                <c:formatCode>General</c:formatCode>
                <c:ptCount val="5"/>
                <c:pt idx="0">
                  <c:v>14</c:v>
                </c:pt>
                <c:pt idx="1">
                  <c:v>32</c:v>
                </c:pt>
                <c:pt idx="2">
                  <c:v>41</c:v>
                </c:pt>
                <c:pt idx="3">
                  <c:v>22</c:v>
                </c:pt>
                <c:pt idx="4">
                  <c:v>3</c:v>
                </c:pt>
              </c:numCache>
            </c:numRef>
          </c:val>
          <c:extLst>
            <c:ext xmlns:c16="http://schemas.microsoft.com/office/drawing/2014/chart" uri="{C3380CC4-5D6E-409C-BE32-E72D297353CC}">
              <c16:uniqueId val="{00000000-6BB8-A344-8824-CE24BC09874A}"/>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Backhand Parallel</c:v>
                </c:pt>
                <c:pt idx="1">
                  <c:v>Backhand Cross</c:v>
                </c:pt>
                <c:pt idx="2">
                  <c:v>Backhand Drop</c:v>
                </c:pt>
                <c:pt idx="3">
                  <c:v>Backhand Lob</c:v>
                </c:pt>
                <c:pt idx="4">
                  <c:v>Other</c:v>
                </c:pt>
              </c:strCache>
            </c:strRef>
          </c:cat>
          <c:val>
            <c:numRef>
              <c:f>Sheet1!$C$2:$C$6</c:f>
              <c:numCache>
                <c:formatCode>General</c:formatCode>
                <c:ptCount val="5"/>
                <c:pt idx="0">
                  <c:v>1</c:v>
                </c:pt>
                <c:pt idx="1">
                  <c:v>1</c:v>
                </c:pt>
                <c:pt idx="2">
                  <c:v>6</c:v>
                </c:pt>
                <c:pt idx="3">
                  <c:v>1</c:v>
                </c:pt>
                <c:pt idx="4">
                  <c:v>1</c:v>
                </c:pt>
              </c:numCache>
            </c:numRef>
          </c:val>
          <c:extLst>
            <c:ext xmlns:c16="http://schemas.microsoft.com/office/drawing/2014/chart" uri="{C3380CC4-5D6E-409C-BE32-E72D297353CC}">
              <c16:uniqueId val="{00000001-6BB8-A344-8824-CE24BC09874A}"/>
            </c:ext>
          </c:extLst>
        </c:ser>
        <c:dLbls>
          <c:showLegendKey val="0"/>
          <c:showVal val="0"/>
          <c:showCatName val="0"/>
          <c:showSerName val="0"/>
          <c:showPercent val="0"/>
          <c:showBubbleSize val="0"/>
        </c:dLbls>
        <c:gapWidth val="150"/>
        <c:axId val="1166695183"/>
        <c:axId val="1166696831"/>
      </c:barChart>
      <c:catAx>
        <c:axId val="1166695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6696831"/>
        <c:crosses val="autoZero"/>
        <c:auto val="1"/>
        <c:lblAlgn val="ctr"/>
        <c:lblOffset val="100"/>
        <c:noMultiLvlLbl val="0"/>
      </c:catAx>
      <c:valAx>
        <c:axId val="11666968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a:t>
                </a:r>
                <a:r>
                  <a:rPr lang="en-GB" baseline="0"/>
                  <a:t> of Shots</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669518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0"/>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Region-2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Forehand Parallel</c:v>
                </c:pt>
                <c:pt idx="1">
                  <c:v>Forehand Cross</c:v>
                </c:pt>
                <c:pt idx="2">
                  <c:v>Forehand Drop</c:v>
                </c:pt>
                <c:pt idx="3">
                  <c:v>Forehand Lob</c:v>
                </c:pt>
                <c:pt idx="4">
                  <c:v>Other</c:v>
                </c:pt>
              </c:strCache>
            </c:strRef>
          </c:cat>
          <c:val>
            <c:numRef>
              <c:f>Sheet1!$B$2:$B$6</c:f>
              <c:numCache>
                <c:formatCode>General</c:formatCode>
                <c:ptCount val="5"/>
                <c:pt idx="0">
                  <c:v>9</c:v>
                </c:pt>
                <c:pt idx="1">
                  <c:v>30</c:v>
                </c:pt>
                <c:pt idx="2">
                  <c:v>13</c:v>
                </c:pt>
                <c:pt idx="3">
                  <c:v>8</c:v>
                </c:pt>
                <c:pt idx="4">
                  <c:v>6</c:v>
                </c:pt>
              </c:numCache>
            </c:numRef>
          </c:val>
          <c:extLst>
            <c:ext xmlns:c16="http://schemas.microsoft.com/office/drawing/2014/chart" uri="{C3380CC4-5D6E-409C-BE32-E72D297353CC}">
              <c16:uniqueId val="{00000000-B30E-3840-AD6F-D38564351AD4}"/>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Forehand Parallel</c:v>
                </c:pt>
                <c:pt idx="1">
                  <c:v>Forehand Cross</c:v>
                </c:pt>
                <c:pt idx="2">
                  <c:v>Forehand Drop</c:v>
                </c:pt>
                <c:pt idx="3">
                  <c:v>Forehand Lob</c:v>
                </c:pt>
                <c:pt idx="4">
                  <c:v>Other</c:v>
                </c:pt>
              </c:strCache>
            </c:strRef>
          </c:cat>
          <c:val>
            <c:numRef>
              <c:f>Sheet1!$C$2:$C$6</c:f>
              <c:numCache>
                <c:formatCode>General</c:formatCode>
                <c:ptCount val="5"/>
                <c:pt idx="0">
                  <c:v>0</c:v>
                </c:pt>
                <c:pt idx="1">
                  <c:v>1</c:v>
                </c:pt>
                <c:pt idx="2">
                  <c:v>2</c:v>
                </c:pt>
                <c:pt idx="3">
                  <c:v>0</c:v>
                </c:pt>
                <c:pt idx="4">
                  <c:v>0</c:v>
                </c:pt>
              </c:numCache>
            </c:numRef>
          </c:val>
          <c:extLst>
            <c:ext xmlns:c16="http://schemas.microsoft.com/office/drawing/2014/chart" uri="{C3380CC4-5D6E-409C-BE32-E72D297353CC}">
              <c16:uniqueId val="{00000001-B30E-3840-AD6F-D38564351AD4}"/>
            </c:ext>
          </c:extLst>
        </c:ser>
        <c:dLbls>
          <c:showLegendKey val="0"/>
          <c:showVal val="0"/>
          <c:showCatName val="0"/>
          <c:showSerName val="0"/>
          <c:showPercent val="0"/>
          <c:showBubbleSize val="0"/>
        </c:dLbls>
        <c:gapWidth val="150"/>
        <c:axId val="640118368"/>
        <c:axId val="640120016"/>
      </c:barChart>
      <c:catAx>
        <c:axId val="640118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0120016"/>
        <c:crosses val="autoZero"/>
        <c:auto val="1"/>
        <c:lblAlgn val="ctr"/>
        <c:lblOffset val="100"/>
        <c:noMultiLvlLbl val="0"/>
      </c:catAx>
      <c:valAx>
        <c:axId val="640120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a:t>
                </a:r>
                <a:r>
                  <a:rPr lang="en-GB" baseline="0"/>
                  <a:t> of Shots</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011836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0"/>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Region-3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Backhand Parallel</c:v>
                </c:pt>
                <c:pt idx="1">
                  <c:v>Backhand Cross</c:v>
                </c:pt>
                <c:pt idx="2">
                  <c:v>Backhand Drop</c:v>
                </c:pt>
                <c:pt idx="3">
                  <c:v>Backhand Boast</c:v>
                </c:pt>
                <c:pt idx="4">
                  <c:v>Other</c:v>
                </c:pt>
              </c:strCache>
            </c:strRef>
          </c:cat>
          <c:val>
            <c:numRef>
              <c:f>Sheet1!$B$2:$B$6</c:f>
              <c:numCache>
                <c:formatCode>General</c:formatCode>
                <c:ptCount val="5"/>
                <c:pt idx="0">
                  <c:v>323</c:v>
                </c:pt>
                <c:pt idx="1">
                  <c:v>80</c:v>
                </c:pt>
                <c:pt idx="2">
                  <c:v>77</c:v>
                </c:pt>
                <c:pt idx="3">
                  <c:v>19</c:v>
                </c:pt>
                <c:pt idx="4">
                  <c:v>12</c:v>
                </c:pt>
              </c:numCache>
            </c:numRef>
          </c:val>
          <c:extLst>
            <c:ext xmlns:c16="http://schemas.microsoft.com/office/drawing/2014/chart" uri="{C3380CC4-5D6E-409C-BE32-E72D297353CC}">
              <c16:uniqueId val="{00000000-FBA2-F947-9A60-176A31B08855}"/>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Backhand Parallel</c:v>
                </c:pt>
                <c:pt idx="1">
                  <c:v>Backhand Cross</c:v>
                </c:pt>
                <c:pt idx="2">
                  <c:v>Backhand Drop</c:v>
                </c:pt>
                <c:pt idx="3">
                  <c:v>Backhand Boast</c:v>
                </c:pt>
                <c:pt idx="4">
                  <c:v>Other</c:v>
                </c:pt>
              </c:strCache>
            </c:strRef>
          </c:cat>
          <c:val>
            <c:numRef>
              <c:f>Sheet1!$C$2:$C$6</c:f>
              <c:numCache>
                <c:formatCode>General</c:formatCode>
                <c:ptCount val="5"/>
                <c:pt idx="0">
                  <c:v>4</c:v>
                </c:pt>
                <c:pt idx="1">
                  <c:v>2</c:v>
                </c:pt>
                <c:pt idx="2">
                  <c:v>5</c:v>
                </c:pt>
                <c:pt idx="3">
                  <c:v>2</c:v>
                </c:pt>
                <c:pt idx="4">
                  <c:v>0</c:v>
                </c:pt>
              </c:numCache>
            </c:numRef>
          </c:val>
          <c:extLst>
            <c:ext xmlns:c16="http://schemas.microsoft.com/office/drawing/2014/chart" uri="{C3380CC4-5D6E-409C-BE32-E72D297353CC}">
              <c16:uniqueId val="{00000001-FBA2-F947-9A60-176A31B08855}"/>
            </c:ext>
          </c:extLst>
        </c:ser>
        <c:dLbls>
          <c:showLegendKey val="0"/>
          <c:showVal val="0"/>
          <c:showCatName val="0"/>
          <c:showSerName val="0"/>
          <c:showPercent val="0"/>
          <c:showBubbleSize val="0"/>
        </c:dLbls>
        <c:gapWidth val="150"/>
        <c:axId val="1236551711"/>
        <c:axId val="1236370223"/>
      </c:barChart>
      <c:catAx>
        <c:axId val="1236551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6370223"/>
        <c:crosses val="autoZero"/>
        <c:auto val="1"/>
        <c:lblAlgn val="ctr"/>
        <c:lblOffset val="100"/>
        <c:noMultiLvlLbl val="0"/>
      </c:catAx>
      <c:valAx>
        <c:axId val="12363702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 Shots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6551711"/>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Region-4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Forehand Parallel</c:v>
                </c:pt>
                <c:pt idx="1">
                  <c:v>Forehand Cross</c:v>
                </c:pt>
                <c:pt idx="2">
                  <c:v>Forehand Drop</c:v>
                </c:pt>
                <c:pt idx="3">
                  <c:v>Forehand Boast</c:v>
                </c:pt>
                <c:pt idx="4">
                  <c:v>Other</c:v>
                </c:pt>
              </c:strCache>
            </c:strRef>
          </c:cat>
          <c:val>
            <c:numRef>
              <c:f>Sheet1!$B$2:$B$6</c:f>
              <c:numCache>
                <c:formatCode>General</c:formatCode>
                <c:ptCount val="5"/>
                <c:pt idx="0">
                  <c:v>97</c:v>
                </c:pt>
                <c:pt idx="1">
                  <c:v>98</c:v>
                </c:pt>
                <c:pt idx="2">
                  <c:v>26</c:v>
                </c:pt>
                <c:pt idx="3">
                  <c:v>19</c:v>
                </c:pt>
                <c:pt idx="4">
                  <c:v>17</c:v>
                </c:pt>
              </c:numCache>
            </c:numRef>
          </c:val>
          <c:extLst>
            <c:ext xmlns:c16="http://schemas.microsoft.com/office/drawing/2014/chart" uri="{C3380CC4-5D6E-409C-BE32-E72D297353CC}">
              <c16:uniqueId val="{00000000-523F-E044-AF8D-E42B2E01BEFF}"/>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Forehand Parallel</c:v>
                </c:pt>
                <c:pt idx="1">
                  <c:v>Forehand Cross</c:v>
                </c:pt>
                <c:pt idx="2">
                  <c:v>Forehand Drop</c:v>
                </c:pt>
                <c:pt idx="3">
                  <c:v>Forehand Boast</c:v>
                </c:pt>
                <c:pt idx="4">
                  <c:v>Other</c:v>
                </c:pt>
              </c:strCache>
            </c:strRef>
          </c:cat>
          <c:val>
            <c:numRef>
              <c:f>Sheet1!$C$2:$C$6</c:f>
              <c:numCache>
                <c:formatCode>General</c:formatCode>
                <c:ptCount val="5"/>
                <c:pt idx="0">
                  <c:v>2</c:v>
                </c:pt>
                <c:pt idx="1">
                  <c:v>1</c:v>
                </c:pt>
                <c:pt idx="2">
                  <c:v>1</c:v>
                </c:pt>
                <c:pt idx="3">
                  <c:v>2</c:v>
                </c:pt>
                <c:pt idx="4">
                  <c:v>1</c:v>
                </c:pt>
              </c:numCache>
            </c:numRef>
          </c:val>
          <c:extLst>
            <c:ext xmlns:c16="http://schemas.microsoft.com/office/drawing/2014/chart" uri="{C3380CC4-5D6E-409C-BE32-E72D297353CC}">
              <c16:uniqueId val="{00000001-523F-E044-AF8D-E42B2E01BEFF}"/>
            </c:ext>
          </c:extLst>
        </c:ser>
        <c:dLbls>
          <c:showLegendKey val="0"/>
          <c:showVal val="0"/>
          <c:showCatName val="0"/>
          <c:showSerName val="0"/>
          <c:showPercent val="0"/>
          <c:showBubbleSize val="0"/>
        </c:dLbls>
        <c:gapWidth val="150"/>
        <c:axId val="641346880"/>
        <c:axId val="641348528"/>
      </c:barChart>
      <c:catAx>
        <c:axId val="641346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348528"/>
        <c:crosses val="autoZero"/>
        <c:auto val="1"/>
        <c:lblAlgn val="ctr"/>
        <c:lblOffset val="100"/>
        <c:noMultiLvlLbl val="0"/>
      </c:catAx>
      <c:valAx>
        <c:axId val="641348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 Shots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34688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Region-1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Backhand Parallel</c:v>
                </c:pt>
                <c:pt idx="1">
                  <c:v>Backhand Cross</c:v>
                </c:pt>
                <c:pt idx="2">
                  <c:v>Backhand Drop</c:v>
                </c:pt>
                <c:pt idx="3">
                  <c:v>Backhand Lob</c:v>
                </c:pt>
                <c:pt idx="4">
                  <c:v>Other</c:v>
                </c:pt>
              </c:strCache>
            </c:strRef>
          </c:cat>
          <c:val>
            <c:numRef>
              <c:f>Sheet1!$B$2:$B$6</c:f>
              <c:numCache>
                <c:formatCode>General</c:formatCode>
                <c:ptCount val="5"/>
                <c:pt idx="0">
                  <c:v>5</c:v>
                </c:pt>
                <c:pt idx="1">
                  <c:v>10</c:v>
                </c:pt>
                <c:pt idx="2">
                  <c:v>12</c:v>
                </c:pt>
                <c:pt idx="3">
                  <c:v>3</c:v>
                </c:pt>
                <c:pt idx="4">
                  <c:v>5</c:v>
                </c:pt>
              </c:numCache>
            </c:numRef>
          </c:val>
          <c:extLst>
            <c:ext xmlns:c16="http://schemas.microsoft.com/office/drawing/2014/chart" uri="{C3380CC4-5D6E-409C-BE32-E72D297353CC}">
              <c16:uniqueId val="{00000000-3A48-B545-8006-954B25A3A6D2}"/>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Backhand Parallel</c:v>
                </c:pt>
                <c:pt idx="1">
                  <c:v>Backhand Cross</c:v>
                </c:pt>
                <c:pt idx="2">
                  <c:v>Backhand Drop</c:v>
                </c:pt>
                <c:pt idx="3">
                  <c:v>Backhand Lob</c:v>
                </c:pt>
                <c:pt idx="4">
                  <c:v>Other</c:v>
                </c:pt>
              </c:strCache>
            </c:strRef>
          </c:cat>
          <c:val>
            <c:numRef>
              <c:f>Sheet1!$C$2:$C$6</c:f>
              <c:numCache>
                <c:formatCode>General</c:formatCode>
                <c:ptCount val="5"/>
                <c:pt idx="0">
                  <c:v>1</c:v>
                </c:pt>
                <c:pt idx="1">
                  <c:v>2</c:v>
                </c:pt>
                <c:pt idx="2">
                  <c:v>5</c:v>
                </c:pt>
                <c:pt idx="3">
                  <c:v>1</c:v>
                </c:pt>
                <c:pt idx="4">
                  <c:v>1</c:v>
                </c:pt>
              </c:numCache>
            </c:numRef>
          </c:val>
          <c:extLst>
            <c:ext xmlns:c16="http://schemas.microsoft.com/office/drawing/2014/chart" uri="{C3380CC4-5D6E-409C-BE32-E72D297353CC}">
              <c16:uniqueId val="{00000001-3A48-B545-8006-954B25A3A6D2}"/>
            </c:ext>
          </c:extLst>
        </c:ser>
        <c:dLbls>
          <c:showLegendKey val="0"/>
          <c:showVal val="0"/>
          <c:showCatName val="0"/>
          <c:showSerName val="0"/>
          <c:showPercent val="0"/>
          <c:showBubbleSize val="0"/>
        </c:dLbls>
        <c:gapWidth val="150"/>
        <c:axId val="1533530623"/>
        <c:axId val="1533271263"/>
      </c:barChart>
      <c:catAx>
        <c:axId val="1533530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3271263"/>
        <c:crosses val="autoZero"/>
        <c:auto val="1"/>
        <c:lblAlgn val="ctr"/>
        <c:lblOffset val="100"/>
        <c:noMultiLvlLbl val="0"/>
      </c:catAx>
      <c:valAx>
        <c:axId val="15332712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 Shots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353062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Region-2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Forehand Parallel</c:v>
                </c:pt>
                <c:pt idx="1">
                  <c:v>Forehand Cross</c:v>
                </c:pt>
                <c:pt idx="2">
                  <c:v>Forehand Drop</c:v>
                </c:pt>
                <c:pt idx="3">
                  <c:v>Forehand Lob</c:v>
                </c:pt>
                <c:pt idx="4">
                  <c:v>Other</c:v>
                </c:pt>
              </c:strCache>
            </c:strRef>
          </c:cat>
          <c:val>
            <c:numRef>
              <c:f>Sheet1!$B$2:$B$6</c:f>
              <c:numCache>
                <c:formatCode>General</c:formatCode>
                <c:ptCount val="5"/>
                <c:pt idx="0">
                  <c:v>14</c:v>
                </c:pt>
                <c:pt idx="1">
                  <c:v>11</c:v>
                </c:pt>
                <c:pt idx="2">
                  <c:v>12</c:v>
                </c:pt>
                <c:pt idx="3">
                  <c:v>12</c:v>
                </c:pt>
                <c:pt idx="4">
                  <c:v>4</c:v>
                </c:pt>
              </c:numCache>
            </c:numRef>
          </c:val>
          <c:extLst>
            <c:ext xmlns:c16="http://schemas.microsoft.com/office/drawing/2014/chart" uri="{C3380CC4-5D6E-409C-BE32-E72D297353CC}">
              <c16:uniqueId val="{00000000-7340-0445-89A7-1173C233383D}"/>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Forehand Parallel</c:v>
                </c:pt>
                <c:pt idx="1">
                  <c:v>Forehand Cross</c:v>
                </c:pt>
                <c:pt idx="2">
                  <c:v>Forehand Drop</c:v>
                </c:pt>
                <c:pt idx="3">
                  <c:v>Forehand Lob</c:v>
                </c:pt>
                <c:pt idx="4">
                  <c:v>Other</c:v>
                </c:pt>
              </c:strCache>
            </c:strRef>
          </c:cat>
          <c:val>
            <c:numRef>
              <c:f>Sheet1!$C$2:$C$6</c:f>
              <c:numCache>
                <c:formatCode>General</c:formatCode>
                <c:ptCount val="5"/>
                <c:pt idx="0">
                  <c:v>3</c:v>
                </c:pt>
                <c:pt idx="1">
                  <c:v>1</c:v>
                </c:pt>
                <c:pt idx="2">
                  <c:v>2</c:v>
                </c:pt>
                <c:pt idx="3">
                  <c:v>2</c:v>
                </c:pt>
                <c:pt idx="4">
                  <c:v>0</c:v>
                </c:pt>
              </c:numCache>
            </c:numRef>
          </c:val>
          <c:extLst>
            <c:ext xmlns:c16="http://schemas.microsoft.com/office/drawing/2014/chart" uri="{C3380CC4-5D6E-409C-BE32-E72D297353CC}">
              <c16:uniqueId val="{00000001-7340-0445-89A7-1173C233383D}"/>
            </c:ext>
          </c:extLst>
        </c:ser>
        <c:dLbls>
          <c:showLegendKey val="0"/>
          <c:showVal val="0"/>
          <c:showCatName val="0"/>
          <c:showSerName val="0"/>
          <c:showPercent val="0"/>
          <c:showBubbleSize val="0"/>
        </c:dLbls>
        <c:gapWidth val="150"/>
        <c:axId val="1239904687"/>
        <c:axId val="1212651119"/>
      </c:barChart>
      <c:catAx>
        <c:axId val="12399046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2651119"/>
        <c:crosses val="autoZero"/>
        <c:auto val="1"/>
        <c:lblAlgn val="ctr"/>
        <c:lblOffset val="100"/>
        <c:noMultiLvlLbl val="0"/>
      </c:catAx>
      <c:valAx>
        <c:axId val="12126511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a:t>
                </a:r>
                <a:r>
                  <a:rPr lang="en-GB" baseline="0"/>
                  <a:t> Shots</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990468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Region-3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Backhand Parallel</c:v>
                </c:pt>
                <c:pt idx="1">
                  <c:v>Backhand Cross</c:v>
                </c:pt>
                <c:pt idx="2">
                  <c:v>Backhand Drop</c:v>
                </c:pt>
                <c:pt idx="3">
                  <c:v>Backhand Boast</c:v>
                </c:pt>
                <c:pt idx="4">
                  <c:v>Other</c:v>
                </c:pt>
              </c:strCache>
            </c:strRef>
          </c:cat>
          <c:val>
            <c:numRef>
              <c:f>Sheet1!$B$2:$B$6</c:f>
              <c:numCache>
                <c:formatCode>General</c:formatCode>
                <c:ptCount val="5"/>
                <c:pt idx="0">
                  <c:v>108</c:v>
                </c:pt>
                <c:pt idx="1">
                  <c:v>52</c:v>
                </c:pt>
                <c:pt idx="2">
                  <c:v>23</c:v>
                </c:pt>
                <c:pt idx="3">
                  <c:v>9</c:v>
                </c:pt>
                <c:pt idx="4">
                  <c:v>6</c:v>
                </c:pt>
              </c:numCache>
            </c:numRef>
          </c:val>
          <c:extLst>
            <c:ext xmlns:c16="http://schemas.microsoft.com/office/drawing/2014/chart" uri="{C3380CC4-5D6E-409C-BE32-E72D297353CC}">
              <c16:uniqueId val="{00000000-68DB-B942-B2D8-6FA10FEAE627}"/>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Backhand Parallel</c:v>
                </c:pt>
                <c:pt idx="1">
                  <c:v>Backhand Cross</c:v>
                </c:pt>
                <c:pt idx="2">
                  <c:v>Backhand Drop</c:v>
                </c:pt>
                <c:pt idx="3">
                  <c:v>Backhand Boast</c:v>
                </c:pt>
                <c:pt idx="4">
                  <c:v>Other</c:v>
                </c:pt>
              </c:strCache>
            </c:strRef>
          </c:cat>
          <c:val>
            <c:numRef>
              <c:f>Sheet1!$C$2:$C$6</c:f>
              <c:numCache>
                <c:formatCode>General</c:formatCode>
                <c:ptCount val="5"/>
                <c:pt idx="0">
                  <c:v>11</c:v>
                </c:pt>
                <c:pt idx="1">
                  <c:v>2</c:v>
                </c:pt>
                <c:pt idx="2">
                  <c:v>4</c:v>
                </c:pt>
                <c:pt idx="3">
                  <c:v>1</c:v>
                </c:pt>
                <c:pt idx="4">
                  <c:v>2</c:v>
                </c:pt>
              </c:numCache>
            </c:numRef>
          </c:val>
          <c:extLst>
            <c:ext xmlns:c16="http://schemas.microsoft.com/office/drawing/2014/chart" uri="{C3380CC4-5D6E-409C-BE32-E72D297353CC}">
              <c16:uniqueId val="{00000001-68DB-B942-B2D8-6FA10FEAE627}"/>
            </c:ext>
          </c:extLst>
        </c:ser>
        <c:dLbls>
          <c:showLegendKey val="0"/>
          <c:showVal val="0"/>
          <c:showCatName val="0"/>
          <c:showSerName val="0"/>
          <c:showPercent val="0"/>
          <c:showBubbleSize val="0"/>
        </c:dLbls>
        <c:gapWidth val="150"/>
        <c:axId val="1631250207"/>
        <c:axId val="1630593199"/>
      </c:barChart>
      <c:catAx>
        <c:axId val="1631250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0593199"/>
        <c:crosses val="autoZero"/>
        <c:auto val="1"/>
        <c:lblAlgn val="ctr"/>
        <c:lblOffset val="100"/>
        <c:noMultiLvlLbl val="0"/>
      </c:catAx>
      <c:valAx>
        <c:axId val="16305931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 Shots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125020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Region-4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Successful Shot</c:v>
                </c:pt>
              </c:strCache>
            </c:strRef>
          </c:tx>
          <c:spPr>
            <a:solidFill>
              <a:schemeClr val="accent1">
                <a:shade val="76000"/>
              </a:schemeClr>
            </a:solidFill>
            <a:ln>
              <a:noFill/>
            </a:ln>
            <a:effectLst/>
          </c:spPr>
          <c:invertIfNegative val="0"/>
          <c:cat>
            <c:strRef>
              <c:f>Sheet1!$A$2:$A$6</c:f>
              <c:strCache>
                <c:ptCount val="5"/>
                <c:pt idx="0">
                  <c:v>Forehand Parallel</c:v>
                </c:pt>
                <c:pt idx="1">
                  <c:v>Forehand Cross</c:v>
                </c:pt>
                <c:pt idx="2">
                  <c:v>Forehand Drop</c:v>
                </c:pt>
                <c:pt idx="3">
                  <c:v>Forehand Boast</c:v>
                </c:pt>
                <c:pt idx="4">
                  <c:v>Other</c:v>
                </c:pt>
              </c:strCache>
            </c:strRef>
          </c:cat>
          <c:val>
            <c:numRef>
              <c:f>Sheet1!$B$2:$B$6</c:f>
              <c:numCache>
                <c:formatCode>General</c:formatCode>
                <c:ptCount val="5"/>
                <c:pt idx="0">
                  <c:v>71</c:v>
                </c:pt>
                <c:pt idx="1">
                  <c:v>42</c:v>
                </c:pt>
                <c:pt idx="2">
                  <c:v>8</c:v>
                </c:pt>
                <c:pt idx="3">
                  <c:v>18</c:v>
                </c:pt>
                <c:pt idx="4">
                  <c:v>7</c:v>
                </c:pt>
              </c:numCache>
            </c:numRef>
          </c:val>
          <c:extLst>
            <c:ext xmlns:c16="http://schemas.microsoft.com/office/drawing/2014/chart" uri="{C3380CC4-5D6E-409C-BE32-E72D297353CC}">
              <c16:uniqueId val="{00000000-BE5A-1249-831E-888826780AF6}"/>
            </c:ext>
          </c:extLst>
        </c:ser>
        <c:ser>
          <c:idx val="1"/>
          <c:order val="1"/>
          <c:tx>
            <c:strRef>
              <c:f>Sheet1!$C$1</c:f>
              <c:strCache>
                <c:ptCount val="1"/>
                <c:pt idx="0">
                  <c:v>Unsuccessful Shot</c:v>
                </c:pt>
              </c:strCache>
            </c:strRef>
          </c:tx>
          <c:spPr>
            <a:solidFill>
              <a:schemeClr val="accent1">
                <a:tint val="77000"/>
              </a:schemeClr>
            </a:solidFill>
            <a:ln>
              <a:noFill/>
            </a:ln>
            <a:effectLst/>
          </c:spPr>
          <c:invertIfNegative val="0"/>
          <c:cat>
            <c:strRef>
              <c:f>Sheet1!$A$2:$A$6</c:f>
              <c:strCache>
                <c:ptCount val="5"/>
                <c:pt idx="0">
                  <c:v>Forehand Parallel</c:v>
                </c:pt>
                <c:pt idx="1">
                  <c:v>Forehand Cross</c:v>
                </c:pt>
                <c:pt idx="2">
                  <c:v>Forehand Drop</c:v>
                </c:pt>
                <c:pt idx="3">
                  <c:v>Forehand Boast</c:v>
                </c:pt>
                <c:pt idx="4">
                  <c:v>Other</c:v>
                </c:pt>
              </c:strCache>
            </c:strRef>
          </c:cat>
          <c:val>
            <c:numRef>
              <c:f>Sheet1!$C$2:$C$6</c:f>
              <c:numCache>
                <c:formatCode>General</c:formatCode>
                <c:ptCount val="5"/>
                <c:pt idx="0">
                  <c:v>4</c:v>
                </c:pt>
                <c:pt idx="1">
                  <c:v>1</c:v>
                </c:pt>
                <c:pt idx="2">
                  <c:v>1</c:v>
                </c:pt>
                <c:pt idx="3">
                  <c:v>2</c:v>
                </c:pt>
                <c:pt idx="4">
                  <c:v>1</c:v>
                </c:pt>
              </c:numCache>
            </c:numRef>
          </c:val>
          <c:extLst>
            <c:ext xmlns:c16="http://schemas.microsoft.com/office/drawing/2014/chart" uri="{C3380CC4-5D6E-409C-BE32-E72D297353CC}">
              <c16:uniqueId val="{00000001-BE5A-1249-831E-888826780AF6}"/>
            </c:ext>
          </c:extLst>
        </c:ser>
        <c:dLbls>
          <c:showLegendKey val="0"/>
          <c:showVal val="0"/>
          <c:showCatName val="0"/>
          <c:showSerName val="0"/>
          <c:showPercent val="0"/>
          <c:showBubbleSize val="0"/>
        </c:dLbls>
        <c:gapWidth val="150"/>
        <c:axId val="1559209967"/>
        <c:axId val="1559211615"/>
      </c:barChart>
      <c:catAx>
        <c:axId val="155920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9211615"/>
        <c:crosses val="autoZero"/>
        <c:auto val="1"/>
        <c:lblAlgn val="ctr"/>
        <c:lblOffset val="100"/>
        <c:noMultiLvlLbl val="0"/>
      </c:catAx>
      <c:valAx>
        <c:axId val="15592116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Number of Shots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5920996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6AEBCFC1-3074-344B-A0D0-4BDDC2A89D8D}" type="datetimeFigureOut">
              <a:rPr lang="en-US" smtClean="0"/>
              <a:t>12/13/22</a:t>
            </a:fld>
            <a:endParaRPr lang="en-US"/>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10CBCF1C-ACBF-F643-946B-3B8C5C161402}" type="slidenum">
              <a:rPr lang="en-US" smtClean="0"/>
              <a:t>‹#›</a:t>
            </a:fld>
            <a:endParaRPr lang="en-US"/>
          </a:p>
        </p:txBody>
      </p:sp>
    </p:spTree>
    <p:extLst>
      <p:ext uri="{BB962C8B-B14F-4D97-AF65-F5344CB8AC3E}">
        <p14:creationId xmlns:p14="http://schemas.microsoft.com/office/powerpoint/2010/main" val="2316602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1</a:t>
            </a:fld>
            <a:endParaRPr lang="en-US"/>
          </a:p>
        </p:txBody>
      </p:sp>
    </p:spTree>
    <p:extLst>
      <p:ext uri="{BB962C8B-B14F-4D97-AF65-F5344CB8AC3E}">
        <p14:creationId xmlns:p14="http://schemas.microsoft.com/office/powerpoint/2010/main" val="2340185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6</a:t>
            </a:fld>
            <a:endParaRPr lang="en-US"/>
          </a:p>
        </p:txBody>
      </p:sp>
    </p:spTree>
    <p:extLst>
      <p:ext uri="{BB962C8B-B14F-4D97-AF65-F5344CB8AC3E}">
        <p14:creationId xmlns:p14="http://schemas.microsoft.com/office/powerpoint/2010/main" val="3475067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21</a:t>
            </a:fld>
            <a:endParaRPr lang="en-US"/>
          </a:p>
        </p:txBody>
      </p:sp>
    </p:spTree>
    <p:extLst>
      <p:ext uri="{BB962C8B-B14F-4D97-AF65-F5344CB8AC3E}">
        <p14:creationId xmlns:p14="http://schemas.microsoft.com/office/powerpoint/2010/main" val="44810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22</a:t>
            </a:fld>
            <a:endParaRPr lang="en-US"/>
          </a:p>
        </p:txBody>
      </p:sp>
    </p:spTree>
    <p:extLst>
      <p:ext uri="{BB962C8B-B14F-4D97-AF65-F5344CB8AC3E}">
        <p14:creationId xmlns:p14="http://schemas.microsoft.com/office/powerpoint/2010/main" val="440772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23</a:t>
            </a:fld>
            <a:endParaRPr lang="en-US"/>
          </a:p>
        </p:txBody>
      </p:sp>
    </p:spTree>
    <p:extLst>
      <p:ext uri="{BB962C8B-B14F-4D97-AF65-F5344CB8AC3E}">
        <p14:creationId xmlns:p14="http://schemas.microsoft.com/office/powerpoint/2010/main" val="3157033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24</a:t>
            </a:fld>
            <a:endParaRPr lang="en-US"/>
          </a:p>
        </p:txBody>
      </p:sp>
    </p:spTree>
    <p:extLst>
      <p:ext uri="{BB962C8B-B14F-4D97-AF65-F5344CB8AC3E}">
        <p14:creationId xmlns:p14="http://schemas.microsoft.com/office/powerpoint/2010/main" val="4184671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25</a:t>
            </a:fld>
            <a:endParaRPr lang="en-US"/>
          </a:p>
        </p:txBody>
      </p:sp>
    </p:spTree>
    <p:extLst>
      <p:ext uri="{BB962C8B-B14F-4D97-AF65-F5344CB8AC3E}">
        <p14:creationId xmlns:p14="http://schemas.microsoft.com/office/powerpoint/2010/main" val="4011556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26</a:t>
            </a:fld>
            <a:endParaRPr lang="en-US"/>
          </a:p>
        </p:txBody>
      </p:sp>
    </p:spTree>
    <p:extLst>
      <p:ext uri="{BB962C8B-B14F-4D97-AF65-F5344CB8AC3E}">
        <p14:creationId xmlns:p14="http://schemas.microsoft.com/office/powerpoint/2010/main" val="1383506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CBCF1C-ACBF-F643-946B-3B8C5C161402}" type="slidenum">
              <a:rPr lang="en-US" smtClean="0"/>
              <a:t>27</a:t>
            </a:fld>
            <a:endParaRPr lang="en-US"/>
          </a:p>
        </p:txBody>
      </p:sp>
    </p:spTree>
    <p:extLst>
      <p:ext uri="{BB962C8B-B14F-4D97-AF65-F5344CB8AC3E}">
        <p14:creationId xmlns:p14="http://schemas.microsoft.com/office/powerpoint/2010/main" val="723792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05651" y="824595"/>
            <a:ext cx="4198797" cy="471805"/>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500" b="1" i="0">
                <a:solidFill>
                  <a:schemeClr val="bg1"/>
                </a:solidFill>
                <a:latin typeface="Arial"/>
                <a:cs typeface="Arial"/>
              </a:defRPr>
            </a:lvl1pPr>
          </a:lstStyle>
          <a:p>
            <a:pPr marL="12700">
              <a:lnSpc>
                <a:spcPts val="590"/>
              </a:lnSpc>
            </a:pPr>
            <a:r>
              <a:rPr lang="en-IN" spc="-25"/>
              <a:t>December 14, 2022</a:t>
            </a:r>
            <a:endParaRPr spc="-5" dirty="0"/>
          </a:p>
        </p:txBody>
      </p:sp>
      <p:sp>
        <p:nvSpPr>
          <p:cNvPr id="5" name="Holder 5"/>
          <p:cNvSpPr>
            <a:spLocks noGrp="1"/>
          </p:cNvSpPr>
          <p:nvPr>
            <p:ph type="dt" sz="half" idx="6"/>
          </p:nvPr>
        </p:nvSpPr>
        <p:spPr/>
        <p:txBody>
          <a:bodyPr lIns="0" tIns="0" rIns="0" bIns="0"/>
          <a:lstStyle>
            <a:lvl1pPr>
              <a:defRPr sz="500" b="1" i="0">
                <a:solidFill>
                  <a:schemeClr val="bg1"/>
                </a:solidFill>
                <a:latin typeface="Arial"/>
                <a:cs typeface="Arial"/>
              </a:defRPr>
            </a:lvl1pPr>
          </a:lstStyle>
          <a:p>
            <a:pPr marL="12700">
              <a:lnSpc>
                <a:spcPts val="590"/>
              </a:lnSpc>
            </a:pPr>
            <a:r>
              <a:rPr lang="en-IN" spc="-10"/>
              <a:t>K. S. Kirpekar &amp; P. D. Anwekar </a:t>
            </a:r>
            <a:endParaRPr spc="15" dirty="0"/>
          </a:p>
        </p:txBody>
      </p:sp>
      <p:sp>
        <p:nvSpPr>
          <p:cNvPr id="6" name="Holder 6"/>
          <p:cNvSpPr>
            <a:spLocks noGrp="1"/>
          </p:cNvSpPr>
          <p:nvPr>
            <p:ph type="sldNum" sz="quarter" idx="7"/>
          </p:nvPr>
        </p:nvSpPr>
        <p:spPr/>
        <p:txBody>
          <a:bodyPr lIns="0" tIns="0" rIns="0" bIns="0"/>
          <a:lstStyle>
            <a:lvl1pPr>
              <a:defRPr sz="500" b="1" i="0">
                <a:solidFill>
                  <a:schemeClr val="bg1"/>
                </a:solidFill>
                <a:latin typeface="Arial"/>
                <a:cs typeface="Arial"/>
              </a:defRPr>
            </a:lvl1pPr>
          </a:lstStyle>
          <a:p>
            <a:pPr marL="38100">
              <a:lnSpc>
                <a:spcPts val="590"/>
              </a:lnSpc>
            </a:pPr>
            <a:fld id="{81D60167-4931-47E6-BA6A-407CBD079E47}" type="slidenum">
              <a:rPr spc="-5" dirty="0"/>
              <a:t>‹#›</a:t>
            </a:fld>
            <a:r>
              <a:rPr spc="5" dirty="0"/>
              <a:t> </a:t>
            </a:r>
            <a:r>
              <a:rPr spc="135" dirty="0"/>
              <a:t>/</a:t>
            </a:r>
            <a:r>
              <a:rPr spc="5" dirty="0"/>
              <a:t> </a:t>
            </a:r>
            <a:r>
              <a:rPr spc="-5" dirty="0"/>
              <a:t>16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6680" y="3276992"/>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67063" y="3273030"/>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44865" y="3273030"/>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05694" y="3266680"/>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42526" y="327303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06877" y="3279380"/>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17976" y="327303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594177" y="3266680"/>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69640" y="3266680"/>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793439" y="327303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69640" y="3304781"/>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5090" y="3266680"/>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97161"/>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70666"/>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66680"/>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0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500" b="1" i="0">
                <a:solidFill>
                  <a:schemeClr val="bg1"/>
                </a:solidFill>
                <a:latin typeface="Arial"/>
                <a:cs typeface="Arial"/>
              </a:defRPr>
            </a:lvl1pPr>
          </a:lstStyle>
          <a:p>
            <a:pPr marL="12700">
              <a:lnSpc>
                <a:spcPts val="590"/>
              </a:lnSpc>
            </a:pPr>
            <a:r>
              <a:rPr lang="en-IN" spc="-25"/>
              <a:t>December 14, 2022</a:t>
            </a:r>
            <a:endParaRPr spc="-5" dirty="0"/>
          </a:p>
        </p:txBody>
      </p:sp>
      <p:sp>
        <p:nvSpPr>
          <p:cNvPr id="5" name="Holder 5"/>
          <p:cNvSpPr>
            <a:spLocks noGrp="1"/>
          </p:cNvSpPr>
          <p:nvPr>
            <p:ph type="dt" sz="half" idx="6"/>
          </p:nvPr>
        </p:nvSpPr>
        <p:spPr/>
        <p:txBody>
          <a:bodyPr lIns="0" tIns="0" rIns="0" bIns="0"/>
          <a:lstStyle>
            <a:lvl1pPr>
              <a:defRPr sz="500" b="1" i="0">
                <a:solidFill>
                  <a:schemeClr val="bg1"/>
                </a:solidFill>
                <a:latin typeface="Arial"/>
                <a:cs typeface="Arial"/>
              </a:defRPr>
            </a:lvl1pPr>
          </a:lstStyle>
          <a:p>
            <a:pPr marL="12700">
              <a:lnSpc>
                <a:spcPts val="590"/>
              </a:lnSpc>
            </a:pPr>
            <a:r>
              <a:rPr lang="en-IN" spc="-10"/>
              <a:t>K. S. Kirpekar &amp; P. D. Anwekar </a:t>
            </a:r>
            <a:endParaRPr spc="15" dirty="0"/>
          </a:p>
        </p:txBody>
      </p:sp>
      <p:sp>
        <p:nvSpPr>
          <p:cNvPr id="6" name="Holder 6"/>
          <p:cNvSpPr>
            <a:spLocks noGrp="1"/>
          </p:cNvSpPr>
          <p:nvPr>
            <p:ph type="sldNum" sz="quarter" idx="7"/>
          </p:nvPr>
        </p:nvSpPr>
        <p:spPr/>
        <p:txBody>
          <a:bodyPr lIns="0" tIns="0" rIns="0" bIns="0"/>
          <a:lstStyle>
            <a:lvl1pPr>
              <a:defRPr sz="500" b="1" i="0">
                <a:solidFill>
                  <a:schemeClr val="bg1"/>
                </a:solidFill>
                <a:latin typeface="Arial"/>
                <a:cs typeface="Arial"/>
              </a:defRPr>
            </a:lvl1pPr>
          </a:lstStyle>
          <a:p>
            <a:pPr marL="38100">
              <a:lnSpc>
                <a:spcPts val="590"/>
              </a:lnSpc>
            </a:pPr>
            <a:fld id="{81D60167-4931-47E6-BA6A-407CBD079E47}" type="slidenum">
              <a:rPr spc="-5" dirty="0"/>
              <a:t>‹#›</a:t>
            </a:fld>
            <a:r>
              <a:rPr spc="5" dirty="0"/>
              <a:t> </a:t>
            </a:r>
            <a:r>
              <a:rPr spc="135" dirty="0"/>
              <a:t>/</a:t>
            </a:r>
            <a:r>
              <a:rPr spc="5" dirty="0"/>
              <a:t> </a:t>
            </a:r>
            <a:r>
              <a:rPr spc="-5" dirty="0"/>
              <a:t>16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500" b="1" i="0">
                <a:solidFill>
                  <a:schemeClr val="bg1"/>
                </a:solidFill>
                <a:latin typeface="Arial"/>
                <a:cs typeface="Arial"/>
              </a:defRPr>
            </a:lvl1pPr>
          </a:lstStyle>
          <a:p>
            <a:pPr marL="12700">
              <a:lnSpc>
                <a:spcPts val="590"/>
              </a:lnSpc>
            </a:pPr>
            <a:r>
              <a:rPr lang="en-IN" spc="-25"/>
              <a:t>December 14, 2022</a:t>
            </a:r>
            <a:endParaRPr spc="-5" dirty="0"/>
          </a:p>
        </p:txBody>
      </p:sp>
      <p:sp>
        <p:nvSpPr>
          <p:cNvPr id="6" name="Holder 6"/>
          <p:cNvSpPr>
            <a:spLocks noGrp="1"/>
          </p:cNvSpPr>
          <p:nvPr>
            <p:ph type="dt" sz="half" idx="6"/>
          </p:nvPr>
        </p:nvSpPr>
        <p:spPr/>
        <p:txBody>
          <a:bodyPr lIns="0" tIns="0" rIns="0" bIns="0"/>
          <a:lstStyle>
            <a:lvl1pPr>
              <a:defRPr sz="500" b="1" i="0">
                <a:solidFill>
                  <a:schemeClr val="bg1"/>
                </a:solidFill>
                <a:latin typeface="Arial"/>
                <a:cs typeface="Arial"/>
              </a:defRPr>
            </a:lvl1pPr>
          </a:lstStyle>
          <a:p>
            <a:pPr marL="12700">
              <a:lnSpc>
                <a:spcPts val="590"/>
              </a:lnSpc>
            </a:pPr>
            <a:r>
              <a:rPr lang="en-IN" spc="-10"/>
              <a:t>K. S. Kirpekar &amp; P. D. Anwekar </a:t>
            </a:r>
            <a:endParaRPr spc="15" dirty="0"/>
          </a:p>
        </p:txBody>
      </p:sp>
      <p:sp>
        <p:nvSpPr>
          <p:cNvPr id="7" name="Holder 7"/>
          <p:cNvSpPr>
            <a:spLocks noGrp="1"/>
          </p:cNvSpPr>
          <p:nvPr>
            <p:ph type="sldNum" sz="quarter" idx="7"/>
          </p:nvPr>
        </p:nvSpPr>
        <p:spPr/>
        <p:txBody>
          <a:bodyPr lIns="0" tIns="0" rIns="0" bIns="0"/>
          <a:lstStyle>
            <a:lvl1pPr>
              <a:defRPr sz="500" b="1" i="0">
                <a:solidFill>
                  <a:schemeClr val="bg1"/>
                </a:solidFill>
                <a:latin typeface="Arial"/>
                <a:cs typeface="Arial"/>
              </a:defRPr>
            </a:lvl1pPr>
          </a:lstStyle>
          <a:p>
            <a:pPr marL="38100">
              <a:lnSpc>
                <a:spcPts val="590"/>
              </a:lnSpc>
            </a:pPr>
            <a:fld id="{81D60167-4931-47E6-BA6A-407CBD079E47}" type="slidenum">
              <a:rPr spc="-5" dirty="0"/>
              <a:t>‹#›</a:t>
            </a:fld>
            <a:r>
              <a:rPr spc="5" dirty="0"/>
              <a:t> </a:t>
            </a:r>
            <a:r>
              <a:rPr spc="135" dirty="0"/>
              <a:t>/</a:t>
            </a:r>
            <a:r>
              <a:rPr spc="5" dirty="0"/>
              <a:t> </a:t>
            </a:r>
            <a:r>
              <a:rPr spc="-5" dirty="0"/>
              <a:t>16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500" b="1" i="0">
                <a:solidFill>
                  <a:schemeClr val="bg1"/>
                </a:solidFill>
                <a:latin typeface="Arial"/>
                <a:cs typeface="Arial"/>
              </a:defRPr>
            </a:lvl1pPr>
          </a:lstStyle>
          <a:p>
            <a:pPr marL="12700">
              <a:lnSpc>
                <a:spcPts val="590"/>
              </a:lnSpc>
            </a:pPr>
            <a:r>
              <a:rPr lang="en-IN" spc="-25"/>
              <a:t>December 14, 2022</a:t>
            </a:r>
            <a:endParaRPr spc="-5" dirty="0"/>
          </a:p>
        </p:txBody>
      </p:sp>
      <p:sp>
        <p:nvSpPr>
          <p:cNvPr id="4" name="Holder 4"/>
          <p:cNvSpPr>
            <a:spLocks noGrp="1"/>
          </p:cNvSpPr>
          <p:nvPr>
            <p:ph type="dt" sz="half" idx="6"/>
          </p:nvPr>
        </p:nvSpPr>
        <p:spPr/>
        <p:txBody>
          <a:bodyPr lIns="0" tIns="0" rIns="0" bIns="0"/>
          <a:lstStyle>
            <a:lvl1pPr>
              <a:defRPr sz="500" b="1" i="0">
                <a:solidFill>
                  <a:schemeClr val="bg1"/>
                </a:solidFill>
                <a:latin typeface="Arial"/>
                <a:cs typeface="Arial"/>
              </a:defRPr>
            </a:lvl1pPr>
          </a:lstStyle>
          <a:p>
            <a:pPr marL="12700">
              <a:lnSpc>
                <a:spcPts val="590"/>
              </a:lnSpc>
            </a:pPr>
            <a:r>
              <a:rPr lang="en-IN" spc="-10"/>
              <a:t>K. S. Kirpekar &amp; P. D. Anwekar </a:t>
            </a:r>
            <a:endParaRPr spc="15" dirty="0"/>
          </a:p>
        </p:txBody>
      </p:sp>
      <p:sp>
        <p:nvSpPr>
          <p:cNvPr id="5" name="Holder 5"/>
          <p:cNvSpPr>
            <a:spLocks noGrp="1"/>
          </p:cNvSpPr>
          <p:nvPr>
            <p:ph type="sldNum" sz="quarter" idx="7"/>
          </p:nvPr>
        </p:nvSpPr>
        <p:spPr/>
        <p:txBody>
          <a:bodyPr lIns="0" tIns="0" rIns="0" bIns="0"/>
          <a:lstStyle>
            <a:lvl1pPr>
              <a:defRPr sz="500" b="1" i="0">
                <a:solidFill>
                  <a:schemeClr val="bg1"/>
                </a:solidFill>
                <a:latin typeface="Arial"/>
                <a:cs typeface="Arial"/>
              </a:defRPr>
            </a:lvl1pPr>
          </a:lstStyle>
          <a:p>
            <a:pPr marL="38100">
              <a:lnSpc>
                <a:spcPts val="590"/>
              </a:lnSpc>
            </a:pPr>
            <a:fld id="{81D60167-4931-47E6-BA6A-407CBD079E47}" type="slidenum">
              <a:rPr spc="-5" dirty="0"/>
              <a:t>‹#›</a:t>
            </a:fld>
            <a:r>
              <a:rPr spc="5" dirty="0"/>
              <a:t> </a:t>
            </a:r>
            <a:r>
              <a:rPr spc="135" dirty="0"/>
              <a:t>/</a:t>
            </a:r>
            <a:r>
              <a:rPr spc="5" dirty="0"/>
              <a:t> </a:t>
            </a:r>
            <a:r>
              <a:rPr spc="-5" dirty="0"/>
              <a:t>16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500" b="1" i="0">
                <a:solidFill>
                  <a:schemeClr val="bg1"/>
                </a:solidFill>
                <a:latin typeface="Arial"/>
                <a:cs typeface="Arial"/>
              </a:defRPr>
            </a:lvl1pPr>
          </a:lstStyle>
          <a:p>
            <a:pPr marL="12700">
              <a:lnSpc>
                <a:spcPts val="590"/>
              </a:lnSpc>
            </a:pPr>
            <a:r>
              <a:rPr lang="en-IN" spc="-25"/>
              <a:t>December 14, 2022</a:t>
            </a:r>
            <a:endParaRPr spc="-5" dirty="0"/>
          </a:p>
        </p:txBody>
      </p:sp>
      <p:sp>
        <p:nvSpPr>
          <p:cNvPr id="3" name="Holder 3"/>
          <p:cNvSpPr>
            <a:spLocks noGrp="1"/>
          </p:cNvSpPr>
          <p:nvPr>
            <p:ph type="dt" sz="half" idx="6"/>
          </p:nvPr>
        </p:nvSpPr>
        <p:spPr/>
        <p:txBody>
          <a:bodyPr lIns="0" tIns="0" rIns="0" bIns="0"/>
          <a:lstStyle>
            <a:lvl1pPr>
              <a:defRPr sz="500" b="1" i="0">
                <a:solidFill>
                  <a:schemeClr val="bg1"/>
                </a:solidFill>
                <a:latin typeface="Arial"/>
                <a:cs typeface="Arial"/>
              </a:defRPr>
            </a:lvl1pPr>
          </a:lstStyle>
          <a:p>
            <a:pPr marL="12700">
              <a:lnSpc>
                <a:spcPts val="590"/>
              </a:lnSpc>
            </a:pPr>
            <a:r>
              <a:rPr lang="en-IN" spc="-10"/>
              <a:t>K. S. Kirpekar &amp; P. D. Anwekar </a:t>
            </a:r>
            <a:endParaRPr spc="15" dirty="0"/>
          </a:p>
        </p:txBody>
      </p:sp>
      <p:sp>
        <p:nvSpPr>
          <p:cNvPr id="4" name="Holder 4"/>
          <p:cNvSpPr>
            <a:spLocks noGrp="1"/>
          </p:cNvSpPr>
          <p:nvPr>
            <p:ph type="sldNum" sz="quarter" idx="7"/>
          </p:nvPr>
        </p:nvSpPr>
        <p:spPr/>
        <p:txBody>
          <a:bodyPr lIns="0" tIns="0" rIns="0" bIns="0"/>
          <a:lstStyle>
            <a:lvl1pPr>
              <a:defRPr sz="500" b="1" i="0">
                <a:solidFill>
                  <a:schemeClr val="bg1"/>
                </a:solidFill>
                <a:latin typeface="Arial"/>
                <a:cs typeface="Arial"/>
              </a:defRPr>
            </a:lvl1pPr>
          </a:lstStyle>
          <a:p>
            <a:pPr marL="38100">
              <a:lnSpc>
                <a:spcPts val="590"/>
              </a:lnSpc>
            </a:pPr>
            <a:fld id="{81D60167-4931-47E6-BA6A-407CBD079E47}" type="slidenum">
              <a:rPr spc="-5" dirty="0"/>
              <a:t>‹#›</a:t>
            </a:fld>
            <a:r>
              <a:rPr spc="5" dirty="0"/>
              <a:t> </a:t>
            </a:r>
            <a:r>
              <a:rPr spc="135" dirty="0"/>
              <a:t>/</a:t>
            </a:r>
            <a:r>
              <a:rPr spc="5" dirty="0"/>
              <a:t> </a:t>
            </a:r>
            <a:r>
              <a:rPr spc="-5" dirty="0"/>
              <a:t>16</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6680" y="3276992"/>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67063" y="3273030"/>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44865" y="3273030"/>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05694" y="3266680"/>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42526" y="3273031"/>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06877" y="3279380"/>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17976" y="327303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594177" y="3266680"/>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69640" y="3266680"/>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793439" y="3273030"/>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69640" y="3304781"/>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5090" y="3266680"/>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97161"/>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70666"/>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66680"/>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2" name="Holder 2"/>
          <p:cNvSpPr>
            <a:spLocks noGrp="1"/>
          </p:cNvSpPr>
          <p:nvPr>
            <p:ph type="title"/>
          </p:nvPr>
        </p:nvSpPr>
        <p:spPr>
          <a:xfrm>
            <a:off x="95300" y="59878"/>
            <a:ext cx="4419498" cy="244475"/>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a:xfrm>
            <a:off x="75730" y="587412"/>
            <a:ext cx="2562860" cy="953135"/>
          </a:xfrm>
          <a:prstGeom prst="rect">
            <a:avLst/>
          </a:prstGeom>
        </p:spPr>
        <p:txBody>
          <a:bodyPr wrap="square" lIns="0" tIns="0" rIns="0" bIns="0">
            <a:spAutoFit/>
          </a:bodyPr>
          <a:lstStyle>
            <a:lvl1pPr>
              <a:defRPr sz="10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3656482" y="3364961"/>
            <a:ext cx="523875" cy="90804"/>
          </a:xfrm>
          <a:prstGeom prst="rect">
            <a:avLst/>
          </a:prstGeom>
        </p:spPr>
        <p:txBody>
          <a:bodyPr wrap="square" lIns="0" tIns="0" rIns="0" bIns="0">
            <a:spAutoFit/>
          </a:bodyPr>
          <a:lstStyle>
            <a:lvl1pPr>
              <a:defRPr sz="500" b="1" i="0">
                <a:solidFill>
                  <a:schemeClr val="bg1"/>
                </a:solidFill>
                <a:latin typeface="Arial"/>
                <a:cs typeface="Arial"/>
              </a:defRPr>
            </a:lvl1pPr>
          </a:lstStyle>
          <a:p>
            <a:pPr marL="12700">
              <a:lnSpc>
                <a:spcPts val="590"/>
              </a:lnSpc>
            </a:pPr>
            <a:r>
              <a:rPr lang="en-IN" spc="-25"/>
              <a:t>December 14, 2022</a:t>
            </a:r>
            <a:endParaRPr spc="-5" dirty="0"/>
          </a:p>
        </p:txBody>
      </p:sp>
      <p:sp>
        <p:nvSpPr>
          <p:cNvPr id="5" name="Holder 5"/>
          <p:cNvSpPr>
            <a:spLocks noGrp="1"/>
          </p:cNvSpPr>
          <p:nvPr>
            <p:ph type="dt" sz="half" idx="6"/>
          </p:nvPr>
        </p:nvSpPr>
        <p:spPr>
          <a:xfrm>
            <a:off x="227926" y="3364961"/>
            <a:ext cx="1080770" cy="90804"/>
          </a:xfrm>
          <a:prstGeom prst="rect">
            <a:avLst/>
          </a:prstGeom>
        </p:spPr>
        <p:txBody>
          <a:bodyPr wrap="square" lIns="0" tIns="0" rIns="0" bIns="0">
            <a:spAutoFit/>
          </a:bodyPr>
          <a:lstStyle>
            <a:lvl1pPr>
              <a:defRPr sz="500" b="1" i="0">
                <a:solidFill>
                  <a:schemeClr val="bg1"/>
                </a:solidFill>
                <a:latin typeface="Arial"/>
                <a:cs typeface="Arial"/>
              </a:defRPr>
            </a:lvl1pPr>
          </a:lstStyle>
          <a:p>
            <a:pPr marL="12700">
              <a:lnSpc>
                <a:spcPts val="590"/>
              </a:lnSpc>
            </a:pPr>
            <a:r>
              <a:rPr lang="en-IN" spc="-10"/>
              <a:t>K. S. Kirpekar &amp; P. D. Anwekar </a:t>
            </a:r>
            <a:endParaRPr spc="15" dirty="0"/>
          </a:p>
        </p:txBody>
      </p:sp>
      <p:sp>
        <p:nvSpPr>
          <p:cNvPr id="6" name="Holder 6"/>
          <p:cNvSpPr>
            <a:spLocks noGrp="1"/>
          </p:cNvSpPr>
          <p:nvPr>
            <p:ph type="sldNum" sz="quarter" idx="7"/>
          </p:nvPr>
        </p:nvSpPr>
        <p:spPr>
          <a:xfrm>
            <a:off x="4291505" y="3364961"/>
            <a:ext cx="309879" cy="90804"/>
          </a:xfrm>
          <a:prstGeom prst="rect">
            <a:avLst/>
          </a:prstGeom>
        </p:spPr>
        <p:txBody>
          <a:bodyPr wrap="square" lIns="0" tIns="0" rIns="0" bIns="0">
            <a:spAutoFit/>
          </a:bodyPr>
          <a:lstStyle>
            <a:lvl1pPr>
              <a:defRPr sz="500" b="1" i="0">
                <a:solidFill>
                  <a:schemeClr val="bg1"/>
                </a:solidFill>
                <a:latin typeface="Arial"/>
                <a:cs typeface="Arial"/>
              </a:defRPr>
            </a:lvl1pPr>
          </a:lstStyle>
          <a:p>
            <a:pPr marL="38100">
              <a:lnSpc>
                <a:spcPts val="590"/>
              </a:lnSpc>
            </a:pPr>
            <a:fld id="{81D60167-4931-47E6-BA6A-407CBD079E47}" type="slidenum">
              <a:rPr spc="-5" dirty="0"/>
              <a:t>‹#›</a:t>
            </a:fld>
            <a:r>
              <a:rPr spc="5" dirty="0"/>
              <a:t> </a:t>
            </a:r>
            <a:r>
              <a:rPr spc="135" dirty="0"/>
              <a:t>/</a:t>
            </a:r>
            <a:r>
              <a:rPr spc="5" dirty="0"/>
              <a:t> </a:t>
            </a:r>
            <a:r>
              <a:rPr spc="-5" dirty="0"/>
              <a:t>16</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PrathameshAnwekar/SOP-SquashProbabilisticAnalysi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portspages.in/squash/squash-court-dimensions/"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729" y="772807"/>
            <a:ext cx="4457065" cy="82550"/>
          </a:xfrm>
          <a:custGeom>
            <a:avLst/>
            <a:gdLst/>
            <a:ahLst/>
            <a:cxnLst/>
            <a:rect l="l" t="t" r="r" b="b"/>
            <a:pathLst>
              <a:path w="4457065" h="82550">
                <a:moveTo>
                  <a:pt x="4405806" y="0"/>
                </a:moveTo>
                <a:lnTo>
                  <a:pt x="50800" y="0"/>
                </a:lnTo>
                <a:lnTo>
                  <a:pt x="31075" y="4008"/>
                </a:lnTo>
                <a:lnTo>
                  <a:pt x="14922" y="14922"/>
                </a:lnTo>
                <a:lnTo>
                  <a:pt x="4008" y="31075"/>
                </a:lnTo>
                <a:lnTo>
                  <a:pt x="0" y="50800"/>
                </a:lnTo>
                <a:lnTo>
                  <a:pt x="0" y="82384"/>
                </a:lnTo>
                <a:lnTo>
                  <a:pt x="4456606" y="82384"/>
                </a:lnTo>
                <a:lnTo>
                  <a:pt x="4456606" y="50800"/>
                </a:lnTo>
                <a:lnTo>
                  <a:pt x="4452598" y="31075"/>
                </a:lnTo>
                <a:lnTo>
                  <a:pt x="4441684" y="14922"/>
                </a:lnTo>
                <a:lnTo>
                  <a:pt x="4425531" y="4008"/>
                </a:lnTo>
                <a:lnTo>
                  <a:pt x="4405806" y="0"/>
                </a:lnTo>
                <a:close/>
              </a:path>
            </a:pathLst>
          </a:custGeom>
          <a:solidFill>
            <a:srgbClr val="3333B2"/>
          </a:solidFill>
        </p:spPr>
        <p:txBody>
          <a:bodyPr wrap="square" lIns="0" tIns="0" rIns="0" bIns="0" rtlCol="0"/>
          <a:lstStyle/>
          <a:p>
            <a:endParaRPr/>
          </a:p>
        </p:txBody>
      </p:sp>
      <p:grpSp>
        <p:nvGrpSpPr>
          <p:cNvPr id="3" name="object 3"/>
          <p:cNvGrpSpPr/>
          <p:nvPr/>
        </p:nvGrpSpPr>
        <p:grpSpPr>
          <a:xfrm>
            <a:off x="75729" y="817235"/>
            <a:ext cx="4507865" cy="575945"/>
            <a:chOff x="75729" y="817235"/>
            <a:chExt cx="4507865" cy="575945"/>
          </a:xfrm>
        </p:grpSpPr>
        <p:pic>
          <p:nvPicPr>
            <p:cNvPr id="4" name="object 4"/>
            <p:cNvPicPr/>
            <p:nvPr/>
          </p:nvPicPr>
          <p:blipFill>
            <a:blip r:embed="rId3" cstate="print"/>
            <a:stretch>
              <a:fillRect/>
            </a:stretch>
          </p:blipFill>
          <p:spPr>
            <a:xfrm>
              <a:off x="126530" y="1291285"/>
              <a:ext cx="101600" cy="101600"/>
            </a:xfrm>
            <a:prstGeom prst="rect">
              <a:avLst/>
            </a:prstGeom>
          </p:spPr>
        </p:pic>
        <p:pic>
          <p:nvPicPr>
            <p:cNvPr id="5" name="object 5"/>
            <p:cNvPicPr/>
            <p:nvPr/>
          </p:nvPicPr>
          <p:blipFill>
            <a:blip r:embed="rId4" cstate="print"/>
            <a:stretch>
              <a:fillRect/>
            </a:stretch>
          </p:blipFill>
          <p:spPr>
            <a:xfrm>
              <a:off x="177330" y="1278585"/>
              <a:ext cx="4405743" cy="114300"/>
            </a:xfrm>
            <a:prstGeom prst="rect">
              <a:avLst/>
            </a:prstGeom>
          </p:spPr>
        </p:pic>
        <p:pic>
          <p:nvPicPr>
            <p:cNvPr id="6" name="object 6"/>
            <p:cNvPicPr/>
            <p:nvPr/>
          </p:nvPicPr>
          <p:blipFill>
            <a:blip r:embed="rId5" cstate="print"/>
            <a:stretch>
              <a:fillRect/>
            </a:stretch>
          </p:blipFill>
          <p:spPr>
            <a:xfrm>
              <a:off x="4532336" y="823379"/>
              <a:ext cx="50738" cy="467906"/>
            </a:xfrm>
            <a:prstGeom prst="rect">
              <a:avLst/>
            </a:prstGeom>
          </p:spPr>
        </p:pic>
        <p:sp>
          <p:nvSpPr>
            <p:cNvPr id="7" name="object 7"/>
            <p:cNvSpPr/>
            <p:nvPr/>
          </p:nvSpPr>
          <p:spPr>
            <a:xfrm>
              <a:off x="75729" y="817235"/>
              <a:ext cx="4457065" cy="525145"/>
            </a:xfrm>
            <a:custGeom>
              <a:avLst/>
              <a:gdLst/>
              <a:ahLst/>
              <a:cxnLst/>
              <a:rect l="l" t="t" r="r" b="b"/>
              <a:pathLst>
                <a:path w="4457065" h="525144">
                  <a:moveTo>
                    <a:pt x="4456606" y="0"/>
                  </a:moveTo>
                  <a:lnTo>
                    <a:pt x="0" y="0"/>
                  </a:lnTo>
                  <a:lnTo>
                    <a:pt x="0" y="474049"/>
                  </a:lnTo>
                  <a:lnTo>
                    <a:pt x="4008" y="493774"/>
                  </a:lnTo>
                  <a:lnTo>
                    <a:pt x="14922" y="509927"/>
                  </a:lnTo>
                  <a:lnTo>
                    <a:pt x="31075" y="520841"/>
                  </a:lnTo>
                  <a:lnTo>
                    <a:pt x="50800" y="524850"/>
                  </a:lnTo>
                  <a:lnTo>
                    <a:pt x="4405806" y="524850"/>
                  </a:lnTo>
                  <a:lnTo>
                    <a:pt x="4425531" y="520841"/>
                  </a:lnTo>
                  <a:lnTo>
                    <a:pt x="4441684" y="509927"/>
                  </a:lnTo>
                  <a:lnTo>
                    <a:pt x="4452598" y="493774"/>
                  </a:lnTo>
                  <a:lnTo>
                    <a:pt x="4456606" y="474049"/>
                  </a:lnTo>
                  <a:lnTo>
                    <a:pt x="4456606" y="0"/>
                  </a:lnTo>
                  <a:close/>
                </a:path>
              </a:pathLst>
            </a:custGeom>
            <a:solidFill>
              <a:srgbClr val="3333B2"/>
            </a:solidFill>
          </p:spPr>
          <p:txBody>
            <a:bodyPr wrap="square" lIns="0" tIns="0" rIns="0" bIns="0" rtlCol="0"/>
            <a:lstStyle/>
            <a:p>
              <a:endParaRPr/>
            </a:p>
          </p:txBody>
        </p:sp>
        <p:sp>
          <p:nvSpPr>
            <p:cNvPr id="8" name="object 8"/>
            <p:cNvSpPr/>
            <p:nvPr/>
          </p:nvSpPr>
          <p:spPr>
            <a:xfrm>
              <a:off x="4532336" y="861472"/>
              <a:ext cx="0" cy="448945"/>
            </a:xfrm>
            <a:custGeom>
              <a:avLst/>
              <a:gdLst/>
              <a:ahLst/>
              <a:cxnLst/>
              <a:rect l="l" t="t" r="r" b="b"/>
              <a:pathLst>
                <a:path h="448944">
                  <a:moveTo>
                    <a:pt x="0" y="448862"/>
                  </a:moveTo>
                  <a:lnTo>
                    <a:pt x="0" y="0"/>
                  </a:lnTo>
                </a:path>
              </a:pathLst>
            </a:custGeom>
            <a:ln w="3175">
              <a:solidFill>
                <a:srgbClr val="7F7F7F"/>
              </a:solidFill>
            </a:ln>
          </p:spPr>
          <p:txBody>
            <a:bodyPr wrap="square" lIns="0" tIns="0" rIns="0" bIns="0" rtlCol="0"/>
            <a:lstStyle/>
            <a:p>
              <a:endParaRPr/>
            </a:p>
          </p:txBody>
        </p:sp>
        <p:sp>
          <p:nvSpPr>
            <p:cNvPr id="9" name="object 9"/>
            <p:cNvSpPr/>
            <p:nvPr/>
          </p:nvSpPr>
          <p:spPr>
            <a:xfrm>
              <a:off x="4532336" y="848772"/>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a:p>
          </p:txBody>
        </p:sp>
        <p:sp>
          <p:nvSpPr>
            <p:cNvPr id="10" name="object 10"/>
            <p:cNvSpPr/>
            <p:nvPr/>
          </p:nvSpPr>
          <p:spPr>
            <a:xfrm>
              <a:off x="4532336" y="836072"/>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a:p>
          </p:txBody>
        </p:sp>
        <p:sp>
          <p:nvSpPr>
            <p:cNvPr id="11" name="object 11"/>
            <p:cNvSpPr/>
            <p:nvPr/>
          </p:nvSpPr>
          <p:spPr>
            <a:xfrm>
              <a:off x="4532336" y="823372"/>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a:p>
          </p:txBody>
        </p:sp>
      </p:grpSp>
      <p:sp>
        <p:nvSpPr>
          <p:cNvPr id="12" name="object 12"/>
          <p:cNvSpPr txBox="1">
            <a:spLocks noGrp="1"/>
          </p:cNvSpPr>
          <p:nvPr>
            <p:ph type="ctrTitle"/>
          </p:nvPr>
        </p:nvSpPr>
        <p:spPr>
          <a:xfrm>
            <a:off x="205651" y="824595"/>
            <a:ext cx="4198797" cy="442878"/>
          </a:xfrm>
          <a:prstGeom prst="rect">
            <a:avLst/>
          </a:prstGeom>
        </p:spPr>
        <p:txBody>
          <a:bodyPr vert="horz" wrap="square" lIns="0" tIns="2540" rIns="0" bIns="0" rtlCol="0">
            <a:spAutoFit/>
          </a:bodyPr>
          <a:lstStyle/>
          <a:p>
            <a:pPr marL="799465" marR="5080" indent="-787400" algn="ctr">
              <a:lnSpc>
                <a:spcPct val="106700"/>
              </a:lnSpc>
              <a:spcBef>
                <a:spcPts val="20"/>
              </a:spcBef>
            </a:pPr>
            <a:r>
              <a:rPr lang="en-US" spc="-50" dirty="0"/>
              <a:t>Probabilistic Analysis of the Different Shots </a:t>
            </a:r>
            <a:br>
              <a:rPr lang="en-US" spc="-50" dirty="0"/>
            </a:br>
            <a:r>
              <a:rPr lang="en-US" spc="-50" dirty="0"/>
              <a:t>in the Sport of Squash</a:t>
            </a:r>
            <a:endParaRPr spc="40" dirty="0"/>
          </a:p>
        </p:txBody>
      </p:sp>
      <p:sp>
        <p:nvSpPr>
          <p:cNvPr id="13" name="object 13"/>
          <p:cNvSpPr txBox="1"/>
          <p:nvPr/>
        </p:nvSpPr>
        <p:spPr>
          <a:xfrm>
            <a:off x="1156359" y="1549098"/>
            <a:ext cx="2447684" cy="332783"/>
          </a:xfrm>
          <a:prstGeom prst="rect">
            <a:avLst/>
          </a:prstGeom>
        </p:spPr>
        <p:txBody>
          <a:bodyPr vert="horz" wrap="square" lIns="0" tIns="12065" rIns="0" bIns="0" rtlCol="0">
            <a:spAutoFit/>
          </a:bodyPr>
          <a:lstStyle/>
          <a:p>
            <a:pPr marL="86995" marR="5080" indent="-74930">
              <a:lnSpc>
                <a:spcPct val="100000"/>
              </a:lnSpc>
              <a:spcBef>
                <a:spcPts val="95"/>
              </a:spcBef>
            </a:pPr>
            <a:r>
              <a:rPr lang="en-US" sz="1000" spc="-30" dirty="0">
                <a:latin typeface="Tahoma"/>
                <a:cs typeface="Tahoma"/>
              </a:rPr>
              <a:t>Kaushal S. </a:t>
            </a:r>
            <a:r>
              <a:rPr lang="en-US" sz="1000" spc="-30" dirty="0" err="1">
                <a:latin typeface="Tahoma"/>
                <a:cs typeface="Tahoma"/>
              </a:rPr>
              <a:t>Kirpekar</a:t>
            </a:r>
            <a:r>
              <a:rPr lang="en-US" sz="1000" spc="-30" dirty="0">
                <a:latin typeface="Tahoma"/>
                <a:cs typeface="Tahoma"/>
              </a:rPr>
              <a:t> </a:t>
            </a:r>
            <a:r>
              <a:rPr lang="en-US" sz="1000" spc="80" dirty="0">
                <a:latin typeface="Tahoma"/>
                <a:cs typeface="Tahoma"/>
              </a:rPr>
              <a:t>&amp;</a:t>
            </a:r>
            <a:r>
              <a:rPr lang="en-US" sz="1000" spc="5" dirty="0">
                <a:latin typeface="Tahoma"/>
                <a:cs typeface="Tahoma"/>
              </a:rPr>
              <a:t> </a:t>
            </a:r>
            <a:r>
              <a:rPr lang="en-US" sz="1000" spc="-45" dirty="0" err="1">
                <a:latin typeface="Tahoma"/>
                <a:cs typeface="Tahoma"/>
              </a:rPr>
              <a:t>Prathamesh</a:t>
            </a:r>
            <a:r>
              <a:rPr lang="en-US" sz="1000" spc="-45" dirty="0">
                <a:latin typeface="Tahoma"/>
                <a:cs typeface="Tahoma"/>
              </a:rPr>
              <a:t> D. </a:t>
            </a:r>
            <a:r>
              <a:rPr lang="en-US" sz="1000" spc="-45" dirty="0" err="1">
                <a:latin typeface="Tahoma"/>
                <a:cs typeface="Tahoma"/>
              </a:rPr>
              <a:t>Anwekar</a:t>
            </a:r>
            <a:endParaRPr lang="en-US" sz="1000" spc="-45" dirty="0">
              <a:latin typeface="Tahoma"/>
              <a:cs typeface="Tahoma"/>
            </a:endParaRPr>
          </a:p>
          <a:p>
            <a:pPr marL="86995" marR="5080" indent="-74930">
              <a:lnSpc>
                <a:spcPct val="100000"/>
              </a:lnSpc>
              <a:spcBef>
                <a:spcPts val="95"/>
              </a:spcBef>
            </a:pPr>
            <a:r>
              <a:rPr lang="en-US" sz="1000" spc="-45" dirty="0">
                <a:latin typeface="Tahoma"/>
                <a:cs typeface="Tahoma"/>
              </a:rPr>
              <a:t>Birla Institute of Technology and Science, </a:t>
            </a:r>
            <a:r>
              <a:rPr lang="en-US" sz="1000" spc="-45" dirty="0" err="1">
                <a:latin typeface="Tahoma"/>
                <a:cs typeface="Tahoma"/>
              </a:rPr>
              <a:t>Pilani</a:t>
            </a:r>
            <a:endParaRPr lang="en-US" sz="1000" dirty="0">
              <a:latin typeface="Tahoma"/>
              <a:cs typeface="Tahoma"/>
            </a:endParaRPr>
          </a:p>
        </p:txBody>
      </p:sp>
      <p:sp>
        <p:nvSpPr>
          <p:cNvPr id="14" name="object 14"/>
          <p:cNvSpPr txBox="1"/>
          <p:nvPr/>
        </p:nvSpPr>
        <p:spPr>
          <a:xfrm>
            <a:off x="1770608" y="2220997"/>
            <a:ext cx="1066800" cy="166071"/>
          </a:xfrm>
          <a:prstGeom prst="rect">
            <a:avLst/>
          </a:prstGeom>
        </p:spPr>
        <p:txBody>
          <a:bodyPr vert="horz" wrap="square" lIns="0" tIns="12065" rIns="0" bIns="0" rtlCol="0">
            <a:spAutoFit/>
          </a:bodyPr>
          <a:lstStyle/>
          <a:p>
            <a:pPr marL="12700">
              <a:lnSpc>
                <a:spcPct val="100000"/>
              </a:lnSpc>
              <a:spcBef>
                <a:spcPts val="95"/>
              </a:spcBef>
            </a:pPr>
            <a:r>
              <a:rPr lang="en-US" sz="1000" spc="-35" dirty="0">
                <a:latin typeface="Tahoma"/>
                <a:cs typeface="Tahoma"/>
              </a:rPr>
              <a:t>December</a:t>
            </a:r>
            <a:r>
              <a:rPr sz="1000" spc="-5" dirty="0">
                <a:latin typeface="Tahoma"/>
                <a:cs typeface="Tahoma"/>
              </a:rPr>
              <a:t> </a:t>
            </a:r>
            <a:r>
              <a:rPr lang="en-US" sz="1000" spc="-45" dirty="0">
                <a:latin typeface="Tahoma"/>
                <a:cs typeface="Tahoma"/>
              </a:rPr>
              <a:t>14</a:t>
            </a:r>
            <a:r>
              <a:rPr sz="1000" spc="-45" dirty="0">
                <a:latin typeface="Tahoma"/>
                <a:cs typeface="Tahoma"/>
              </a:rPr>
              <a:t>,</a:t>
            </a:r>
            <a:r>
              <a:rPr lang="en-US" sz="1000" spc="-45" dirty="0">
                <a:latin typeface="Tahoma"/>
                <a:cs typeface="Tahoma"/>
              </a:rPr>
              <a:t> </a:t>
            </a:r>
            <a:r>
              <a:rPr sz="1000" spc="-50" dirty="0">
                <a:latin typeface="Tahoma"/>
                <a:cs typeface="Tahoma"/>
              </a:rPr>
              <a:t>20</a:t>
            </a:r>
            <a:r>
              <a:rPr lang="en-US" sz="1000" spc="-50" dirty="0">
                <a:latin typeface="Tahoma"/>
                <a:cs typeface="Tahoma"/>
              </a:rPr>
              <a:t>22</a:t>
            </a:r>
            <a:endParaRPr sz="1000" dirty="0">
              <a:latin typeface="Tahoma"/>
              <a:cs typeface="Tahoma"/>
            </a:endParaRPr>
          </a:p>
        </p:txBody>
      </p:sp>
      <p:grpSp>
        <p:nvGrpSpPr>
          <p:cNvPr id="15" name="object 15"/>
          <p:cNvGrpSpPr/>
          <p:nvPr/>
        </p:nvGrpSpPr>
        <p:grpSpPr>
          <a:xfrm>
            <a:off x="0" y="3361766"/>
            <a:ext cx="4608017" cy="94615"/>
            <a:chOff x="0" y="3361766"/>
            <a:chExt cx="4608017" cy="94615"/>
          </a:xfrm>
        </p:grpSpPr>
        <p:sp>
          <p:nvSpPr>
            <p:cNvPr id="16" name="object 1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dirty="0"/>
            </a:p>
          </p:txBody>
        </p:sp>
        <p:sp>
          <p:nvSpPr>
            <p:cNvPr id="17" name="object 17"/>
            <p:cNvSpPr/>
            <p:nvPr/>
          </p:nvSpPr>
          <p:spPr>
            <a:xfrm>
              <a:off x="1535887" y="3361766"/>
              <a:ext cx="1536065" cy="94615"/>
            </a:xfrm>
            <a:custGeom>
              <a:avLst/>
              <a:gdLst/>
              <a:ahLst/>
              <a:cxnLst/>
              <a:rect l="l" t="t" r="r" b="b"/>
              <a:pathLst>
                <a:path w="1536064" h="94614">
                  <a:moveTo>
                    <a:pt x="1535976" y="0"/>
                  </a:moveTo>
                  <a:lnTo>
                    <a:pt x="0" y="0"/>
                  </a:lnTo>
                  <a:lnTo>
                    <a:pt x="0" y="94234"/>
                  </a:lnTo>
                  <a:lnTo>
                    <a:pt x="1535976" y="94234"/>
                  </a:lnTo>
                  <a:lnTo>
                    <a:pt x="1535976" y="0"/>
                  </a:lnTo>
                  <a:close/>
                </a:path>
              </a:pathLst>
            </a:custGeom>
            <a:solidFill>
              <a:srgbClr val="262685"/>
            </a:solidFill>
          </p:spPr>
          <p:txBody>
            <a:bodyPr wrap="square" lIns="0" tIns="0" rIns="0" bIns="0" rtlCol="0"/>
            <a:lstStyle/>
            <a:p>
              <a:endParaRPr/>
            </a:p>
          </p:txBody>
        </p:sp>
        <p:sp>
          <p:nvSpPr>
            <p:cNvPr id="18" name="object 18"/>
            <p:cNvSpPr/>
            <p:nvPr/>
          </p:nvSpPr>
          <p:spPr>
            <a:xfrm>
              <a:off x="3071952" y="3361766"/>
              <a:ext cx="1536065" cy="94615"/>
            </a:xfrm>
            <a:custGeom>
              <a:avLst/>
              <a:gdLst/>
              <a:ahLst/>
              <a:cxnLst/>
              <a:rect l="l" t="t" r="r" b="b"/>
              <a:pathLst>
                <a:path w="1536064" h="94614">
                  <a:moveTo>
                    <a:pt x="1535976" y="0"/>
                  </a:moveTo>
                  <a:lnTo>
                    <a:pt x="0" y="0"/>
                  </a:lnTo>
                  <a:lnTo>
                    <a:pt x="0" y="94234"/>
                  </a:lnTo>
                  <a:lnTo>
                    <a:pt x="1535976" y="94234"/>
                  </a:lnTo>
                  <a:lnTo>
                    <a:pt x="1535976" y="0"/>
                  </a:lnTo>
                  <a:close/>
                </a:path>
              </a:pathLst>
            </a:custGeom>
            <a:solidFill>
              <a:srgbClr val="3333B2"/>
            </a:solidFill>
          </p:spPr>
          <p:txBody>
            <a:bodyPr wrap="square" lIns="0" tIns="0" rIns="0" bIns="0" rtlCol="0"/>
            <a:lstStyle/>
            <a:p>
              <a:endParaRPr/>
            </a:p>
          </p:txBody>
        </p:sp>
      </p:grpSp>
      <p:sp>
        <p:nvSpPr>
          <p:cNvPr id="19" name="object 19"/>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20" name="object 20"/>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21" name="object 21"/>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1</a:t>
            </a:fld>
            <a:r>
              <a:rPr spc="5" dirty="0"/>
              <a:t> </a:t>
            </a:r>
            <a:r>
              <a:rPr spc="135" dirty="0"/>
              <a:t>/</a:t>
            </a:r>
            <a:r>
              <a:rPr spc="5" dirty="0"/>
              <a:t> </a:t>
            </a:r>
            <a:r>
              <a:rPr spc="-5" dirty="0"/>
              <a:t>16</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10</a:t>
            </a:fld>
            <a:r>
              <a:rPr spc="5" dirty="0"/>
              <a:t> </a:t>
            </a:r>
            <a:r>
              <a:rPr spc="135" dirty="0"/>
              <a:t>/</a:t>
            </a:r>
            <a:r>
              <a:rPr spc="5" dirty="0"/>
              <a:t> </a:t>
            </a:r>
            <a:r>
              <a:rPr spc="-5" dirty="0"/>
              <a:t>16</a:t>
            </a:r>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1123384"/>
          </a:xfrm>
          <a:prstGeom prst="rect">
            <a:avLst/>
          </a:prstGeom>
          <a:noFill/>
        </p:spPr>
        <p:txBody>
          <a:bodyPr wrap="square" rtlCol="0">
            <a:spAutoFit/>
          </a:bodyPr>
          <a:lstStyle/>
          <a:p>
            <a:pPr marL="171450" indent="-171450">
              <a:buFont typeface="Arial" panose="020B0604020202020204" pitchFamily="34" charset="0"/>
              <a:buChar char="•"/>
            </a:pPr>
            <a:r>
              <a:rPr lang="en-US" sz="1100" dirty="0"/>
              <a:t>The following graphs depict the shot distribution for the different regions for the </a:t>
            </a:r>
            <a:r>
              <a:rPr lang="en-US" sz="1100" b="1" dirty="0"/>
              <a:t>professional</a:t>
            </a:r>
            <a:r>
              <a:rPr lang="en-US" sz="1100" dirty="0"/>
              <a:t> matches:</a:t>
            </a:r>
          </a:p>
          <a:p>
            <a:endParaRPr lang="en-US" sz="1100" dirty="0"/>
          </a:p>
          <a:p>
            <a:endParaRPr lang="en-US" sz="1100" dirty="0"/>
          </a:p>
          <a:p>
            <a:pPr marL="228600" indent="-228600">
              <a:buFont typeface="+mj-lt"/>
              <a:buAutoNum type="arabicPeriod"/>
            </a:pPr>
            <a:endParaRPr lang="en-US" sz="1100" dirty="0"/>
          </a:p>
          <a:p>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8" name="Chart 7">
            <a:extLst>
              <a:ext uri="{FF2B5EF4-FFF2-40B4-BE49-F238E27FC236}">
                <a16:creationId xmlns:a16="http://schemas.microsoft.com/office/drawing/2014/main" id="{FEE18D80-550A-BE44-70D3-B4B5FE7C1786}"/>
              </a:ext>
            </a:extLst>
          </p:cNvPr>
          <p:cNvGraphicFramePr/>
          <p:nvPr>
            <p:extLst>
              <p:ext uri="{D42A27DB-BD31-4B8C-83A1-F6EECF244321}">
                <p14:modId xmlns:p14="http://schemas.microsoft.com/office/powerpoint/2010/main" val="1668384224"/>
              </p:ext>
            </p:extLst>
          </p:nvPr>
        </p:nvGraphicFramePr>
        <p:xfrm>
          <a:off x="50966" y="904713"/>
          <a:ext cx="4506084" cy="2362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40665488"/>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11</a:t>
            </a:fld>
            <a:r>
              <a:rPr spc="5" dirty="0"/>
              <a:t> </a:t>
            </a:r>
            <a:r>
              <a:rPr spc="135" dirty="0"/>
              <a:t>/</a:t>
            </a:r>
            <a:r>
              <a:rPr spc="5" dirty="0"/>
              <a:t> </a:t>
            </a:r>
            <a:r>
              <a:rPr spc="-5" dirty="0"/>
              <a:t>16</a:t>
            </a:r>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784830"/>
          </a:xfrm>
          <a:prstGeom prst="rect">
            <a:avLst/>
          </a:prstGeom>
          <a:noFill/>
        </p:spPr>
        <p:txBody>
          <a:bodyPr wrap="square" rtlCol="0">
            <a:spAutoFit/>
          </a:bodyPr>
          <a:lstStyle/>
          <a:p>
            <a:endParaRPr lang="en-US" sz="1100" dirty="0"/>
          </a:p>
          <a:p>
            <a:endParaRPr lang="en-US" sz="1100" dirty="0"/>
          </a:p>
          <a:p>
            <a:pPr marL="228600" indent="-228600">
              <a:buFont typeface="+mj-lt"/>
              <a:buAutoNum type="arabicPeriod"/>
            </a:pPr>
            <a:endParaRPr lang="en-US" sz="1100" dirty="0"/>
          </a:p>
          <a:p>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8" name="Chart 7">
            <a:extLst>
              <a:ext uri="{FF2B5EF4-FFF2-40B4-BE49-F238E27FC236}">
                <a16:creationId xmlns:a16="http://schemas.microsoft.com/office/drawing/2014/main" id="{D27B0195-FA8C-7A85-988B-772C0AB2B55A}"/>
              </a:ext>
            </a:extLst>
          </p:cNvPr>
          <p:cNvGraphicFramePr/>
          <p:nvPr>
            <p:extLst>
              <p:ext uri="{D42A27DB-BD31-4B8C-83A1-F6EECF244321}">
                <p14:modId xmlns:p14="http://schemas.microsoft.com/office/powerpoint/2010/main" val="1256351140"/>
              </p:ext>
            </p:extLst>
          </p:nvPr>
        </p:nvGraphicFramePr>
        <p:xfrm>
          <a:off x="-112922" y="384029"/>
          <a:ext cx="4723022" cy="28994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40552161"/>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12</a:t>
            </a:fld>
            <a:r>
              <a:rPr spc="5" dirty="0"/>
              <a:t> </a:t>
            </a:r>
            <a:r>
              <a:rPr spc="135" dirty="0"/>
              <a:t>/</a:t>
            </a:r>
            <a:r>
              <a:rPr spc="5" dirty="0"/>
              <a:t> </a:t>
            </a:r>
            <a:r>
              <a:rPr spc="-5" dirty="0"/>
              <a:t>16</a:t>
            </a:r>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3" name="Chart 2">
            <a:extLst>
              <a:ext uri="{FF2B5EF4-FFF2-40B4-BE49-F238E27FC236}">
                <a16:creationId xmlns:a16="http://schemas.microsoft.com/office/drawing/2014/main" id="{387C062E-C3B3-8BB0-601C-4AFD8A2F17F5}"/>
              </a:ext>
            </a:extLst>
          </p:cNvPr>
          <p:cNvGraphicFramePr/>
          <p:nvPr>
            <p:extLst>
              <p:ext uri="{D42A27DB-BD31-4B8C-83A1-F6EECF244321}">
                <p14:modId xmlns:p14="http://schemas.microsoft.com/office/powerpoint/2010/main" val="4031965587"/>
              </p:ext>
            </p:extLst>
          </p:nvPr>
        </p:nvGraphicFramePr>
        <p:xfrm>
          <a:off x="-50485" y="403698"/>
          <a:ext cx="4723022" cy="2895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0103903"/>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13</a:t>
            </a:fld>
            <a:r>
              <a:rPr spc="5" dirty="0"/>
              <a:t> </a:t>
            </a:r>
            <a:r>
              <a:rPr spc="135" dirty="0"/>
              <a:t>/</a:t>
            </a:r>
            <a:r>
              <a:rPr spc="5" dirty="0"/>
              <a:t> </a:t>
            </a:r>
            <a:r>
              <a:rPr spc="-5" dirty="0"/>
              <a:t>16</a:t>
            </a:r>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7" name="Chart 6">
            <a:extLst>
              <a:ext uri="{FF2B5EF4-FFF2-40B4-BE49-F238E27FC236}">
                <a16:creationId xmlns:a16="http://schemas.microsoft.com/office/drawing/2014/main" id="{E55B7D77-813D-6354-2AD2-FC8F7F52D452}"/>
              </a:ext>
            </a:extLst>
          </p:cNvPr>
          <p:cNvGraphicFramePr/>
          <p:nvPr>
            <p:extLst>
              <p:ext uri="{D42A27DB-BD31-4B8C-83A1-F6EECF244321}">
                <p14:modId xmlns:p14="http://schemas.microsoft.com/office/powerpoint/2010/main" val="3513324528"/>
              </p:ext>
            </p:extLst>
          </p:nvPr>
        </p:nvGraphicFramePr>
        <p:xfrm>
          <a:off x="-57503" y="417500"/>
          <a:ext cx="4723022" cy="281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5650598"/>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14</a:t>
            </a:fld>
            <a:r>
              <a:rPr spc="5" dirty="0"/>
              <a:t> </a:t>
            </a:r>
            <a:r>
              <a:rPr spc="135" dirty="0"/>
              <a:t>/</a:t>
            </a:r>
            <a:r>
              <a:rPr spc="5" dirty="0"/>
              <a:t> </a:t>
            </a:r>
            <a:r>
              <a:rPr spc="-5" dirty="0"/>
              <a:t>16</a:t>
            </a:r>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1123384"/>
          </a:xfrm>
          <a:prstGeom prst="rect">
            <a:avLst/>
          </a:prstGeom>
          <a:noFill/>
        </p:spPr>
        <p:txBody>
          <a:bodyPr wrap="square" rtlCol="0">
            <a:spAutoFit/>
          </a:bodyPr>
          <a:lstStyle/>
          <a:p>
            <a:pPr marL="171450" indent="-171450">
              <a:buFont typeface="Arial" panose="020B0604020202020204" pitchFamily="34" charset="0"/>
              <a:buChar char="•"/>
            </a:pPr>
            <a:r>
              <a:rPr lang="en-US" sz="1100" dirty="0"/>
              <a:t>The following graphs depict the shot distribution for the different regions for the </a:t>
            </a:r>
            <a:r>
              <a:rPr lang="en-US" sz="1100" b="1" dirty="0"/>
              <a:t>intermediate</a:t>
            </a:r>
            <a:r>
              <a:rPr lang="en-US" sz="1100" dirty="0"/>
              <a:t> matches:</a:t>
            </a:r>
          </a:p>
          <a:p>
            <a:endParaRPr lang="en-US" sz="1100" dirty="0"/>
          </a:p>
          <a:p>
            <a:endParaRPr lang="en-US" sz="1100" dirty="0"/>
          </a:p>
          <a:p>
            <a:pPr marL="228600" indent="-228600">
              <a:buFont typeface="+mj-lt"/>
              <a:buAutoNum type="arabicPeriod"/>
            </a:pPr>
            <a:endParaRPr lang="en-US" sz="1100" dirty="0"/>
          </a:p>
          <a:p>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3" name="Chart 2">
            <a:extLst>
              <a:ext uri="{FF2B5EF4-FFF2-40B4-BE49-F238E27FC236}">
                <a16:creationId xmlns:a16="http://schemas.microsoft.com/office/drawing/2014/main" id="{10B80C0F-592D-ED72-4731-371FD56D7437}"/>
              </a:ext>
            </a:extLst>
          </p:cNvPr>
          <p:cNvGraphicFramePr/>
          <p:nvPr>
            <p:extLst>
              <p:ext uri="{D42A27DB-BD31-4B8C-83A1-F6EECF244321}">
                <p14:modId xmlns:p14="http://schemas.microsoft.com/office/powerpoint/2010/main" val="846721031"/>
              </p:ext>
            </p:extLst>
          </p:nvPr>
        </p:nvGraphicFramePr>
        <p:xfrm>
          <a:off x="-78632" y="889850"/>
          <a:ext cx="4723022" cy="24199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0327685"/>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15</a:t>
            </a:fld>
            <a:r>
              <a:rPr spc="5" dirty="0"/>
              <a:t> </a:t>
            </a:r>
            <a:r>
              <a:rPr spc="135" dirty="0"/>
              <a:t>/</a:t>
            </a:r>
            <a:r>
              <a:rPr spc="5" dirty="0"/>
              <a:t> </a:t>
            </a:r>
            <a:r>
              <a:rPr spc="-5" dirty="0"/>
              <a:t>16</a:t>
            </a:r>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9" name="Chart 8">
            <a:extLst>
              <a:ext uri="{FF2B5EF4-FFF2-40B4-BE49-F238E27FC236}">
                <a16:creationId xmlns:a16="http://schemas.microsoft.com/office/drawing/2014/main" id="{DC000C05-75D9-AF77-513C-370816E3816C}"/>
              </a:ext>
            </a:extLst>
          </p:cNvPr>
          <p:cNvGraphicFramePr/>
          <p:nvPr>
            <p:extLst>
              <p:ext uri="{D42A27DB-BD31-4B8C-83A1-F6EECF244321}">
                <p14:modId xmlns:p14="http://schemas.microsoft.com/office/powerpoint/2010/main" val="1805910853"/>
              </p:ext>
            </p:extLst>
          </p:nvPr>
        </p:nvGraphicFramePr>
        <p:xfrm>
          <a:off x="-66675" y="529590"/>
          <a:ext cx="4743450" cy="27695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56847231"/>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16</a:t>
            </a:fld>
            <a:r>
              <a:rPr spc="5" dirty="0"/>
              <a:t> </a:t>
            </a:r>
            <a:r>
              <a:rPr spc="135" dirty="0"/>
              <a:t>/</a:t>
            </a:r>
            <a:r>
              <a:rPr spc="5" dirty="0"/>
              <a:t> </a:t>
            </a:r>
            <a:r>
              <a:rPr spc="-5" dirty="0"/>
              <a:t>16</a:t>
            </a:r>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3" name="Chart 2">
            <a:extLst>
              <a:ext uri="{FF2B5EF4-FFF2-40B4-BE49-F238E27FC236}">
                <a16:creationId xmlns:a16="http://schemas.microsoft.com/office/drawing/2014/main" id="{5A8DE17C-9516-2A17-01D8-D595A6811EAE}"/>
              </a:ext>
            </a:extLst>
          </p:cNvPr>
          <p:cNvGraphicFramePr/>
          <p:nvPr>
            <p:extLst>
              <p:ext uri="{D42A27DB-BD31-4B8C-83A1-F6EECF244321}">
                <p14:modId xmlns:p14="http://schemas.microsoft.com/office/powerpoint/2010/main" val="3774121228"/>
              </p:ext>
            </p:extLst>
          </p:nvPr>
        </p:nvGraphicFramePr>
        <p:xfrm>
          <a:off x="-90668" y="403698"/>
          <a:ext cx="4648200" cy="2895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5431974"/>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17</a:t>
            </a:fld>
            <a:r>
              <a:rPr spc="5" dirty="0"/>
              <a:t> </a:t>
            </a:r>
            <a:r>
              <a:rPr spc="135" dirty="0"/>
              <a:t>/</a:t>
            </a:r>
            <a:r>
              <a:rPr spc="5" dirty="0"/>
              <a:t> </a:t>
            </a:r>
            <a:r>
              <a:rPr spc="-5" dirty="0"/>
              <a:t>16</a:t>
            </a:r>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graphicFrame>
        <p:nvGraphicFramePr>
          <p:cNvPr id="3" name="Chart 2">
            <a:extLst>
              <a:ext uri="{FF2B5EF4-FFF2-40B4-BE49-F238E27FC236}">
                <a16:creationId xmlns:a16="http://schemas.microsoft.com/office/drawing/2014/main" id="{4AC6C2A9-9B3D-55EF-63C0-F21359F2EF3E}"/>
              </a:ext>
            </a:extLst>
          </p:cNvPr>
          <p:cNvGraphicFramePr/>
          <p:nvPr>
            <p:extLst>
              <p:ext uri="{D42A27DB-BD31-4B8C-83A1-F6EECF244321}">
                <p14:modId xmlns:p14="http://schemas.microsoft.com/office/powerpoint/2010/main" val="4250138291"/>
              </p:ext>
            </p:extLst>
          </p:nvPr>
        </p:nvGraphicFramePr>
        <p:xfrm>
          <a:off x="-57150" y="387249"/>
          <a:ext cx="4627855" cy="29364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29478808"/>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ANALYSIS RESULTS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18</a:t>
            </a:fld>
            <a:r>
              <a:rPr spc="5" dirty="0"/>
              <a:t> </a:t>
            </a:r>
            <a:r>
              <a:rPr spc="135" dirty="0"/>
              <a:t>/</a:t>
            </a:r>
            <a:r>
              <a:rPr spc="5" dirty="0"/>
              <a:t> </a:t>
            </a:r>
            <a:r>
              <a:rPr spc="-5" dirty="0"/>
              <a:t>16</a:t>
            </a:r>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3493264"/>
          </a:xfrm>
          <a:prstGeom prst="rect">
            <a:avLst/>
          </a:prstGeom>
          <a:noFill/>
        </p:spPr>
        <p:txBody>
          <a:bodyPr wrap="square" rtlCol="0">
            <a:spAutoFit/>
          </a:bodyPr>
          <a:lstStyle/>
          <a:p>
            <a:pPr marL="171450" indent="-171450">
              <a:buFont typeface="Arial" panose="020B0604020202020204" pitchFamily="34" charset="0"/>
              <a:buChar char="•"/>
            </a:pPr>
            <a:r>
              <a:rPr lang="en-US" sz="1100" dirty="0"/>
              <a:t>On analyzing the shots, it was observed that the following shot was the most played for each region listed below: </a:t>
            </a:r>
          </a:p>
          <a:p>
            <a:endParaRPr lang="en-US" sz="1100" dirty="0"/>
          </a:p>
          <a:p>
            <a:pPr marL="228600" indent="-228600">
              <a:buFont typeface="+mj-lt"/>
              <a:buAutoNum type="arabicPeriod"/>
            </a:pPr>
            <a:r>
              <a:rPr lang="en-US" sz="1100" dirty="0"/>
              <a:t>Region-1: Professionals: Backhand Drop</a:t>
            </a:r>
          </a:p>
          <a:p>
            <a:pPr lvl="1"/>
            <a:r>
              <a:rPr lang="en-US" sz="1100" dirty="0"/>
              <a:t>           Intermediates: Backhand Drop</a:t>
            </a:r>
          </a:p>
          <a:p>
            <a:endParaRPr lang="en-US" sz="1100" dirty="0"/>
          </a:p>
          <a:p>
            <a:pPr marL="228600" indent="-228600">
              <a:buAutoNum type="arabicPeriod" startAt="2"/>
            </a:pPr>
            <a:r>
              <a:rPr lang="en-US" sz="1100" dirty="0"/>
              <a:t>Region-2: Professionals: Forehand Cross</a:t>
            </a:r>
          </a:p>
          <a:p>
            <a:r>
              <a:rPr lang="en-US" sz="1100" dirty="0"/>
              <a:t>                         Intermediates: Forehand Parallel</a:t>
            </a:r>
          </a:p>
          <a:p>
            <a:endParaRPr lang="en-US" sz="1100" dirty="0"/>
          </a:p>
          <a:p>
            <a:r>
              <a:rPr lang="en-US" sz="1100" dirty="0"/>
              <a:t>3.    Region-3: Professionals: Backhand Parallel</a:t>
            </a:r>
          </a:p>
          <a:p>
            <a:r>
              <a:rPr lang="en-US" sz="1100" dirty="0"/>
              <a:t>                         Intermediates: Backhand Parallel</a:t>
            </a:r>
          </a:p>
          <a:p>
            <a:endParaRPr lang="en-US" sz="1100" dirty="0"/>
          </a:p>
          <a:p>
            <a:r>
              <a:rPr lang="en-US" sz="1100" dirty="0"/>
              <a:t>4.    Region-4: Professionals: Forehand Cross</a:t>
            </a:r>
          </a:p>
          <a:p>
            <a:r>
              <a:rPr lang="en-US" sz="1100" dirty="0"/>
              <a:t>                         Intermediates: Forehand Parallel</a:t>
            </a:r>
          </a:p>
          <a:p>
            <a:endParaRPr lang="en-US" sz="1100" dirty="0"/>
          </a:p>
          <a:p>
            <a:endParaRPr lang="en-US" sz="1100" dirty="0"/>
          </a:p>
          <a:p>
            <a:pPr marL="171450" indent="-171450">
              <a:buFont typeface="Arial" panose="020B0604020202020204" pitchFamily="34" charset="0"/>
              <a:buChar char="•"/>
            </a:pPr>
            <a:endParaRPr lang="en-US" sz="1100" dirty="0"/>
          </a:p>
          <a:p>
            <a:endParaRPr lang="en-US" sz="1100" dirty="0"/>
          </a:p>
          <a:p>
            <a:pPr marL="228600" indent="-228600">
              <a:buFont typeface="+mj-lt"/>
              <a:buAutoNum type="arabicPeriod"/>
            </a:pPr>
            <a:endParaRPr lang="en-US" sz="1100" dirty="0"/>
          </a:p>
          <a:p>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2038039931"/>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ANALYSIS RESULTS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19</a:t>
            </a:fld>
            <a:r>
              <a:rPr spc="5" dirty="0"/>
              <a:t> </a:t>
            </a:r>
            <a:r>
              <a:rPr spc="135" dirty="0"/>
              <a:t>/</a:t>
            </a:r>
            <a:r>
              <a:rPr spc="5" dirty="0"/>
              <a:t> </a:t>
            </a:r>
            <a:r>
              <a:rPr spc="-5" dirty="0"/>
              <a:t>16</a:t>
            </a:r>
          </a:p>
        </p:txBody>
      </p:sp>
      <p:sp>
        <p:nvSpPr>
          <p:cNvPr id="34" name="TextBox 33">
            <a:extLst>
              <a:ext uri="{FF2B5EF4-FFF2-40B4-BE49-F238E27FC236}">
                <a16:creationId xmlns:a16="http://schemas.microsoft.com/office/drawing/2014/main" id="{C7F1A37D-E15A-D3D0-BC67-15060043AFE1}"/>
              </a:ext>
            </a:extLst>
          </p:cNvPr>
          <p:cNvSpPr txBox="1"/>
          <p:nvPr/>
        </p:nvSpPr>
        <p:spPr>
          <a:xfrm>
            <a:off x="50966" y="437713"/>
            <a:ext cx="4506084" cy="1292662"/>
          </a:xfrm>
          <a:prstGeom prst="rect">
            <a:avLst/>
          </a:prstGeom>
          <a:noFill/>
        </p:spPr>
        <p:txBody>
          <a:bodyPr wrap="square" rtlCol="0">
            <a:spAutoFit/>
          </a:bodyPr>
          <a:lstStyle/>
          <a:p>
            <a:pPr marL="171450" indent="-171450">
              <a:buFont typeface="Arial" panose="020B0604020202020204" pitchFamily="34" charset="0"/>
              <a:buChar char="•"/>
            </a:pPr>
            <a:r>
              <a:rPr lang="en-US" sz="1100" dirty="0"/>
              <a:t>On analyzing the outcome of the shots, the following pie chart shows the distribution of the shot outcome: </a:t>
            </a:r>
          </a:p>
          <a:p>
            <a:pPr algn="ctr"/>
            <a:r>
              <a:rPr lang="en-US" sz="1100" dirty="0"/>
              <a:t>PROFESSIONAL LEVEL</a:t>
            </a:r>
          </a:p>
          <a:p>
            <a:pPr marL="171450" indent="-171450">
              <a:buFont typeface="Arial" panose="020B0604020202020204" pitchFamily="34" charset="0"/>
              <a:buChar char="•"/>
            </a:pPr>
            <a:endParaRPr lang="en-US" sz="1100" dirty="0"/>
          </a:p>
          <a:p>
            <a:endParaRPr lang="en-US" sz="1100" dirty="0"/>
          </a:p>
          <a:p>
            <a:pPr marL="228600" indent="-228600">
              <a:buFont typeface="+mj-lt"/>
              <a:buAutoNum type="arabicPeriod"/>
            </a:pPr>
            <a:endParaRPr lang="en-US" sz="1100" dirty="0"/>
          </a:p>
          <a:p>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pic>
        <p:nvPicPr>
          <p:cNvPr id="7" name="Picture 6">
            <a:extLst>
              <a:ext uri="{FF2B5EF4-FFF2-40B4-BE49-F238E27FC236}">
                <a16:creationId xmlns:a16="http://schemas.microsoft.com/office/drawing/2014/main" id="{88754E9E-08AF-5191-9283-0F988652F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50" y="1077504"/>
            <a:ext cx="2413000" cy="2106263"/>
          </a:xfrm>
          <a:prstGeom prst="rect">
            <a:avLst/>
          </a:prstGeom>
        </p:spPr>
      </p:pic>
    </p:spTree>
    <p:extLst>
      <p:ext uri="{BB962C8B-B14F-4D97-AF65-F5344CB8AC3E}">
        <p14:creationId xmlns:p14="http://schemas.microsoft.com/office/powerpoint/2010/main" val="3296974916"/>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567690" cy="244475"/>
          </a:xfrm>
          <a:prstGeom prst="rect">
            <a:avLst/>
          </a:prstGeom>
        </p:spPr>
        <p:txBody>
          <a:bodyPr vert="horz" wrap="square" lIns="0" tIns="17145" rIns="0" bIns="0" rtlCol="0">
            <a:spAutoFit/>
          </a:bodyPr>
          <a:lstStyle/>
          <a:p>
            <a:pPr marL="12700">
              <a:lnSpc>
                <a:spcPct val="100000"/>
              </a:lnSpc>
              <a:spcBef>
                <a:spcPts val="135"/>
              </a:spcBef>
            </a:pPr>
            <a:r>
              <a:rPr spc="-20" dirty="0"/>
              <a:t>Outline</a:t>
            </a:r>
          </a:p>
        </p:txBody>
      </p:sp>
      <p:pic>
        <p:nvPicPr>
          <p:cNvPr id="3" name="object 3"/>
          <p:cNvPicPr/>
          <p:nvPr/>
        </p:nvPicPr>
        <p:blipFill>
          <a:blip r:embed="rId2" cstate="print"/>
          <a:stretch>
            <a:fillRect/>
          </a:stretch>
        </p:blipFill>
        <p:spPr>
          <a:xfrm>
            <a:off x="256705" y="1291475"/>
            <a:ext cx="59601" cy="59601"/>
          </a:xfrm>
          <a:prstGeom prst="rect">
            <a:avLst/>
          </a:prstGeom>
        </p:spPr>
      </p:pic>
      <p:sp>
        <p:nvSpPr>
          <p:cNvPr id="4" name="object 4"/>
          <p:cNvSpPr txBox="1"/>
          <p:nvPr/>
        </p:nvSpPr>
        <p:spPr>
          <a:xfrm>
            <a:off x="366877" y="1176420"/>
            <a:ext cx="3190240" cy="952248"/>
          </a:xfrm>
          <a:prstGeom prst="rect">
            <a:avLst/>
          </a:prstGeom>
        </p:spPr>
        <p:txBody>
          <a:bodyPr vert="horz" wrap="square" lIns="0" tIns="50165" rIns="0" bIns="0" rtlCol="0">
            <a:spAutoFit/>
          </a:bodyPr>
          <a:lstStyle/>
          <a:p>
            <a:pPr marL="12700">
              <a:lnSpc>
                <a:spcPct val="100000"/>
              </a:lnSpc>
              <a:spcBef>
                <a:spcPts val="395"/>
              </a:spcBef>
            </a:pPr>
            <a:r>
              <a:rPr lang="en-US" sz="1000" spc="-40" dirty="0">
                <a:latin typeface="Tahoma"/>
                <a:cs typeface="Tahoma"/>
              </a:rPr>
              <a:t>Introduction</a:t>
            </a:r>
            <a:endParaRPr sz="1000" dirty="0">
              <a:latin typeface="Tahoma"/>
              <a:cs typeface="Tahoma"/>
            </a:endParaRPr>
          </a:p>
          <a:p>
            <a:pPr marL="12700" marR="5080">
              <a:lnSpc>
                <a:spcPct val="124500"/>
              </a:lnSpc>
            </a:pPr>
            <a:r>
              <a:rPr lang="en-US" sz="1000" spc="-40" dirty="0">
                <a:latin typeface="Tahoma"/>
                <a:cs typeface="Tahoma"/>
              </a:rPr>
              <a:t>Framework for Analysis</a:t>
            </a:r>
          </a:p>
          <a:p>
            <a:pPr marL="12700" marR="5080">
              <a:lnSpc>
                <a:spcPct val="124500"/>
              </a:lnSpc>
            </a:pPr>
            <a:r>
              <a:rPr lang="en-US" sz="1000" spc="-40" dirty="0">
                <a:latin typeface="Tahoma"/>
                <a:cs typeface="Tahoma"/>
              </a:rPr>
              <a:t>Shot Analysis </a:t>
            </a:r>
          </a:p>
          <a:p>
            <a:pPr marL="12700" marR="5080">
              <a:lnSpc>
                <a:spcPct val="124500"/>
              </a:lnSpc>
            </a:pPr>
            <a:r>
              <a:rPr sz="1000" spc="-25" dirty="0">
                <a:latin typeface="Tahoma"/>
                <a:cs typeface="Tahoma"/>
              </a:rPr>
              <a:t>Analysis</a:t>
            </a:r>
            <a:r>
              <a:rPr sz="1000" dirty="0">
                <a:latin typeface="Tahoma"/>
                <a:cs typeface="Tahoma"/>
              </a:rPr>
              <a:t> </a:t>
            </a:r>
            <a:r>
              <a:rPr sz="1000" spc="-45" dirty="0">
                <a:latin typeface="Tahoma"/>
                <a:cs typeface="Tahoma"/>
              </a:rPr>
              <a:t>and</a:t>
            </a:r>
            <a:r>
              <a:rPr sz="1000" dirty="0">
                <a:latin typeface="Tahoma"/>
                <a:cs typeface="Tahoma"/>
              </a:rPr>
              <a:t> </a:t>
            </a:r>
            <a:r>
              <a:rPr sz="1000" spc="-25" dirty="0">
                <a:latin typeface="Tahoma"/>
                <a:cs typeface="Tahoma"/>
              </a:rPr>
              <a:t>simulation</a:t>
            </a:r>
            <a:r>
              <a:rPr sz="1000" spc="-5" dirty="0">
                <a:latin typeface="Tahoma"/>
                <a:cs typeface="Tahoma"/>
              </a:rPr>
              <a:t> </a:t>
            </a:r>
            <a:r>
              <a:rPr sz="1000" spc="-35" dirty="0">
                <a:latin typeface="Tahoma"/>
                <a:cs typeface="Tahoma"/>
              </a:rPr>
              <a:t>results</a:t>
            </a:r>
            <a:endParaRPr lang="en-US" sz="1000" spc="-35" dirty="0">
              <a:latin typeface="Tahoma"/>
              <a:cs typeface="Tahoma"/>
            </a:endParaRPr>
          </a:p>
          <a:p>
            <a:pPr marL="12700" marR="5080">
              <a:lnSpc>
                <a:spcPct val="124500"/>
              </a:lnSpc>
            </a:pPr>
            <a:r>
              <a:rPr sz="1000" spc="-300" dirty="0">
                <a:latin typeface="Tahoma"/>
                <a:cs typeface="Tahoma"/>
              </a:rPr>
              <a:t> </a:t>
            </a:r>
            <a:r>
              <a:rPr sz="1000" spc="-35" dirty="0">
                <a:latin typeface="Tahoma"/>
                <a:cs typeface="Tahoma"/>
              </a:rPr>
              <a:t>Conclusions</a:t>
            </a:r>
            <a:endParaRPr sz="1000" dirty="0">
              <a:latin typeface="Tahoma"/>
              <a:cs typeface="Tahoma"/>
            </a:endParaRPr>
          </a:p>
        </p:txBody>
      </p:sp>
      <p:pic>
        <p:nvPicPr>
          <p:cNvPr id="5" name="object 5"/>
          <p:cNvPicPr/>
          <p:nvPr/>
        </p:nvPicPr>
        <p:blipFill>
          <a:blip r:embed="rId3" cstate="print"/>
          <a:stretch>
            <a:fillRect/>
          </a:stretch>
        </p:blipFill>
        <p:spPr>
          <a:xfrm>
            <a:off x="256705" y="1481264"/>
            <a:ext cx="59601" cy="59601"/>
          </a:xfrm>
          <a:prstGeom prst="rect">
            <a:avLst/>
          </a:prstGeom>
        </p:spPr>
      </p:pic>
      <p:pic>
        <p:nvPicPr>
          <p:cNvPr id="6" name="object 6"/>
          <p:cNvPicPr/>
          <p:nvPr/>
        </p:nvPicPr>
        <p:blipFill>
          <a:blip r:embed="rId4" cstate="print"/>
          <a:stretch>
            <a:fillRect/>
          </a:stretch>
        </p:blipFill>
        <p:spPr>
          <a:xfrm>
            <a:off x="256705" y="1671040"/>
            <a:ext cx="59601" cy="59601"/>
          </a:xfrm>
          <a:prstGeom prst="rect">
            <a:avLst/>
          </a:prstGeom>
        </p:spPr>
      </p:pic>
      <p:pic>
        <p:nvPicPr>
          <p:cNvPr id="7" name="object 7"/>
          <p:cNvPicPr/>
          <p:nvPr/>
        </p:nvPicPr>
        <p:blipFill>
          <a:blip r:embed="rId4" cstate="print"/>
          <a:stretch>
            <a:fillRect/>
          </a:stretch>
        </p:blipFill>
        <p:spPr>
          <a:xfrm>
            <a:off x="256705" y="1860829"/>
            <a:ext cx="59601" cy="59601"/>
          </a:xfrm>
          <a:prstGeom prst="rect">
            <a:avLst/>
          </a:prstGeom>
        </p:spPr>
      </p:pic>
      <p:pic>
        <p:nvPicPr>
          <p:cNvPr id="8" name="object 8"/>
          <p:cNvPicPr/>
          <p:nvPr/>
        </p:nvPicPr>
        <p:blipFill>
          <a:blip r:embed="rId5" cstate="print"/>
          <a:stretch>
            <a:fillRect/>
          </a:stretch>
        </p:blipFill>
        <p:spPr>
          <a:xfrm>
            <a:off x="256705" y="2050618"/>
            <a:ext cx="59601" cy="59601"/>
          </a:xfrm>
          <a:prstGeom prst="rect">
            <a:avLst/>
          </a:prstGeom>
        </p:spPr>
      </p:pic>
      <p:grpSp>
        <p:nvGrpSpPr>
          <p:cNvPr id="9" name="object 9"/>
          <p:cNvGrpSpPr/>
          <p:nvPr/>
        </p:nvGrpSpPr>
        <p:grpSpPr>
          <a:xfrm>
            <a:off x="0" y="3361766"/>
            <a:ext cx="4608195" cy="94615"/>
            <a:chOff x="0" y="3361766"/>
            <a:chExt cx="4608195" cy="94615"/>
          </a:xfrm>
        </p:grpSpPr>
        <p:sp>
          <p:nvSpPr>
            <p:cNvPr id="10" name="object 10"/>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11" name="object 11"/>
            <p:cNvSpPr/>
            <p:nvPr/>
          </p:nvSpPr>
          <p:spPr>
            <a:xfrm>
              <a:off x="1535976" y="3361766"/>
              <a:ext cx="1536065" cy="94615"/>
            </a:xfrm>
            <a:custGeom>
              <a:avLst/>
              <a:gdLst/>
              <a:ahLst/>
              <a:cxnLst/>
              <a:rect l="l" t="t" r="r" b="b"/>
              <a:pathLst>
                <a:path w="1536064" h="94614">
                  <a:moveTo>
                    <a:pt x="1535976" y="0"/>
                  </a:moveTo>
                  <a:lnTo>
                    <a:pt x="0" y="0"/>
                  </a:lnTo>
                  <a:lnTo>
                    <a:pt x="0" y="94234"/>
                  </a:lnTo>
                  <a:lnTo>
                    <a:pt x="1535976" y="94234"/>
                  </a:lnTo>
                  <a:lnTo>
                    <a:pt x="1535976" y="0"/>
                  </a:lnTo>
                  <a:close/>
                </a:path>
              </a:pathLst>
            </a:custGeom>
            <a:solidFill>
              <a:srgbClr val="262685"/>
            </a:solidFill>
          </p:spPr>
          <p:txBody>
            <a:bodyPr wrap="square" lIns="0" tIns="0" rIns="0" bIns="0" rtlCol="0"/>
            <a:lstStyle/>
            <a:p>
              <a:endParaRPr/>
            </a:p>
          </p:txBody>
        </p:sp>
        <p:sp>
          <p:nvSpPr>
            <p:cNvPr id="12" name="object 12"/>
            <p:cNvSpPr/>
            <p:nvPr/>
          </p:nvSpPr>
          <p:spPr>
            <a:xfrm>
              <a:off x="3071952" y="3361766"/>
              <a:ext cx="1536065" cy="94615"/>
            </a:xfrm>
            <a:custGeom>
              <a:avLst/>
              <a:gdLst/>
              <a:ahLst/>
              <a:cxnLst/>
              <a:rect l="l" t="t" r="r" b="b"/>
              <a:pathLst>
                <a:path w="1536064" h="94614">
                  <a:moveTo>
                    <a:pt x="1535976" y="0"/>
                  </a:moveTo>
                  <a:lnTo>
                    <a:pt x="0" y="0"/>
                  </a:lnTo>
                  <a:lnTo>
                    <a:pt x="0" y="94234"/>
                  </a:lnTo>
                  <a:lnTo>
                    <a:pt x="1535976" y="94234"/>
                  </a:lnTo>
                  <a:lnTo>
                    <a:pt x="1535976" y="0"/>
                  </a:lnTo>
                  <a:close/>
                </a:path>
              </a:pathLst>
            </a:custGeom>
            <a:solidFill>
              <a:srgbClr val="3333B2"/>
            </a:solidFill>
          </p:spPr>
          <p:txBody>
            <a:bodyPr wrap="square" lIns="0" tIns="0" rIns="0" bIns="0" rtlCol="0"/>
            <a:lstStyle/>
            <a:p>
              <a:endParaRPr/>
            </a:p>
          </p:txBody>
        </p:sp>
      </p:gr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2</a:t>
            </a:fld>
            <a:r>
              <a:rPr spc="5" dirty="0"/>
              <a:t> </a:t>
            </a:r>
            <a:r>
              <a:rPr spc="135" dirty="0"/>
              <a:t>/</a:t>
            </a:r>
            <a:r>
              <a:rPr spc="5" dirty="0"/>
              <a:t> </a:t>
            </a:r>
            <a:r>
              <a:rPr spc="-5" dirty="0"/>
              <a:t>16</a:t>
            </a:r>
          </a:p>
        </p:txBody>
      </p:sp>
      <p:sp>
        <p:nvSpPr>
          <p:cNvPr id="21" name="object 19">
            <a:extLst>
              <a:ext uri="{FF2B5EF4-FFF2-40B4-BE49-F238E27FC236}">
                <a16:creationId xmlns:a16="http://schemas.microsoft.com/office/drawing/2014/main" id="{AE0CC788-92CC-4AD3-760A-5D98CF810531}"/>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22" name="object 20">
            <a:extLst>
              <a:ext uri="{FF2B5EF4-FFF2-40B4-BE49-F238E27FC236}">
                <a16:creationId xmlns:a16="http://schemas.microsoft.com/office/drawing/2014/main" id="{FFE0A996-55A2-5E4B-5404-73D879210465}"/>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23" name="object 21">
            <a:extLst>
              <a:ext uri="{FF2B5EF4-FFF2-40B4-BE49-F238E27FC236}">
                <a16:creationId xmlns:a16="http://schemas.microsoft.com/office/drawing/2014/main" id="{AFB710E9-48DA-15F1-9C99-51EDA154FE20}"/>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ANALYSIS RESULTS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20</a:t>
            </a:fld>
            <a:r>
              <a:rPr spc="5" dirty="0"/>
              <a:t> </a:t>
            </a:r>
            <a:r>
              <a:rPr spc="135" dirty="0"/>
              <a:t>/</a:t>
            </a:r>
            <a:r>
              <a:rPr spc="5" dirty="0"/>
              <a:t> </a:t>
            </a:r>
            <a:r>
              <a:rPr spc="-5" dirty="0"/>
              <a:t>16</a:t>
            </a:r>
          </a:p>
        </p:txBody>
      </p:sp>
      <p:sp>
        <p:nvSpPr>
          <p:cNvPr id="34" name="TextBox 33">
            <a:extLst>
              <a:ext uri="{FF2B5EF4-FFF2-40B4-BE49-F238E27FC236}">
                <a16:creationId xmlns:a16="http://schemas.microsoft.com/office/drawing/2014/main" id="{C7F1A37D-E15A-D3D0-BC67-15060043AFE1}"/>
              </a:ext>
            </a:extLst>
          </p:cNvPr>
          <p:cNvSpPr txBox="1"/>
          <p:nvPr/>
        </p:nvSpPr>
        <p:spPr>
          <a:xfrm>
            <a:off x="50966" y="437713"/>
            <a:ext cx="4506084" cy="954107"/>
          </a:xfrm>
          <a:prstGeom prst="rect">
            <a:avLst/>
          </a:prstGeom>
          <a:noFill/>
        </p:spPr>
        <p:txBody>
          <a:bodyPr wrap="square" rtlCol="0">
            <a:spAutoFit/>
          </a:bodyPr>
          <a:lstStyle/>
          <a:p>
            <a:pPr algn="ctr"/>
            <a:r>
              <a:rPr lang="en-US" sz="1100" dirty="0"/>
              <a:t>INTERMEDIATE LEVEL</a:t>
            </a:r>
          </a:p>
          <a:p>
            <a:pPr marL="171450" indent="-171450">
              <a:buFont typeface="Arial" panose="020B0604020202020204" pitchFamily="34" charset="0"/>
              <a:buChar char="•"/>
            </a:pPr>
            <a:endParaRPr lang="en-US" sz="1100" dirty="0"/>
          </a:p>
          <a:p>
            <a:endParaRPr lang="en-US" sz="1100" dirty="0"/>
          </a:p>
          <a:p>
            <a:pPr marL="228600" indent="-228600">
              <a:buFont typeface="+mj-lt"/>
              <a:buAutoNum type="arabicPeriod"/>
            </a:pPr>
            <a:endParaRPr lang="en-US" sz="1100" dirty="0"/>
          </a:p>
          <a:p>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pic>
        <p:nvPicPr>
          <p:cNvPr id="8" name="Picture 7" descr="Chart, pie chart&#10;&#10;Description automatically generated">
            <a:extLst>
              <a:ext uri="{FF2B5EF4-FFF2-40B4-BE49-F238E27FC236}">
                <a16:creationId xmlns:a16="http://schemas.microsoft.com/office/drawing/2014/main" id="{BB8B3620-FF6D-2C2A-3818-BE364E832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14" y="875131"/>
            <a:ext cx="3111500" cy="2387600"/>
          </a:xfrm>
          <a:prstGeom prst="rect">
            <a:avLst/>
          </a:prstGeom>
        </p:spPr>
      </p:pic>
    </p:spTree>
    <p:extLst>
      <p:ext uri="{BB962C8B-B14F-4D97-AF65-F5344CB8AC3E}">
        <p14:creationId xmlns:p14="http://schemas.microsoft.com/office/powerpoint/2010/main" val="755292129"/>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ANALYSIS RESULTS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21</a:t>
            </a:fld>
            <a:r>
              <a:rPr spc="5" dirty="0"/>
              <a:t> </a:t>
            </a:r>
            <a:r>
              <a:rPr spc="135" dirty="0"/>
              <a:t>/</a:t>
            </a:r>
            <a:r>
              <a:rPr spc="5" dirty="0"/>
              <a:t> </a:t>
            </a:r>
            <a:r>
              <a:rPr spc="-5" dirty="0"/>
              <a:t>16</a:t>
            </a:r>
          </a:p>
        </p:txBody>
      </p:sp>
      <p:sp>
        <p:nvSpPr>
          <p:cNvPr id="34" name="TextBox 33">
            <a:extLst>
              <a:ext uri="{FF2B5EF4-FFF2-40B4-BE49-F238E27FC236}">
                <a16:creationId xmlns:a16="http://schemas.microsoft.com/office/drawing/2014/main" id="{C7F1A37D-E15A-D3D0-BC67-15060043AFE1}"/>
              </a:ext>
            </a:extLst>
          </p:cNvPr>
          <p:cNvSpPr txBox="1"/>
          <p:nvPr/>
        </p:nvSpPr>
        <p:spPr>
          <a:xfrm>
            <a:off x="50966" y="437713"/>
            <a:ext cx="4387684" cy="1277273"/>
          </a:xfrm>
          <a:prstGeom prst="rect">
            <a:avLst/>
          </a:prstGeom>
          <a:noFill/>
        </p:spPr>
        <p:txBody>
          <a:bodyPr wrap="square" rtlCol="0">
            <a:spAutoFit/>
          </a:bodyPr>
          <a:lstStyle/>
          <a:p>
            <a:pPr marL="228600" indent="-228600">
              <a:buAutoNum type="arabicParenR"/>
            </a:pPr>
            <a:r>
              <a:rPr lang="en-US" sz="1100" dirty="0"/>
              <a:t>WINNER SHOT ANALYSIS</a:t>
            </a:r>
          </a:p>
          <a:p>
            <a:endParaRPr lang="en-US" sz="1100" dirty="0"/>
          </a:p>
          <a:p>
            <a:pPr marL="171450" indent="-171450">
              <a:buFont typeface="Arial" panose="020B0604020202020204" pitchFamily="34" charset="0"/>
              <a:buChar char="•"/>
            </a:pPr>
            <a:r>
              <a:rPr lang="en-IN" sz="1100" b="0" i="0" dirty="0">
                <a:effectLst/>
              </a:rPr>
              <a:t>At the professional level, most winners were produced from the Backhand Drop shot (40%), followed by the Forehand Drop Shot (24%).</a:t>
            </a:r>
          </a:p>
          <a:p>
            <a:endParaRPr lang="en-IN" sz="1100" b="0" i="0" dirty="0">
              <a:effectLst/>
            </a:endParaRPr>
          </a:p>
          <a:p>
            <a:pPr marL="171450" indent="-171450">
              <a:buFont typeface="Arial" panose="020B0604020202020204" pitchFamily="34" charset="0"/>
              <a:buChar char="•"/>
            </a:pPr>
            <a:r>
              <a:rPr lang="en-IN" sz="1100" b="0" i="0" dirty="0">
                <a:effectLst/>
              </a:rPr>
              <a:t>At the intermediate level, most winners were produced from the Forehand parallel Shot (58%).</a:t>
            </a:r>
            <a:endParaRPr lang="en-US" sz="11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1631905705"/>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ANALYSIS RESULTS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22</a:t>
            </a:fld>
            <a:r>
              <a:rPr spc="5" dirty="0"/>
              <a:t> </a:t>
            </a:r>
            <a:r>
              <a:rPr spc="135" dirty="0"/>
              <a:t>/</a:t>
            </a:r>
            <a:r>
              <a:rPr spc="5" dirty="0"/>
              <a:t> </a:t>
            </a:r>
            <a:r>
              <a:rPr spc="-5" dirty="0"/>
              <a:t>16</a:t>
            </a:r>
          </a:p>
        </p:txBody>
      </p:sp>
      <p:sp>
        <p:nvSpPr>
          <p:cNvPr id="34" name="TextBox 33">
            <a:extLst>
              <a:ext uri="{FF2B5EF4-FFF2-40B4-BE49-F238E27FC236}">
                <a16:creationId xmlns:a16="http://schemas.microsoft.com/office/drawing/2014/main" id="{C7F1A37D-E15A-D3D0-BC67-15060043AFE1}"/>
              </a:ext>
            </a:extLst>
          </p:cNvPr>
          <p:cNvSpPr txBox="1"/>
          <p:nvPr/>
        </p:nvSpPr>
        <p:spPr>
          <a:xfrm>
            <a:off x="50966" y="437713"/>
            <a:ext cx="4463884" cy="1277273"/>
          </a:xfrm>
          <a:prstGeom prst="rect">
            <a:avLst/>
          </a:prstGeom>
          <a:noFill/>
        </p:spPr>
        <p:txBody>
          <a:bodyPr wrap="square" rtlCol="0">
            <a:spAutoFit/>
          </a:bodyPr>
          <a:lstStyle/>
          <a:p>
            <a:r>
              <a:rPr lang="en-US" sz="1100" dirty="0"/>
              <a:t>2)   FORCED ERROR SHOT ANALYSIS</a:t>
            </a:r>
          </a:p>
          <a:p>
            <a:endParaRPr lang="en-IN" sz="1100" b="0" i="0" dirty="0">
              <a:effectLst/>
              <a:latin typeface="Arial" panose="020B0604020202020204" pitchFamily="34" charset="0"/>
            </a:endParaRPr>
          </a:p>
          <a:p>
            <a:pPr marL="171450" indent="-171450">
              <a:buFont typeface="Arial" panose="020B0604020202020204" pitchFamily="34" charset="0"/>
              <a:buChar char="•"/>
            </a:pPr>
            <a:r>
              <a:rPr lang="en-IN" sz="1100" b="0" i="0" dirty="0">
                <a:effectLst/>
              </a:rPr>
              <a:t>At the professional level, most forced errors were produced from the Backhand Drop shot (42%), followed by the Back-hand Boast Shot (17%).</a:t>
            </a:r>
            <a:br>
              <a:rPr lang="en-IN" sz="1100" dirty="0"/>
            </a:br>
            <a:endParaRPr lang="en-IN" sz="1100" dirty="0"/>
          </a:p>
          <a:p>
            <a:pPr marL="171450" indent="-171450">
              <a:buFont typeface="Arial" panose="020B0604020202020204" pitchFamily="34" charset="0"/>
              <a:buChar char="•"/>
            </a:pPr>
            <a:r>
              <a:rPr lang="en-IN" sz="1100" b="0" i="0" dirty="0">
                <a:effectLst/>
              </a:rPr>
              <a:t>At the intermediate level, most forced errors were produced from the Backhand parallel Shot (34%).</a:t>
            </a:r>
            <a:endParaRPr lang="en-US" sz="11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359063999"/>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ANALYSIS RESULTS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23</a:t>
            </a:fld>
            <a:r>
              <a:rPr spc="5" dirty="0"/>
              <a:t> </a:t>
            </a:r>
            <a:r>
              <a:rPr spc="135" dirty="0"/>
              <a:t>/</a:t>
            </a:r>
            <a:r>
              <a:rPr spc="5" dirty="0"/>
              <a:t> </a:t>
            </a:r>
            <a:r>
              <a:rPr spc="-5" dirty="0"/>
              <a:t>16</a:t>
            </a:r>
          </a:p>
        </p:txBody>
      </p:sp>
      <p:sp>
        <p:nvSpPr>
          <p:cNvPr id="34" name="TextBox 33">
            <a:extLst>
              <a:ext uri="{FF2B5EF4-FFF2-40B4-BE49-F238E27FC236}">
                <a16:creationId xmlns:a16="http://schemas.microsoft.com/office/drawing/2014/main" id="{C7F1A37D-E15A-D3D0-BC67-15060043AFE1}"/>
              </a:ext>
            </a:extLst>
          </p:cNvPr>
          <p:cNvSpPr txBox="1"/>
          <p:nvPr/>
        </p:nvSpPr>
        <p:spPr>
          <a:xfrm>
            <a:off x="50966" y="437713"/>
            <a:ext cx="4463884" cy="1277273"/>
          </a:xfrm>
          <a:prstGeom prst="rect">
            <a:avLst/>
          </a:prstGeom>
          <a:noFill/>
        </p:spPr>
        <p:txBody>
          <a:bodyPr wrap="square" rtlCol="0">
            <a:spAutoFit/>
          </a:bodyPr>
          <a:lstStyle/>
          <a:p>
            <a:r>
              <a:rPr lang="en-US" sz="1100" dirty="0"/>
              <a:t>3)   UNFORCED ERROR SHOT ANALYSIS</a:t>
            </a:r>
          </a:p>
          <a:p>
            <a:endParaRPr lang="en-IN" sz="1100" b="0" i="0" dirty="0">
              <a:effectLst/>
              <a:latin typeface="Arial" panose="020B0604020202020204" pitchFamily="34" charset="0"/>
            </a:endParaRPr>
          </a:p>
          <a:p>
            <a:pPr marL="171450" indent="-171450">
              <a:buFont typeface="Arial" panose="020B0604020202020204" pitchFamily="34" charset="0"/>
              <a:buChar char="•"/>
            </a:pPr>
            <a:r>
              <a:rPr lang="en-IN" sz="1100" b="0" i="0" dirty="0">
                <a:effectLst/>
              </a:rPr>
              <a:t>At the professional level, most unforced errors were produced from the Backhand Drop shot (53%), followed by the Forehand Boast Shot (15%).</a:t>
            </a:r>
          </a:p>
          <a:p>
            <a:endParaRPr lang="en-IN" sz="1100" b="0" i="0" dirty="0">
              <a:effectLst/>
            </a:endParaRPr>
          </a:p>
          <a:p>
            <a:pPr marL="171450" indent="-171450">
              <a:buFont typeface="Arial" panose="020B0604020202020204" pitchFamily="34" charset="0"/>
              <a:buChar char="•"/>
            </a:pPr>
            <a:r>
              <a:rPr lang="en-IN" sz="1100" b="0" i="0" dirty="0">
                <a:effectLst/>
              </a:rPr>
              <a:t>At the intermediate level, most forced errors were produced</a:t>
            </a:r>
            <a:r>
              <a:rPr lang="en-IN" sz="1100" dirty="0"/>
              <a:t> </a:t>
            </a:r>
            <a:r>
              <a:rPr lang="en-IN" sz="1100" b="0" i="0" dirty="0">
                <a:effectLst/>
              </a:rPr>
              <a:t>from the Backhand drop Shot (40%)</a:t>
            </a:r>
            <a:endParaRPr lang="en-US" sz="11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1046050381"/>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448200"/>
          </a:xfrm>
          <a:prstGeom prst="rect">
            <a:avLst/>
          </a:prstGeom>
        </p:spPr>
        <p:txBody>
          <a:bodyPr vert="horz" wrap="square" lIns="0" tIns="17145" rIns="0" bIns="0" rtlCol="0">
            <a:spAutoFit/>
          </a:bodyPr>
          <a:lstStyle/>
          <a:p>
            <a:pPr marL="12700">
              <a:lnSpc>
                <a:spcPct val="100000"/>
              </a:lnSpc>
              <a:spcBef>
                <a:spcPts val="135"/>
              </a:spcBef>
            </a:pPr>
            <a:r>
              <a:rPr lang="en-US" spc="-45" dirty="0"/>
              <a:t>FINAL CONCLUSIONS</a:t>
            </a:r>
            <a:br>
              <a:rPr lang="en-US" spc="-45" dirty="0"/>
            </a:b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24</a:t>
            </a:fld>
            <a:r>
              <a:rPr spc="5" dirty="0"/>
              <a:t> </a:t>
            </a:r>
            <a:r>
              <a:rPr spc="135" dirty="0"/>
              <a:t>/</a:t>
            </a:r>
            <a:r>
              <a:rPr spc="5" dirty="0"/>
              <a:t> </a:t>
            </a:r>
            <a:r>
              <a:rPr spc="-5" dirty="0"/>
              <a:t>16</a:t>
            </a:r>
          </a:p>
        </p:txBody>
      </p:sp>
      <p:sp>
        <p:nvSpPr>
          <p:cNvPr id="34" name="TextBox 33">
            <a:extLst>
              <a:ext uri="{FF2B5EF4-FFF2-40B4-BE49-F238E27FC236}">
                <a16:creationId xmlns:a16="http://schemas.microsoft.com/office/drawing/2014/main" id="{C7F1A37D-E15A-D3D0-BC67-15060043AFE1}"/>
              </a:ext>
            </a:extLst>
          </p:cNvPr>
          <p:cNvSpPr txBox="1"/>
          <p:nvPr/>
        </p:nvSpPr>
        <p:spPr>
          <a:xfrm>
            <a:off x="50966" y="437713"/>
            <a:ext cx="4463884" cy="2631490"/>
          </a:xfrm>
          <a:prstGeom prst="rect">
            <a:avLst/>
          </a:prstGeom>
          <a:noFill/>
        </p:spPr>
        <p:txBody>
          <a:bodyPr wrap="square" rtlCol="0">
            <a:spAutoFit/>
          </a:bodyPr>
          <a:lstStyle/>
          <a:p>
            <a:pPr marL="228600" indent="-228600">
              <a:buAutoNum type="arabicParenR"/>
            </a:pPr>
            <a:r>
              <a:rPr lang="en-US" sz="1100" dirty="0"/>
              <a:t>At the professional level, 61 percentage of points are won by winners from either player, whereas at the intermediate level, this percentage is 46.</a:t>
            </a:r>
          </a:p>
          <a:p>
            <a:pPr marL="228600" indent="-228600">
              <a:buAutoNum type="arabicParenR"/>
            </a:pPr>
            <a:endParaRPr lang="en-US" sz="1100" dirty="0"/>
          </a:p>
          <a:p>
            <a:pPr marL="228600" indent="-228600">
              <a:buAutoNum type="arabicParenR"/>
            </a:pPr>
            <a:r>
              <a:rPr lang="en-US" sz="1100" dirty="0"/>
              <a:t>At the professional level, 21 percentage of points are won as a result of unforced error from either player, whereas at the intermediate level, this percentage is 36, showing the difference in quality between the two.</a:t>
            </a:r>
          </a:p>
          <a:p>
            <a:pPr marL="228600" indent="-228600">
              <a:buAutoNum type="arabicParenR"/>
            </a:pPr>
            <a:endParaRPr lang="en-US" sz="1100" dirty="0"/>
          </a:p>
          <a:p>
            <a:pPr marL="228600" indent="-228600">
              <a:buAutoNum type="arabicParenR"/>
            </a:pPr>
            <a:r>
              <a:rPr lang="en-US" sz="1100" dirty="0"/>
              <a:t>From the shot analysis, it can be seen that most of the match at the both the professional and intermediate level takes place in the rear part of the court, which is down to the reason that this adds more control to the game. Moreover, the backhand rear side of the court is the region that is most operated by the players, playing the Backhand Parallel shot with utmost skill to keep the ball moving.</a:t>
            </a:r>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1479205985"/>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448200"/>
          </a:xfrm>
          <a:prstGeom prst="rect">
            <a:avLst/>
          </a:prstGeom>
        </p:spPr>
        <p:txBody>
          <a:bodyPr vert="horz" wrap="square" lIns="0" tIns="17145" rIns="0" bIns="0" rtlCol="0">
            <a:spAutoFit/>
          </a:bodyPr>
          <a:lstStyle/>
          <a:p>
            <a:pPr marL="12700">
              <a:lnSpc>
                <a:spcPct val="100000"/>
              </a:lnSpc>
              <a:spcBef>
                <a:spcPts val="135"/>
              </a:spcBef>
            </a:pPr>
            <a:r>
              <a:rPr lang="en-US" spc="-45" dirty="0"/>
              <a:t>FINAL CONCLUSIONS</a:t>
            </a:r>
            <a:br>
              <a:rPr lang="en-US" spc="-45" dirty="0"/>
            </a:b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25</a:t>
            </a:fld>
            <a:r>
              <a:rPr spc="5" dirty="0"/>
              <a:t> </a:t>
            </a:r>
            <a:r>
              <a:rPr spc="135" dirty="0"/>
              <a:t>/</a:t>
            </a:r>
            <a:r>
              <a:rPr spc="5" dirty="0"/>
              <a:t> </a:t>
            </a:r>
            <a:r>
              <a:rPr spc="-5" dirty="0"/>
              <a:t>16</a:t>
            </a:r>
          </a:p>
        </p:txBody>
      </p:sp>
      <p:sp>
        <p:nvSpPr>
          <p:cNvPr id="34" name="TextBox 33">
            <a:extLst>
              <a:ext uri="{FF2B5EF4-FFF2-40B4-BE49-F238E27FC236}">
                <a16:creationId xmlns:a16="http://schemas.microsoft.com/office/drawing/2014/main" id="{C7F1A37D-E15A-D3D0-BC67-15060043AFE1}"/>
              </a:ext>
            </a:extLst>
          </p:cNvPr>
          <p:cNvSpPr txBox="1"/>
          <p:nvPr/>
        </p:nvSpPr>
        <p:spPr>
          <a:xfrm>
            <a:off x="50966" y="437713"/>
            <a:ext cx="4463884" cy="1615827"/>
          </a:xfrm>
          <a:prstGeom prst="rect">
            <a:avLst/>
          </a:prstGeom>
          <a:noFill/>
        </p:spPr>
        <p:txBody>
          <a:bodyPr wrap="square" rtlCol="0">
            <a:spAutoFit/>
          </a:bodyPr>
          <a:lstStyle/>
          <a:p>
            <a:pPr marL="228600" indent="-228600">
              <a:buAutoNum type="arabicParenR" startAt="4"/>
            </a:pPr>
            <a:r>
              <a:rPr lang="en-US" sz="1100" dirty="0"/>
              <a:t>From the probabilistic analysis, it can be observed that at both the    professional and intermediate level, the shot that produces unforced errors     is the Backhand Drop shot, but the upside of this shot is very high as it also produces the most winners at the professional level. Hence, this is a shot that every player should focus on mastering. </a:t>
            </a:r>
          </a:p>
          <a:p>
            <a:pPr marL="228600" indent="-228600">
              <a:buAutoNum type="arabicParenR" startAt="4"/>
            </a:pPr>
            <a:endParaRPr lang="en-US" sz="1100" dirty="0"/>
          </a:p>
          <a:p>
            <a:pPr marL="228600" indent="-228600">
              <a:buAutoNum type="arabicParenR" startAt="4"/>
            </a:pPr>
            <a:r>
              <a:rPr lang="en-US" sz="1100" dirty="0"/>
              <a:t>It is also observed that the back-wall shots are only played at the rear end of the court, and similarly the lob shots are mainly played in the front regions of the court.</a:t>
            </a:r>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4116136940"/>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REFERENCES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26</a:t>
            </a:fld>
            <a:r>
              <a:rPr spc="5" dirty="0"/>
              <a:t> </a:t>
            </a:r>
            <a:r>
              <a:rPr spc="135" dirty="0"/>
              <a:t>/</a:t>
            </a:r>
            <a:r>
              <a:rPr spc="5" dirty="0"/>
              <a:t> </a:t>
            </a:r>
            <a:r>
              <a:rPr spc="-5" dirty="0"/>
              <a:t>16</a:t>
            </a:r>
          </a:p>
        </p:txBody>
      </p:sp>
      <p:sp>
        <p:nvSpPr>
          <p:cNvPr id="34" name="TextBox 33">
            <a:extLst>
              <a:ext uri="{FF2B5EF4-FFF2-40B4-BE49-F238E27FC236}">
                <a16:creationId xmlns:a16="http://schemas.microsoft.com/office/drawing/2014/main" id="{C7F1A37D-E15A-D3D0-BC67-15060043AFE1}"/>
              </a:ext>
            </a:extLst>
          </p:cNvPr>
          <p:cNvSpPr txBox="1"/>
          <p:nvPr/>
        </p:nvSpPr>
        <p:spPr>
          <a:xfrm>
            <a:off x="0" y="437713"/>
            <a:ext cx="4514850" cy="2800767"/>
          </a:xfrm>
          <a:prstGeom prst="rect">
            <a:avLst/>
          </a:prstGeom>
          <a:noFill/>
        </p:spPr>
        <p:txBody>
          <a:bodyPr wrap="square" rtlCol="0">
            <a:spAutoFit/>
          </a:bodyPr>
          <a:lstStyle/>
          <a:p>
            <a:pPr marL="228600" indent="-228600">
              <a:buAutoNum type="arabicParenR"/>
            </a:pPr>
            <a:r>
              <a:rPr lang="en-US" sz="1100" dirty="0"/>
              <a:t>Mathematical Modeling and Success Probability Analysis of Basketball Shots-Kaivalya </a:t>
            </a:r>
            <a:r>
              <a:rPr lang="en-US" sz="1100" dirty="0" err="1"/>
              <a:t>Dabhadkar</a:t>
            </a:r>
            <a:r>
              <a:rPr lang="en-US" sz="1100" dirty="0"/>
              <a:t>, </a:t>
            </a:r>
            <a:r>
              <a:rPr lang="en-US" sz="1100" dirty="0" err="1"/>
              <a:t>Adeesh</a:t>
            </a:r>
            <a:r>
              <a:rPr lang="en-US" sz="1100" dirty="0"/>
              <a:t> Bhargava, and Sainath </a:t>
            </a:r>
            <a:r>
              <a:rPr lang="en-US" sz="1100" dirty="0" err="1"/>
              <a:t>Bitragunta</a:t>
            </a:r>
            <a:endParaRPr lang="en-US" sz="1100" dirty="0"/>
          </a:p>
          <a:p>
            <a:pPr marL="228600" indent="-228600">
              <a:buAutoNum type="arabicParenR"/>
            </a:pPr>
            <a:endParaRPr lang="en-US" sz="1100" dirty="0"/>
          </a:p>
          <a:p>
            <a:pPr marL="228600" indent="-228600">
              <a:buFontTx/>
              <a:buAutoNum type="arabicParenR"/>
            </a:pPr>
            <a:r>
              <a:rPr lang="en-US" sz="1100" dirty="0"/>
              <a:t>Williams, Benjamin &amp; Bourdon, </a:t>
            </a:r>
            <a:r>
              <a:rPr lang="en-US" sz="1100" dirty="0" err="1"/>
              <a:t>Pitre</a:t>
            </a:r>
            <a:r>
              <a:rPr lang="en-US" sz="1100" dirty="0"/>
              <a:t> &amp; Graham-Smith, Philip &amp; Sinclair, Peter. (2015). A quantitative analysis of squash shot accuracy. </a:t>
            </a:r>
          </a:p>
          <a:p>
            <a:pPr marL="228600" indent="-228600">
              <a:buAutoNum type="arabicParenR"/>
            </a:pPr>
            <a:endParaRPr lang="en-US" sz="1100" dirty="0">
              <a:hlinkClick r:id="rId3"/>
            </a:endParaRPr>
          </a:p>
          <a:p>
            <a:pPr marL="228600" indent="-228600">
              <a:buAutoNum type="arabicParenR"/>
            </a:pPr>
            <a:r>
              <a:rPr lang="en-US" sz="1100" dirty="0">
                <a:hlinkClick r:id="rId3"/>
              </a:rPr>
              <a:t>https://github.com/PrathameshAnwekar/SOP-SquashProbabilisticAnalysis</a:t>
            </a:r>
            <a:endParaRPr lang="en-US" sz="1100" dirty="0"/>
          </a:p>
          <a:p>
            <a:pPr marL="228600" indent="-228600">
              <a:buAutoNum type="arabicParenR"/>
            </a:pPr>
            <a:endParaRPr lang="en-US" sz="1100" dirty="0"/>
          </a:p>
          <a:p>
            <a:pPr marL="228600" indent="-228600">
              <a:buAutoNum type="arabicParenR"/>
            </a:pPr>
            <a:r>
              <a:rPr lang="en-US" sz="1100" dirty="0">
                <a:hlinkClick r:id="rId4"/>
              </a:rPr>
              <a:t>https://sportspages.in/squash/squash-court-dimensions/</a:t>
            </a:r>
            <a:endParaRPr lang="en-US" sz="1100" dirty="0"/>
          </a:p>
          <a:p>
            <a:pPr marL="228600" indent="-228600">
              <a:buAutoNum type="arabicParenR"/>
            </a:pPr>
            <a:endParaRPr lang="en-US" sz="1100" dirty="0"/>
          </a:p>
          <a:p>
            <a:pPr marL="228600" indent="-228600">
              <a:buAutoNum type="arabicParenR"/>
            </a:pPr>
            <a:r>
              <a:rPr lang="en-US" sz="1100" dirty="0"/>
              <a:t>Low, Jeff &amp; </a:t>
            </a:r>
            <a:r>
              <a:rPr lang="en-US" sz="1100" dirty="0" err="1"/>
              <a:t>Sankaravel</a:t>
            </a:r>
            <a:r>
              <a:rPr lang="en-US" sz="1100" dirty="0"/>
              <a:t>, </a:t>
            </a:r>
            <a:r>
              <a:rPr lang="en-US" sz="1100" dirty="0" err="1"/>
              <a:t>Mohansundar</a:t>
            </a:r>
            <a:r>
              <a:rPr lang="en-US" sz="1100" dirty="0"/>
              <a:t> &amp; </a:t>
            </a:r>
            <a:r>
              <a:rPr lang="en-US" sz="1100" dirty="0" err="1"/>
              <a:t>mohd</a:t>
            </a:r>
            <a:r>
              <a:rPr lang="en-US" sz="1100" dirty="0"/>
              <a:t> </a:t>
            </a:r>
            <a:r>
              <a:rPr lang="en-US" sz="1100" dirty="0" err="1"/>
              <a:t>rasyid</a:t>
            </a:r>
            <a:r>
              <a:rPr lang="en-US" sz="1100" dirty="0"/>
              <a:t>, </a:t>
            </a:r>
            <a:r>
              <a:rPr lang="en-US" sz="1100" dirty="0" err="1"/>
              <a:t>Nelfianty</a:t>
            </a:r>
            <a:r>
              <a:rPr lang="en-US" sz="1100" dirty="0"/>
              <a:t> &amp; Tengah, R.Y.. (2017). Performance analysis of the Malaysian elite youth squash players. Journal of Fundamental and Applied Sciences. 2017. 9-1074. 10.4314/jfas.v9i6s.79. </a:t>
            </a:r>
          </a:p>
          <a:p>
            <a:pPr marL="228600" indent="-228600">
              <a:buAutoNum type="arabicParenR"/>
            </a:pPr>
            <a:endParaRPr lang="en-US" sz="11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2178137145"/>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END</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27</a:t>
            </a:fld>
            <a:r>
              <a:rPr spc="5" dirty="0"/>
              <a:t> </a:t>
            </a:r>
            <a:r>
              <a:rPr spc="135" dirty="0"/>
              <a:t>/</a:t>
            </a:r>
            <a:r>
              <a:rPr spc="5" dirty="0"/>
              <a:t> </a:t>
            </a:r>
            <a:r>
              <a:rPr spc="-5" dirty="0"/>
              <a:t>16</a:t>
            </a:r>
          </a:p>
        </p:txBody>
      </p:sp>
      <p:sp>
        <p:nvSpPr>
          <p:cNvPr id="34" name="TextBox 33">
            <a:extLst>
              <a:ext uri="{FF2B5EF4-FFF2-40B4-BE49-F238E27FC236}">
                <a16:creationId xmlns:a16="http://schemas.microsoft.com/office/drawing/2014/main" id="{C7F1A37D-E15A-D3D0-BC67-15060043AFE1}"/>
              </a:ext>
            </a:extLst>
          </p:cNvPr>
          <p:cNvSpPr txBox="1"/>
          <p:nvPr/>
        </p:nvSpPr>
        <p:spPr>
          <a:xfrm>
            <a:off x="0" y="1437987"/>
            <a:ext cx="4514850" cy="584775"/>
          </a:xfrm>
          <a:prstGeom prst="rect">
            <a:avLst/>
          </a:prstGeom>
          <a:noFill/>
        </p:spPr>
        <p:txBody>
          <a:bodyPr wrap="square" rtlCol="0">
            <a:spAutoFit/>
          </a:bodyPr>
          <a:lstStyle/>
          <a:p>
            <a:pPr algn="ctr"/>
            <a:r>
              <a:rPr lang="en-US" sz="3200" dirty="0"/>
              <a:t>THANK YOU</a:t>
            </a:r>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1367075831"/>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INTRODUCTION</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3</a:t>
            </a:fld>
            <a:r>
              <a:rPr spc="5" dirty="0"/>
              <a:t> </a:t>
            </a:r>
            <a:r>
              <a:rPr spc="135" dirty="0"/>
              <a:t>/</a:t>
            </a:r>
            <a:r>
              <a:rPr spc="5" dirty="0"/>
              <a:t> </a:t>
            </a:r>
            <a:r>
              <a:rPr spc="-5" dirty="0"/>
              <a:t>16</a:t>
            </a:r>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2646878"/>
          </a:xfrm>
          <a:prstGeom prst="rect">
            <a:avLst/>
          </a:prstGeom>
          <a:noFill/>
        </p:spPr>
        <p:txBody>
          <a:bodyPr wrap="square" rtlCol="0">
            <a:spAutoFit/>
          </a:bodyPr>
          <a:lstStyle/>
          <a:p>
            <a:pPr marL="171450" indent="-171450">
              <a:buFont typeface="Arial" panose="020B0604020202020204" pitchFamily="34" charset="0"/>
              <a:buChar char="•"/>
            </a:pPr>
            <a:r>
              <a:rPr lang="en-US" sz="1100" dirty="0"/>
              <a:t>The game of squash is a high-intensity sport that requires a combination of physical fitness, mental agility, and strategic thinking. It is a popular and competitive sport that is played by millions of people around the world. </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One way to analyze the strategies used in squash is using probabilistic analysis. Probabilistic analysis is a statistical method that uses probability theory to study the likelihood of different events occurring. </a:t>
            </a:r>
          </a:p>
          <a:p>
            <a:endParaRPr lang="en-US" sz="1100" dirty="0"/>
          </a:p>
          <a:p>
            <a:pPr marL="171450" indent="-171450">
              <a:buFont typeface="Arial" panose="020B0604020202020204" pitchFamily="34" charset="0"/>
              <a:buChar char="•"/>
            </a:pPr>
            <a:r>
              <a:rPr lang="en-US" sz="1100" dirty="0"/>
              <a:t> In the context of squash, probabilistic analysis can be used to study the distribution of different types of shots from different areas of the court. This can provide valuable insights into the strategies that players use, and can also be used to improve the performance of players at all levels of the game.</a:t>
            </a:r>
          </a:p>
          <a:p>
            <a:pPr marL="285750" indent="-285750">
              <a:buFont typeface="Arial" panose="020B0604020202020204" pitchFamily="34" charset="0"/>
              <a:buChar char="•"/>
            </a:pPr>
            <a:endParaRPr lang="en-US" sz="1200" dirty="0"/>
          </a:p>
        </p:txBody>
      </p:sp>
      <p:sp>
        <p:nvSpPr>
          <p:cNvPr id="38" name="object 19">
            <a:extLst>
              <a:ext uri="{FF2B5EF4-FFF2-40B4-BE49-F238E27FC236}">
                <a16:creationId xmlns:a16="http://schemas.microsoft.com/office/drawing/2014/main" id="{54B36F34-E8A9-F76E-B342-E3895452D4CC}"/>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39" name="object 20">
            <a:extLst>
              <a:ext uri="{FF2B5EF4-FFF2-40B4-BE49-F238E27FC236}">
                <a16:creationId xmlns:a16="http://schemas.microsoft.com/office/drawing/2014/main" id="{9A98381C-92C1-B0CA-CCCB-8208FE509AAD}"/>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40" name="object 21">
            <a:extLst>
              <a:ext uri="{FF2B5EF4-FFF2-40B4-BE49-F238E27FC236}">
                <a16:creationId xmlns:a16="http://schemas.microsoft.com/office/drawing/2014/main" id="{24821CC2-FA75-01D4-02DA-8F8B3FD56D0E}"/>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MOTIVATION</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4</a:t>
            </a:fld>
            <a:r>
              <a:rPr spc="5" dirty="0"/>
              <a:t> </a:t>
            </a:r>
            <a:r>
              <a:rPr spc="135" dirty="0"/>
              <a:t>/</a:t>
            </a:r>
            <a:r>
              <a:rPr spc="5" dirty="0"/>
              <a:t> </a:t>
            </a:r>
            <a:r>
              <a:rPr spc="-5" dirty="0"/>
              <a:t>16</a:t>
            </a:r>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1969770"/>
          </a:xfrm>
          <a:prstGeom prst="rect">
            <a:avLst/>
          </a:prstGeom>
          <a:noFill/>
        </p:spPr>
        <p:txBody>
          <a:bodyPr wrap="square" rtlCol="0">
            <a:spAutoFit/>
          </a:bodyPr>
          <a:lstStyle/>
          <a:p>
            <a:pPr marL="171450" indent="-171450">
              <a:buFont typeface="Arial" panose="020B0604020202020204" pitchFamily="34" charset="0"/>
              <a:buChar char="•"/>
            </a:pPr>
            <a:r>
              <a:rPr lang="en-US" sz="1100" dirty="0"/>
              <a:t>We have opted for this sport as it is one of the less popular sports in the world and there is not much data and analytics available for this sport.</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We hope to assist coaches around the world base their tactics on our findings and studies and help them </a:t>
            </a:r>
            <a:r>
              <a:rPr lang="en-US" sz="1100" dirty="0" err="1"/>
              <a:t>analyse</a:t>
            </a:r>
            <a:r>
              <a:rPr lang="en-US" sz="1100" dirty="0"/>
              <a:t> the game better and to train their players more strategically.</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This project also demonstrates the difference between the shot selection and error/winner probability for professional level players and intermediate level players.</a:t>
            </a:r>
          </a:p>
          <a:p>
            <a:pPr marL="285750" indent="-285750">
              <a:buFont typeface="Arial" panose="020B0604020202020204" pitchFamily="34" charset="0"/>
              <a:buChar char="•"/>
            </a:pPr>
            <a:endParaRPr lang="en-US" sz="1200" dirty="0"/>
          </a:p>
        </p:txBody>
      </p:sp>
      <p:sp>
        <p:nvSpPr>
          <p:cNvPr id="3" name="object 19">
            <a:extLst>
              <a:ext uri="{FF2B5EF4-FFF2-40B4-BE49-F238E27FC236}">
                <a16:creationId xmlns:a16="http://schemas.microsoft.com/office/drawing/2014/main" id="{A45BA048-BDBC-362D-E9E5-399CBF1CA71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4" name="object 20">
            <a:extLst>
              <a:ext uri="{FF2B5EF4-FFF2-40B4-BE49-F238E27FC236}">
                <a16:creationId xmlns:a16="http://schemas.microsoft.com/office/drawing/2014/main" id="{1705D9ED-E055-FFA9-21FB-AC1AFF918452}"/>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5" name="object 21">
            <a:extLst>
              <a:ext uri="{FF2B5EF4-FFF2-40B4-BE49-F238E27FC236}">
                <a16:creationId xmlns:a16="http://schemas.microsoft.com/office/drawing/2014/main" id="{0B9FD1AA-7C53-C8AE-F38F-5A08B3E7B66F}"/>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4086566746"/>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ACKNOWLEDGMENT</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5</a:t>
            </a:fld>
            <a:r>
              <a:rPr spc="5" dirty="0"/>
              <a:t> </a:t>
            </a:r>
            <a:r>
              <a:rPr spc="135" dirty="0"/>
              <a:t>/</a:t>
            </a:r>
            <a:r>
              <a:rPr spc="5" dirty="0"/>
              <a:t> </a:t>
            </a:r>
            <a:r>
              <a:rPr spc="-5" dirty="0"/>
              <a:t>16</a:t>
            </a:r>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600164"/>
          </a:xfrm>
          <a:prstGeom prst="rect">
            <a:avLst/>
          </a:prstGeom>
          <a:noFill/>
        </p:spPr>
        <p:txBody>
          <a:bodyPr wrap="square" rtlCol="0">
            <a:spAutoFit/>
          </a:bodyPr>
          <a:lstStyle/>
          <a:p>
            <a:r>
              <a:rPr lang="en-US" sz="1100" dirty="0"/>
              <a:t>We would like to thank Professor Sainath </a:t>
            </a:r>
            <a:r>
              <a:rPr lang="en-US" sz="1100" dirty="0" err="1"/>
              <a:t>Bitragunta</a:t>
            </a:r>
            <a:r>
              <a:rPr lang="en-US" sz="1100" dirty="0"/>
              <a:t> for providing us the opportunity to do this project under his guidance, and for all the resources he shared with us throughout the course of this project.</a:t>
            </a:r>
          </a:p>
        </p:txBody>
      </p:sp>
      <p:sp>
        <p:nvSpPr>
          <p:cNvPr id="3" name="object 19">
            <a:extLst>
              <a:ext uri="{FF2B5EF4-FFF2-40B4-BE49-F238E27FC236}">
                <a16:creationId xmlns:a16="http://schemas.microsoft.com/office/drawing/2014/main" id="{A45BA048-BDBC-362D-E9E5-399CBF1CA71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4" name="object 20">
            <a:extLst>
              <a:ext uri="{FF2B5EF4-FFF2-40B4-BE49-F238E27FC236}">
                <a16:creationId xmlns:a16="http://schemas.microsoft.com/office/drawing/2014/main" id="{1705D9ED-E055-FFA9-21FB-AC1AFF918452}"/>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5" name="object 21">
            <a:extLst>
              <a:ext uri="{FF2B5EF4-FFF2-40B4-BE49-F238E27FC236}">
                <a16:creationId xmlns:a16="http://schemas.microsoft.com/office/drawing/2014/main" id="{0B9FD1AA-7C53-C8AE-F38F-5A08B3E7B66F}"/>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562415306"/>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FRAMEWORK OF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6</a:t>
            </a:fld>
            <a:r>
              <a:rPr spc="5" dirty="0"/>
              <a:t> </a:t>
            </a:r>
            <a:r>
              <a:rPr spc="135" dirty="0"/>
              <a:t>/</a:t>
            </a:r>
            <a:r>
              <a:rPr spc="5" dirty="0"/>
              <a:t> </a:t>
            </a:r>
            <a:r>
              <a:rPr spc="-5" dirty="0"/>
              <a:t>16</a:t>
            </a:r>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615553"/>
          </a:xfrm>
          <a:prstGeom prst="rect">
            <a:avLst/>
          </a:prstGeom>
          <a:noFill/>
        </p:spPr>
        <p:txBody>
          <a:bodyPr wrap="square" rtlCol="0">
            <a:spAutoFit/>
          </a:bodyPr>
          <a:lstStyle/>
          <a:p>
            <a:pPr marL="171450" indent="-171450">
              <a:buFont typeface="Arial" panose="020B0604020202020204" pitchFamily="34" charset="0"/>
              <a:buChar char="•"/>
            </a:pPr>
            <a:r>
              <a:rPr lang="en-US" sz="1100" dirty="0"/>
              <a:t>For analyzing the shot probability for different regions of the court, we have divided the court into four regions as shown in the image below:  </a:t>
            </a:r>
          </a:p>
          <a:p>
            <a:pPr marL="285750" indent="-285750">
              <a:buFont typeface="Arial" panose="020B0604020202020204" pitchFamily="34" charset="0"/>
              <a:buChar char="•"/>
            </a:pPr>
            <a:endParaRPr lang="en-US" sz="1200" dirty="0"/>
          </a:p>
        </p:txBody>
      </p:sp>
      <p:pic>
        <p:nvPicPr>
          <p:cNvPr id="3" name="Picture 2">
            <a:extLst>
              <a:ext uri="{FF2B5EF4-FFF2-40B4-BE49-F238E27FC236}">
                <a16:creationId xmlns:a16="http://schemas.microsoft.com/office/drawing/2014/main" id="{F08CFDEE-B759-E475-14F0-D87E5C683A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266" y="968375"/>
            <a:ext cx="1465707" cy="2219960"/>
          </a:xfrm>
          <a:prstGeom prst="rect">
            <a:avLst/>
          </a:prstGeom>
        </p:spPr>
      </p:pic>
      <p:sp>
        <p:nvSpPr>
          <p:cNvPr id="4" name="object 19">
            <a:extLst>
              <a:ext uri="{FF2B5EF4-FFF2-40B4-BE49-F238E27FC236}">
                <a16:creationId xmlns:a16="http://schemas.microsoft.com/office/drawing/2014/main" id="{63C1312C-764F-D26B-3A48-FE927653D865}"/>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CC9D1E5B-2F8A-E237-C509-4A3D4A24E528}"/>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7019677-5518-5B27-014F-65F7B89899FD}"/>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1540735378"/>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FRAMEWORK OF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7</a:t>
            </a:fld>
            <a:r>
              <a:rPr spc="5" dirty="0"/>
              <a:t> </a:t>
            </a:r>
            <a:r>
              <a:rPr spc="135" dirty="0"/>
              <a:t>/</a:t>
            </a:r>
            <a:r>
              <a:rPr spc="5" dirty="0"/>
              <a:t> </a:t>
            </a:r>
            <a:r>
              <a:rPr spc="-5" dirty="0"/>
              <a:t>16</a:t>
            </a:r>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2985433"/>
          </a:xfrm>
          <a:prstGeom prst="rect">
            <a:avLst/>
          </a:prstGeom>
          <a:noFill/>
        </p:spPr>
        <p:txBody>
          <a:bodyPr wrap="square" rtlCol="0">
            <a:spAutoFit/>
          </a:bodyPr>
          <a:lstStyle/>
          <a:p>
            <a:pPr marL="171450" indent="-171450">
              <a:buFont typeface="Arial" panose="020B0604020202020204" pitchFamily="34" charset="0"/>
              <a:buChar char="•"/>
            </a:pPr>
            <a:r>
              <a:rPr lang="en-US" sz="1100" dirty="0"/>
              <a:t>For analyzing the shot probability for different types of shots, we have divided the shots into the following categories:</a:t>
            </a:r>
          </a:p>
          <a:p>
            <a:endParaRPr lang="en-US" sz="1100" dirty="0"/>
          </a:p>
          <a:p>
            <a:pPr marL="342900" lvl="0" indent="-342900">
              <a:buFont typeface="+mj-lt"/>
              <a:buAutoNum type="arabicParenR"/>
            </a:pPr>
            <a:r>
              <a:rPr lang="en-US" sz="1100" dirty="0"/>
              <a:t>Forehand Parallel Drive </a:t>
            </a:r>
          </a:p>
          <a:p>
            <a:pPr marL="342900" lvl="0" indent="-342900">
              <a:buFont typeface="+mj-lt"/>
              <a:buAutoNum type="arabicParenR"/>
            </a:pPr>
            <a:r>
              <a:rPr lang="en-US" sz="1100" dirty="0"/>
              <a:t>Forehand Cross Drive </a:t>
            </a:r>
          </a:p>
          <a:p>
            <a:pPr marL="342900" lvl="0" indent="-342900">
              <a:buFont typeface="+mj-lt"/>
              <a:buAutoNum type="arabicParenR"/>
            </a:pPr>
            <a:r>
              <a:rPr lang="en-US" sz="1100" dirty="0"/>
              <a:t>Forehand Lob </a:t>
            </a:r>
          </a:p>
          <a:p>
            <a:pPr marL="342900" lvl="0" indent="-342900">
              <a:buFont typeface="+mj-lt"/>
              <a:buAutoNum type="arabicParenR"/>
            </a:pPr>
            <a:r>
              <a:rPr lang="en-US" sz="1100" dirty="0"/>
              <a:t>Forehand Boast </a:t>
            </a:r>
          </a:p>
          <a:p>
            <a:pPr marL="342900" lvl="0" indent="-342900">
              <a:buFont typeface="+mj-lt"/>
              <a:buAutoNum type="arabicParenR"/>
            </a:pPr>
            <a:r>
              <a:rPr lang="en-US" sz="1100" dirty="0"/>
              <a:t>Forehand Back-wall</a:t>
            </a:r>
            <a:endParaRPr lang="en-IN" sz="1100" dirty="0"/>
          </a:p>
          <a:p>
            <a:pPr marL="342900" lvl="0" indent="-342900">
              <a:buFont typeface="+mj-lt"/>
              <a:buAutoNum type="arabicParenR"/>
            </a:pPr>
            <a:r>
              <a:rPr lang="en-US" sz="1100" dirty="0"/>
              <a:t>Forehand Drop </a:t>
            </a:r>
          </a:p>
          <a:p>
            <a:pPr marL="342900" lvl="0" indent="-342900">
              <a:buFont typeface="+mj-lt"/>
              <a:buAutoNum type="arabicParenR"/>
            </a:pPr>
            <a:r>
              <a:rPr lang="en-US" sz="1100" dirty="0"/>
              <a:t>Backhand Parallel Drive </a:t>
            </a:r>
          </a:p>
          <a:p>
            <a:pPr marL="342900" lvl="0" indent="-342900">
              <a:buFont typeface="+mj-lt"/>
              <a:buAutoNum type="arabicParenR"/>
            </a:pPr>
            <a:r>
              <a:rPr lang="en-US" sz="1100" dirty="0"/>
              <a:t>Backhand Cross Drive </a:t>
            </a:r>
          </a:p>
          <a:p>
            <a:pPr marL="342900" lvl="0" indent="-342900">
              <a:buFont typeface="+mj-lt"/>
              <a:buAutoNum type="arabicParenR"/>
            </a:pPr>
            <a:r>
              <a:rPr lang="en-US" sz="1100" dirty="0"/>
              <a:t>Backhand Lob </a:t>
            </a:r>
          </a:p>
          <a:p>
            <a:pPr marL="342900" lvl="0" indent="-342900">
              <a:buFont typeface="+mj-lt"/>
              <a:buAutoNum type="arabicParenR"/>
            </a:pPr>
            <a:r>
              <a:rPr lang="en-US" sz="1100" dirty="0"/>
              <a:t>Backhand Boast </a:t>
            </a:r>
          </a:p>
          <a:p>
            <a:pPr marL="342900" lvl="0" indent="-342900">
              <a:buFont typeface="+mj-lt"/>
              <a:buAutoNum type="arabicParenR"/>
            </a:pPr>
            <a:r>
              <a:rPr lang="en-US" sz="1100" dirty="0"/>
              <a:t>Backhand Back-wall</a:t>
            </a:r>
            <a:endParaRPr lang="en-IN" sz="1100" dirty="0"/>
          </a:p>
          <a:p>
            <a:pPr marL="342900" lvl="0" indent="-342900">
              <a:buFont typeface="+mj-lt"/>
              <a:buAutoNum type="arabicParenR"/>
            </a:pPr>
            <a:r>
              <a:rPr lang="en-US" sz="1100" dirty="0"/>
              <a:t>Backhand Drop  </a:t>
            </a:r>
            <a:endParaRPr lang="en-IN" sz="1100" dirty="0"/>
          </a:p>
          <a:p>
            <a:pPr marL="228600" indent="-228600">
              <a:buFont typeface="+mj-lt"/>
              <a:buAutoNum type="arabicPeriod"/>
            </a:pPr>
            <a:endParaRPr lang="en-US" sz="1100" dirty="0"/>
          </a:p>
          <a:p>
            <a:pPr marL="285750" indent="-285750">
              <a:buFont typeface="Arial" panose="020B0604020202020204" pitchFamily="34" charset="0"/>
              <a:buChar char="•"/>
            </a:pPr>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3925001536"/>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FRAMEWORK OF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8</a:t>
            </a:fld>
            <a:r>
              <a:rPr spc="5" dirty="0"/>
              <a:t> </a:t>
            </a:r>
            <a:r>
              <a:rPr spc="135" dirty="0"/>
              <a:t>/</a:t>
            </a:r>
            <a:r>
              <a:rPr spc="5" dirty="0"/>
              <a:t> </a:t>
            </a:r>
            <a:r>
              <a:rPr spc="-5" dirty="0"/>
              <a:t>16</a:t>
            </a:r>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1461939"/>
          </a:xfrm>
          <a:prstGeom prst="rect">
            <a:avLst/>
          </a:prstGeom>
          <a:noFill/>
        </p:spPr>
        <p:txBody>
          <a:bodyPr wrap="square" rtlCol="0">
            <a:spAutoFit/>
          </a:bodyPr>
          <a:lstStyle/>
          <a:p>
            <a:pPr marL="171450" indent="-171450">
              <a:buFont typeface="Arial" panose="020B0604020202020204" pitchFamily="34" charset="0"/>
              <a:buChar char="•"/>
            </a:pPr>
            <a:r>
              <a:rPr lang="en-US" sz="1100" dirty="0"/>
              <a:t>For analyzing the result of different types of shots played, we have divided the shot outcomes into the following categories:</a:t>
            </a:r>
          </a:p>
          <a:p>
            <a:endParaRPr lang="en-US" sz="1100" dirty="0"/>
          </a:p>
          <a:p>
            <a:pPr marL="342900" lvl="0" indent="-342900">
              <a:buFont typeface="+mj-lt"/>
              <a:buAutoNum type="arabicParenR"/>
            </a:pPr>
            <a:r>
              <a:rPr lang="en-US" sz="1100" dirty="0"/>
              <a:t>Normal Shot</a:t>
            </a:r>
          </a:p>
          <a:p>
            <a:pPr marL="342900" lvl="0" indent="-342900">
              <a:buFont typeface="+mj-lt"/>
              <a:buAutoNum type="arabicParenR"/>
            </a:pPr>
            <a:r>
              <a:rPr lang="en-US" sz="1100" dirty="0"/>
              <a:t>Winner</a:t>
            </a:r>
          </a:p>
          <a:p>
            <a:pPr marL="342900" lvl="0" indent="-342900">
              <a:buFont typeface="+mj-lt"/>
              <a:buAutoNum type="arabicParenR"/>
            </a:pPr>
            <a:r>
              <a:rPr lang="en-US" sz="1100" dirty="0"/>
              <a:t>Forced Error</a:t>
            </a:r>
          </a:p>
          <a:p>
            <a:pPr marL="342900" lvl="0" indent="-342900">
              <a:buFont typeface="+mj-lt"/>
              <a:buAutoNum type="arabicParenR"/>
            </a:pPr>
            <a:r>
              <a:rPr lang="en-US" sz="1100" dirty="0"/>
              <a:t>Unforced Error</a:t>
            </a:r>
          </a:p>
          <a:p>
            <a:pPr marL="285750" indent="-285750">
              <a:buFont typeface="Arial" panose="020B0604020202020204" pitchFamily="34" charset="0"/>
              <a:buChar char="•"/>
            </a:pPr>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75825927"/>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95700" cy="232756"/>
          </a:xfrm>
          <a:prstGeom prst="rect">
            <a:avLst/>
          </a:prstGeom>
        </p:spPr>
        <p:txBody>
          <a:bodyPr vert="horz" wrap="square" lIns="0" tIns="17145" rIns="0" bIns="0" rtlCol="0">
            <a:spAutoFit/>
          </a:bodyPr>
          <a:lstStyle/>
          <a:p>
            <a:pPr marL="12700">
              <a:lnSpc>
                <a:spcPct val="100000"/>
              </a:lnSpc>
              <a:spcBef>
                <a:spcPts val="135"/>
              </a:spcBef>
            </a:pPr>
            <a:r>
              <a:rPr lang="en-US" spc="-45" dirty="0"/>
              <a:t>SHOT ANALYSIS</a:t>
            </a:r>
            <a:endParaRPr spc="-45" dirty="0"/>
          </a:p>
        </p:txBody>
      </p:sp>
      <p:grpSp>
        <p:nvGrpSpPr>
          <p:cNvPr id="25" name="object 25"/>
          <p:cNvGrpSpPr/>
          <p:nvPr/>
        </p:nvGrpSpPr>
        <p:grpSpPr>
          <a:xfrm>
            <a:off x="0" y="3361766"/>
            <a:ext cx="4608195" cy="94615"/>
            <a:chOff x="0" y="3361766"/>
            <a:chExt cx="4608195" cy="94615"/>
          </a:xfrm>
        </p:grpSpPr>
        <p:sp>
          <p:nvSpPr>
            <p:cNvPr id="26" name="object 26"/>
            <p:cNvSpPr/>
            <p:nvPr/>
          </p:nvSpPr>
          <p:spPr>
            <a:xfrm>
              <a:off x="0" y="3361766"/>
              <a:ext cx="1536065" cy="94615"/>
            </a:xfrm>
            <a:custGeom>
              <a:avLst/>
              <a:gdLst/>
              <a:ahLst/>
              <a:cxnLst/>
              <a:rect l="l" t="t" r="r" b="b"/>
              <a:pathLst>
                <a:path w="1536065" h="94614">
                  <a:moveTo>
                    <a:pt x="1535976" y="0"/>
                  </a:moveTo>
                  <a:lnTo>
                    <a:pt x="0" y="0"/>
                  </a:lnTo>
                  <a:lnTo>
                    <a:pt x="0" y="94234"/>
                  </a:lnTo>
                  <a:lnTo>
                    <a:pt x="1535976" y="94234"/>
                  </a:lnTo>
                  <a:lnTo>
                    <a:pt x="1535976" y="0"/>
                  </a:lnTo>
                  <a:close/>
                </a:path>
              </a:pathLst>
            </a:custGeom>
            <a:solidFill>
              <a:srgbClr val="191959"/>
            </a:solidFill>
          </p:spPr>
          <p:txBody>
            <a:bodyPr wrap="square" lIns="0" tIns="0" rIns="0" bIns="0" rtlCol="0"/>
            <a:lstStyle/>
            <a:p>
              <a:endParaRPr/>
            </a:p>
          </p:txBody>
        </p:sp>
        <p:sp>
          <p:nvSpPr>
            <p:cNvPr id="27" name="object 27"/>
            <p:cNvSpPr/>
            <p:nvPr/>
          </p:nvSpPr>
          <p:spPr>
            <a:xfrm>
              <a:off x="1535976"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262685"/>
            </a:solidFill>
          </p:spPr>
          <p:txBody>
            <a:bodyPr wrap="square" lIns="0" tIns="0" rIns="0" bIns="0" rtlCol="0"/>
            <a:lstStyle/>
            <a:p>
              <a:endParaRPr/>
            </a:p>
          </p:txBody>
        </p:sp>
        <p:sp>
          <p:nvSpPr>
            <p:cNvPr id="28" name="object 28"/>
            <p:cNvSpPr/>
            <p:nvPr/>
          </p:nvSpPr>
          <p:spPr>
            <a:xfrm>
              <a:off x="3071952" y="3361766"/>
              <a:ext cx="1536065" cy="94615"/>
            </a:xfrm>
            <a:custGeom>
              <a:avLst/>
              <a:gdLst/>
              <a:ahLst/>
              <a:cxnLst/>
              <a:rect l="l" t="t" r="r" b="b"/>
              <a:pathLst>
                <a:path w="1536064" h="94614">
                  <a:moveTo>
                    <a:pt x="1535976" y="0"/>
                  </a:moveTo>
                  <a:lnTo>
                    <a:pt x="0" y="0"/>
                  </a:lnTo>
                  <a:lnTo>
                    <a:pt x="0" y="94233"/>
                  </a:lnTo>
                  <a:lnTo>
                    <a:pt x="1535976" y="94233"/>
                  </a:lnTo>
                  <a:lnTo>
                    <a:pt x="1535976" y="0"/>
                  </a:lnTo>
                  <a:close/>
                </a:path>
              </a:pathLst>
            </a:custGeom>
            <a:solidFill>
              <a:srgbClr val="3333B2"/>
            </a:solidFill>
          </p:spPr>
          <p:txBody>
            <a:bodyPr wrap="square" lIns="0" tIns="0" rIns="0" bIns="0" rtlCol="0"/>
            <a:lstStyle/>
            <a:p>
              <a:endParaRPr/>
            </a:p>
          </p:txBody>
        </p:sp>
      </p:gr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590"/>
              </a:lnSpc>
            </a:pPr>
            <a:fld id="{81D60167-4931-47E6-BA6A-407CBD079E47}" type="slidenum">
              <a:rPr spc="-5" dirty="0"/>
              <a:t>9</a:t>
            </a:fld>
            <a:r>
              <a:rPr spc="5" dirty="0"/>
              <a:t> </a:t>
            </a:r>
            <a:r>
              <a:rPr spc="135" dirty="0"/>
              <a:t>/</a:t>
            </a:r>
            <a:r>
              <a:rPr spc="5" dirty="0"/>
              <a:t> </a:t>
            </a:r>
            <a:r>
              <a:rPr spc="-5" dirty="0"/>
              <a:t>16</a:t>
            </a:r>
          </a:p>
        </p:txBody>
      </p:sp>
      <p:sp>
        <p:nvSpPr>
          <p:cNvPr id="34" name="TextBox 33">
            <a:extLst>
              <a:ext uri="{FF2B5EF4-FFF2-40B4-BE49-F238E27FC236}">
                <a16:creationId xmlns:a16="http://schemas.microsoft.com/office/drawing/2014/main" id="{C7F1A37D-E15A-D3D0-BC67-15060043AFE1}"/>
              </a:ext>
            </a:extLst>
          </p:cNvPr>
          <p:cNvSpPr txBox="1"/>
          <p:nvPr/>
        </p:nvSpPr>
        <p:spPr>
          <a:xfrm>
            <a:off x="95300" y="431173"/>
            <a:ext cx="4506084" cy="3493264"/>
          </a:xfrm>
          <a:prstGeom prst="rect">
            <a:avLst/>
          </a:prstGeom>
          <a:noFill/>
        </p:spPr>
        <p:txBody>
          <a:bodyPr wrap="square" rtlCol="0">
            <a:spAutoFit/>
          </a:bodyPr>
          <a:lstStyle/>
          <a:p>
            <a:pPr marL="171450" indent="-171450">
              <a:buFont typeface="Arial" panose="020B0604020202020204" pitchFamily="34" charset="0"/>
              <a:buChar char="•"/>
            </a:pPr>
            <a:r>
              <a:rPr lang="en-US" sz="1100" dirty="0"/>
              <a:t>A total of 4 matches of professional level and 4 matches of intermediate level were analyzed. Professional players include the top 10-15 squash players in the world as ranked by the Professional Squash Association(PSA), while matches of university level squash teams were analyzed to make up the intermediate level.</a:t>
            </a:r>
          </a:p>
          <a:p>
            <a:endParaRPr lang="en-US" sz="1100" dirty="0"/>
          </a:p>
          <a:p>
            <a:pPr marL="171450" indent="-171450">
              <a:buFont typeface="Arial" panose="020B0604020202020204" pitchFamily="34" charset="0"/>
              <a:buChar char="•"/>
            </a:pPr>
            <a:r>
              <a:rPr lang="en-US" sz="1100" dirty="0"/>
              <a:t>An approximate total of 900 shots of the professional level matches and 500 shots of the intermediate level matches were used to perform the analysis and draw conclusions.</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The following assumptions were made while analyzing the shots:</a:t>
            </a:r>
          </a:p>
          <a:p>
            <a:pPr marL="228600" indent="-228600">
              <a:buFont typeface="+mj-lt"/>
              <a:buAutoNum type="arabicPeriod"/>
            </a:pPr>
            <a:r>
              <a:rPr lang="en-US" sz="1100" dirty="0"/>
              <a:t>The shots leading to let or stroke were not counted for analysis.</a:t>
            </a:r>
          </a:p>
          <a:p>
            <a:pPr marL="228600" indent="-228600">
              <a:buFont typeface="+mj-lt"/>
              <a:buAutoNum type="arabicPeriod"/>
            </a:pPr>
            <a:r>
              <a:rPr lang="en-US" sz="1100" dirty="0"/>
              <a:t>The service shots were not counted for analysis.</a:t>
            </a:r>
          </a:p>
          <a:p>
            <a:pPr marL="228600" indent="-228600">
              <a:buFont typeface="+mj-lt"/>
              <a:buAutoNum type="arabicPeriod"/>
            </a:pPr>
            <a:r>
              <a:rPr lang="en-US" sz="1100" dirty="0"/>
              <a:t>The volley shots were not considered as a separate type.</a:t>
            </a:r>
          </a:p>
          <a:p>
            <a:pPr marL="228600" indent="-228600">
              <a:buFont typeface="+mj-lt"/>
              <a:buAutoNum type="arabicPeriod"/>
            </a:pPr>
            <a:r>
              <a:rPr lang="en-US" sz="1100" dirty="0"/>
              <a:t>We have performed the entire analysis for right-handed players and hence the terminologies used relate to the same.</a:t>
            </a:r>
          </a:p>
          <a:p>
            <a:pPr marL="228600" indent="-228600">
              <a:buFont typeface="+mj-lt"/>
              <a:buAutoNum type="arabicPeriod"/>
            </a:pPr>
            <a:endParaRPr lang="en-US" sz="1100" dirty="0"/>
          </a:p>
          <a:p>
            <a:endParaRPr lang="en-US" sz="1100" dirty="0"/>
          </a:p>
          <a:p>
            <a:pPr marL="228600" indent="-228600">
              <a:buFont typeface="+mj-lt"/>
              <a:buAutoNum type="arabicPeriod"/>
            </a:pPr>
            <a:endParaRPr lang="en-US" sz="1100" dirty="0"/>
          </a:p>
          <a:p>
            <a:endParaRPr lang="en-US" sz="1200" dirty="0"/>
          </a:p>
        </p:txBody>
      </p:sp>
      <p:sp>
        <p:nvSpPr>
          <p:cNvPr id="4" name="object 19">
            <a:extLst>
              <a:ext uri="{FF2B5EF4-FFF2-40B4-BE49-F238E27FC236}">
                <a16:creationId xmlns:a16="http://schemas.microsoft.com/office/drawing/2014/main" id="{0961A6B9-71F9-7506-C3D3-59059E3D0C47}"/>
              </a:ext>
            </a:extLst>
          </p:cNvPr>
          <p:cNvSpPr txBox="1">
            <a:spLocks noGrp="1"/>
          </p:cNvSpPr>
          <p:nvPr>
            <p:ph type="dt" sz="half" idx="6"/>
          </p:nvPr>
        </p:nvSpPr>
        <p:spPr>
          <a:xfrm>
            <a:off x="227926" y="3364961"/>
            <a:ext cx="1080770" cy="153888"/>
          </a:xfrm>
          <a:prstGeom prst="rect">
            <a:avLst/>
          </a:prstGeom>
        </p:spPr>
        <p:txBody>
          <a:bodyPr vert="horz" wrap="square" lIns="0" tIns="0" rIns="0" bIns="0" rtlCol="0">
            <a:spAutoFit/>
          </a:bodyPr>
          <a:lstStyle/>
          <a:p>
            <a:pPr marL="12700">
              <a:lnSpc>
                <a:spcPts val="590"/>
              </a:lnSpc>
            </a:pPr>
            <a:r>
              <a:rPr lang="en-IN" spc="-10"/>
              <a:t>K. S. Kirpekar &amp; P. D. Anwekar </a:t>
            </a:r>
            <a:endParaRPr spc="15" dirty="0"/>
          </a:p>
        </p:txBody>
      </p:sp>
      <p:sp>
        <p:nvSpPr>
          <p:cNvPr id="5" name="object 20">
            <a:extLst>
              <a:ext uri="{FF2B5EF4-FFF2-40B4-BE49-F238E27FC236}">
                <a16:creationId xmlns:a16="http://schemas.microsoft.com/office/drawing/2014/main" id="{A594E6D7-8A7F-844B-7CD6-B7E63A6F5426}"/>
              </a:ext>
            </a:extLst>
          </p:cNvPr>
          <p:cNvSpPr txBox="1"/>
          <p:nvPr/>
        </p:nvSpPr>
        <p:spPr>
          <a:xfrm>
            <a:off x="1804350" y="3364961"/>
            <a:ext cx="1264285" cy="76944"/>
          </a:xfrm>
          <a:prstGeom prst="rect">
            <a:avLst/>
          </a:prstGeom>
        </p:spPr>
        <p:txBody>
          <a:bodyPr vert="horz" wrap="square" lIns="0" tIns="0" rIns="0" bIns="0" rtlCol="0">
            <a:spAutoFit/>
          </a:bodyPr>
          <a:lstStyle/>
          <a:p>
            <a:pPr marL="12700">
              <a:lnSpc>
                <a:spcPts val="590"/>
              </a:lnSpc>
            </a:pPr>
            <a:r>
              <a:rPr lang="en-US" sz="500" b="1" spc="-30" dirty="0">
                <a:solidFill>
                  <a:srgbClr val="FFFFFF"/>
                </a:solidFill>
                <a:latin typeface="Arial"/>
                <a:cs typeface="Arial"/>
              </a:rPr>
              <a:t>Probabilistic Analysis of Squash</a:t>
            </a:r>
            <a:endParaRPr sz="500" dirty="0">
              <a:latin typeface="Arial"/>
              <a:cs typeface="Arial"/>
            </a:endParaRPr>
          </a:p>
        </p:txBody>
      </p:sp>
      <p:sp>
        <p:nvSpPr>
          <p:cNvPr id="6" name="object 21">
            <a:extLst>
              <a:ext uri="{FF2B5EF4-FFF2-40B4-BE49-F238E27FC236}">
                <a16:creationId xmlns:a16="http://schemas.microsoft.com/office/drawing/2014/main" id="{0E9CBE18-B5C2-020C-D6A0-4310E38B3985}"/>
              </a:ext>
            </a:extLst>
          </p:cNvPr>
          <p:cNvSpPr txBox="1">
            <a:spLocks noGrp="1"/>
          </p:cNvSpPr>
          <p:nvPr>
            <p:ph type="ftr" sz="quarter" idx="5"/>
          </p:nvPr>
        </p:nvSpPr>
        <p:spPr>
          <a:xfrm>
            <a:off x="3656482" y="3364961"/>
            <a:ext cx="628390" cy="76944"/>
          </a:xfrm>
          <a:prstGeom prst="rect">
            <a:avLst/>
          </a:prstGeom>
        </p:spPr>
        <p:txBody>
          <a:bodyPr vert="horz" wrap="square" lIns="0" tIns="0" rIns="0" bIns="0" rtlCol="0">
            <a:spAutoFit/>
          </a:bodyPr>
          <a:lstStyle/>
          <a:p>
            <a:pPr marL="12700">
              <a:lnSpc>
                <a:spcPts val="590"/>
              </a:lnSpc>
            </a:pPr>
            <a:r>
              <a:rPr lang="en-US" spc="-25" dirty="0"/>
              <a:t>December 14, 2022</a:t>
            </a:r>
            <a:endParaRPr spc="-5" dirty="0"/>
          </a:p>
        </p:txBody>
      </p:sp>
    </p:spTree>
    <p:extLst>
      <p:ext uri="{BB962C8B-B14F-4D97-AF65-F5344CB8AC3E}">
        <p14:creationId xmlns:p14="http://schemas.microsoft.com/office/powerpoint/2010/main" val="484761403"/>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1260</TotalTime>
  <Words>1878</Words>
  <Application>Microsoft Macintosh PowerPoint</Application>
  <PresentationFormat>Custom</PresentationFormat>
  <Paragraphs>275</Paragraphs>
  <Slides>27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Tahoma</vt:lpstr>
      <vt:lpstr>Office Theme</vt:lpstr>
      <vt:lpstr>Probabilistic Analysis of the Different Shots  in the Sport of Squash</vt:lpstr>
      <vt:lpstr>Outline</vt:lpstr>
      <vt:lpstr>INTRODUCTION</vt:lpstr>
      <vt:lpstr>MOTIVATION</vt:lpstr>
      <vt:lpstr>ACKNOWLEDGMENT</vt:lpstr>
      <vt:lpstr>FRAMEWORK OF ANALYSIS</vt:lpstr>
      <vt:lpstr>FRAMEWORK OF ANALYSIS</vt:lpstr>
      <vt:lpstr>FRAMEWORK OF ANALYSIS</vt:lpstr>
      <vt:lpstr>SHOT ANALYSIS</vt:lpstr>
      <vt:lpstr>SHOT ANALYSIS</vt:lpstr>
      <vt:lpstr>SHOT ANALYSIS</vt:lpstr>
      <vt:lpstr>SHOT ANALYSIS</vt:lpstr>
      <vt:lpstr>SHOT ANALYSIS</vt:lpstr>
      <vt:lpstr>SHOT ANALYSIS</vt:lpstr>
      <vt:lpstr>SHOT ANALYSIS</vt:lpstr>
      <vt:lpstr>SHOT ANALYSIS</vt:lpstr>
      <vt:lpstr>SHOT ANALYSIS</vt:lpstr>
      <vt:lpstr>ANALYSIS RESULTS</vt:lpstr>
      <vt:lpstr>ANALYSIS RESULTS</vt:lpstr>
      <vt:lpstr>ANALYSIS RESULTS</vt:lpstr>
      <vt:lpstr>ANALYSIS RESULTS</vt:lpstr>
      <vt:lpstr>ANALYSIS RESULTS</vt:lpstr>
      <vt:lpstr>ANALYSIS RESULTS</vt:lpstr>
      <vt:lpstr>FINAL CONCLUSIONS </vt:lpstr>
      <vt:lpstr>FINAL CONCLUSIONS </vt:lpstr>
      <vt:lpstr>REFERENCES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Analysis of Subband-Level Channel Quality Indicator Feedback Scheme of LTE</dc:title>
  <dc:creator>Sushruth N. Donthi &amp; Neelesh B. Mehta Indian Institute of Science, Bangalore. </dc:creator>
  <cp:lastModifiedBy>KAUSHAL SAGAR KIRPEKAR</cp:lastModifiedBy>
  <cp:revision>10</cp:revision>
  <dcterms:created xsi:type="dcterms:W3CDTF">2022-12-13T13:11:24Z</dcterms:created>
  <dcterms:modified xsi:type="dcterms:W3CDTF">2022-12-14T10:12:37Z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2018-02-13T00:00:00Z</vt:filetime>
  </property>
  <property fmtid="{D5CDD505-2E9C-101B-9397-08002B2CF9AE}" pid="3" name="Creator">
    <vt:lpwstr>LaTeX with Beamer class version 3.36</vt:lpwstr>
  </property>
  <property fmtid="{D5CDD505-2E9C-101B-9397-08002B2CF9AE}" pid="4" name="LastSaved">
    <vt:filetime>2022-12-13T00:00:00Z</vt:filetime>
  </property>
</Properties>
</file>