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5"/>
  </p:notesMasterIdLst>
  <p:sldIdLst>
    <p:sldId id="256" r:id="rId2"/>
    <p:sldId id="257" r:id="rId3"/>
    <p:sldId id="258" r:id="rId4"/>
    <p:sldId id="259" r:id="rId5"/>
    <p:sldId id="260" r:id="rId6"/>
    <p:sldId id="261" r:id="rId7"/>
    <p:sldId id="268" r:id="rId8"/>
    <p:sldId id="264" r:id="rId9"/>
    <p:sldId id="269" r:id="rId10"/>
    <p:sldId id="263"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0E8AB1-7538-4B79-877A-139CCC216809}" type="datetimeFigureOut">
              <a:rPr lang="en-IN" smtClean="0"/>
              <a:t>08-12-2023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3844FC-7885-4FDD-9DDE-D5148E27BAC2}" type="slidenum">
              <a:rPr lang="en-IN" smtClean="0"/>
              <a:t>‹#›</a:t>
            </a:fld>
            <a:endParaRPr lang="en-IN"/>
          </a:p>
        </p:txBody>
      </p:sp>
    </p:spTree>
    <p:extLst>
      <p:ext uri="{BB962C8B-B14F-4D97-AF65-F5344CB8AC3E}">
        <p14:creationId xmlns:p14="http://schemas.microsoft.com/office/powerpoint/2010/main" val="1086338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354B92-8304-4B22-9061-4556CF5D4CB9}" type="datetime1">
              <a:rPr lang="en-IN" smtClean="0"/>
              <a:t>08-12-2023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411225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D13156-DB53-4C66-9252-01C3B11B8951}" type="datetime1">
              <a:rPr lang="en-IN" smtClean="0"/>
              <a:t>08-12-2023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1873793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0B4A8E-7F20-4DE8-B87B-B332C1C23DC3}" type="datetime1">
              <a:rPr lang="en-IN" smtClean="0"/>
              <a:t>08-12-2023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1074459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116464-4517-4C56-B09E-90A5A95A2BFF}" type="datetime1">
              <a:rPr lang="en-IN" smtClean="0"/>
              <a:t>08-12-2023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3085644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22D46B8-F267-40D9-BF46-564F8540C946}" type="datetime1">
              <a:rPr lang="en-IN" smtClean="0"/>
              <a:t>08-12-2023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3229266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70D98FD-23E1-41EE-AF1B-42E5756A9E44}" type="datetime1">
              <a:rPr lang="en-IN" smtClean="0"/>
              <a:t>08-12-2023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1193740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EF76A701-B777-407F-AC8E-09A9B3DBDA47}" type="datetime1">
              <a:rPr lang="en-IN" smtClean="0"/>
              <a:t>08-12-2023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9C2E9D-1E70-452B-8228-F2D7F4867990}"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76603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1F1B82-2CEC-4713-B3A7-526B78AA1457}" type="datetime1">
              <a:rPr lang="en-IN" smtClean="0"/>
              <a:t>08-12-2023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3405683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BF10D4-BE45-4650-A305-429238FE5E5D}" type="datetime1">
              <a:rPr lang="en-IN" smtClean="0"/>
              <a:t>08-12-2023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1264975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F2FB11D8-CAD4-4FEB-9530-083508E177B8}" type="datetime1">
              <a:rPr lang="en-IN" smtClean="0"/>
              <a:t>08-12-2023</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IN"/>
          </a:p>
        </p:txBody>
      </p:sp>
      <p:sp>
        <p:nvSpPr>
          <p:cNvPr id="11" name="Slide Number Placeholder 10"/>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1714606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6BB75FF-955C-4241-9887-224F7460871B}" type="datetime1">
              <a:rPr lang="en-IN" smtClean="0"/>
              <a:t>08-12-2023</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IN"/>
          </a:p>
        </p:txBody>
      </p:sp>
      <p:sp>
        <p:nvSpPr>
          <p:cNvPr id="10" name="Slide Number Placeholder 9"/>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138930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C3E6F4C-5277-4460-BD20-17804B88A6CF}" type="datetime1">
              <a:rPr lang="en-IN" smtClean="0"/>
              <a:t>08-12-2023</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89C2E9D-1E70-452B-8228-F2D7F4867990}" type="slidenum">
              <a:rPr lang="en-IN" smtClean="0"/>
              <a:t>‹#›</a:t>
            </a:fld>
            <a:endParaRPr lang="en-IN"/>
          </a:p>
        </p:txBody>
      </p:sp>
    </p:spTree>
    <p:extLst>
      <p:ext uri="{BB962C8B-B14F-4D97-AF65-F5344CB8AC3E}">
        <p14:creationId xmlns:p14="http://schemas.microsoft.com/office/powerpoint/2010/main" val="22989824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datasets/avikasliwal/used-cars-price-prediction?select=train-data.csv"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3151DB-E4FC-4CCE-B592-964976DA8512}"/>
              </a:ext>
            </a:extLst>
          </p:cNvPr>
          <p:cNvSpPr>
            <a:spLocks noGrp="1"/>
          </p:cNvSpPr>
          <p:nvPr>
            <p:ph type="subTitle" idx="1"/>
          </p:nvPr>
        </p:nvSpPr>
        <p:spPr>
          <a:xfrm>
            <a:off x="0" y="5410640"/>
            <a:ext cx="6801612" cy="1239894"/>
          </a:xfrm>
        </p:spPr>
        <p:txBody>
          <a:bodyPr/>
          <a:lstStyle/>
          <a:p>
            <a:pPr algn="l"/>
            <a:r>
              <a:rPr lang="en-IN" dirty="0">
                <a:solidFill>
                  <a:srgbClr val="002060"/>
                </a:solidFill>
                <a:latin typeface="Times New Roman" panose="02020603050405020304" pitchFamily="18" charset="0"/>
                <a:cs typeface="Times New Roman" panose="02020603050405020304" pitchFamily="18" charset="0"/>
              </a:rPr>
              <a:t>Under the guidance of </a:t>
            </a:r>
          </a:p>
          <a:p>
            <a:pPr algn="l"/>
            <a:r>
              <a:rPr lang="en-IN" dirty="0">
                <a:solidFill>
                  <a:srgbClr val="002060"/>
                </a:solidFill>
                <a:latin typeface="Times New Roman" panose="02020603050405020304" pitchFamily="18" charset="0"/>
                <a:cs typeface="Times New Roman" panose="02020603050405020304" pitchFamily="18" charset="0"/>
              </a:rPr>
              <a:t>                                  Prof. N. N. </a:t>
            </a:r>
            <a:r>
              <a:rPr lang="en-IN" dirty="0" err="1">
                <a:solidFill>
                  <a:srgbClr val="002060"/>
                </a:solidFill>
                <a:latin typeface="Times New Roman" panose="02020603050405020304" pitchFamily="18" charset="0"/>
                <a:cs typeface="Times New Roman" panose="02020603050405020304" pitchFamily="18" charset="0"/>
              </a:rPr>
              <a:t>Mudegol</a:t>
            </a:r>
            <a:r>
              <a:rPr lang="en-IN" dirty="0">
                <a:solidFill>
                  <a:srgbClr val="002060"/>
                </a:solidFill>
                <a:latin typeface="Times New Roman" panose="02020603050405020304" pitchFamily="18" charset="0"/>
                <a:cs typeface="Times New Roman" panose="02020603050405020304" pitchFamily="18" charset="0"/>
              </a:rPr>
              <a:t> mam</a:t>
            </a:r>
          </a:p>
          <a:p>
            <a:endParaRPr lang="en-IN" dirty="0">
              <a:solidFill>
                <a:srgbClr val="002060"/>
              </a:solidFill>
            </a:endParaRPr>
          </a:p>
        </p:txBody>
      </p:sp>
      <p:sp>
        <p:nvSpPr>
          <p:cNvPr id="5" name="TextBox 4">
            <a:extLst>
              <a:ext uri="{FF2B5EF4-FFF2-40B4-BE49-F238E27FC236}">
                <a16:creationId xmlns:a16="http://schemas.microsoft.com/office/drawing/2014/main" id="{EE6C8159-A13B-47E8-957A-8A206E7E88BF}"/>
              </a:ext>
            </a:extLst>
          </p:cNvPr>
          <p:cNvSpPr txBox="1"/>
          <p:nvPr/>
        </p:nvSpPr>
        <p:spPr>
          <a:xfrm>
            <a:off x="2030975" y="232213"/>
            <a:ext cx="8130049" cy="2477088"/>
          </a:xfrm>
          <a:prstGeom prst="rect">
            <a:avLst/>
          </a:prstGeom>
          <a:noFill/>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Walchand College of Engineering </a:t>
            </a:r>
          </a:p>
          <a:p>
            <a:pPr algn="ctr"/>
            <a:r>
              <a:rPr lang="en-US" sz="2000" b="1" i="1" dirty="0">
                <a:solidFill>
                  <a:srgbClr val="FF0000"/>
                </a:solidFill>
                <a:latin typeface="Times New Roman" panose="02020603050405020304" pitchFamily="18" charset="0"/>
                <a:cs typeface="Times New Roman" panose="02020603050405020304" pitchFamily="18" charset="0"/>
              </a:rPr>
              <a:t>(Government Aided Autonomous Institution)</a:t>
            </a:r>
          </a:p>
          <a:p>
            <a:pPr algn="ctr"/>
            <a:r>
              <a:rPr lang="en-US" sz="2800" b="1" dirty="0">
                <a:solidFill>
                  <a:srgbClr val="FF0000"/>
                </a:solidFill>
                <a:latin typeface="Times New Roman" panose="02020603050405020304" pitchFamily="18" charset="0"/>
                <a:cs typeface="Times New Roman" panose="02020603050405020304" pitchFamily="18" charset="0"/>
              </a:rPr>
              <a:t>Vishrambag, Sangli, 416415</a:t>
            </a:r>
          </a:p>
          <a:p>
            <a:pPr algn="ctr">
              <a:lnSpc>
                <a:spcPct val="150000"/>
              </a:lnSpc>
            </a:pPr>
            <a:r>
              <a:rPr lang="en-US" sz="2800" b="1" dirty="0">
                <a:solidFill>
                  <a:srgbClr val="002060"/>
                </a:solidFill>
                <a:latin typeface="Times New Roman" panose="02020603050405020304" pitchFamily="18" charset="0"/>
                <a:cs typeface="Times New Roman" panose="02020603050405020304" pitchFamily="18" charset="0"/>
              </a:rPr>
              <a:t>Department of Computer Science &amp; Engineering</a:t>
            </a:r>
          </a:p>
          <a:p>
            <a:pPr algn="ctr">
              <a:lnSpc>
                <a:spcPct val="150000"/>
              </a:lnSpc>
            </a:pPr>
            <a:r>
              <a:rPr lang="en-US" sz="2800" b="1" dirty="0">
                <a:solidFill>
                  <a:srgbClr val="002060"/>
                </a:solidFill>
                <a:latin typeface="Times New Roman" panose="02020603050405020304" pitchFamily="18" charset="0"/>
                <a:cs typeface="Times New Roman" panose="02020603050405020304" pitchFamily="18" charset="0"/>
              </a:rPr>
              <a:t>Presentation on </a:t>
            </a:r>
            <a:endParaRPr lang="en-IN" sz="2800" dirty="0">
              <a:solidFill>
                <a:srgbClr val="002060"/>
              </a:solidFill>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D57FF791-7319-4D9E-AA5B-58F40314CDE4}"/>
              </a:ext>
            </a:extLst>
          </p:cNvPr>
          <p:cNvGrpSpPr/>
          <p:nvPr/>
        </p:nvGrpSpPr>
        <p:grpSpPr>
          <a:xfrm>
            <a:off x="324465" y="232213"/>
            <a:ext cx="1706510" cy="1581838"/>
            <a:chOff x="3674960" y="2718211"/>
            <a:chExt cx="1582726" cy="1647334"/>
          </a:xfrm>
        </p:grpSpPr>
        <p:pic>
          <p:nvPicPr>
            <p:cNvPr id="7" name="Picture 2" descr="Z:\Downloads\WCE Logo All Red.png">
              <a:extLst>
                <a:ext uri="{FF2B5EF4-FFF2-40B4-BE49-F238E27FC236}">
                  <a16:creationId xmlns:a16="http://schemas.microsoft.com/office/drawing/2014/main" id="{39FD1657-2378-457C-A721-82C2C53E6AE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74960" y="2718211"/>
              <a:ext cx="1582726" cy="135886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90E38F9-1B2B-4830-A79E-30AC428BC9B4}"/>
                </a:ext>
              </a:extLst>
            </p:cNvPr>
            <p:cNvSpPr txBox="1"/>
            <p:nvPr/>
          </p:nvSpPr>
          <p:spPr>
            <a:xfrm>
              <a:off x="4139953" y="3923764"/>
              <a:ext cx="715625" cy="441781"/>
            </a:xfrm>
            <a:prstGeom prst="rect">
              <a:avLst/>
            </a:prstGeom>
            <a:noFill/>
          </p:spPr>
          <p:txBody>
            <a:bodyPr wrap="none" rtlCol="0">
              <a:spAutoFit/>
            </a:bodyPr>
            <a:lstStyle/>
            <a:p>
              <a:r>
                <a:rPr lang="en-US" sz="1934">
                  <a:solidFill>
                    <a:srgbClr val="FF0000"/>
                  </a:solidFill>
                </a:rPr>
                <a:t>1947</a:t>
              </a:r>
            </a:p>
          </p:txBody>
        </p:sp>
      </p:grpSp>
      <p:sp>
        <p:nvSpPr>
          <p:cNvPr id="9" name="Subtitle 2">
            <a:extLst>
              <a:ext uri="{FF2B5EF4-FFF2-40B4-BE49-F238E27FC236}">
                <a16:creationId xmlns:a16="http://schemas.microsoft.com/office/drawing/2014/main" id="{C22776B3-8F2E-4489-9C62-29E6DE717D86}"/>
              </a:ext>
            </a:extLst>
          </p:cNvPr>
          <p:cNvSpPr txBox="1">
            <a:spLocks/>
          </p:cNvSpPr>
          <p:nvPr/>
        </p:nvSpPr>
        <p:spPr>
          <a:xfrm>
            <a:off x="6159574" y="4989315"/>
            <a:ext cx="6801612" cy="1793633"/>
          </a:xfrm>
          <a:prstGeom prst="rect">
            <a:avLst/>
          </a:prstGeom>
          <a:noFill/>
        </p:spPr>
        <p:txBody>
          <a:bodyPr vert="horz" lIns="91440" tIns="45720" rIns="91440" bIns="45720" rtlCol="0">
            <a:no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IN" dirty="0">
                <a:solidFill>
                  <a:srgbClr val="002060"/>
                </a:solidFill>
                <a:latin typeface="Times New Roman" panose="02020603050405020304" pitchFamily="18" charset="0"/>
                <a:cs typeface="Times New Roman" panose="02020603050405020304" pitchFamily="18" charset="0"/>
              </a:rPr>
              <a:t>Team Members:</a:t>
            </a:r>
          </a:p>
          <a:p>
            <a:pPr algn="l"/>
            <a:r>
              <a:rPr lang="en-IN" dirty="0">
                <a:solidFill>
                  <a:srgbClr val="002060"/>
                </a:solidFill>
                <a:latin typeface="Times New Roman" panose="02020603050405020304" pitchFamily="18" charset="0"/>
                <a:cs typeface="Times New Roman" panose="02020603050405020304" pitchFamily="18" charset="0"/>
              </a:rPr>
              <a:t>                     21510047:  Aniket Rahul </a:t>
            </a:r>
            <a:r>
              <a:rPr lang="en-IN" dirty="0" err="1">
                <a:solidFill>
                  <a:srgbClr val="002060"/>
                </a:solidFill>
                <a:latin typeface="Times New Roman" panose="02020603050405020304" pitchFamily="18" charset="0"/>
                <a:cs typeface="Times New Roman" panose="02020603050405020304" pitchFamily="18" charset="0"/>
              </a:rPr>
              <a:t>Khare</a:t>
            </a:r>
            <a:endParaRPr lang="en-IN" dirty="0">
              <a:solidFill>
                <a:srgbClr val="002060"/>
              </a:solidFill>
              <a:latin typeface="Times New Roman" panose="02020603050405020304" pitchFamily="18" charset="0"/>
              <a:cs typeface="Times New Roman" panose="02020603050405020304" pitchFamily="18" charset="0"/>
            </a:endParaRPr>
          </a:p>
          <a:p>
            <a:pPr algn="l"/>
            <a:r>
              <a:rPr lang="en-IN" dirty="0">
                <a:solidFill>
                  <a:srgbClr val="002060"/>
                </a:solidFill>
                <a:latin typeface="Times New Roman" panose="02020603050405020304" pitchFamily="18" charset="0"/>
                <a:cs typeface="Times New Roman" panose="02020603050405020304" pitchFamily="18" charset="0"/>
              </a:rPr>
              <a:t>                     21510055 : Aditya </a:t>
            </a:r>
            <a:r>
              <a:rPr lang="en-IN" dirty="0" err="1">
                <a:solidFill>
                  <a:srgbClr val="002060"/>
                </a:solidFill>
                <a:latin typeface="Times New Roman" panose="02020603050405020304" pitchFamily="18" charset="0"/>
                <a:cs typeface="Times New Roman" panose="02020603050405020304" pitchFamily="18" charset="0"/>
              </a:rPr>
              <a:t>Pralhad</a:t>
            </a:r>
            <a:r>
              <a:rPr lang="en-IN" dirty="0">
                <a:solidFill>
                  <a:srgbClr val="002060"/>
                </a:solidFill>
                <a:latin typeface="Times New Roman" panose="02020603050405020304" pitchFamily="18" charset="0"/>
                <a:cs typeface="Times New Roman" panose="02020603050405020304" pitchFamily="18" charset="0"/>
              </a:rPr>
              <a:t> </a:t>
            </a:r>
            <a:r>
              <a:rPr lang="en-IN" dirty="0" err="1">
                <a:solidFill>
                  <a:srgbClr val="002060"/>
                </a:solidFill>
                <a:latin typeface="Times New Roman" panose="02020603050405020304" pitchFamily="18" charset="0"/>
                <a:cs typeface="Times New Roman" panose="02020603050405020304" pitchFamily="18" charset="0"/>
              </a:rPr>
              <a:t>Kumbhar</a:t>
            </a:r>
            <a:endParaRPr lang="en-IN" dirty="0">
              <a:solidFill>
                <a:srgbClr val="002060"/>
              </a:solidFill>
              <a:latin typeface="Times New Roman" panose="02020603050405020304" pitchFamily="18" charset="0"/>
              <a:cs typeface="Times New Roman" panose="02020603050405020304" pitchFamily="18" charset="0"/>
            </a:endParaRPr>
          </a:p>
          <a:p>
            <a:r>
              <a:rPr lang="en-IN" dirty="0">
                <a:solidFill>
                  <a:srgbClr val="002060"/>
                </a:solidFill>
                <a:latin typeface="Times New Roman" panose="02020603050405020304" pitchFamily="18" charset="0"/>
                <a:cs typeface="Times New Roman" panose="02020603050405020304" pitchFamily="18" charset="0"/>
              </a:rPr>
              <a:t>  21510044 : Prathamesh </a:t>
            </a:r>
            <a:r>
              <a:rPr lang="en-IN" dirty="0" err="1">
                <a:solidFill>
                  <a:srgbClr val="002060"/>
                </a:solidFill>
                <a:latin typeface="Times New Roman" panose="02020603050405020304" pitchFamily="18" charset="0"/>
                <a:cs typeface="Times New Roman" panose="02020603050405020304" pitchFamily="18" charset="0"/>
              </a:rPr>
              <a:t>Sidram</a:t>
            </a:r>
            <a:r>
              <a:rPr lang="en-IN" dirty="0">
                <a:solidFill>
                  <a:srgbClr val="002060"/>
                </a:solidFill>
                <a:latin typeface="Times New Roman" panose="02020603050405020304" pitchFamily="18" charset="0"/>
                <a:cs typeface="Times New Roman" panose="02020603050405020304" pitchFamily="18" charset="0"/>
              </a:rPr>
              <a:t> Basapure</a:t>
            </a:r>
          </a:p>
          <a:p>
            <a:pPr marL="457200" indent="-457200">
              <a:buAutoNum type="arabicPeriod"/>
            </a:pPr>
            <a:endParaRPr lang="en-IN" dirty="0">
              <a:solidFill>
                <a:srgbClr val="002060"/>
              </a:solidFill>
              <a:latin typeface="Times New Roman" panose="02020603050405020304" pitchFamily="18" charset="0"/>
              <a:cs typeface="Times New Roman" panose="02020603050405020304" pitchFamily="18" charset="0"/>
            </a:endParaRPr>
          </a:p>
          <a:p>
            <a:endParaRPr lang="en-IN" dirty="0">
              <a:solidFill>
                <a:srgbClr val="002060"/>
              </a:solidFill>
            </a:endParaRPr>
          </a:p>
        </p:txBody>
      </p:sp>
      <p:sp>
        <p:nvSpPr>
          <p:cNvPr id="11" name="TextBox 10">
            <a:extLst>
              <a:ext uri="{FF2B5EF4-FFF2-40B4-BE49-F238E27FC236}">
                <a16:creationId xmlns:a16="http://schemas.microsoft.com/office/drawing/2014/main" id="{F1580E3A-3477-4E76-9B86-685AD2455D8D}"/>
              </a:ext>
            </a:extLst>
          </p:cNvPr>
          <p:cNvSpPr txBox="1"/>
          <p:nvPr/>
        </p:nvSpPr>
        <p:spPr>
          <a:xfrm>
            <a:off x="2474121" y="2862930"/>
            <a:ext cx="7370905" cy="707886"/>
          </a:xfrm>
          <a:prstGeom prst="rect">
            <a:avLst/>
          </a:prstGeom>
          <a:noFill/>
        </p:spPr>
        <p:txBody>
          <a:bodyPr wrap="square">
            <a:spAutoFit/>
          </a:bodyPr>
          <a:lstStyle/>
          <a:p>
            <a:pPr algn="ctr"/>
            <a:r>
              <a:rPr lang="en-IN" sz="4000" dirty="0">
                <a:solidFill>
                  <a:srgbClr val="002060"/>
                </a:solidFill>
                <a:latin typeface="Times New Roman" panose="02020603050405020304" pitchFamily="18" charset="0"/>
                <a:cs typeface="Times New Roman" panose="02020603050405020304" pitchFamily="18" charset="0"/>
              </a:rPr>
              <a:t>Used Car Price Prediction Model</a:t>
            </a:r>
          </a:p>
        </p:txBody>
      </p:sp>
      <p:sp>
        <p:nvSpPr>
          <p:cNvPr id="12" name="TextBox 11">
            <a:extLst>
              <a:ext uri="{FF2B5EF4-FFF2-40B4-BE49-F238E27FC236}">
                <a16:creationId xmlns:a16="http://schemas.microsoft.com/office/drawing/2014/main" id="{A1D4FF45-61AD-40C3-9BEC-5E535A7B2BB3}"/>
              </a:ext>
            </a:extLst>
          </p:cNvPr>
          <p:cNvSpPr txBox="1"/>
          <p:nvPr/>
        </p:nvSpPr>
        <p:spPr>
          <a:xfrm>
            <a:off x="2410546" y="3592030"/>
            <a:ext cx="7370905" cy="400110"/>
          </a:xfrm>
          <a:prstGeom prst="rect">
            <a:avLst/>
          </a:prstGeom>
          <a:noFill/>
        </p:spPr>
        <p:txBody>
          <a:bodyPr wrap="square">
            <a:spAutoFit/>
          </a:bodyPr>
          <a:lstStyle/>
          <a:p>
            <a:pPr algn="ctr"/>
            <a:r>
              <a:rPr lang="en-IN" sz="2000" i="1" dirty="0">
                <a:solidFill>
                  <a:srgbClr val="002060"/>
                </a:solidFill>
                <a:latin typeface="Times New Roman" panose="02020603050405020304" pitchFamily="18" charset="0"/>
                <a:cs typeface="Times New Roman" panose="02020603050405020304" pitchFamily="18" charset="0"/>
              </a:rPr>
              <a:t>AY:2023-24</a:t>
            </a:r>
            <a:endParaRPr lang="en-IN" sz="2000" i="1" dirty="0">
              <a:solidFill>
                <a:srgbClr val="002060"/>
              </a:solidFill>
            </a:endParaRPr>
          </a:p>
        </p:txBody>
      </p:sp>
      <p:sp>
        <p:nvSpPr>
          <p:cNvPr id="13" name="TextBox 12">
            <a:extLst>
              <a:ext uri="{FF2B5EF4-FFF2-40B4-BE49-F238E27FC236}">
                <a16:creationId xmlns:a16="http://schemas.microsoft.com/office/drawing/2014/main" id="{7420F225-250C-477F-B902-6D77F0858113}"/>
              </a:ext>
            </a:extLst>
          </p:cNvPr>
          <p:cNvSpPr txBox="1"/>
          <p:nvPr/>
        </p:nvSpPr>
        <p:spPr>
          <a:xfrm>
            <a:off x="0" y="6382839"/>
            <a:ext cx="7370905" cy="400110"/>
          </a:xfrm>
          <a:prstGeom prst="rect">
            <a:avLst/>
          </a:prstGeom>
          <a:noFill/>
        </p:spPr>
        <p:txBody>
          <a:bodyPr wrap="square">
            <a:spAutoFit/>
          </a:bodyPr>
          <a:lstStyle/>
          <a:p>
            <a:r>
              <a:rPr lang="en-IN" sz="2000" dirty="0">
                <a:solidFill>
                  <a:srgbClr val="002060"/>
                </a:solidFill>
                <a:latin typeface="Times New Roman" panose="02020603050405020304" pitchFamily="18" charset="0"/>
                <a:cs typeface="Times New Roman" panose="02020603050405020304" pitchFamily="18" charset="0"/>
              </a:rPr>
              <a:t>Date: 8-12-2023</a:t>
            </a:r>
            <a:endParaRPr lang="en-IN" sz="2000" dirty="0">
              <a:solidFill>
                <a:srgbClr val="002060"/>
              </a:solidFill>
            </a:endParaRPr>
          </a:p>
        </p:txBody>
      </p:sp>
    </p:spTree>
    <p:extLst>
      <p:ext uri="{BB962C8B-B14F-4D97-AF65-F5344CB8AC3E}">
        <p14:creationId xmlns:p14="http://schemas.microsoft.com/office/powerpoint/2010/main" val="950329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8D17A-8E5C-4C33-835B-08F7AB703010}"/>
              </a:ext>
            </a:extLst>
          </p:cNvPr>
          <p:cNvSpPr>
            <a:spLocks noGrp="1"/>
          </p:cNvSpPr>
          <p:nvPr>
            <p:ph type="title"/>
          </p:nvPr>
        </p:nvSpPr>
        <p:spPr/>
        <p:txBody>
          <a:bodyPr>
            <a:normAutofit fontScale="90000"/>
          </a:bodyPr>
          <a:lstStyle/>
          <a:p>
            <a:pPr algn="l"/>
            <a:br>
              <a:rPr lang="en" sz="3100" dirty="0">
                <a:solidFill>
                  <a:srgbClr val="002060"/>
                </a:solidFill>
                <a:latin typeface="Times New Roman" panose="02020603050405020304" pitchFamily="18" charset="0"/>
                <a:cs typeface="Times New Roman" panose="02020603050405020304" pitchFamily="18" charset="0"/>
              </a:rPr>
            </a:br>
            <a:r>
              <a:rPr lang="en" sz="3100" dirty="0">
                <a:solidFill>
                  <a:srgbClr val="002060"/>
                </a:solidFill>
                <a:latin typeface="Times New Roman" panose="02020603050405020304" pitchFamily="18" charset="0"/>
                <a:cs typeface="Times New Roman" panose="02020603050405020304" pitchFamily="18" charset="0"/>
              </a:rPr>
              <a:t>Outcomes/Applications </a:t>
            </a:r>
            <a:br>
              <a:rPr lang="en" dirty="0">
                <a:solidFill>
                  <a:srgbClr val="002060"/>
                </a:solidFill>
                <a:latin typeface="+mn-lt"/>
              </a:rPr>
            </a:br>
            <a:r>
              <a:rPr lang="en" dirty="0">
                <a:solidFill>
                  <a:srgbClr val="002060"/>
                </a:solidFill>
                <a:latin typeface="+mn-lt"/>
              </a:rPr>
              <a:t>					</a:t>
            </a:r>
            <a:endParaRPr lang="en-IN" sz="1200" dirty="0"/>
          </a:p>
        </p:txBody>
      </p:sp>
      <p:sp>
        <p:nvSpPr>
          <p:cNvPr id="3" name="Content Placeholder 2">
            <a:extLst>
              <a:ext uri="{FF2B5EF4-FFF2-40B4-BE49-F238E27FC236}">
                <a16:creationId xmlns:a16="http://schemas.microsoft.com/office/drawing/2014/main" id="{D0A3CD7E-72C9-4AD0-B8DC-E611DD72E35A}"/>
              </a:ext>
            </a:extLst>
          </p:cNvPr>
          <p:cNvSpPr>
            <a:spLocks noGrp="1"/>
          </p:cNvSpPr>
          <p:nvPr>
            <p:ph idx="1"/>
          </p:nvPr>
        </p:nvSpPr>
        <p:spPr/>
        <p:txBody>
          <a:bodyPr/>
          <a:lstStyle/>
          <a:p>
            <a:pPr marL="0" indent="0">
              <a:buNone/>
            </a:pPr>
            <a:endParaRPr kumimoji="0" lang="en-IN" sz="18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endParaRPr>
          </a:p>
          <a:p>
            <a:endParaRPr kumimoji="0" lang="en-IN" sz="18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endParaRPr>
          </a:p>
          <a:p>
            <a:endParaRPr lang="en-IN" dirty="0"/>
          </a:p>
        </p:txBody>
      </p:sp>
      <p:sp>
        <p:nvSpPr>
          <p:cNvPr id="4" name="Slide Number Placeholder 3">
            <a:extLst>
              <a:ext uri="{FF2B5EF4-FFF2-40B4-BE49-F238E27FC236}">
                <a16:creationId xmlns:a16="http://schemas.microsoft.com/office/drawing/2014/main" id="{4ABD8611-3B57-431C-AA2E-8758DDC37FA7}"/>
              </a:ext>
            </a:extLst>
          </p:cNvPr>
          <p:cNvSpPr>
            <a:spLocks noGrp="1"/>
          </p:cNvSpPr>
          <p:nvPr>
            <p:ph type="sldNum" sz="quarter" idx="12"/>
          </p:nvPr>
        </p:nvSpPr>
        <p:spPr/>
        <p:txBody>
          <a:bodyPr/>
          <a:lstStyle/>
          <a:p>
            <a:fld id="{589C2E9D-1E70-452B-8228-F2D7F4867990}" type="slidenum">
              <a:rPr lang="en-IN" smtClean="0"/>
              <a:t>10</a:t>
            </a:fld>
            <a:endParaRPr lang="en-IN"/>
          </a:p>
        </p:txBody>
      </p:sp>
      <p:sp>
        <p:nvSpPr>
          <p:cNvPr id="6" name="TextBox 5">
            <a:extLst>
              <a:ext uri="{FF2B5EF4-FFF2-40B4-BE49-F238E27FC236}">
                <a16:creationId xmlns:a16="http://schemas.microsoft.com/office/drawing/2014/main" id="{73EEA40C-772E-6AB6-B04A-4DD9EC95D3CE}"/>
              </a:ext>
            </a:extLst>
          </p:cNvPr>
          <p:cNvSpPr txBox="1"/>
          <p:nvPr/>
        </p:nvSpPr>
        <p:spPr>
          <a:xfrm>
            <a:off x="2151916" y="2476988"/>
            <a:ext cx="7808947" cy="3693319"/>
          </a:xfrm>
          <a:prstGeom prst="rect">
            <a:avLst/>
          </a:prstGeom>
          <a:noFill/>
        </p:spPr>
        <p:txBody>
          <a:bodyPr wrap="square">
            <a:spAutoFit/>
          </a:bodyPr>
          <a:lstStyle/>
          <a:p>
            <a:pPr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Smart Decisions:</a:t>
            </a:r>
            <a:r>
              <a:rPr lang="en-US" b="0" i="0" dirty="0">
                <a:effectLst/>
                <a:latin typeface="Times New Roman" panose="02020603050405020304" pitchFamily="18" charset="0"/>
                <a:cs typeface="Times New Roman" panose="02020603050405020304" pitchFamily="18" charset="0"/>
              </a:rPr>
              <a:t> Helps buyers and sellers make informed choices in the used car market.</a:t>
            </a:r>
          </a:p>
          <a:p>
            <a:pPr algn="just"/>
            <a:endParaRPr lang="en-US"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Clear Pricing:</a:t>
            </a:r>
            <a:r>
              <a:rPr lang="en-US" b="0" i="0" dirty="0">
                <a:effectLst/>
                <a:latin typeface="Times New Roman" panose="02020603050405020304" pitchFamily="18" charset="0"/>
                <a:cs typeface="Times New Roman" panose="02020603050405020304" pitchFamily="18" charset="0"/>
              </a:rPr>
              <a:t> Promotes fairness and transparency in negotiations with data-backed pricing.</a:t>
            </a:r>
          </a:p>
          <a:p>
            <a:pPr algn="just">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Optimized Selling:</a:t>
            </a:r>
            <a:r>
              <a:rPr lang="en-US" b="0" i="0" dirty="0">
                <a:effectLst/>
                <a:latin typeface="Times New Roman" panose="02020603050405020304" pitchFamily="18" charset="0"/>
                <a:cs typeface="Times New Roman" panose="02020603050405020304" pitchFamily="18" charset="0"/>
              </a:rPr>
              <a:t> Sellers can maximize value by adjusting prices based on real-time data.</a:t>
            </a:r>
          </a:p>
          <a:p>
            <a:pPr algn="just">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Easy to Use:</a:t>
            </a:r>
            <a:r>
              <a:rPr lang="en-US" b="0" i="0" dirty="0">
                <a:effectLst/>
                <a:latin typeface="Times New Roman" panose="02020603050405020304" pitchFamily="18" charset="0"/>
                <a:cs typeface="Times New Roman" panose="02020603050405020304" pitchFamily="18" charset="0"/>
              </a:rPr>
              <a:t> Simple interface makes it accessible for everyone involved.</a:t>
            </a:r>
          </a:p>
          <a:p>
            <a:pPr algn="just"/>
            <a:endParaRPr lang="en-US"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Smooth Transactions:</a:t>
            </a:r>
            <a:r>
              <a:rPr lang="en-US" b="0" i="0" dirty="0">
                <a:effectLst/>
                <a:latin typeface="Times New Roman" panose="02020603050405020304" pitchFamily="18" charset="0"/>
                <a:cs typeface="Times New Roman" panose="02020603050405020304" pitchFamily="18" charset="0"/>
              </a:rPr>
              <a:t> Minimizes uncertainty, building trust between buyers and sellers.</a:t>
            </a:r>
          </a:p>
        </p:txBody>
      </p:sp>
    </p:spTree>
    <p:extLst>
      <p:ext uri="{BB962C8B-B14F-4D97-AF65-F5344CB8AC3E}">
        <p14:creationId xmlns:p14="http://schemas.microsoft.com/office/powerpoint/2010/main" val="3085063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A650C-6F82-4B63-9538-BCBB10845188}"/>
              </a:ext>
            </a:extLst>
          </p:cNvPr>
          <p:cNvSpPr>
            <a:spLocks noGrp="1"/>
          </p:cNvSpPr>
          <p:nvPr>
            <p:ph type="title"/>
          </p:nvPr>
        </p:nvSpPr>
        <p:spPr/>
        <p:txBody>
          <a:bodyPr>
            <a:normAutofit/>
          </a:bodyPr>
          <a:lstStyle/>
          <a:p>
            <a:pPr algn="l"/>
            <a:r>
              <a:rPr lang="en" sz="3100" dirty="0">
                <a:solidFill>
                  <a:srgbClr val="002060"/>
                </a:solidFill>
                <a:latin typeface="Times New Roman" panose="02020603050405020304" pitchFamily="18" charset="0"/>
                <a:cs typeface="Times New Roman" panose="02020603050405020304" pitchFamily="18" charset="0"/>
              </a:rPr>
              <a:t>Conclusion</a:t>
            </a:r>
            <a:endParaRPr lang="en-IN" sz="1200" dirty="0"/>
          </a:p>
        </p:txBody>
      </p:sp>
      <p:sp>
        <p:nvSpPr>
          <p:cNvPr id="3" name="Content Placeholder 2">
            <a:extLst>
              <a:ext uri="{FF2B5EF4-FFF2-40B4-BE49-F238E27FC236}">
                <a16:creationId xmlns:a16="http://schemas.microsoft.com/office/drawing/2014/main" id="{0CCE4F7B-0FD7-4133-A853-E3233642B07D}"/>
              </a:ext>
            </a:extLst>
          </p:cNvPr>
          <p:cNvSpPr>
            <a:spLocks noGrp="1"/>
          </p:cNvSpPr>
          <p:nvPr>
            <p:ph idx="1"/>
          </p:nvPr>
        </p:nvSpPr>
        <p:spPr/>
        <p:txBody>
          <a:bodyPr/>
          <a:lstStyle/>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en" sz="1800" b="0"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srgbClr val="000000">
                  <a:lumMod val="85000"/>
                  <a:lumOff val="15000"/>
                </a:srgbClr>
              </a:solidFill>
              <a:effectLst/>
              <a:uLnTx/>
              <a:uFillTx/>
              <a:latin typeface="+mn-lt"/>
              <a:ea typeface="+mn-ea"/>
              <a:cs typeface="+mn-cs"/>
            </a:endParaRPr>
          </a:p>
          <a:p>
            <a:r>
              <a:rPr lang="en-US" b="0" i="0" dirty="0">
                <a:solidFill>
                  <a:schemeClr val="tx1"/>
                </a:solidFill>
                <a:effectLst/>
                <a:latin typeface="Times New Roman" panose="02020603050405020304" pitchFamily="18" charset="0"/>
                <a:cs typeface="Times New Roman" panose="02020603050405020304" pitchFamily="18" charset="0"/>
              </a:rPr>
              <a:t>The used car price predictor simplifies transactions, promotes fair pricing, and aids decision-making for buyers and sellers. Its user-friendly approach and real-time insights contribute to a smoother and more transparent experience in the dynamic used car market as well it makes use of Machine Learning and Data Science algos to study the market trends and correctly predict the price of the used car.</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9F42259-071B-4CF0-9591-C6DF66EC984A}"/>
              </a:ext>
            </a:extLst>
          </p:cNvPr>
          <p:cNvSpPr>
            <a:spLocks noGrp="1"/>
          </p:cNvSpPr>
          <p:nvPr>
            <p:ph type="sldNum" sz="quarter" idx="12"/>
          </p:nvPr>
        </p:nvSpPr>
        <p:spPr/>
        <p:txBody>
          <a:bodyPr/>
          <a:lstStyle/>
          <a:p>
            <a:fld id="{589C2E9D-1E70-452B-8228-F2D7F4867990}" type="slidenum">
              <a:rPr lang="en-IN" smtClean="0"/>
              <a:t>11</a:t>
            </a:fld>
            <a:endParaRPr lang="en-IN"/>
          </a:p>
        </p:txBody>
      </p:sp>
    </p:spTree>
    <p:extLst>
      <p:ext uri="{BB962C8B-B14F-4D97-AF65-F5344CB8AC3E}">
        <p14:creationId xmlns:p14="http://schemas.microsoft.com/office/powerpoint/2010/main" val="3907729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A650C-6F82-4B63-9538-BCBB10845188}"/>
              </a:ext>
            </a:extLst>
          </p:cNvPr>
          <p:cNvSpPr>
            <a:spLocks noGrp="1"/>
          </p:cNvSpPr>
          <p:nvPr>
            <p:ph type="title"/>
          </p:nvPr>
        </p:nvSpPr>
        <p:spPr/>
        <p:txBody>
          <a:bodyPr>
            <a:normAutofit fontScale="90000"/>
          </a:bodyPr>
          <a:lstStyle/>
          <a:p>
            <a:pPr algn="l"/>
            <a:br>
              <a:rPr lang="en" sz="3100" dirty="0">
                <a:solidFill>
                  <a:srgbClr val="002060"/>
                </a:solidFill>
                <a:latin typeface="Times New Roman" panose="02020603050405020304" pitchFamily="18" charset="0"/>
                <a:cs typeface="Times New Roman" panose="02020603050405020304" pitchFamily="18" charset="0"/>
              </a:rPr>
            </a:br>
            <a:r>
              <a:rPr lang="en" sz="3100" dirty="0">
                <a:solidFill>
                  <a:srgbClr val="002060"/>
                </a:solidFill>
                <a:latin typeface="Times New Roman" panose="02020603050405020304" pitchFamily="18" charset="0"/>
                <a:cs typeface="Times New Roman" panose="02020603050405020304" pitchFamily="18" charset="0"/>
              </a:rPr>
              <a:t>references </a:t>
            </a:r>
            <a:br>
              <a:rPr lang="en" sz="3200" dirty="0">
                <a:solidFill>
                  <a:srgbClr val="002060"/>
                </a:solidFill>
                <a:latin typeface="+mn-lt"/>
              </a:rPr>
            </a:br>
            <a:r>
              <a:rPr lang="en" sz="3200" dirty="0">
                <a:solidFill>
                  <a:srgbClr val="002060"/>
                </a:solidFill>
                <a:latin typeface="+mn-lt"/>
              </a:rPr>
              <a:t>				</a:t>
            </a:r>
            <a:endParaRPr lang="en-IN" sz="1200" dirty="0"/>
          </a:p>
        </p:txBody>
      </p:sp>
      <p:sp>
        <p:nvSpPr>
          <p:cNvPr id="3" name="Content Placeholder 2">
            <a:extLst>
              <a:ext uri="{FF2B5EF4-FFF2-40B4-BE49-F238E27FC236}">
                <a16:creationId xmlns:a16="http://schemas.microsoft.com/office/drawing/2014/main" id="{0CCE4F7B-0FD7-4133-A853-E3233642B07D}"/>
              </a:ext>
            </a:extLst>
          </p:cNvPr>
          <p:cNvSpPr>
            <a:spLocks noGrp="1"/>
          </p:cNvSpPr>
          <p:nvPr>
            <p:ph idx="1"/>
          </p:nvPr>
        </p:nvSpPr>
        <p:spPr/>
        <p:txBody>
          <a:bodyPr/>
          <a:lstStyle/>
          <a:p>
            <a:r>
              <a:rPr lang="en-US" dirty="0"/>
              <a:t> </a:t>
            </a:r>
            <a:r>
              <a:rPr lang="en-US" dirty="0">
                <a:latin typeface="Times New Roman" panose="02020603050405020304" pitchFamily="18" charset="0"/>
                <a:cs typeface="Times New Roman" panose="02020603050405020304" pitchFamily="18" charset="0"/>
              </a:rPr>
              <a:t>[1]Data Set: </a:t>
            </a:r>
          </a:p>
          <a:p>
            <a:pPr lvl="2"/>
            <a:r>
              <a:rPr lang="en-US" dirty="0">
                <a:solidFill>
                  <a:srgbClr val="00B0F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https://www.kaggle.com/datasets/avikasliwal/used-cars-price-prediction?select=train-data.csv</a:t>
            </a:r>
            <a:endParaRPr lang="en-US" dirty="0">
              <a:solidFill>
                <a:srgbClr val="00B0F0"/>
              </a:solidFill>
              <a:latin typeface="Times New Roman" panose="02020603050405020304" pitchFamily="18" charset="0"/>
              <a:cs typeface="Times New Roman" panose="02020603050405020304" pitchFamily="18" charset="0"/>
            </a:endParaRPr>
          </a:p>
          <a:p>
            <a:endParaRPr lang="en-US" dirty="0">
              <a:solidFill>
                <a:srgbClr val="00B0F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Boston housing price prediction case study in python:</a:t>
            </a:r>
          </a:p>
          <a:p>
            <a:pPr lvl="3"/>
            <a:r>
              <a:rPr lang="en-IN" dirty="0">
                <a:solidFill>
                  <a:srgbClr val="00B0F0"/>
                </a:solidFill>
                <a:latin typeface="Times New Roman" panose="02020603050405020304" pitchFamily="18" charset="0"/>
                <a:cs typeface="Times New Roman" panose="02020603050405020304" pitchFamily="18" charset="0"/>
              </a:rPr>
              <a:t>https://thinkingneuron.com/python-case-studies/</a:t>
            </a:r>
          </a:p>
        </p:txBody>
      </p:sp>
      <p:sp>
        <p:nvSpPr>
          <p:cNvPr id="4" name="Slide Number Placeholder 3">
            <a:extLst>
              <a:ext uri="{FF2B5EF4-FFF2-40B4-BE49-F238E27FC236}">
                <a16:creationId xmlns:a16="http://schemas.microsoft.com/office/drawing/2014/main" id="{F9F42259-071B-4CF0-9591-C6DF66EC984A}"/>
              </a:ext>
            </a:extLst>
          </p:cNvPr>
          <p:cNvSpPr>
            <a:spLocks noGrp="1"/>
          </p:cNvSpPr>
          <p:nvPr>
            <p:ph type="sldNum" sz="quarter" idx="12"/>
          </p:nvPr>
        </p:nvSpPr>
        <p:spPr/>
        <p:txBody>
          <a:bodyPr/>
          <a:lstStyle/>
          <a:p>
            <a:fld id="{589C2E9D-1E70-452B-8228-F2D7F4867990}" type="slidenum">
              <a:rPr lang="en-IN" smtClean="0"/>
              <a:t>12</a:t>
            </a:fld>
            <a:endParaRPr lang="en-IN"/>
          </a:p>
        </p:txBody>
      </p:sp>
    </p:spTree>
    <p:extLst>
      <p:ext uri="{BB962C8B-B14F-4D97-AF65-F5344CB8AC3E}">
        <p14:creationId xmlns:p14="http://schemas.microsoft.com/office/powerpoint/2010/main" val="1932734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EC088ED-8681-4D15-B50D-AB7C6238D1F2}"/>
              </a:ext>
            </a:extLst>
          </p:cNvPr>
          <p:cNvSpPr>
            <a:spLocks noGrp="1"/>
          </p:cNvSpPr>
          <p:nvPr>
            <p:ph type="sldNum" sz="quarter" idx="12"/>
          </p:nvPr>
        </p:nvSpPr>
        <p:spPr/>
        <p:txBody>
          <a:bodyPr/>
          <a:lstStyle/>
          <a:p>
            <a:fld id="{589C2E9D-1E70-452B-8228-F2D7F4867990}" type="slidenum">
              <a:rPr lang="en-IN" smtClean="0"/>
              <a:t>13</a:t>
            </a:fld>
            <a:endParaRPr lang="en-IN"/>
          </a:p>
        </p:txBody>
      </p:sp>
      <p:sp>
        <p:nvSpPr>
          <p:cNvPr id="5" name="Rectangle 4">
            <a:extLst>
              <a:ext uri="{FF2B5EF4-FFF2-40B4-BE49-F238E27FC236}">
                <a16:creationId xmlns:a16="http://schemas.microsoft.com/office/drawing/2014/main" id="{DA6AF056-007A-47F6-BBA1-B6568AA3A420}"/>
              </a:ext>
            </a:extLst>
          </p:cNvPr>
          <p:cNvSpPr/>
          <p:nvPr/>
        </p:nvSpPr>
        <p:spPr>
          <a:xfrm>
            <a:off x="4335775" y="2967335"/>
            <a:ext cx="3520451" cy="923330"/>
          </a:xfrm>
          <a:prstGeom prst="rect">
            <a:avLst/>
          </a:prstGeom>
          <a:noFill/>
          <a:effectLst>
            <a:glow rad="228600">
              <a:schemeClr val="accent3">
                <a:satMod val="175000"/>
                <a:alpha val="40000"/>
              </a:schemeClr>
            </a:glow>
          </a:effectLst>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410498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3C4EC-2A8F-4CCC-BF27-71F2B0F6AA48}"/>
              </a:ext>
            </a:extLst>
          </p:cNvPr>
          <p:cNvSpPr>
            <a:spLocks noGrp="1"/>
          </p:cNvSpPr>
          <p:nvPr>
            <p:ph type="title"/>
          </p:nvPr>
        </p:nvSpPr>
        <p:spPr/>
        <p:txBody>
          <a:bodyPr>
            <a:normAutofit/>
          </a:bodyPr>
          <a:lstStyle/>
          <a:p>
            <a:pPr algn="l"/>
            <a:r>
              <a:rPr lang="en" dirty="0">
                <a:solidFill>
                  <a:srgbClr val="002060"/>
                </a:solidFill>
                <a:latin typeface="Times New Roman" panose="02020603050405020304" pitchFamily="18" charset="0"/>
                <a:cs typeface="Times New Roman" panose="02020603050405020304" pitchFamily="18" charset="0"/>
              </a:rPr>
              <a:t>Agenda</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4BA989-E61C-4D85-8CAF-EB253F491512}"/>
              </a:ext>
            </a:extLst>
          </p:cNvPr>
          <p:cNvSpPr>
            <a:spLocks noGrp="1"/>
          </p:cNvSpPr>
          <p:nvPr>
            <p:ph idx="1"/>
          </p:nvPr>
        </p:nvSpPr>
        <p:spPr/>
        <p:txBody>
          <a:bodyPr>
            <a:normAutofit lnSpcReduction="10000"/>
          </a:bodyPr>
          <a:lstStyle/>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Abstract </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Problem statement </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Objectives </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Methodology </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UML diagrams</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Technology stack </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Implementation/Results</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Outcomes/Applications </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Conclusion </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References</a:t>
            </a:r>
          </a:p>
          <a:p>
            <a:endParaRPr lang="en-IN" dirty="0"/>
          </a:p>
        </p:txBody>
      </p:sp>
      <p:sp>
        <p:nvSpPr>
          <p:cNvPr id="4" name="Slide Number Placeholder 3">
            <a:extLst>
              <a:ext uri="{FF2B5EF4-FFF2-40B4-BE49-F238E27FC236}">
                <a16:creationId xmlns:a16="http://schemas.microsoft.com/office/drawing/2014/main" id="{64F43ADA-E2A4-4727-9FAD-490C6BAC02BC}"/>
              </a:ext>
            </a:extLst>
          </p:cNvPr>
          <p:cNvSpPr>
            <a:spLocks noGrp="1"/>
          </p:cNvSpPr>
          <p:nvPr>
            <p:ph type="sldNum" sz="quarter" idx="12"/>
          </p:nvPr>
        </p:nvSpPr>
        <p:spPr/>
        <p:txBody>
          <a:bodyPr/>
          <a:lstStyle/>
          <a:p>
            <a:fld id="{589C2E9D-1E70-452B-8228-F2D7F4867990}" type="slidenum">
              <a:rPr lang="en-IN" smtClean="0"/>
              <a:t>2</a:t>
            </a:fld>
            <a:endParaRPr lang="en-IN"/>
          </a:p>
        </p:txBody>
      </p:sp>
    </p:spTree>
    <p:extLst>
      <p:ext uri="{BB962C8B-B14F-4D97-AF65-F5344CB8AC3E}">
        <p14:creationId xmlns:p14="http://schemas.microsoft.com/office/powerpoint/2010/main" val="813472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F6E3C-0D50-4BD2-B3ED-27AE98BFF6AF}"/>
              </a:ext>
            </a:extLst>
          </p:cNvPr>
          <p:cNvSpPr>
            <a:spLocks noGrp="1"/>
          </p:cNvSpPr>
          <p:nvPr>
            <p:ph type="title"/>
          </p:nvPr>
        </p:nvSpPr>
        <p:spPr/>
        <p:txBody>
          <a:bodyPr>
            <a:normAutofit fontScale="90000"/>
          </a:bodyPr>
          <a:lstStyle/>
          <a:p>
            <a:pPr algn="l"/>
            <a:br>
              <a:rPr lang="en" sz="3100" dirty="0">
                <a:solidFill>
                  <a:srgbClr val="002060"/>
                </a:solidFill>
                <a:latin typeface="Times New Roman" panose="02020603050405020304" pitchFamily="18" charset="0"/>
                <a:cs typeface="Times New Roman" panose="02020603050405020304" pitchFamily="18" charset="0"/>
              </a:rPr>
            </a:br>
            <a:r>
              <a:rPr lang="en" sz="3100" dirty="0">
                <a:solidFill>
                  <a:srgbClr val="002060"/>
                </a:solidFill>
                <a:latin typeface="Times New Roman" panose="02020603050405020304" pitchFamily="18" charset="0"/>
                <a:cs typeface="Times New Roman" panose="02020603050405020304" pitchFamily="18" charset="0"/>
              </a:rPr>
              <a:t>Abstract</a:t>
            </a:r>
            <a:br>
              <a:rPr lang="en" sz="1100" dirty="0">
                <a:solidFill>
                  <a:srgbClr val="002060"/>
                </a:solidFill>
                <a:latin typeface="Times New Roman" panose="02020603050405020304" pitchFamily="18" charset="0"/>
                <a:cs typeface="Times New Roman" panose="02020603050405020304" pitchFamily="18" charset="0"/>
              </a:rPr>
            </a:br>
            <a:r>
              <a:rPr lang="en" sz="1100" dirty="0">
                <a:solidFill>
                  <a:srgbClr val="002060"/>
                </a:solidFill>
                <a:latin typeface="Times New Roman" panose="02020603050405020304" pitchFamily="18" charset="0"/>
                <a:cs typeface="Times New Roman" panose="02020603050405020304" pitchFamily="18" charset="0"/>
              </a:rPr>
              <a:t>			</a:t>
            </a:r>
            <a:br>
              <a:rPr lang="en" dirty="0">
                <a:solidFill>
                  <a:srgbClr val="002060"/>
                </a:solidFill>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9A6AEE-FDD4-4D07-B1F7-AD564EB65A7F}"/>
              </a:ext>
            </a:extLst>
          </p:cNvPr>
          <p:cNvSpPr>
            <a:spLocks noGrp="1"/>
          </p:cNvSpPr>
          <p:nvPr>
            <p:ph idx="1"/>
          </p:nvPr>
        </p:nvSpPr>
        <p:spPr/>
        <p:txBody>
          <a:bodyPr>
            <a:noAutofit/>
          </a:bodyPr>
          <a:lstStyle/>
          <a:p>
            <a:pPr marL="0" indent="0" algn="just">
              <a:buNone/>
            </a:pPr>
            <a:r>
              <a:rPr lang="en-US" b="0" i="0" dirty="0">
                <a:solidFill>
                  <a:schemeClr val="tx1"/>
                </a:solidFill>
                <a:effectLst/>
                <a:latin typeface="Times New Roman" panose="02020603050405020304" pitchFamily="18" charset="0"/>
                <a:cs typeface="Times New Roman" panose="02020603050405020304" pitchFamily="18" charset="0"/>
              </a:rPr>
              <a:t>Create a machine learning model to predict used car prices by analyzing key factors like maker, model, year, mileage, etc. This enhances decision-making for buyers and sellers in the second-hand car market, improving pricing accuracy and transparency.</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26E02BE-1217-48EC-ADF7-9075413B5FC2}"/>
              </a:ext>
            </a:extLst>
          </p:cNvPr>
          <p:cNvSpPr>
            <a:spLocks noGrp="1"/>
          </p:cNvSpPr>
          <p:nvPr>
            <p:ph type="sldNum" sz="quarter" idx="12"/>
          </p:nvPr>
        </p:nvSpPr>
        <p:spPr/>
        <p:txBody>
          <a:bodyPr/>
          <a:lstStyle/>
          <a:p>
            <a:fld id="{589C2E9D-1E70-452B-8228-F2D7F4867990}" type="slidenum">
              <a:rPr lang="en-IN" smtClean="0"/>
              <a:t>3</a:t>
            </a:fld>
            <a:endParaRPr lang="en-IN"/>
          </a:p>
        </p:txBody>
      </p:sp>
    </p:spTree>
    <p:extLst>
      <p:ext uri="{BB962C8B-B14F-4D97-AF65-F5344CB8AC3E}">
        <p14:creationId xmlns:p14="http://schemas.microsoft.com/office/powerpoint/2010/main" val="2088861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19B6F-2AE6-4CB0-8B4B-8A3D6941281B}"/>
              </a:ext>
            </a:extLst>
          </p:cNvPr>
          <p:cNvSpPr>
            <a:spLocks noGrp="1"/>
          </p:cNvSpPr>
          <p:nvPr>
            <p:ph type="title"/>
          </p:nvPr>
        </p:nvSpPr>
        <p:spPr/>
        <p:txBody>
          <a:bodyPr>
            <a:normAutofit fontScale="90000"/>
          </a:bodyPr>
          <a:lstStyle/>
          <a:p>
            <a:pPr algn="l"/>
            <a:br>
              <a:rPr lang="en" sz="3100" dirty="0">
                <a:solidFill>
                  <a:srgbClr val="002060"/>
                </a:solidFill>
                <a:latin typeface="Times New Roman" panose="02020603050405020304" pitchFamily="18" charset="0"/>
                <a:cs typeface="Times New Roman" panose="02020603050405020304" pitchFamily="18" charset="0"/>
              </a:rPr>
            </a:br>
            <a:br>
              <a:rPr lang="en" sz="3100" dirty="0">
                <a:solidFill>
                  <a:srgbClr val="002060"/>
                </a:solidFill>
                <a:latin typeface="Times New Roman" panose="02020603050405020304" pitchFamily="18" charset="0"/>
                <a:cs typeface="Times New Roman" panose="02020603050405020304" pitchFamily="18" charset="0"/>
              </a:rPr>
            </a:br>
            <a:r>
              <a:rPr lang="en" sz="3100" dirty="0">
                <a:solidFill>
                  <a:srgbClr val="002060"/>
                </a:solidFill>
                <a:latin typeface="Times New Roman" panose="02020603050405020304" pitchFamily="18" charset="0"/>
                <a:cs typeface="Times New Roman" panose="02020603050405020304" pitchFamily="18" charset="0"/>
              </a:rPr>
              <a:t>Problem statement</a:t>
            </a:r>
            <a:br>
              <a:rPr lang="en" dirty="0">
                <a:solidFill>
                  <a:srgbClr val="002060"/>
                </a:solidFill>
                <a:latin typeface="+mn-lt"/>
              </a:rPr>
            </a:br>
            <a:r>
              <a:rPr lang="en" dirty="0">
                <a:solidFill>
                  <a:srgbClr val="002060"/>
                </a:solidFill>
                <a:latin typeface="+mn-lt"/>
              </a:rPr>
              <a:t>				</a:t>
            </a:r>
            <a:br>
              <a:rPr lang="en" sz="1200" dirty="0">
                <a:solidFill>
                  <a:srgbClr val="002060"/>
                </a:solidFill>
                <a:latin typeface="Times New Roman" panose="02020603050405020304" pitchFamily="18" charset="0"/>
                <a:cs typeface="Times New Roman" panose="02020603050405020304" pitchFamily="18" charset="0"/>
              </a:rPr>
            </a:br>
            <a:r>
              <a:rPr lang="en" sz="1200" dirty="0">
                <a:solidFill>
                  <a:srgbClr val="002060"/>
                </a:solidFill>
                <a:latin typeface="Times New Roman" panose="02020603050405020304" pitchFamily="18" charset="0"/>
                <a:cs typeface="Times New Roman" panose="02020603050405020304" pitchFamily="18" charset="0"/>
              </a:rPr>
              <a:t>				</a:t>
            </a:r>
            <a:br>
              <a:rPr lang="en" dirty="0">
                <a:solidFill>
                  <a:srgbClr val="002060"/>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066B3C2-C8E4-4072-9D8C-96C15F753978}"/>
              </a:ext>
            </a:extLst>
          </p:cNvPr>
          <p:cNvSpPr>
            <a:spLocks noGrp="1"/>
          </p:cNvSpPr>
          <p:nvPr>
            <p:ph idx="1"/>
          </p:nvPr>
        </p:nvSpPr>
        <p:spPr/>
        <p:txBody>
          <a:bodyPr/>
          <a:lstStyle/>
          <a:p>
            <a:pPr algn="just"/>
            <a:r>
              <a:rPr lang="en-US" b="0" i="0" dirty="0">
                <a:solidFill>
                  <a:schemeClr val="tx1"/>
                </a:solidFill>
                <a:effectLst/>
                <a:latin typeface="Times New Roman" panose="02020603050405020304" pitchFamily="18" charset="0"/>
                <a:cs typeface="Times New Roman" panose="02020603050405020304" pitchFamily="18" charset="0"/>
              </a:rPr>
              <a:t>The dynamic nature of the used car industry, influenced by variable market trends and varying car conditions, poses a challenge for accurate price estimation. Overcoming this challenge involves leveraging machine learning and data science algorithms to analyze past transaction data, providing a more precise basis for determining car prices for potential buyers.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077EA06-7BF8-4887-AFE9-46602F403710}"/>
              </a:ext>
            </a:extLst>
          </p:cNvPr>
          <p:cNvSpPr>
            <a:spLocks noGrp="1"/>
          </p:cNvSpPr>
          <p:nvPr>
            <p:ph type="sldNum" sz="quarter" idx="12"/>
          </p:nvPr>
        </p:nvSpPr>
        <p:spPr/>
        <p:txBody>
          <a:bodyPr/>
          <a:lstStyle/>
          <a:p>
            <a:fld id="{589C2E9D-1E70-452B-8228-F2D7F4867990}" type="slidenum">
              <a:rPr lang="en-IN" smtClean="0"/>
              <a:t>4</a:t>
            </a:fld>
            <a:endParaRPr lang="en-IN"/>
          </a:p>
        </p:txBody>
      </p:sp>
    </p:spTree>
    <p:extLst>
      <p:ext uri="{BB962C8B-B14F-4D97-AF65-F5344CB8AC3E}">
        <p14:creationId xmlns:p14="http://schemas.microsoft.com/office/powerpoint/2010/main" val="669398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16C34-D4B8-409E-AC9A-25306E428EB2}"/>
              </a:ext>
            </a:extLst>
          </p:cNvPr>
          <p:cNvSpPr>
            <a:spLocks noGrp="1"/>
          </p:cNvSpPr>
          <p:nvPr>
            <p:ph type="title"/>
          </p:nvPr>
        </p:nvSpPr>
        <p:spPr/>
        <p:txBody>
          <a:bodyPr>
            <a:normAutofit fontScale="90000"/>
          </a:bodyPr>
          <a:lstStyle/>
          <a:p>
            <a:pPr algn="l"/>
            <a:br>
              <a:rPr lang="en" sz="3100" dirty="0">
                <a:solidFill>
                  <a:srgbClr val="002060"/>
                </a:solidFill>
                <a:latin typeface="Times New Roman" panose="02020603050405020304" pitchFamily="18" charset="0"/>
                <a:cs typeface="Times New Roman" panose="02020603050405020304" pitchFamily="18" charset="0"/>
              </a:rPr>
            </a:br>
            <a:r>
              <a:rPr lang="en" sz="3100" dirty="0">
                <a:solidFill>
                  <a:srgbClr val="002060"/>
                </a:solidFill>
                <a:latin typeface="Times New Roman" panose="02020603050405020304" pitchFamily="18" charset="0"/>
                <a:cs typeface="Times New Roman" panose="02020603050405020304" pitchFamily="18" charset="0"/>
              </a:rPr>
              <a:t>Objectives </a:t>
            </a:r>
            <a:br>
              <a:rPr lang="en" dirty="0">
                <a:solidFill>
                  <a:srgbClr val="002060"/>
                </a:solidFill>
                <a:latin typeface="Times New Roman" panose="02020603050405020304" pitchFamily="18" charset="0"/>
                <a:cs typeface="Times New Roman" panose="02020603050405020304" pitchFamily="18" charset="0"/>
              </a:rPr>
            </a:br>
            <a:r>
              <a:rPr lang="en" dirty="0">
                <a:solidFill>
                  <a:srgbClr val="002060"/>
                </a:solidFill>
                <a:latin typeface="Times New Roman" panose="02020603050405020304" pitchFamily="18" charset="0"/>
                <a:cs typeface="Times New Roman" panose="02020603050405020304" pitchFamily="18" charset="0"/>
              </a:rPr>
              <a:t>				</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1B7312-7EB3-4E5C-BB0C-7C976E784E30}"/>
              </a:ext>
            </a:extLst>
          </p:cNvPr>
          <p:cNvSpPr>
            <a:spLocks noGrp="1"/>
          </p:cNvSpPr>
          <p:nvPr>
            <p:ph idx="1"/>
          </p:nvPr>
        </p:nvSpPr>
        <p:spPr/>
        <p:txBody>
          <a:bodyPr/>
          <a:lstStyle/>
          <a:p>
            <a:r>
              <a:rPr lang="en-US" b="0" i="0" dirty="0">
                <a:solidFill>
                  <a:schemeClr val="tx1"/>
                </a:solidFill>
                <a:effectLst/>
                <a:latin typeface="Times New Roman" panose="02020603050405020304" pitchFamily="18" charset="0"/>
                <a:cs typeface="Times New Roman" panose="02020603050405020304" pitchFamily="18" charset="0"/>
              </a:rPr>
              <a:t>Develop a precise and efficient model for user-input-driven used car price estimation.</a:t>
            </a:r>
          </a:p>
          <a:p>
            <a:r>
              <a:rPr lang="en-US" b="0" i="0" dirty="0">
                <a:solidFill>
                  <a:schemeClr val="tx1"/>
                </a:solidFill>
                <a:effectLst/>
                <a:latin typeface="Times New Roman" panose="02020603050405020304" pitchFamily="18" charset="0"/>
                <a:cs typeface="Times New Roman" panose="02020603050405020304" pitchFamily="18" charset="0"/>
              </a:rPr>
              <a:t>Achieve high precision in the price predictions.</a:t>
            </a:r>
          </a:p>
          <a:p>
            <a:r>
              <a:rPr lang="en-US" b="0" i="0" dirty="0">
                <a:solidFill>
                  <a:schemeClr val="tx1"/>
                </a:solidFill>
                <a:effectLst/>
                <a:latin typeface="Times New Roman" panose="02020603050405020304" pitchFamily="18" charset="0"/>
                <a:cs typeface="Times New Roman" panose="02020603050405020304" pitchFamily="18" charset="0"/>
              </a:rPr>
              <a:t>Design a user-friendly interface that seamlessly takes user inputs and provides accurate price forecasts for enhanced usability.</a:t>
            </a:r>
          </a:p>
          <a:p>
            <a:endParaRPr lang="en-IN" dirty="0"/>
          </a:p>
        </p:txBody>
      </p:sp>
      <p:sp>
        <p:nvSpPr>
          <p:cNvPr id="4" name="Slide Number Placeholder 3">
            <a:extLst>
              <a:ext uri="{FF2B5EF4-FFF2-40B4-BE49-F238E27FC236}">
                <a16:creationId xmlns:a16="http://schemas.microsoft.com/office/drawing/2014/main" id="{736EE3F7-5851-4D6B-AE4D-C36E92E270DB}"/>
              </a:ext>
            </a:extLst>
          </p:cNvPr>
          <p:cNvSpPr>
            <a:spLocks noGrp="1"/>
          </p:cNvSpPr>
          <p:nvPr>
            <p:ph type="sldNum" sz="quarter" idx="12"/>
          </p:nvPr>
        </p:nvSpPr>
        <p:spPr/>
        <p:txBody>
          <a:bodyPr/>
          <a:lstStyle/>
          <a:p>
            <a:fld id="{589C2E9D-1E70-452B-8228-F2D7F4867990}" type="slidenum">
              <a:rPr lang="en-IN" smtClean="0"/>
              <a:t>5</a:t>
            </a:fld>
            <a:endParaRPr lang="en-IN"/>
          </a:p>
        </p:txBody>
      </p:sp>
    </p:spTree>
    <p:extLst>
      <p:ext uri="{BB962C8B-B14F-4D97-AF65-F5344CB8AC3E}">
        <p14:creationId xmlns:p14="http://schemas.microsoft.com/office/powerpoint/2010/main" val="778467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C2EA-FC55-43A8-8985-B4E557037ECE}"/>
              </a:ext>
            </a:extLst>
          </p:cNvPr>
          <p:cNvSpPr>
            <a:spLocks noGrp="1"/>
          </p:cNvSpPr>
          <p:nvPr>
            <p:ph type="title"/>
          </p:nvPr>
        </p:nvSpPr>
        <p:spPr/>
        <p:txBody>
          <a:bodyPr>
            <a:normAutofit/>
          </a:bodyPr>
          <a:lstStyle/>
          <a:p>
            <a:pPr algn="l"/>
            <a:r>
              <a:rPr lang="en" sz="3100" dirty="0">
                <a:solidFill>
                  <a:srgbClr val="002060"/>
                </a:solidFill>
                <a:latin typeface="Times New Roman" panose="02020603050405020304" pitchFamily="18" charset="0"/>
                <a:cs typeface="Times New Roman" panose="02020603050405020304" pitchFamily="18" charset="0"/>
              </a:rPr>
              <a:t>Methodolgy</a:t>
            </a:r>
            <a:br>
              <a:rPr lang="en" sz="2500" dirty="0">
                <a:solidFill>
                  <a:srgbClr val="002060"/>
                </a:solidFill>
                <a:latin typeface="Times New Roman" panose="02020603050405020304" pitchFamily="18" charset="0"/>
                <a:cs typeface="Times New Roman" panose="02020603050405020304" pitchFamily="18" charset="0"/>
              </a:rPr>
            </a:br>
            <a:endParaRPr lang="en-IN" sz="25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F63152-5440-409C-B235-0BFB5974B06F}"/>
              </a:ext>
            </a:extLst>
          </p:cNvPr>
          <p:cNvSpPr>
            <a:spLocks noGrp="1"/>
          </p:cNvSpPr>
          <p:nvPr>
            <p:ph idx="1"/>
          </p:nvPr>
        </p:nvSpPr>
        <p:spPr>
          <a:xfrm>
            <a:off x="2231136" y="2326959"/>
            <a:ext cx="7729728" cy="4073841"/>
          </a:xfrm>
        </p:spPr>
        <p:txBody>
          <a:bodyPr>
            <a:noAutofit/>
          </a:bodyPr>
          <a:lstStyle/>
          <a:p>
            <a:pPr>
              <a:buFont typeface="Wingdings" panose="05000000000000000000" pitchFamily="2" charset="2"/>
              <a:buChar char="§"/>
            </a:pPr>
            <a:r>
              <a:rPr lang="en-US" b="0" i="0" dirty="0">
                <a:solidFill>
                  <a:schemeClr val="tx1"/>
                </a:solidFill>
                <a:effectLst/>
                <a:latin typeface="Times New Roman" panose="02020603050405020304" pitchFamily="18" charset="0"/>
                <a:cs typeface="Times New Roman" panose="02020603050405020304" pitchFamily="18" charset="0"/>
              </a:rPr>
              <a:t>We </a:t>
            </a:r>
            <a:r>
              <a:rPr lang="en-US" b="1" i="0" dirty="0">
                <a:solidFill>
                  <a:schemeClr val="tx1"/>
                </a:solidFill>
                <a:effectLst/>
                <a:latin typeface="Times New Roman" panose="02020603050405020304" pitchFamily="18" charset="0"/>
                <a:cs typeface="Times New Roman" panose="02020603050405020304" pitchFamily="18" charset="0"/>
              </a:rPr>
              <a:t>gathered comprehensive used car data </a:t>
            </a:r>
            <a:r>
              <a:rPr lang="en-US" b="0" i="0" dirty="0">
                <a:solidFill>
                  <a:schemeClr val="tx1"/>
                </a:solidFill>
                <a:effectLst/>
                <a:latin typeface="Times New Roman" panose="02020603050405020304" pitchFamily="18" charset="0"/>
                <a:cs typeface="Times New Roman" panose="02020603050405020304" pitchFamily="18" charset="0"/>
              </a:rPr>
              <a:t>with details like make, model, year, mileage, power, name, brand.</a:t>
            </a:r>
          </a:p>
          <a:p>
            <a:pPr>
              <a:buFont typeface="Wingdings" panose="05000000000000000000" pitchFamily="2" charset="2"/>
              <a:buChar char="§"/>
            </a:pPr>
            <a:r>
              <a:rPr lang="en-US" b="0" i="0" dirty="0">
                <a:solidFill>
                  <a:schemeClr val="tx1"/>
                </a:solidFill>
                <a:effectLst/>
                <a:latin typeface="Times New Roman" panose="02020603050405020304" pitchFamily="18" charset="0"/>
                <a:cs typeface="Times New Roman" panose="02020603050405020304" pitchFamily="18" charset="0"/>
              </a:rPr>
              <a:t>We </a:t>
            </a:r>
            <a:r>
              <a:rPr lang="en-US" b="1" i="0" dirty="0">
                <a:solidFill>
                  <a:schemeClr val="tx1"/>
                </a:solidFill>
                <a:effectLst/>
                <a:latin typeface="Times New Roman" panose="02020603050405020304" pitchFamily="18" charset="0"/>
                <a:cs typeface="Times New Roman" panose="02020603050405020304" pitchFamily="18" charset="0"/>
              </a:rPr>
              <a:t>cleaned the data</a:t>
            </a:r>
            <a:r>
              <a:rPr lang="en-US" b="0" i="0" dirty="0">
                <a:solidFill>
                  <a:schemeClr val="tx1"/>
                </a:solidFill>
                <a:effectLst/>
                <a:latin typeface="Times New Roman" panose="02020603050405020304" pitchFamily="18" charset="0"/>
                <a:cs typeface="Times New Roman" panose="02020603050405020304" pitchFamily="18" charset="0"/>
              </a:rPr>
              <a:t> which had missing values as well very small values or undefined va</a:t>
            </a:r>
            <a:r>
              <a:rPr lang="en-US" dirty="0">
                <a:solidFill>
                  <a:schemeClr val="tx1"/>
                </a:solidFill>
                <a:latin typeface="Times New Roman" panose="02020603050405020304" pitchFamily="18" charset="0"/>
                <a:cs typeface="Times New Roman" panose="02020603050405020304" pitchFamily="18" charset="0"/>
              </a:rPr>
              <a:t>lues with the help of pandas library.</a:t>
            </a:r>
          </a:p>
          <a:p>
            <a:pP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We  then i</a:t>
            </a:r>
            <a:r>
              <a:rPr lang="en-US" b="0" i="0" dirty="0">
                <a:solidFill>
                  <a:schemeClr val="tx1"/>
                </a:solidFill>
                <a:effectLst/>
                <a:latin typeface="Times New Roman" panose="02020603050405020304" pitchFamily="18" charset="0"/>
                <a:cs typeface="Times New Roman" panose="02020603050405020304" pitchFamily="18" charset="0"/>
              </a:rPr>
              <a:t>dentified and </a:t>
            </a:r>
            <a:r>
              <a:rPr lang="en-US" b="1" i="0" dirty="0">
                <a:solidFill>
                  <a:schemeClr val="tx1"/>
                </a:solidFill>
                <a:effectLst/>
                <a:latin typeface="Times New Roman" panose="02020603050405020304" pitchFamily="18" charset="0"/>
                <a:cs typeface="Times New Roman" panose="02020603050405020304" pitchFamily="18" charset="0"/>
              </a:rPr>
              <a:t>selected impactful features</a:t>
            </a:r>
            <a:r>
              <a:rPr lang="en-US" b="0" i="0" dirty="0">
                <a:solidFill>
                  <a:schemeClr val="tx1"/>
                </a:solidFill>
                <a:effectLst/>
                <a:latin typeface="Times New Roman" panose="02020603050405020304" pitchFamily="18" charset="0"/>
                <a:cs typeface="Times New Roman" panose="02020603050405020304" pitchFamily="18" charset="0"/>
              </a:rPr>
              <a:t>, discarding less relevant ones for efficiency.</a:t>
            </a:r>
          </a:p>
          <a:p>
            <a:pP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By </a:t>
            </a:r>
            <a:r>
              <a:rPr lang="en-US" b="1" dirty="0">
                <a:solidFill>
                  <a:schemeClr val="tx1"/>
                </a:solidFill>
                <a:latin typeface="Times New Roman" panose="02020603050405020304" pitchFamily="18" charset="0"/>
                <a:cs typeface="Times New Roman" panose="02020603050405020304" pitchFamily="18" charset="0"/>
              </a:rPr>
              <a:t>applying and testing the results of various algorithm</a:t>
            </a:r>
            <a:r>
              <a:rPr lang="en-US" dirty="0">
                <a:solidFill>
                  <a:schemeClr val="tx1"/>
                </a:solidFill>
                <a:latin typeface="Times New Roman" panose="02020603050405020304" pitchFamily="18" charset="0"/>
                <a:cs typeface="Times New Roman" panose="02020603050405020304" pitchFamily="18" charset="0"/>
              </a:rPr>
              <a:t> we then choose multiple Linear Regression in our Model.</a:t>
            </a:r>
          </a:p>
          <a:p>
            <a:pPr>
              <a:buFont typeface="Wingdings" panose="05000000000000000000" pitchFamily="2" charset="2"/>
              <a:buChar char="§"/>
            </a:pPr>
            <a:r>
              <a:rPr lang="en-IN" dirty="0">
                <a:solidFill>
                  <a:schemeClr val="tx1"/>
                </a:solidFill>
                <a:latin typeface="Times New Roman" panose="02020603050405020304" pitchFamily="18" charset="0"/>
                <a:cs typeface="Times New Roman" panose="02020603050405020304" pitchFamily="18" charset="0"/>
              </a:rPr>
              <a:t>We then </a:t>
            </a:r>
            <a:r>
              <a:rPr lang="en-IN" b="1" dirty="0">
                <a:solidFill>
                  <a:schemeClr val="tx1"/>
                </a:solidFill>
                <a:latin typeface="Times New Roman" panose="02020603050405020304" pitchFamily="18" charset="0"/>
                <a:cs typeface="Times New Roman" panose="02020603050405020304" pitchFamily="18" charset="0"/>
              </a:rPr>
              <a:t>evaluated model’s performance </a:t>
            </a:r>
            <a:r>
              <a:rPr lang="en-IN" dirty="0">
                <a:solidFill>
                  <a:schemeClr val="tx1"/>
                </a:solidFill>
                <a:latin typeface="Times New Roman" panose="02020603050405020304" pitchFamily="18" charset="0"/>
                <a:cs typeface="Times New Roman" panose="02020603050405020304" pitchFamily="18" charset="0"/>
              </a:rPr>
              <a:t>using r2_score and selected the model which gave maximum r2_score.</a:t>
            </a:r>
          </a:p>
          <a:p>
            <a:pPr>
              <a:buFont typeface="Wingdings" panose="05000000000000000000" pitchFamily="2" charset="2"/>
              <a:buChar char="§"/>
            </a:pPr>
            <a:r>
              <a:rPr lang="en-US" b="0" i="0" dirty="0">
                <a:solidFill>
                  <a:schemeClr val="tx1"/>
                </a:solidFill>
                <a:effectLst/>
                <a:latin typeface="Times New Roman" panose="02020603050405020304" pitchFamily="18" charset="0"/>
                <a:cs typeface="Times New Roman" panose="02020603050405020304" pitchFamily="18" charset="0"/>
              </a:rPr>
              <a:t>Create a </a:t>
            </a:r>
            <a:r>
              <a:rPr lang="en-US" b="1" i="0" dirty="0">
                <a:solidFill>
                  <a:schemeClr val="tx1"/>
                </a:solidFill>
                <a:effectLst/>
                <a:latin typeface="Times New Roman" panose="02020603050405020304" pitchFamily="18" charset="0"/>
                <a:cs typeface="Times New Roman" panose="02020603050405020304" pitchFamily="18" charset="0"/>
              </a:rPr>
              <a:t>user-friendly interface</a:t>
            </a:r>
            <a:r>
              <a:rPr lang="en-US" b="0" i="0" dirty="0">
                <a:solidFill>
                  <a:schemeClr val="tx1"/>
                </a:solidFill>
                <a:effectLst/>
                <a:latin typeface="Times New Roman" panose="02020603050405020304" pitchFamily="18" charset="0"/>
                <a:cs typeface="Times New Roman" panose="02020603050405020304" pitchFamily="18" charset="0"/>
              </a:rPr>
              <a:t> for input collection and integrate the trained model for real-time predictions.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78A7BD2-D409-4D63-A155-D2C8B3FB2F76}"/>
              </a:ext>
            </a:extLst>
          </p:cNvPr>
          <p:cNvSpPr>
            <a:spLocks noGrp="1"/>
          </p:cNvSpPr>
          <p:nvPr>
            <p:ph type="sldNum" sz="quarter" idx="12"/>
          </p:nvPr>
        </p:nvSpPr>
        <p:spPr/>
        <p:txBody>
          <a:bodyPr/>
          <a:lstStyle/>
          <a:p>
            <a:fld id="{589C2E9D-1E70-452B-8228-F2D7F4867990}" type="slidenum">
              <a:rPr lang="en-IN" smtClean="0"/>
              <a:t>6</a:t>
            </a:fld>
            <a:endParaRPr lang="en-IN"/>
          </a:p>
        </p:txBody>
      </p:sp>
    </p:spTree>
    <p:extLst>
      <p:ext uri="{BB962C8B-B14F-4D97-AF65-F5344CB8AC3E}">
        <p14:creationId xmlns:p14="http://schemas.microsoft.com/office/powerpoint/2010/main" val="1893759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F63152-5440-409C-B235-0BFB5974B06F}"/>
              </a:ext>
            </a:extLst>
          </p:cNvPr>
          <p:cNvSpPr>
            <a:spLocks noGrp="1"/>
          </p:cNvSpPr>
          <p:nvPr>
            <p:ph idx="1"/>
          </p:nvPr>
        </p:nvSpPr>
        <p:spPr/>
        <p:txBody>
          <a:bodyPr/>
          <a:lstStyle/>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en" sz="1800" b="0"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endParaRPr>
          </a:p>
          <a:p>
            <a:endParaRPr lang="en-IN" dirty="0"/>
          </a:p>
        </p:txBody>
      </p:sp>
      <p:sp>
        <p:nvSpPr>
          <p:cNvPr id="4" name="Slide Number Placeholder 3">
            <a:extLst>
              <a:ext uri="{FF2B5EF4-FFF2-40B4-BE49-F238E27FC236}">
                <a16:creationId xmlns:a16="http://schemas.microsoft.com/office/drawing/2014/main" id="{278A7BD2-D409-4D63-A155-D2C8B3FB2F76}"/>
              </a:ext>
            </a:extLst>
          </p:cNvPr>
          <p:cNvSpPr>
            <a:spLocks noGrp="1"/>
          </p:cNvSpPr>
          <p:nvPr>
            <p:ph type="sldNum" sz="quarter" idx="12"/>
          </p:nvPr>
        </p:nvSpPr>
        <p:spPr/>
        <p:txBody>
          <a:bodyPr/>
          <a:lstStyle/>
          <a:p>
            <a:fld id="{589C2E9D-1E70-452B-8228-F2D7F4867990}" type="slidenum">
              <a:rPr lang="en-IN" smtClean="0"/>
              <a:t>7</a:t>
            </a:fld>
            <a:endParaRPr lang="en-IN"/>
          </a:p>
        </p:txBody>
      </p:sp>
      <p:pic>
        <p:nvPicPr>
          <p:cNvPr id="7" name="Picture 6">
            <a:extLst>
              <a:ext uri="{FF2B5EF4-FFF2-40B4-BE49-F238E27FC236}">
                <a16:creationId xmlns:a16="http://schemas.microsoft.com/office/drawing/2014/main" id="{C771D413-7627-4294-9339-651D094F9FD0}"/>
              </a:ext>
            </a:extLst>
          </p:cNvPr>
          <p:cNvPicPr>
            <a:picLocks noChangeAspect="1"/>
          </p:cNvPicPr>
          <p:nvPr/>
        </p:nvPicPr>
        <p:blipFill>
          <a:blip r:embed="rId2"/>
          <a:stretch>
            <a:fillRect/>
          </a:stretch>
        </p:blipFill>
        <p:spPr>
          <a:xfrm>
            <a:off x="3192528" y="1894788"/>
            <a:ext cx="5806943" cy="4688892"/>
          </a:xfrm>
          <a:prstGeom prst="rect">
            <a:avLst/>
          </a:prstGeom>
        </p:spPr>
      </p:pic>
      <p:sp>
        <p:nvSpPr>
          <p:cNvPr id="9" name="Title 1">
            <a:extLst>
              <a:ext uri="{FF2B5EF4-FFF2-40B4-BE49-F238E27FC236}">
                <a16:creationId xmlns:a16="http://schemas.microsoft.com/office/drawing/2014/main" id="{EFF8829C-D819-4E52-8421-D3E8FFAFE608}"/>
              </a:ext>
            </a:extLst>
          </p:cNvPr>
          <p:cNvSpPr>
            <a:spLocks noGrp="1"/>
          </p:cNvSpPr>
          <p:nvPr>
            <p:ph type="title"/>
          </p:nvPr>
        </p:nvSpPr>
        <p:spPr>
          <a:xfrm>
            <a:off x="2231135" y="605671"/>
            <a:ext cx="7729728" cy="1188720"/>
          </a:xfrm>
        </p:spPr>
        <p:txBody>
          <a:bodyPr>
            <a:normAutofit fontScale="90000"/>
          </a:bodyPr>
          <a:lstStyle/>
          <a:p>
            <a:pPr algn="l"/>
            <a:br>
              <a:rPr lang="en" sz="3100" dirty="0">
                <a:solidFill>
                  <a:srgbClr val="002060"/>
                </a:solidFill>
                <a:latin typeface="Times New Roman" panose="02020603050405020304" pitchFamily="18" charset="0"/>
                <a:cs typeface="Times New Roman" panose="02020603050405020304" pitchFamily="18" charset="0"/>
              </a:rPr>
            </a:br>
            <a:r>
              <a:rPr lang="en" sz="3100" dirty="0">
                <a:solidFill>
                  <a:srgbClr val="002060"/>
                </a:solidFill>
                <a:latin typeface="Times New Roman" panose="02020603050405020304" pitchFamily="18" charset="0"/>
                <a:cs typeface="Times New Roman" panose="02020603050405020304" pitchFamily="18" charset="0"/>
              </a:rPr>
              <a:t>UML Diagram</a:t>
            </a:r>
            <a:br>
              <a:rPr lang="en" dirty="0">
                <a:solidFill>
                  <a:srgbClr val="002060"/>
                </a:solidFill>
                <a:latin typeface="+mn-lt"/>
              </a:rPr>
            </a:br>
            <a:r>
              <a:rPr lang="en" dirty="0">
                <a:solidFill>
                  <a:srgbClr val="002060"/>
                </a:solidFill>
                <a:latin typeface="+mn-lt"/>
              </a:rPr>
              <a:t>				 </a:t>
            </a:r>
            <a:r>
              <a:rPr lang="en" sz="1200" dirty="0">
                <a:solidFill>
                  <a:srgbClr val="002060"/>
                </a:solidFill>
                <a:latin typeface="Times New Roman" panose="02020603050405020304" pitchFamily="18" charset="0"/>
                <a:cs typeface="Times New Roman" panose="02020603050405020304" pitchFamily="18" charset="0"/>
              </a:rPr>
              <a:t>\</a:t>
            </a:r>
            <a:endParaRPr lang="en-IN" sz="1200" dirty="0"/>
          </a:p>
        </p:txBody>
      </p:sp>
    </p:spTree>
    <p:extLst>
      <p:ext uri="{BB962C8B-B14F-4D97-AF65-F5344CB8AC3E}">
        <p14:creationId xmlns:p14="http://schemas.microsoft.com/office/powerpoint/2010/main" val="3482156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612-44B2-4D4F-AB21-1D4C896FD448}"/>
              </a:ext>
            </a:extLst>
          </p:cNvPr>
          <p:cNvSpPr>
            <a:spLocks noGrp="1"/>
          </p:cNvSpPr>
          <p:nvPr>
            <p:ph type="title"/>
          </p:nvPr>
        </p:nvSpPr>
        <p:spPr/>
        <p:txBody>
          <a:bodyPr>
            <a:normAutofit/>
          </a:bodyPr>
          <a:lstStyle/>
          <a:p>
            <a:pPr algn="l"/>
            <a:r>
              <a:rPr lang="en" sz="3100" dirty="0">
                <a:solidFill>
                  <a:srgbClr val="002060"/>
                </a:solidFill>
                <a:latin typeface="Times New Roman" panose="02020603050405020304" pitchFamily="18" charset="0"/>
                <a:cs typeface="Times New Roman" panose="02020603050405020304" pitchFamily="18" charset="0"/>
              </a:rPr>
              <a:t>Technology Stack </a:t>
            </a:r>
            <a:br>
              <a:rPr lang="en" dirty="0">
                <a:solidFill>
                  <a:srgbClr val="002060"/>
                </a:solidFill>
                <a:latin typeface="+mn-lt"/>
              </a:rPr>
            </a:br>
            <a:r>
              <a:rPr lang="en" dirty="0">
                <a:solidFill>
                  <a:srgbClr val="002060"/>
                </a:solidFill>
                <a:latin typeface="+mn-lt"/>
              </a:rPr>
              <a:t>				 </a:t>
            </a:r>
            <a:r>
              <a:rPr lang="en" sz="1200" dirty="0">
                <a:solidFill>
                  <a:srgbClr val="002060"/>
                </a:solidFill>
                <a:latin typeface="Times New Roman" panose="02020603050405020304" pitchFamily="18" charset="0"/>
                <a:cs typeface="Times New Roman" panose="02020603050405020304" pitchFamily="18" charset="0"/>
              </a:rPr>
              <a:t>\</a:t>
            </a:r>
            <a:endParaRPr lang="en-IN" sz="1200" dirty="0"/>
          </a:p>
        </p:txBody>
      </p:sp>
      <p:graphicFrame>
        <p:nvGraphicFramePr>
          <p:cNvPr id="4" name="Table 4">
            <a:extLst>
              <a:ext uri="{FF2B5EF4-FFF2-40B4-BE49-F238E27FC236}">
                <a16:creationId xmlns:a16="http://schemas.microsoft.com/office/drawing/2014/main" id="{8121B152-624A-4424-BB03-DFBA1998758B}"/>
              </a:ext>
            </a:extLst>
          </p:cNvPr>
          <p:cNvGraphicFramePr>
            <a:graphicFrameLocks noGrp="1"/>
          </p:cNvGraphicFramePr>
          <p:nvPr>
            <p:ph idx="1"/>
            <p:extLst>
              <p:ext uri="{D42A27DB-BD31-4B8C-83A1-F6EECF244321}">
                <p14:modId xmlns:p14="http://schemas.microsoft.com/office/powerpoint/2010/main" val="1573543158"/>
              </p:ext>
            </p:extLst>
          </p:nvPr>
        </p:nvGraphicFramePr>
        <p:xfrm>
          <a:off x="2230438" y="2638424"/>
          <a:ext cx="7729728" cy="3338196"/>
        </p:xfrm>
        <a:graphic>
          <a:graphicData uri="http://schemas.openxmlformats.org/drawingml/2006/table">
            <a:tbl>
              <a:tblPr firstRow="1" bandRow="1">
                <a:tableStyleId>{21E4AEA4-8DFA-4A89-87EB-49C32662AFE0}</a:tableStyleId>
              </a:tblPr>
              <a:tblGrid>
                <a:gridCol w="7729728">
                  <a:extLst>
                    <a:ext uri="{9D8B030D-6E8A-4147-A177-3AD203B41FA5}">
                      <a16:colId xmlns:a16="http://schemas.microsoft.com/office/drawing/2014/main" val="2133069478"/>
                    </a:ext>
                  </a:extLst>
                </a:gridCol>
              </a:tblGrid>
              <a:tr h="777876">
                <a:tc>
                  <a:txBody>
                    <a:bodyPr/>
                    <a:lstStyle/>
                    <a:p>
                      <a:pPr algn="ctr"/>
                      <a:r>
                        <a:rPr lang="en-IN" dirty="0">
                          <a:latin typeface="Times New Roman" panose="02020603050405020304" pitchFamily="18" charset="0"/>
                          <a:cs typeface="Times New Roman" panose="02020603050405020304" pitchFamily="18" charset="0"/>
                        </a:rPr>
                        <a:t>SOFTWARE &amp; HARDWARE  SPECIFICATION</a:t>
                      </a:r>
                    </a:p>
                  </a:txBody>
                  <a:tcPr/>
                </a:tc>
                <a:extLst>
                  <a:ext uri="{0D108BD9-81ED-4DB2-BD59-A6C34878D82A}">
                    <a16:rowId xmlns:a16="http://schemas.microsoft.com/office/drawing/2014/main" val="3776190688"/>
                  </a:ext>
                </a:extLst>
              </a:tr>
              <a:tr h="1182688">
                <a:tc>
                  <a:txBody>
                    <a:bodyPr/>
                    <a:lstStyle/>
                    <a:p>
                      <a:r>
                        <a:rPr lang="en-US" sz="1800" b="1" i="0" kern="1200" dirty="0">
                          <a:solidFill>
                            <a:schemeClr val="dk1"/>
                          </a:solidFill>
                          <a:effectLst/>
                          <a:latin typeface="+mn-lt"/>
                          <a:ea typeface="+mn-ea"/>
                          <a:cs typeface="+mn-cs"/>
                        </a:rPr>
                        <a:t>Frontend Framework:</a:t>
                      </a:r>
                      <a:r>
                        <a:rPr lang="en-US" sz="1800" b="0" i="0" kern="1200" dirty="0">
                          <a:solidFill>
                            <a:schemeClr val="dk1"/>
                          </a:solidFill>
                          <a:effectLst/>
                          <a:latin typeface="+mn-lt"/>
                          <a:ea typeface="+mn-ea"/>
                          <a:cs typeface="+mn-cs"/>
                        </a:rPr>
                        <a:t> HTML, CSS, and JavaScript for frontend implementation.</a:t>
                      </a:r>
                    </a:p>
                    <a:p>
                      <a:r>
                        <a:rPr lang="en-US" sz="1800" b="1" i="0" kern="1200" dirty="0">
                          <a:solidFill>
                            <a:schemeClr val="dk1"/>
                          </a:solidFill>
                          <a:effectLst/>
                          <a:latin typeface="+mn-lt"/>
                          <a:ea typeface="+mn-ea"/>
                          <a:cs typeface="+mn-cs"/>
                        </a:rPr>
                        <a:t>Backend Framework:</a:t>
                      </a:r>
                      <a:r>
                        <a:rPr lang="en-US" sz="1800" b="0" i="0" kern="1200" dirty="0">
                          <a:solidFill>
                            <a:schemeClr val="dk1"/>
                          </a:solidFill>
                          <a:effectLst/>
                          <a:latin typeface="+mn-lt"/>
                          <a:ea typeface="+mn-ea"/>
                          <a:cs typeface="+mn-cs"/>
                        </a:rPr>
                        <a:t> Flask (Python) for backend implementation. Jinja script</a:t>
                      </a:r>
                    </a:p>
                    <a:p>
                      <a:r>
                        <a:rPr lang="en-US" sz="1800" b="1" i="0" kern="1200" dirty="0">
                          <a:solidFill>
                            <a:schemeClr val="dk1"/>
                          </a:solidFill>
                          <a:effectLst/>
                          <a:latin typeface="+mn-lt"/>
                          <a:ea typeface="+mn-ea"/>
                          <a:cs typeface="+mn-cs"/>
                        </a:rPr>
                        <a:t>Data Manipulation and Visualization:</a:t>
                      </a:r>
                      <a:r>
                        <a:rPr lang="en-US" sz="1800" b="0" i="0" kern="1200" dirty="0">
                          <a:solidFill>
                            <a:schemeClr val="dk1"/>
                          </a:solidFill>
                          <a:effectLst/>
                          <a:latin typeface="+mn-lt"/>
                          <a:ea typeface="+mn-ea"/>
                          <a:cs typeface="+mn-cs"/>
                        </a:rPr>
                        <a:t> NumPy, Pandas, and Matplotlib.</a:t>
                      </a:r>
                    </a:p>
                    <a:p>
                      <a:r>
                        <a:rPr lang="en-US" sz="1800" b="1" i="0" kern="1200" dirty="0">
                          <a:solidFill>
                            <a:schemeClr val="dk1"/>
                          </a:solidFill>
                          <a:effectLst/>
                          <a:latin typeface="+mn-lt"/>
                          <a:ea typeface="+mn-ea"/>
                          <a:cs typeface="+mn-cs"/>
                        </a:rPr>
                        <a:t>Model Implementation:</a:t>
                      </a:r>
                      <a:r>
                        <a:rPr lang="en-US" sz="1800" b="0" i="0" kern="1200" dirty="0">
                          <a:solidFill>
                            <a:schemeClr val="dk1"/>
                          </a:solidFill>
                          <a:effectLst/>
                          <a:latin typeface="+mn-lt"/>
                          <a:ea typeface="+mn-ea"/>
                          <a:cs typeface="+mn-cs"/>
                        </a:rPr>
                        <a:t>  Scikit-learn, and Pickle.</a:t>
                      </a:r>
                    </a:p>
                    <a:p>
                      <a:r>
                        <a:rPr lang="en-US" sz="1800" b="1" i="0" kern="1200" dirty="0">
                          <a:solidFill>
                            <a:schemeClr val="dk1"/>
                          </a:solidFill>
                          <a:effectLst/>
                          <a:latin typeface="+mn-lt"/>
                          <a:ea typeface="+mn-ea"/>
                          <a:cs typeface="+mn-cs"/>
                        </a:rPr>
                        <a:t>Programming Language:</a:t>
                      </a:r>
                      <a:r>
                        <a:rPr lang="en-US" sz="1800" b="0" i="0" kern="1200" dirty="0">
                          <a:solidFill>
                            <a:schemeClr val="dk1"/>
                          </a:solidFill>
                          <a:effectLst/>
                          <a:latin typeface="+mn-lt"/>
                          <a:ea typeface="+mn-ea"/>
                          <a:cs typeface="+mn-cs"/>
                        </a:rPr>
                        <a:t> Python, JavaScript.</a:t>
                      </a:r>
                    </a:p>
                    <a:p>
                      <a:r>
                        <a:rPr lang="en-US" sz="1800" b="1" i="0" kern="1200" dirty="0">
                          <a:solidFill>
                            <a:schemeClr val="dk1"/>
                          </a:solidFill>
                          <a:effectLst/>
                          <a:latin typeface="+mn-lt"/>
                          <a:ea typeface="+mn-ea"/>
                          <a:cs typeface="+mn-cs"/>
                        </a:rPr>
                        <a:t>Algorithms and Techniques:</a:t>
                      </a:r>
                      <a:r>
                        <a:rPr lang="en-US" sz="1800" b="0" i="0" kern="1200" dirty="0">
                          <a:solidFill>
                            <a:schemeClr val="dk1"/>
                          </a:solidFill>
                          <a:effectLst/>
                          <a:latin typeface="+mn-lt"/>
                          <a:ea typeface="+mn-ea"/>
                          <a:cs typeface="+mn-cs"/>
                        </a:rPr>
                        <a:t> Utilizing Linear Regression as a baseline model for benchmarking.</a:t>
                      </a:r>
                    </a:p>
                    <a:p>
                      <a:endParaRPr lang="en-IN" dirty="0"/>
                    </a:p>
                  </a:txBody>
                  <a:tcPr/>
                </a:tc>
                <a:extLst>
                  <a:ext uri="{0D108BD9-81ED-4DB2-BD59-A6C34878D82A}">
                    <a16:rowId xmlns:a16="http://schemas.microsoft.com/office/drawing/2014/main" val="2496302603"/>
                  </a:ext>
                </a:extLst>
              </a:tr>
            </a:tbl>
          </a:graphicData>
        </a:graphic>
      </p:graphicFrame>
      <p:sp>
        <p:nvSpPr>
          <p:cNvPr id="3" name="Slide Number Placeholder 2">
            <a:extLst>
              <a:ext uri="{FF2B5EF4-FFF2-40B4-BE49-F238E27FC236}">
                <a16:creationId xmlns:a16="http://schemas.microsoft.com/office/drawing/2014/main" id="{93FA00DB-580B-4F11-867D-D4718C73E01B}"/>
              </a:ext>
            </a:extLst>
          </p:cNvPr>
          <p:cNvSpPr>
            <a:spLocks noGrp="1"/>
          </p:cNvSpPr>
          <p:nvPr>
            <p:ph type="sldNum" sz="quarter" idx="12"/>
          </p:nvPr>
        </p:nvSpPr>
        <p:spPr/>
        <p:txBody>
          <a:bodyPr/>
          <a:lstStyle/>
          <a:p>
            <a:fld id="{589C2E9D-1E70-452B-8228-F2D7F4867990}" type="slidenum">
              <a:rPr lang="en-IN" smtClean="0"/>
              <a:t>8</a:t>
            </a:fld>
            <a:endParaRPr lang="en-IN"/>
          </a:p>
        </p:txBody>
      </p:sp>
    </p:spTree>
    <p:extLst>
      <p:ext uri="{BB962C8B-B14F-4D97-AF65-F5344CB8AC3E}">
        <p14:creationId xmlns:p14="http://schemas.microsoft.com/office/powerpoint/2010/main" val="1326651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3EC8-9B6E-42BF-A907-8A541CE697E4}"/>
              </a:ext>
            </a:extLst>
          </p:cNvPr>
          <p:cNvSpPr>
            <a:spLocks noGrp="1"/>
          </p:cNvSpPr>
          <p:nvPr>
            <p:ph type="title"/>
          </p:nvPr>
        </p:nvSpPr>
        <p:spPr/>
        <p:txBody>
          <a:bodyPr>
            <a:normAutofit fontScale="90000"/>
          </a:bodyPr>
          <a:lstStyle/>
          <a:p>
            <a:pPr algn="l"/>
            <a:br>
              <a:rPr lang="en-IN" dirty="0">
                <a:solidFill>
                  <a:srgbClr val="002060"/>
                </a:solidFill>
                <a:latin typeface="Times New Roman" panose="02020603050405020304" pitchFamily="18" charset="0"/>
                <a:cs typeface="Times New Roman" panose="02020603050405020304" pitchFamily="18" charset="0"/>
              </a:rPr>
            </a:br>
            <a:r>
              <a:rPr lang="en-IN" dirty="0">
                <a:solidFill>
                  <a:srgbClr val="002060"/>
                </a:solidFill>
                <a:latin typeface="Times New Roman" panose="02020603050405020304" pitchFamily="18" charset="0"/>
                <a:cs typeface="Times New Roman" panose="02020603050405020304" pitchFamily="18" charset="0"/>
              </a:rPr>
              <a:t>I</a:t>
            </a:r>
            <a:r>
              <a:rPr lang="en" dirty="0">
                <a:solidFill>
                  <a:srgbClr val="002060"/>
                </a:solidFill>
                <a:latin typeface="Times New Roman" panose="02020603050405020304" pitchFamily="18" charset="0"/>
                <a:cs typeface="Times New Roman" panose="02020603050405020304" pitchFamily="18" charset="0"/>
              </a:rPr>
              <a:t>mplementation/results</a:t>
            </a:r>
            <a:br>
              <a:rPr lang="en" dirty="0">
                <a:solidFill>
                  <a:srgbClr val="002060"/>
                </a:solidFill>
                <a:latin typeface="+mn-lt"/>
              </a:rPr>
            </a:br>
            <a:r>
              <a:rPr lang="en" dirty="0">
                <a:solidFill>
                  <a:srgbClr val="002060"/>
                </a:solidFill>
                <a:latin typeface="+mn-lt"/>
              </a:rPr>
              <a:t>			</a:t>
            </a:r>
            <a:endParaRPr lang="en-IN" dirty="0"/>
          </a:p>
        </p:txBody>
      </p:sp>
      <p:sp>
        <p:nvSpPr>
          <p:cNvPr id="3" name="Content Placeholder 2">
            <a:extLst>
              <a:ext uri="{FF2B5EF4-FFF2-40B4-BE49-F238E27FC236}">
                <a16:creationId xmlns:a16="http://schemas.microsoft.com/office/drawing/2014/main" id="{7CD5B167-F730-4FEB-8DC1-587A787BD864}"/>
              </a:ext>
            </a:extLst>
          </p:cNvPr>
          <p:cNvSpPr>
            <a:spLocks noGrp="1"/>
          </p:cNvSpPr>
          <p:nvPr>
            <p:ph idx="1"/>
          </p:nvPr>
        </p:nvSpPr>
        <p:spPr/>
        <p:txBody>
          <a:bodyPr/>
          <a:lstStyle/>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endParaRPr kumimoji="0" lang="en-IN" sz="18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endParaRPr>
          </a:p>
          <a:p>
            <a:endParaRPr lang="en-IN" dirty="0"/>
          </a:p>
        </p:txBody>
      </p:sp>
      <p:sp>
        <p:nvSpPr>
          <p:cNvPr id="4" name="Slide Number Placeholder 3">
            <a:extLst>
              <a:ext uri="{FF2B5EF4-FFF2-40B4-BE49-F238E27FC236}">
                <a16:creationId xmlns:a16="http://schemas.microsoft.com/office/drawing/2014/main" id="{0F1F8ADB-180A-42A9-B46D-C5455881D9C4}"/>
              </a:ext>
            </a:extLst>
          </p:cNvPr>
          <p:cNvSpPr>
            <a:spLocks noGrp="1"/>
          </p:cNvSpPr>
          <p:nvPr>
            <p:ph type="sldNum" sz="quarter" idx="12"/>
          </p:nvPr>
        </p:nvSpPr>
        <p:spPr/>
        <p:txBody>
          <a:bodyPr/>
          <a:lstStyle/>
          <a:p>
            <a:fld id="{589C2E9D-1E70-452B-8228-F2D7F4867990}" type="slidenum">
              <a:rPr lang="en-IN" smtClean="0"/>
              <a:t>9</a:t>
            </a:fld>
            <a:endParaRPr lang="en-IN"/>
          </a:p>
        </p:txBody>
      </p:sp>
      <p:sp>
        <p:nvSpPr>
          <p:cNvPr id="6" name="TextBox 5">
            <a:extLst>
              <a:ext uri="{FF2B5EF4-FFF2-40B4-BE49-F238E27FC236}">
                <a16:creationId xmlns:a16="http://schemas.microsoft.com/office/drawing/2014/main" id="{BED5F981-141A-45B6-AC85-AEFB9CEF0573}"/>
              </a:ext>
            </a:extLst>
          </p:cNvPr>
          <p:cNvSpPr txBox="1"/>
          <p:nvPr/>
        </p:nvSpPr>
        <p:spPr>
          <a:xfrm>
            <a:off x="2231136" y="2638044"/>
            <a:ext cx="7729728" cy="2544286"/>
          </a:xfrm>
          <a:prstGeom prst="rect">
            <a:avLst/>
          </a:prstGeom>
          <a:noFill/>
        </p:spPr>
        <p:txBody>
          <a:bodyPr wrap="square">
            <a:spAutoFit/>
          </a:bodyPr>
          <a:lstStyle/>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lang="en-US" dirty="0">
                <a:latin typeface="Times New Roman" panose="02020603050405020304" pitchFamily="18" charset="0"/>
                <a:cs typeface="Times New Roman" panose="02020603050405020304" pitchFamily="18" charset="0"/>
              </a:rPr>
              <a:t>R-square score, MSE, RMSE  errors are used to evaluate the model. Following results are achieved from there.</a:t>
            </a:r>
            <a:endParaRPr kumimoji="0" lang="en-US" sz="1800" b="0" i="0" u="none" strike="noStrike" kern="1200" cap="none" spc="0" normalizeH="0" baseline="0" noProof="0" dirty="0">
              <a:ln>
                <a:noFill/>
              </a:ln>
              <a:solidFill>
                <a:srgbClr val="000000">
                  <a:lumMod val="85000"/>
                  <a:lumOff val="15000"/>
                </a:srgbClr>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lang="en-US" dirty="0">
                <a:solidFill>
                  <a:srgbClr val="000000">
                    <a:lumMod val="85000"/>
                    <a:lumOff val="15000"/>
                  </a:srgbClr>
                </a:solidFill>
                <a:latin typeface="Times New Roman" panose="02020603050405020304" pitchFamily="18" charset="0"/>
                <a:cs typeface="Times New Roman" panose="02020603050405020304" pitchFamily="18" charset="0"/>
              </a:rPr>
              <a:t>R-square score : 0.9053702889269817</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en-IN" sz="1800" b="0" i="0" u="none" strike="noStrike" kern="1200" cap="none" spc="0" normalizeH="0" baseline="0" noProof="0" dirty="0">
                <a:ln>
                  <a:noFill/>
                </a:ln>
                <a:solidFill>
                  <a:srgbClr val="000000">
                    <a:lumMod val="85000"/>
                    <a:lumOff val="15000"/>
                  </a:srgbClr>
                </a:solidFill>
                <a:effectLst/>
                <a:uLnTx/>
                <a:uFillTx/>
                <a:latin typeface="Times New Roman" panose="02020603050405020304" pitchFamily="18" charset="0"/>
                <a:cs typeface="Times New Roman" panose="02020603050405020304" pitchFamily="18" charset="0"/>
              </a:rPr>
              <a:t>MSE : 0.140622580303109</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lang="en-IN" dirty="0">
                <a:solidFill>
                  <a:srgbClr val="000000">
                    <a:lumMod val="85000"/>
                    <a:lumOff val="15000"/>
                  </a:srgbClr>
                </a:solidFill>
                <a:latin typeface="Times New Roman" panose="02020603050405020304" pitchFamily="18" charset="0"/>
                <a:cs typeface="Times New Roman" panose="02020603050405020304" pitchFamily="18" charset="0"/>
              </a:rPr>
              <a:t>MAE : 0.3749967737236002</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lang="en-US" dirty="0">
                <a:latin typeface="Times New Roman" panose="02020603050405020304" pitchFamily="18" charset="0"/>
                <a:cs typeface="Times New Roman" panose="02020603050405020304" pitchFamily="18" charset="0"/>
              </a:rPr>
              <a:t>The R-square of training data is </a:t>
            </a:r>
            <a:r>
              <a:rPr lang="en-US">
                <a:latin typeface="Times New Roman" panose="02020603050405020304" pitchFamily="18" charset="0"/>
                <a:cs typeface="Times New Roman" panose="02020603050405020304" pitchFamily="18" charset="0"/>
              </a:rPr>
              <a:t>almost 90% </a:t>
            </a:r>
            <a:r>
              <a:rPr lang="en-US" dirty="0">
                <a:latin typeface="Times New Roman" panose="02020603050405020304" pitchFamily="18" charset="0"/>
                <a:cs typeface="Times New Roman" panose="02020603050405020304" pitchFamily="18" charset="0"/>
              </a:rPr>
              <a:t>with a low RMSE which indicates that model is trained efficiently. </a:t>
            </a:r>
            <a:endParaRPr kumimoji="0" lang="en-IN" sz="1800" b="0" i="0" u="none" strike="noStrike" kern="1200" cap="none" spc="0" normalizeH="0" baseline="0" noProof="0" dirty="0">
              <a:ln>
                <a:noFill/>
              </a:ln>
              <a:solidFill>
                <a:srgbClr val="000000">
                  <a:lumMod val="85000"/>
                  <a:lumOff val="15000"/>
                </a:srgbClr>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308974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TotalTime>
  <Words>742</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Gill Sans MT</vt:lpstr>
      <vt:lpstr>Times New Roman</vt:lpstr>
      <vt:lpstr>Wingdings</vt:lpstr>
      <vt:lpstr>Parcel</vt:lpstr>
      <vt:lpstr>PowerPoint Presentation</vt:lpstr>
      <vt:lpstr>Agenda</vt:lpstr>
      <vt:lpstr> Abstract     </vt:lpstr>
      <vt:lpstr>  Problem statement           </vt:lpstr>
      <vt:lpstr> Objectives      </vt:lpstr>
      <vt:lpstr>Methodolgy </vt:lpstr>
      <vt:lpstr> UML Diagram      \</vt:lpstr>
      <vt:lpstr>Technology Stack       \</vt:lpstr>
      <vt:lpstr> Implementation/results    </vt:lpstr>
      <vt:lpstr> Outcomes/Applications       </vt:lpstr>
      <vt:lpstr>Conclusion</vt:lpstr>
      <vt:lpstr> 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Sonali Rokade</dc:creator>
  <cp:lastModifiedBy>Prathamesh Basapure</cp:lastModifiedBy>
  <cp:revision>46</cp:revision>
  <dcterms:created xsi:type="dcterms:W3CDTF">2021-09-03T08:51:27Z</dcterms:created>
  <dcterms:modified xsi:type="dcterms:W3CDTF">2023-12-07T23:42:37Z</dcterms:modified>
</cp:coreProperties>
</file>