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8" r:id="rId2"/>
    <p:sldId id="259" r:id="rId3"/>
    <p:sldId id="265" r:id="rId4"/>
    <p:sldId id="264" r:id="rId5"/>
    <p:sldId id="256" r:id="rId6"/>
    <p:sldId id="263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79E"/>
    <a:srgbClr val="50B59C"/>
    <a:srgbClr val="00ADFA"/>
    <a:srgbClr val="186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0"/>
  </p:normalViewPr>
  <p:slideViewPr>
    <p:cSldViewPr snapToGrid="0">
      <p:cViewPr>
        <p:scale>
          <a:sx n="50" d="100"/>
          <a:sy n="50" d="100"/>
        </p:scale>
        <p:origin x="62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85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0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4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56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29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39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8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35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0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1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0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4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9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7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9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DC4527-0DD9-4594-B3BE-ACC8B12FC060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AEE3D-EFF8-4DE9-B0C8-C1F51D24A9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37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8E6F9FA-8FE0-4C2F-8DB1-1C17BB796E43}"/>
              </a:ext>
            </a:extLst>
          </p:cNvPr>
          <p:cNvSpPr txBox="1"/>
          <p:nvPr/>
        </p:nvSpPr>
        <p:spPr>
          <a:xfrm>
            <a:off x="2349081" y="160473"/>
            <a:ext cx="714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ahnschrift Light SemiCondensed" panose="020B0502040204020203" pitchFamily="34" charset="0"/>
              </a:rPr>
              <a:t>Bajaj Institute of Technology , Wardha</a:t>
            </a:r>
            <a:endParaRPr lang="en-IN" sz="3600" dirty="0">
              <a:latin typeface="Bahnschrift Light SemiCondensed" panose="020B0502040204020203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F946E0-3B35-4D29-9522-4B4E3F92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365" y="214312"/>
            <a:ext cx="658891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atin typeface="Arial Black" panose="020B0A04020102020204" pitchFamily="34" charset="0"/>
              </a:rPr>
              <a:t>Group 6 : </a:t>
            </a:r>
          </a:p>
          <a:p>
            <a:pPr marL="0" indent="0" algn="ctr">
              <a:buNone/>
            </a:pPr>
            <a:r>
              <a:rPr lang="en-US" sz="4400" dirty="0">
                <a:latin typeface="Arial Black" panose="020B0A04020102020204" pitchFamily="34" charset="0"/>
              </a:rPr>
              <a:t>Assembly code to shift location of String 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20" name="Content Placeholder 12">
            <a:extLst>
              <a:ext uri="{FF2B5EF4-FFF2-40B4-BE49-F238E27FC236}">
                <a16:creationId xmlns:a16="http://schemas.microsoft.com/office/drawing/2014/main" id="{0773438B-326B-411D-A128-6F991A930B71}"/>
              </a:ext>
            </a:extLst>
          </p:cNvPr>
          <p:cNvSpPr txBox="1">
            <a:spLocks/>
          </p:cNvSpPr>
          <p:nvPr/>
        </p:nvSpPr>
        <p:spPr>
          <a:xfrm>
            <a:off x="391477" y="41225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Name :</a:t>
            </a:r>
            <a:r>
              <a:rPr lang="en-US" sz="2400" dirty="0" err="1"/>
              <a:t>Prathamesh</a:t>
            </a:r>
            <a:r>
              <a:rPr lang="en-US" sz="2400" dirty="0"/>
              <a:t> Vivek Bhagat</a:t>
            </a:r>
          </a:p>
          <a:p>
            <a:r>
              <a:rPr lang="en-US" sz="2400" dirty="0"/>
              <a:t>PRN No:2046491245032(232)</a:t>
            </a:r>
          </a:p>
          <a:p>
            <a:r>
              <a:rPr lang="en-US" sz="2400" dirty="0"/>
              <a:t>Branch: Computer Engineering</a:t>
            </a:r>
          </a:p>
          <a:p>
            <a:r>
              <a:rPr lang="en-US" sz="2400" dirty="0" err="1"/>
              <a:t>Subject:DLDM</a:t>
            </a:r>
            <a:endParaRPr lang="en-IN" sz="2400" dirty="0"/>
          </a:p>
        </p:txBody>
      </p:sp>
      <p:pic>
        <p:nvPicPr>
          <p:cNvPr id="2050" name="Picture 2" descr="189 Assembly Programming Language Code Photos - Free &amp; Royalty-Free Stock  Photos from Dreamstime">
            <a:extLst>
              <a:ext uri="{FF2B5EF4-FFF2-40B4-BE49-F238E27FC236}">
                <a16:creationId xmlns:a16="http://schemas.microsoft.com/office/drawing/2014/main" id="{39FB9FAD-33BB-4886-81A8-7A7FF711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585" y="431958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91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4C4620-D61E-49CD-ADD6-CBB84BFB162A}"/>
              </a:ext>
            </a:extLst>
          </p:cNvPr>
          <p:cNvSpPr txBox="1"/>
          <p:nvPr/>
        </p:nvSpPr>
        <p:spPr>
          <a:xfrm>
            <a:off x="-475401" y="504929"/>
            <a:ext cx="12387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to 8086 and 8085 Microprocessor</a:t>
            </a:r>
            <a:endParaRPr lang="en-IN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77EE3-B29E-4410-9703-E53E67B90B78}"/>
              </a:ext>
            </a:extLst>
          </p:cNvPr>
          <p:cNvSpPr txBox="1"/>
          <p:nvPr/>
        </p:nvSpPr>
        <p:spPr>
          <a:xfrm>
            <a:off x="724750" y="1417127"/>
            <a:ext cx="99869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8085 is an 8-bit microprocessor designed by Intel in 1977 using NMOS technology.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There are 6 general purpose registers in 8085 processor, i.e. B, C, D, E, H &amp; L. Each register can hold 8-bit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8086 Microprocessor is an enhanced version of 8085Microprocessor that was designed by Intel in 1976.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 It is a 16-bit Microprocessor having 20 address lines and16 data lines that provides up to 1MB storage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4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A8C95-C0E2-43E0-8F74-E12D14561C4B}"/>
              </a:ext>
            </a:extLst>
          </p:cNvPr>
          <p:cNvSpPr txBox="1"/>
          <p:nvPr/>
        </p:nvSpPr>
        <p:spPr>
          <a:xfrm rot="21432904">
            <a:off x="738350" y="4035250"/>
            <a:ext cx="35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37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4C4620-D61E-49CD-ADD6-CBB84BFB162A}"/>
              </a:ext>
            </a:extLst>
          </p:cNvPr>
          <p:cNvSpPr txBox="1"/>
          <p:nvPr/>
        </p:nvSpPr>
        <p:spPr>
          <a:xfrm>
            <a:off x="600076" y="681037"/>
            <a:ext cx="9863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Problem Statement :</a:t>
            </a:r>
            <a:endParaRPr lang="en-IN" sz="5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77EE3-B29E-4410-9703-E53E67B90B78}"/>
              </a:ext>
            </a:extLst>
          </p:cNvPr>
          <p:cNvSpPr txBox="1"/>
          <p:nvPr/>
        </p:nvSpPr>
        <p:spPr>
          <a:xfrm>
            <a:off x="876300" y="4049764"/>
            <a:ext cx="6786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That is :The problem is to copy the given string form one memory location to other memory location 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A8C95-C0E2-43E0-8F74-E12D14561C4B}"/>
              </a:ext>
            </a:extLst>
          </p:cNvPr>
          <p:cNvSpPr txBox="1"/>
          <p:nvPr/>
        </p:nvSpPr>
        <p:spPr>
          <a:xfrm rot="21432904">
            <a:off x="966951" y="3726599"/>
            <a:ext cx="35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6D706-08B9-48E0-BB92-4CDAB208F724}"/>
              </a:ext>
            </a:extLst>
          </p:cNvPr>
          <p:cNvSpPr txBox="1"/>
          <p:nvPr/>
        </p:nvSpPr>
        <p:spPr>
          <a:xfrm>
            <a:off x="757237" y="1987661"/>
            <a:ext cx="89924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Write a program to move a string of the data words from offset 1000H to offset 3000H the length of the string is 0FH.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4C4620-D61E-49CD-ADD6-CBB84BFB162A}"/>
              </a:ext>
            </a:extLst>
          </p:cNvPr>
          <p:cNvSpPr txBox="1"/>
          <p:nvPr/>
        </p:nvSpPr>
        <p:spPr>
          <a:xfrm>
            <a:off x="1536657" y="514575"/>
            <a:ext cx="6548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Algorithm :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2A8C95-C0E2-43E0-8F74-E12D14561C4B}"/>
              </a:ext>
            </a:extLst>
          </p:cNvPr>
          <p:cNvSpPr txBox="1"/>
          <p:nvPr/>
        </p:nvSpPr>
        <p:spPr>
          <a:xfrm rot="21432904">
            <a:off x="738350" y="4035250"/>
            <a:ext cx="3560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66D5DA-AAC8-4F99-B99D-BDD26D1A6B12}"/>
              </a:ext>
            </a:extLst>
          </p:cNvPr>
          <p:cNvSpPr txBox="1"/>
          <p:nvPr/>
        </p:nvSpPr>
        <p:spPr>
          <a:xfrm>
            <a:off x="379369" y="1496093"/>
            <a:ext cx="99362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Copy the given address and destination address (in registers).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Store the size of the string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Copy one byte data from initial address (to accumulator/register)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Assign the copied data to destination address (in register).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Increment  the initial address and destination address holder register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Decrement the register holding size of string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dirty="0"/>
              <a:t>Repeat until the string is complete(stored size of string is 0).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81396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07CCD-E866-4B5A-8AF0-B10384239C53}"/>
              </a:ext>
            </a:extLst>
          </p:cNvPr>
          <p:cNvSpPr/>
          <p:nvPr/>
        </p:nvSpPr>
        <p:spPr>
          <a:xfrm>
            <a:off x="-28504" y="0"/>
            <a:ext cx="12192000" cy="7162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0091C-F6A2-436C-82DC-01A0D77C1321}"/>
              </a:ext>
            </a:extLst>
          </p:cNvPr>
          <p:cNvSpPr txBox="1"/>
          <p:nvPr/>
        </p:nvSpPr>
        <p:spPr>
          <a:xfrm>
            <a:off x="2244054" y="2892798"/>
            <a:ext cx="54548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IN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08F06-F2C5-4259-A7D4-DB80D75E2E7A}"/>
              </a:ext>
            </a:extLst>
          </p:cNvPr>
          <p:cNvSpPr/>
          <p:nvPr/>
        </p:nvSpPr>
        <p:spPr>
          <a:xfrm>
            <a:off x="-1338244" y="30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ADFA"/>
                </a:solidFill>
              </a:rPr>
              <a:t>Flow Chart 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2503AD4-73EA-4F2D-84DB-A779DE3DB19E}"/>
              </a:ext>
            </a:extLst>
          </p:cNvPr>
          <p:cNvSpPr/>
          <p:nvPr/>
        </p:nvSpPr>
        <p:spPr>
          <a:xfrm>
            <a:off x="1862129" y="736464"/>
            <a:ext cx="1528763" cy="90743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Start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1D512-959B-4E6A-90FA-CC46679477B5}"/>
              </a:ext>
            </a:extLst>
          </p:cNvPr>
          <p:cNvSpPr/>
          <p:nvPr/>
        </p:nvSpPr>
        <p:spPr>
          <a:xfrm>
            <a:off x="4581932" y="1563173"/>
            <a:ext cx="1843087" cy="113715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SI=1000H</a:t>
            </a:r>
          </a:p>
          <a:p>
            <a:pPr algn="ctr"/>
            <a:r>
              <a:rPr lang="en-US" sz="2400" dirty="0"/>
              <a:t>DI=3000H</a:t>
            </a:r>
          </a:p>
          <a:p>
            <a:pPr algn="ctr"/>
            <a:r>
              <a:rPr lang="en-US" sz="2400" dirty="0"/>
              <a:t>CX=0FH</a:t>
            </a:r>
            <a:endParaRPr lang="en-IN" sz="2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6769764-89C4-4B9A-AED7-A4C4C6F105FD}"/>
              </a:ext>
            </a:extLst>
          </p:cNvPr>
          <p:cNvSpPr/>
          <p:nvPr/>
        </p:nvSpPr>
        <p:spPr>
          <a:xfrm>
            <a:off x="5343521" y="1190183"/>
            <a:ext cx="245014" cy="37502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BE23C-04B0-4FA2-9F2D-531387CBFDEC}"/>
              </a:ext>
            </a:extLst>
          </p:cNvPr>
          <p:cNvSpPr/>
          <p:nvPr/>
        </p:nvSpPr>
        <p:spPr>
          <a:xfrm>
            <a:off x="8798980" y="1693797"/>
            <a:ext cx="1843087" cy="107797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AX=[SI]</a:t>
            </a:r>
          </a:p>
          <a:p>
            <a:pPr algn="ctr"/>
            <a:r>
              <a:rPr lang="en-US" sz="2400" dirty="0"/>
              <a:t>[DI]=AX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AA6C3A-F4E7-47C0-A965-F0258C62029D}"/>
              </a:ext>
            </a:extLst>
          </p:cNvPr>
          <p:cNvSpPr/>
          <p:nvPr/>
        </p:nvSpPr>
        <p:spPr>
          <a:xfrm>
            <a:off x="8859967" y="4398242"/>
            <a:ext cx="1843087" cy="122796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SI++</a:t>
            </a:r>
          </a:p>
          <a:p>
            <a:pPr algn="ctr"/>
            <a:r>
              <a:rPr lang="en-US" sz="2400" dirty="0"/>
              <a:t>DI++</a:t>
            </a:r>
          </a:p>
          <a:p>
            <a:pPr algn="ctr"/>
            <a:r>
              <a:rPr lang="en-US" sz="2400" dirty="0"/>
              <a:t>CX--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DCCD853-0AFC-466E-9ADC-8FAE3332EB50}"/>
              </a:ext>
            </a:extLst>
          </p:cNvPr>
          <p:cNvSpPr/>
          <p:nvPr/>
        </p:nvSpPr>
        <p:spPr>
          <a:xfrm>
            <a:off x="4841124" y="4306169"/>
            <a:ext cx="1607591" cy="1331695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CX&gt;0</a:t>
            </a:r>
            <a:endParaRPr lang="en-IN" sz="2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BF4983-0161-432A-8488-7D3083B81AD6}"/>
              </a:ext>
            </a:extLst>
          </p:cNvPr>
          <p:cNvSpPr/>
          <p:nvPr/>
        </p:nvSpPr>
        <p:spPr>
          <a:xfrm>
            <a:off x="2206871" y="5317337"/>
            <a:ext cx="1528763" cy="907439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End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13725-8748-4207-B864-4389143F4010}"/>
              </a:ext>
            </a:extLst>
          </p:cNvPr>
          <p:cNvSpPr/>
          <p:nvPr/>
        </p:nvSpPr>
        <p:spPr>
          <a:xfrm>
            <a:off x="3403862" y="1152887"/>
            <a:ext cx="2125397" cy="59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8143C5B-3F07-4D9A-B907-158610A71DC0}"/>
              </a:ext>
            </a:extLst>
          </p:cNvPr>
          <p:cNvSpPr/>
          <p:nvPr/>
        </p:nvSpPr>
        <p:spPr>
          <a:xfrm>
            <a:off x="9744075" y="2771768"/>
            <a:ext cx="161504" cy="1626474"/>
          </a:xfrm>
          <a:prstGeom prst="downArrow">
            <a:avLst>
              <a:gd name="adj1" fmla="val 50000"/>
              <a:gd name="adj2" fmla="val 789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E2D8963-D106-4C70-B441-3CB5C03232A0}"/>
              </a:ext>
            </a:extLst>
          </p:cNvPr>
          <p:cNvSpPr/>
          <p:nvPr/>
        </p:nvSpPr>
        <p:spPr>
          <a:xfrm rot="5400000">
            <a:off x="7567951" y="3757840"/>
            <a:ext cx="149080" cy="2434945"/>
          </a:xfrm>
          <a:prstGeom prst="downArrow">
            <a:avLst>
              <a:gd name="adj1" fmla="val 50000"/>
              <a:gd name="adj2" fmla="val 789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9D8133BE-C4C3-4E17-9B8E-2A973D44FC05}"/>
              </a:ext>
            </a:extLst>
          </p:cNvPr>
          <p:cNvSpPr/>
          <p:nvPr/>
        </p:nvSpPr>
        <p:spPr>
          <a:xfrm>
            <a:off x="8114801" y="2403089"/>
            <a:ext cx="692540" cy="1366943"/>
          </a:xfrm>
          <a:prstGeom prst="bentArrow">
            <a:avLst>
              <a:gd name="adj1" fmla="val 1011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C35891-9DE2-4501-AABD-4B98AC0A9149}"/>
              </a:ext>
            </a:extLst>
          </p:cNvPr>
          <p:cNvSpPr/>
          <p:nvPr/>
        </p:nvSpPr>
        <p:spPr>
          <a:xfrm>
            <a:off x="5633426" y="3718248"/>
            <a:ext cx="2547887" cy="55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22B6DB-59DB-45A1-BCBB-A2E5C8FB2B03}"/>
              </a:ext>
            </a:extLst>
          </p:cNvPr>
          <p:cNvSpPr/>
          <p:nvPr/>
        </p:nvSpPr>
        <p:spPr>
          <a:xfrm rot="5400000">
            <a:off x="5316644" y="3990138"/>
            <a:ext cx="589499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F23DF760-6A18-49CA-ACB6-F49A6D4B9787}"/>
              </a:ext>
            </a:extLst>
          </p:cNvPr>
          <p:cNvSpPr/>
          <p:nvPr/>
        </p:nvSpPr>
        <p:spPr>
          <a:xfrm rot="10800000">
            <a:off x="2861187" y="4942519"/>
            <a:ext cx="1965186" cy="322811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607470-E67C-4E36-B6F9-17FCE1E26B05}"/>
              </a:ext>
            </a:extLst>
          </p:cNvPr>
          <p:cNvSpPr txBox="1"/>
          <p:nvPr/>
        </p:nvSpPr>
        <p:spPr>
          <a:xfrm>
            <a:off x="5691686" y="3770032"/>
            <a:ext cx="11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YES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7ADF9F-2C3B-4E6D-BBDF-EEEF89ED7C8A}"/>
              </a:ext>
            </a:extLst>
          </p:cNvPr>
          <p:cNvSpPr txBox="1"/>
          <p:nvPr/>
        </p:nvSpPr>
        <p:spPr>
          <a:xfrm>
            <a:off x="4142133" y="4527713"/>
            <a:ext cx="1186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</a:rPr>
              <a:t>NO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19D483-E2E3-4DEA-8D80-1D196D856E10}"/>
              </a:ext>
            </a:extLst>
          </p:cNvPr>
          <p:cNvSpPr/>
          <p:nvPr/>
        </p:nvSpPr>
        <p:spPr>
          <a:xfrm>
            <a:off x="8515350" y="1986532"/>
            <a:ext cx="283630" cy="185167"/>
          </a:xfrm>
          <a:prstGeom prst="rightArrow">
            <a:avLst>
              <a:gd name="adj1" fmla="val 4176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586A8-6093-4369-AE81-10D27BC1B284}"/>
              </a:ext>
            </a:extLst>
          </p:cNvPr>
          <p:cNvSpPr/>
          <p:nvPr/>
        </p:nvSpPr>
        <p:spPr>
          <a:xfrm>
            <a:off x="6420211" y="2039304"/>
            <a:ext cx="2095139" cy="81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7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E2336A6-02D1-464D-9D1E-B1D63FF6F86C}"/>
              </a:ext>
            </a:extLst>
          </p:cNvPr>
          <p:cNvSpPr txBox="1"/>
          <p:nvPr/>
        </p:nvSpPr>
        <p:spPr>
          <a:xfrm>
            <a:off x="491142" y="276225"/>
            <a:ext cx="6376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Program Code:</a:t>
            </a:r>
          </a:p>
          <a:p>
            <a:r>
              <a:rPr lang="en-US" sz="4400" dirty="0">
                <a:solidFill>
                  <a:srgbClr val="0070C0"/>
                </a:solidFill>
              </a:rPr>
              <a:t> </a:t>
            </a:r>
            <a:endParaRPr lang="en-IN" sz="4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7266E-DBA1-4E66-B9D2-06B0B967D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312" y="1015365"/>
            <a:ext cx="6651067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3485-3702-4162-9B77-26229BA6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Input /output</a:t>
            </a:r>
            <a:r>
              <a:rPr lang="en-US" sz="4800" dirty="0">
                <a:sym typeface="Wingdings" panose="05000000000000000000" pitchFamily="2" charset="2"/>
              </a:rPr>
              <a:t>(Sample):</a:t>
            </a:r>
            <a:endParaRPr lang="en-IN" sz="4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4CE1A5-777C-4628-BC55-4838751D8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85" y="2141538"/>
            <a:ext cx="7046655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2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C35660-2FD5-4063-B05A-CA57B6253ED4}"/>
              </a:ext>
            </a:extLst>
          </p:cNvPr>
          <p:cNvSpPr txBox="1"/>
          <p:nvPr/>
        </p:nvSpPr>
        <p:spPr>
          <a:xfrm>
            <a:off x="3510455" y="2078929"/>
            <a:ext cx="5171089" cy="30469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N" sz="9600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2007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293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Bahnschrift Light SemiCondensed</vt:lpstr>
      <vt:lpstr>Calibri</vt:lpstr>
      <vt:lpstr>Calibri Light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 /output(Sample):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2022-06-17T01:22:23Z</dcterms:created>
  <dcterms:modified xsi:type="dcterms:W3CDTF">2022-07-19T18:52:40Z</dcterms:modified>
</cp:coreProperties>
</file>