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57" r:id="rId3"/>
    <p:sldId id="260" r:id="rId4"/>
    <p:sldId id="261" r:id="rId5"/>
    <p:sldId id="262" r:id="rId6"/>
    <p:sldId id="265" r:id="rId7"/>
    <p:sldId id="267" r:id="rId8"/>
    <p:sldId id="268" r:id="rId9"/>
    <p:sldId id="269" r:id="rId10"/>
    <p:sldId id="271" r:id="rId11"/>
    <p:sldId id="273" r:id="rId12"/>
    <p:sldId id="282" r:id="rId13"/>
    <p:sldId id="270" r:id="rId14"/>
    <p:sldId id="272" r:id="rId15"/>
    <p:sldId id="291" r:id="rId16"/>
    <p:sldId id="275" r:id="rId17"/>
    <p:sldId id="274" r:id="rId18"/>
    <p:sldId id="292"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E85FB1-D03C-4A05-9137-A8AAC190CD5A}" type="datetimeFigureOut">
              <a:rPr lang="en-US" smtClean="0"/>
              <a:pPr/>
              <a:t>7/1/2022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B26CC9-F44E-4DF6-9F68-29F8B68271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B34EEC9-B14B-4EBD-9131-ADE32F30D99A}"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D71A7-C4BE-4FB8-80E4-9196418CAE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4EEC9-B14B-4EBD-9131-ADE32F30D99A}"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D71A7-C4BE-4FB8-80E4-9196418CAE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4EEC9-B14B-4EBD-9131-ADE32F30D99A}"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D71A7-C4BE-4FB8-80E4-9196418CAE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34EEC9-B14B-4EBD-9131-ADE32F30D99A}"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D71A7-C4BE-4FB8-80E4-9196418CAE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34EEC9-B14B-4EBD-9131-ADE32F30D99A}"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CD71A7-C4BE-4FB8-80E4-9196418CAE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B34EEC9-B14B-4EBD-9131-ADE32F30D99A}"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D71A7-C4BE-4FB8-80E4-9196418CAE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34EEC9-B14B-4EBD-9131-ADE32F30D99A}" type="datetimeFigureOut">
              <a:rPr lang="en-US" smtClean="0"/>
              <a:pPr/>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CD71A7-C4BE-4FB8-80E4-9196418CAE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B34EEC9-B14B-4EBD-9131-ADE32F30D99A}" type="datetimeFigureOut">
              <a:rPr lang="en-US" smtClean="0"/>
              <a:pPr/>
              <a:t>7/1/2022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CD71A7-C4BE-4FB8-80E4-9196418CAE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4EEC9-B14B-4EBD-9131-ADE32F30D99A}" type="datetimeFigureOut">
              <a:rPr lang="en-US" smtClean="0"/>
              <a:pPr/>
              <a:t>7/1/2022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CD71A7-C4BE-4FB8-80E4-9196418CAE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4EEC9-B14B-4EBD-9131-ADE32F30D99A}"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D71A7-C4BE-4FB8-80E4-9196418CAE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34EEC9-B14B-4EBD-9131-ADE32F30D99A}"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CD71A7-C4BE-4FB8-80E4-9196418CAE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4EEC9-B14B-4EBD-9131-ADE32F30D99A}" type="datetimeFigureOut">
              <a:rPr lang="en-US" smtClean="0"/>
              <a:pPr/>
              <a:t>7/1/2022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D71A7-C4BE-4FB8-80E4-9196418CAE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intelligence.worldofcomputing.net/ai-search/breadth-first-search.htm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2071678"/>
            <a:ext cx="5000660" cy="2123658"/>
          </a:xfrm>
          <a:prstGeom prst="rect">
            <a:avLst/>
          </a:prstGeom>
          <a:noFill/>
        </p:spPr>
        <p:txBody>
          <a:bodyPr wrap="square" rtlCol="0">
            <a:spAutoFit/>
          </a:bodyPr>
          <a:lstStyle/>
          <a:p>
            <a:r>
              <a:rPr lang="en-US" sz="6600" dirty="0" smtClean="0"/>
              <a:t>SEARCH TECHNIQUES</a:t>
            </a:r>
            <a:endParaRPr lang="en-US" sz="6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notation 2019-01-12 145010.jpg"/>
          <p:cNvPicPr>
            <a:picLocks noChangeAspect="1"/>
          </p:cNvPicPr>
          <p:nvPr/>
        </p:nvPicPr>
        <p:blipFill>
          <a:blip r:embed="rId2"/>
          <a:stretch>
            <a:fillRect/>
          </a:stretch>
        </p:blipFill>
        <p:spPr>
          <a:xfrm>
            <a:off x="428596" y="1428736"/>
            <a:ext cx="6929486" cy="4071966"/>
          </a:xfrm>
          <a:prstGeom prst="rect">
            <a:avLst/>
          </a:prstGeom>
        </p:spPr>
      </p:pic>
      <p:sp>
        <p:nvSpPr>
          <p:cNvPr id="3" name="TextBox 2"/>
          <p:cNvSpPr txBox="1"/>
          <p:nvPr/>
        </p:nvSpPr>
        <p:spPr>
          <a:xfrm>
            <a:off x="428596" y="500042"/>
            <a:ext cx="4143404" cy="369332"/>
          </a:xfrm>
          <a:prstGeom prst="rect">
            <a:avLst/>
          </a:prstGeom>
          <a:noFill/>
        </p:spPr>
        <p:txBody>
          <a:bodyPr wrap="square" rtlCol="0">
            <a:spAutoFit/>
          </a:bodyPr>
          <a:lstStyle/>
          <a:p>
            <a:r>
              <a:rPr lang="en-US" b="1" dirty="0" smtClean="0"/>
              <a:t>BREADTH-FIRST-SEARCH Algorithm</a:t>
            </a:r>
            <a:endParaRPr lang="en-US"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14290"/>
            <a:ext cx="6357982" cy="461665"/>
          </a:xfrm>
          <a:prstGeom prst="rect">
            <a:avLst/>
          </a:prstGeom>
          <a:noFill/>
        </p:spPr>
        <p:txBody>
          <a:bodyPr wrap="square" rtlCol="0">
            <a:spAutoFit/>
          </a:bodyPr>
          <a:lstStyle/>
          <a:p>
            <a:r>
              <a:rPr lang="en-US" sz="2400" b="1" dirty="0" smtClean="0"/>
              <a:t>Uniform Cost Search</a:t>
            </a:r>
            <a:endParaRPr lang="en-US" sz="2400" b="1" dirty="0"/>
          </a:p>
        </p:txBody>
      </p:sp>
      <p:sp>
        <p:nvSpPr>
          <p:cNvPr id="4" name="Rectangle 3"/>
          <p:cNvSpPr/>
          <p:nvPr/>
        </p:nvSpPr>
        <p:spPr>
          <a:xfrm>
            <a:off x="357158" y="642918"/>
            <a:ext cx="8501090" cy="6001643"/>
          </a:xfrm>
          <a:prstGeom prst="rect">
            <a:avLst/>
          </a:prstGeom>
        </p:spPr>
        <p:txBody>
          <a:bodyPr wrap="square">
            <a:spAutoFit/>
          </a:bodyPr>
          <a:lstStyle/>
          <a:p>
            <a:pPr algn="just">
              <a:buFont typeface="Arial" pitchFamily="34" charset="0"/>
              <a:buChar char="•"/>
            </a:pPr>
            <a:r>
              <a:rPr lang="en-US" sz="2400" dirty="0" smtClean="0"/>
              <a:t>If all the edges in the search graph do not have the same cost then breadth-first search generalizes to uniform-cost search. </a:t>
            </a:r>
          </a:p>
          <a:p>
            <a:pPr algn="just"/>
            <a:endParaRPr lang="en-US" sz="2400" dirty="0" smtClean="0"/>
          </a:p>
          <a:p>
            <a:pPr algn="just">
              <a:buFont typeface="Arial" pitchFamily="34" charset="0"/>
              <a:buChar char="•"/>
            </a:pPr>
            <a:r>
              <a:rPr lang="en-US" sz="2400" dirty="0" smtClean="0"/>
              <a:t>Instead of expanding nodes in order of their depth from the root, uniform-cost search expands nodes in order of their cost from the root. </a:t>
            </a:r>
          </a:p>
          <a:p>
            <a:pPr algn="just"/>
            <a:endParaRPr lang="en-US" sz="2400" dirty="0" smtClean="0"/>
          </a:p>
          <a:p>
            <a:pPr algn="just">
              <a:buFont typeface="Arial" pitchFamily="34" charset="0"/>
              <a:buChar char="•"/>
            </a:pPr>
            <a:r>
              <a:rPr lang="en-US" sz="2400" dirty="0" smtClean="0"/>
              <a:t>At each step, the next step n to be expanded is one whose cost g(n) is lowest where g(n) is the sum of the edge costs from the root to node n. The nodes are stored in a priority queue. </a:t>
            </a:r>
          </a:p>
          <a:p>
            <a:pPr algn="just"/>
            <a:endParaRPr lang="en-US" sz="2400" dirty="0" smtClean="0"/>
          </a:p>
          <a:p>
            <a:pPr algn="just">
              <a:buFont typeface="Arial" pitchFamily="34" charset="0"/>
              <a:buChar char="•"/>
            </a:pPr>
            <a:r>
              <a:rPr lang="en-US" sz="2400" dirty="0" smtClean="0"/>
              <a:t>Whenever a node is chosen for expansion by uniform cost search, a lowest-cost path to that node has been found. </a:t>
            </a:r>
          </a:p>
          <a:p>
            <a:pPr algn="just"/>
            <a:endParaRPr lang="en-US" sz="2400" dirty="0" smtClean="0"/>
          </a:p>
          <a:p>
            <a:pPr algn="just"/>
            <a:r>
              <a:rPr lang="en-US" sz="2400" dirty="0" smtClean="0"/>
              <a:t>Unfortunately, it also suggests the same memory limitation as </a:t>
            </a:r>
            <a:r>
              <a:rPr lang="en-US" sz="2400" u="sng" dirty="0" smtClean="0">
                <a:hlinkClick r:id="rId2"/>
              </a:rPr>
              <a:t>breadth-first search</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uniform cost search procedure artificial intelligence"/>
          <p:cNvPicPr>
            <a:picLocks noChangeAspect="1" noChangeArrowheads="1"/>
          </p:cNvPicPr>
          <p:nvPr/>
        </p:nvPicPr>
        <p:blipFill>
          <a:blip r:embed="rId2"/>
          <a:srcRect/>
          <a:stretch>
            <a:fillRect/>
          </a:stretch>
        </p:blipFill>
        <p:spPr bwMode="auto">
          <a:xfrm>
            <a:off x="785786" y="1000108"/>
            <a:ext cx="6786610" cy="4929222"/>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285720" y="285728"/>
            <a:ext cx="8501122"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mj-lt"/>
                <a:cs typeface="Arial" pitchFamily="34" charset="0"/>
              </a:rPr>
              <a:t>Depth-First Search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mj-lt"/>
                <a:cs typeface="Arial" pitchFamily="34" charset="0"/>
              </a:rPr>
              <a:t>Depth-first search starts at the root node and continues down a particular path (branch) - selecting a child node at the deepest level of the tree to expand next. Only when the search hits a dead end (a node that has no child nodes) does the search "backtrack" - continuing the search from the last node it encountered whose child nodes have not been fully examined.</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smtClean="0">
              <a:solidFill>
                <a:srgbClr val="000000"/>
              </a:solidFill>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57158" y="2714620"/>
            <a:ext cx="7858180" cy="3170099"/>
          </a:xfrm>
          <a:prstGeom prst="rect">
            <a:avLst/>
          </a:prstGeom>
        </p:spPr>
        <p:txBody>
          <a:bodyPr wrap="square">
            <a:spAutoFit/>
          </a:bodyPr>
          <a:lstStyle/>
          <a:p>
            <a:r>
              <a:rPr lang="en-US" sz="2000" b="1" i="1" dirty="0" smtClean="0"/>
              <a:t>Procedure  DEPTH-FIRST-SEARCH</a:t>
            </a:r>
          </a:p>
          <a:p>
            <a:endParaRPr lang="en-US" sz="2000" i="1" dirty="0" smtClean="0"/>
          </a:p>
          <a:p>
            <a:pPr marL="342900" indent="-342900">
              <a:buAutoNum type="arabicPeriod"/>
            </a:pPr>
            <a:r>
              <a:rPr lang="en-US" sz="2000" i="1" dirty="0" smtClean="0"/>
              <a:t>Form a one element consisting of the root node.</a:t>
            </a:r>
          </a:p>
          <a:p>
            <a:pPr marL="342900" indent="-342900">
              <a:buAutoNum type="arabicPeriod"/>
            </a:pPr>
            <a:r>
              <a:rPr lang="en-US" sz="2000" i="1" dirty="0" smtClean="0"/>
              <a:t>Until the queue is empty or the goal node, then remove the first element  from the queue and add the first element’s, if any, to the front of the queue.</a:t>
            </a:r>
          </a:p>
          <a:p>
            <a:pPr marL="342900" indent="-342900">
              <a:buAutoNum type="arabicPeriod"/>
            </a:pPr>
            <a:r>
              <a:rPr lang="en-US" sz="2000" i="1" dirty="0" smtClean="0"/>
              <a:t>If the goal has been found, announce success; otherwise announce failure.</a:t>
            </a:r>
          </a:p>
          <a:p>
            <a:pPr marL="342900" indent="-342900">
              <a:buAutoNum type="arabicPeriod"/>
            </a:pPr>
            <a:endParaRPr lang="en-US" sz="2000" i="1" dirty="0" smtClean="0"/>
          </a:p>
          <a:p>
            <a:pPr marL="342900" indent="-342900"/>
            <a:r>
              <a:rPr lang="en-US" sz="2000" i="1" dirty="0" smtClean="0"/>
              <a:t>End DEPTH-FIRST-SEARC</a:t>
            </a:r>
            <a:r>
              <a:rPr lang="en-US" sz="2000" dirty="0" smtClean="0"/>
              <a:t>H</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642918"/>
            <a:ext cx="7858180" cy="646331"/>
          </a:xfrm>
          <a:prstGeom prst="rect">
            <a:avLst/>
          </a:prstGeom>
          <a:noFill/>
        </p:spPr>
        <p:txBody>
          <a:bodyPr wrap="square" rtlCol="0">
            <a:spAutoFit/>
          </a:bodyPr>
          <a:lstStyle/>
          <a:p>
            <a:r>
              <a:rPr lang="en-US" b="1" dirty="0" smtClean="0"/>
              <a:t>DEPTH-FIRST-SEARCH Algorithm Example</a:t>
            </a:r>
          </a:p>
          <a:p>
            <a:endParaRPr lang="en-US" dirty="0" smtClean="0"/>
          </a:p>
        </p:txBody>
      </p:sp>
      <p:pic>
        <p:nvPicPr>
          <p:cNvPr id="3" name="Picture 2" descr="Example of Depth First Search"/>
          <p:cNvPicPr>
            <a:picLocks noChangeAspect="1" noChangeArrowheads="1" noCrop="1"/>
          </p:cNvPicPr>
          <p:nvPr/>
        </p:nvPicPr>
        <p:blipFill>
          <a:blip r:embed="rId2"/>
          <a:srcRect/>
          <a:stretch>
            <a:fillRect/>
          </a:stretch>
        </p:blipFill>
        <p:spPr bwMode="auto">
          <a:xfrm>
            <a:off x="428596" y="1928802"/>
            <a:ext cx="8215370" cy="3500462"/>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285728"/>
            <a:ext cx="8143900" cy="461665"/>
          </a:xfrm>
          <a:prstGeom prst="rect">
            <a:avLst/>
          </a:prstGeom>
        </p:spPr>
        <p:txBody>
          <a:bodyPr wrap="square">
            <a:spAutoFit/>
          </a:bodyPr>
          <a:lstStyle/>
          <a:p>
            <a:r>
              <a:rPr lang="en-US" sz="2400" b="1" dirty="0" smtClean="0"/>
              <a:t>Depth-limited search (DLS)</a:t>
            </a:r>
          </a:p>
        </p:txBody>
      </p:sp>
      <p:sp>
        <p:nvSpPr>
          <p:cNvPr id="4" name="TextBox 3"/>
          <p:cNvSpPr txBox="1"/>
          <p:nvPr/>
        </p:nvSpPr>
        <p:spPr>
          <a:xfrm>
            <a:off x="571472" y="1262139"/>
            <a:ext cx="8072494" cy="4524315"/>
          </a:xfrm>
          <a:prstGeom prst="rect">
            <a:avLst/>
          </a:prstGeom>
          <a:noFill/>
        </p:spPr>
        <p:txBody>
          <a:bodyPr wrap="square" rtlCol="0">
            <a:spAutoFit/>
          </a:bodyPr>
          <a:lstStyle/>
          <a:p>
            <a:pPr algn="just">
              <a:buFont typeface="Arial" pitchFamily="34" charset="0"/>
              <a:buChar char="•"/>
            </a:pPr>
            <a:r>
              <a:rPr lang="en-US" sz="2400" dirty="0" smtClean="0"/>
              <a:t>The problem with DFS is that the search can go down an infinite branch and thus will never return. </a:t>
            </a:r>
          </a:p>
          <a:p>
            <a:pPr algn="just"/>
            <a:endParaRPr lang="en-US" sz="2400" dirty="0" smtClean="0"/>
          </a:p>
          <a:p>
            <a:pPr algn="just">
              <a:buFont typeface="Arial" pitchFamily="34" charset="0"/>
              <a:buChar char="•"/>
            </a:pPr>
            <a:r>
              <a:rPr lang="en-US" sz="2400" dirty="0" smtClean="0"/>
              <a:t> DLS avoids this problem by imposing a depth limit which effectively terminates the search at the depth.</a:t>
            </a:r>
          </a:p>
          <a:p>
            <a:pPr algn="just"/>
            <a:endParaRPr lang="en-US" sz="2400" dirty="0" smtClean="0"/>
          </a:p>
          <a:p>
            <a:pPr algn="just">
              <a:buFont typeface="Arial" pitchFamily="34" charset="0"/>
              <a:buChar char="•"/>
            </a:pPr>
            <a:r>
              <a:rPr lang="en-US" sz="2400" dirty="0" smtClean="0"/>
              <a:t>The algorithm can be implemented with the general search algorithm by using operators to keep track of the depth.</a:t>
            </a:r>
          </a:p>
          <a:p>
            <a:pPr algn="just"/>
            <a:endParaRPr lang="en-US" sz="2400" dirty="0" smtClean="0"/>
          </a:p>
          <a:p>
            <a:pPr algn="just">
              <a:buFont typeface="Arial" pitchFamily="34" charset="0"/>
              <a:buChar char="•"/>
            </a:pPr>
            <a:r>
              <a:rPr lang="en-US" sz="2400" dirty="0" smtClean="0"/>
              <a:t>The choice of depth parameter is an important factor. If it is too deep is wasteful in terms of both time and space. If  is too shallow, then it may result in never reaching a goal state.</a:t>
            </a:r>
            <a:endParaRPr lang="en-IN"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214290"/>
            <a:ext cx="7929618" cy="6494085"/>
          </a:xfrm>
          <a:prstGeom prst="rect">
            <a:avLst/>
          </a:prstGeom>
        </p:spPr>
        <p:txBody>
          <a:bodyPr wrap="square">
            <a:spAutoFit/>
          </a:bodyPr>
          <a:lstStyle/>
          <a:p>
            <a:pPr algn="just"/>
            <a:r>
              <a:rPr lang="en-US" sz="2000" b="1" u="sng" dirty="0" smtClean="0"/>
              <a:t>Description:</a:t>
            </a:r>
          </a:p>
          <a:p>
            <a:pPr algn="just"/>
            <a:endParaRPr lang="en-US" sz="2000" dirty="0" smtClean="0"/>
          </a:p>
          <a:p>
            <a:pPr lvl="1" algn="just"/>
            <a:r>
              <a:rPr lang="en-US" sz="2000" dirty="0" smtClean="0"/>
              <a:t>The unbounded tree problem appeared in DFS can be fixed by imposing a limit on the depth that DFS can reach, this limit we will call depth limit </a:t>
            </a:r>
            <a:r>
              <a:rPr lang="en-US" sz="2000" i="1" dirty="0" smtClean="0"/>
              <a:t>l</a:t>
            </a:r>
            <a:r>
              <a:rPr lang="en-US" sz="2000" dirty="0" smtClean="0"/>
              <a:t>, this solves the infinite path problem.</a:t>
            </a:r>
          </a:p>
          <a:p>
            <a:pPr algn="just"/>
            <a:r>
              <a:rPr lang="en-US" sz="2000" b="1" u="sng" dirty="0" smtClean="0"/>
              <a:t>Performance Measure:</a:t>
            </a:r>
            <a:endParaRPr lang="en-US" sz="2000" dirty="0" smtClean="0"/>
          </a:p>
          <a:p>
            <a:pPr lvl="1" algn="just"/>
            <a:r>
              <a:rPr lang="en-US" sz="2000" u="sng" dirty="0" smtClean="0"/>
              <a:t>Completeness:</a:t>
            </a:r>
          </a:p>
          <a:p>
            <a:pPr lvl="1" algn="just"/>
            <a:r>
              <a:rPr lang="en-US" sz="2000" dirty="0" smtClean="0"/>
              <a:t>	As long as the depth parameter(l) is set ‘deep enough’ we are guaranteed to find a solution if it exists. </a:t>
            </a:r>
          </a:p>
          <a:p>
            <a:pPr lvl="1" algn="just"/>
            <a:r>
              <a:rPr lang="en-US" sz="2000" dirty="0" smtClean="0"/>
              <a:t>	Therefore it is complete as long as l&gt;=d(where d is depth of the solution)</a:t>
            </a:r>
          </a:p>
          <a:p>
            <a:pPr lvl="2" algn="just"/>
            <a:r>
              <a:rPr lang="en-US" sz="2000" dirty="0" smtClean="0"/>
              <a:t>The limited path introduces another problem which is the case when we if we choose l &lt; d, in which our DLS will never reach a goal, in this case we can say that DLS is not complete.</a:t>
            </a:r>
          </a:p>
          <a:p>
            <a:pPr lvl="1" algn="just"/>
            <a:endParaRPr lang="en-US" sz="2000" dirty="0" smtClean="0"/>
          </a:p>
          <a:p>
            <a:pPr lvl="1" algn="just"/>
            <a:r>
              <a:rPr lang="en-US" sz="2000" dirty="0" smtClean="0"/>
              <a:t>DLS can be used when there is a prior knowledge to the problem, which is always not the case, Typically, we will not know the depth of the shallowest goal of a problem unless we solved this problem before.</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285720" y="428605"/>
            <a:ext cx="8572560" cy="66171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mj-lt"/>
                <a:cs typeface="Arial" pitchFamily="34" charset="0"/>
              </a:rPr>
              <a:t>Iterative Deepening Search</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rgbClr val="00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000000"/>
                </a:solidFill>
                <a:effectLst/>
                <a:latin typeface="+mj-lt"/>
                <a:cs typeface="Arial" pitchFamily="34" charset="0"/>
              </a:rPr>
              <a:t>Iterative deepening search (IDS) operates like depth-first search.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rgbClr val="000000"/>
                </a:solidFill>
                <a:effectLst/>
                <a:latin typeface="+mj-lt"/>
                <a:cs typeface="Arial" pitchFamily="34" charset="0"/>
              </a:rPr>
              <a:t>apart from that the algorithm imposes a limit on how deep the search traverses.</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000000"/>
                </a:solidFill>
                <a:effectLst/>
                <a:latin typeface="+mj-lt"/>
                <a:cs typeface="Arial" pitchFamily="34" charset="0"/>
              </a:rPr>
              <a:t>Until a goal state is found, the search is repeated with an increased depth limit.</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mj-lt"/>
                <a:cs typeface="Arial" pitchFamily="34" charset="0"/>
              </a:rPr>
              <a:t>It just tries all possible depth limits., first 0, then 1, then 2 and so on until a solution is found.</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rgbClr val="000000"/>
                </a:solidFill>
                <a:effectLst/>
                <a:latin typeface="+mj-lt"/>
                <a:cs typeface="Arial" pitchFamily="34" charset="0"/>
              </a:rPr>
              <a:t>It</a:t>
            </a:r>
            <a:r>
              <a:rPr kumimoji="0" lang="en-US" sz="2000" b="0" i="0" u="none" strike="noStrike" cap="none" normalizeH="0" dirty="0" smtClean="0">
                <a:ln>
                  <a:noFill/>
                </a:ln>
                <a:solidFill>
                  <a:srgbClr val="000000"/>
                </a:solidFill>
                <a:effectLst/>
                <a:latin typeface="+mj-lt"/>
                <a:cs typeface="Arial" pitchFamily="34" charset="0"/>
              </a:rPr>
              <a:t> just combines both BFS and DFS.</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pPr>
            <a:r>
              <a:rPr lang="en-US" sz="2000" baseline="0" dirty="0" smtClean="0">
                <a:solidFill>
                  <a:srgbClr val="000000"/>
                </a:solidFill>
                <a:latin typeface="+mj-lt"/>
                <a:cs typeface="Arial" pitchFamily="34" charset="0"/>
              </a:rPr>
              <a:t>It may appear wasteful as if it is expanding nodes multiple times. However the overhead is small in comparison to the growth of an exponential search</a:t>
            </a:r>
            <a:r>
              <a:rPr lang="en-US" sz="2000" dirty="0" smtClean="0">
                <a:solidFill>
                  <a:srgbClr val="000000"/>
                </a:solidFill>
                <a:latin typeface="+mj-lt"/>
                <a:cs typeface="Arial" pitchFamily="34" charset="0"/>
              </a:rPr>
              <a:t> tree.</a:t>
            </a:r>
            <a:endParaRPr kumimoji="0" lang="en-US" sz="2000" b="0" i="0" u="none" strike="noStrike" cap="none" normalizeH="0" baseline="0" dirty="0" smtClean="0">
              <a:ln>
                <a:noFill/>
              </a:ln>
              <a:solidFill>
                <a:srgbClr val="00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lang="en-US" sz="1600" dirty="0" smtClean="0">
              <a:solidFill>
                <a:srgbClr val="000000"/>
              </a:solidFill>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rgbClr val="00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smtClean="0">
              <a:ln>
                <a:noFill/>
              </a:ln>
              <a:solidFill>
                <a:schemeClr val="tx1"/>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mj-lt"/>
                <a:cs typeface="Arial" pitchFamily="34" charset="0"/>
              </a:rPr>
              <a:t>  </a:t>
            </a:r>
            <a:endParaRPr kumimoji="0" lang="en-US" sz="1600" b="0" i="0" u="none" strike="noStrike" cap="none" normalizeH="0" baseline="0" dirty="0" smtClean="0">
              <a:ln>
                <a:noFill/>
              </a:ln>
              <a:solidFill>
                <a:srgbClr val="00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1" dirty="0" smtClean="0">
              <a:solidFill>
                <a:srgbClr val="000000"/>
              </a:solidFill>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1" dirty="0" smtClean="0">
              <a:solidFill>
                <a:srgbClr val="000000"/>
              </a:solidFill>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1" dirty="0" smtClean="0">
              <a:solidFill>
                <a:srgbClr val="000000"/>
              </a:solidFill>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1" dirty="0" smtClean="0">
              <a:solidFill>
                <a:srgbClr val="000000"/>
              </a:solidFill>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dirty="0" smtClean="0">
              <a:ln>
                <a:noFill/>
              </a:ln>
              <a:solidFill>
                <a:srgbClr val="000000"/>
              </a:solidFill>
              <a:effectLst/>
              <a:latin typeface="+mj-l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600" b="1" dirty="0" smtClean="0">
              <a:solidFill>
                <a:srgbClr val="000000"/>
              </a:solidFill>
              <a:latin typeface="+mj-lt"/>
              <a:cs typeface="Arial"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Image result for depth-limited search procedure artificial intelligence"/>
          <p:cNvPicPr>
            <a:picLocks noChangeAspect="1" noChangeArrowheads="1"/>
          </p:cNvPicPr>
          <p:nvPr/>
        </p:nvPicPr>
        <p:blipFill>
          <a:blip r:embed="rId2"/>
          <a:srcRect/>
          <a:stretch>
            <a:fillRect/>
          </a:stretch>
        </p:blipFill>
        <p:spPr bwMode="auto">
          <a:xfrm>
            <a:off x="428596" y="1857364"/>
            <a:ext cx="8286808" cy="364333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357166"/>
            <a:ext cx="8286808" cy="2800767"/>
          </a:xfrm>
          <a:prstGeom prst="rect">
            <a:avLst/>
          </a:prstGeom>
        </p:spPr>
        <p:txBody>
          <a:bodyPr wrap="square">
            <a:spAutoFit/>
          </a:bodyPr>
          <a:lstStyle/>
          <a:p>
            <a:pPr lvl="0" algn="just" eaLnBrk="0" fontAlgn="base" hangingPunct="0">
              <a:spcBef>
                <a:spcPct val="0"/>
              </a:spcBef>
              <a:spcAft>
                <a:spcPct val="0"/>
              </a:spcAft>
            </a:pPr>
            <a:r>
              <a:rPr lang="en-US" b="1" dirty="0" smtClean="0">
                <a:solidFill>
                  <a:srgbClr val="000000"/>
                </a:solidFill>
                <a:cs typeface="Arial" pitchFamily="34" charset="0"/>
              </a:rPr>
              <a:t>Example of Iterative Deepening Search</a:t>
            </a:r>
          </a:p>
          <a:p>
            <a:pPr lvl="0" algn="just" eaLnBrk="0" fontAlgn="base" hangingPunct="0">
              <a:spcBef>
                <a:spcPct val="0"/>
              </a:spcBef>
              <a:spcAft>
                <a:spcPct val="0"/>
              </a:spcAft>
            </a:pPr>
            <a:endParaRPr lang="en-US" dirty="0" smtClean="0">
              <a:solidFill>
                <a:srgbClr val="000000"/>
              </a:solidFill>
              <a:cs typeface="Arial" pitchFamily="34" charset="0"/>
            </a:endParaRPr>
          </a:p>
          <a:p>
            <a:pPr lvl="0" algn="just" eaLnBrk="0" fontAlgn="base" hangingPunct="0">
              <a:spcBef>
                <a:spcPct val="0"/>
              </a:spcBef>
              <a:spcAft>
                <a:spcPct val="0"/>
              </a:spcAft>
            </a:pPr>
            <a:r>
              <a:rPr lang="en-US" sz="2000" dirty="0" smtClean="0">
                <a:solidFill>
                  <a:srgbClr val="000000"/>
                </a:solidFill>
                <a:cs typeface="Arial" pitchFamily="34" charset="0"/>
              </a:rPr>
              <a:t>Iterative deepening depth-first search combines advantages of both breadth-first and depth-first search. By continuously incrementing the depth limit by one , until a solution is found. </a:t>
            </a:r>
          </a:p>
          <a:p>
            <a:pPr lvl="0" algn="just" eaLnBrk="0" fontAlgn="base" hangingPunct="0">
              <a:spcBef>
                <a:spcPct val="0"/>
              </a:spcBef>
              <a:spcAft>
                <a:spcPct val="0"/>
              </a:spcAft>
            </a:pPr>
            <a:r>
              <a:rPr lang="en-US" sz="2000" dirty="0" smtClean="0">
                <a:solidFill>
                  <a:srgbClr val="000000"/>
                </a:solidFill>
                <a:cs typeface="Arial" pitchFamily="34" charset="0"/>
              </a:rPr>
              <a:t>iterative deepening depth-first search has the same strength as breadth-first search regarding always finding the shortest path to a solution. </a:t>
            </a:r>
          </a:p>
          <a:p>
            <a:pPr lvl="0" algn="just" eaLnBrk="0" fontAlgn="base" hangingPunct="0">
              <a:spcBef>
                <a:spcPct val="0"/>
              </a:spcBef>
              <a:spcAft>
                <a:spcPct val="0"/>
              </a:spcAft>
            </a:pPr>
            <a:r>
              <a:rPr lang="en-US" sz="2000" dirty="0" smtClean="0">
                <a:solidFill>
                  <a:srgbClr val="000000"/>
                </a:solidFill>
                <a:cs typeface="Arial" pitchFamily="34" charset="0"/>
              </a:rPr>
              <a:t>By using a depth-first approach on every iteration, iterative deepening depth-first avoids the memory cost of breadth-first search.</a:t>
            </a:r>
            <a:endParaRPr lang="en-US" sz="2000" dirty="0" smtClean="0">
              <a:cs typeface="Arial" pitchFamily="34" charset="0"/>
            </a:endParaRPr>
          </a:p>
        </p:txBody>
      </p:sp>
      <p:pic>
        <p:nvPicPr>
          <p:cNvPr id="3" name="Picture 4" descr="Example of Iterative Deepening Depth First Search"/>
          <p:cNvPicPr>
            <a:picLocks noChangeAspect="1" noChangeArrowheads="1" noCrop="1"/>
          </p:cNvPicPr>
          <p:nvPr/>
        </p:nvPicPr>
        <p:blipFill>
          <a:blip r:embed="rId2"/>
          <a:srcRect/>
          <a:stretch>
            <a:fillRect/>
          </a:stretch>
        </p:blipFill>
        <p:spPr bwMode="auto">
          <a:xfrm>
            <a:off x="1071538" y="3786190"/>
            <a:ext cx="6858000" cy="2476501"/>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714356"/>
            <a:ext cx="8215370" cy="5016758"/>
          </a:xfrm>
          <a:prstGeom prst="rect">
            <a:avLst/>
          </a:prstGeom>
          <a:noFill/>
        </p:spPr>
        <p:txBody>
          <a:bodyPr wrap="square" rtlCol="0">
            <a:spAutoFit/>
          </a:bodyPr>
          <a:lstStyle/>
          <a:p>
            <a:pPr algn="just"/>
            <a:r>
              <a:rPr lang="en-US" sz="2000" dirty="0" smtClean="0"/>
              <a:t>In AI, search refers to a large body of core ideas that deals with deduction , inference, planning, common sense reasoning, theorem proving, and related processes.</a:t>
            </a:r>
          </a:p>
          <a:p>
            <a:pPr algn="just"/>
            <a:endParaRPr lang="en-US" sz="2000" dirty="0"/>
          </a:p>
          <a:p>
            <a:pPr algn="just"/>
            <a:r>
              <a:rPr lang="en-US" sz="2000" dirty="0" smtClean="0"/>
              <a:t>Applications of these general ideas are found in Natural Language understanding, Information retrieval, Automatic programming, Robotics, Scene Analysis, Game playing, Expert systems and Mathematical theorem proving. </a:t>
            </a:r>
          </a:p>
          <a:p>
            <a:pPr algn="just"/>
            <a:endParaRPr lang="en-US" sz="2000" dirty="0"/>
          </a:p>
          <a:p>
            <a:pPr algn="just"/>
            <a:r>
              <a:rPr lang="en-US" sz="2000" b="1" dirty="0" smtClean="0"/>
              <a:t>Search systems have three components</a:t>
            </a:r>
          </a:p>
          <a:p>
            <a:pPr algn="just"/>
            <a:endParaRPr lang="en-US" sz="2000" dirty="0"/>
          </a:p>
          <a:p>
            <a:pPr algn="just">
              <a:buFont typeface="Wingdings" pitchFamily="2" charset="2"/>
              <a:buChar char="Ø"/>
            </a:pPr>
            <a:r>
              <a:rPr lang="en-US" sz="2000" dirty="0" smtClean="0"/>
              <a:t> Database : Describes the current task domain and the goal.</a:t>
            </a:r>
          </a:p>
          <a:p>
            <a:pPr algn="just"/>
            <a:endParaRPr lang="en-US" sz="2000" dirty="0" smtClean="0"/>
          </a:p>
          <a:p>
            <a:pPr algn="just">
              <a:buFont typeface="Wingdings" pitchFamily="2" charset="2"/>
              <a:buChar char="Ø"/>
            </a:pPr>
            <a:r>
              <a:rPr lang="en-US" sz="2000" dirty="0" smtClean="0"/>
              <a:t> Operators : Are used to manipulate the database.</a:t>
            </a:r>
          </a:p>
          <a:p>
            <a:pPr algn="just"/>
            <a:endParaRPr lang="en-US" sz="2000" dirty="0" smtClean="0"/>
          </a:p>
          <a:p>
            <a:pPr algn="just">
              <a:buFont typeface="Wingdings" pitchFamily="2" charset="2"/>
              <a:buChar char="Ø"/>
            </a:pPr>
            <a:r>
              <a:rPr lang="en-US" sz="2000" dirty="0" smtClean="0"/>
              <a:t> Control  strategy : Decides what operators to apply and where.</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500042"/>
            <a:ext cx="8215370" cy="5078313"/>
          </a:xfrm>
          <a:prstGeom prst="rect">
            <a:avLst/>
          </a:prstGeom>
          <a:noFill/>
        </p:spPr>
        <p:txBody>
          <a:bodyPr wrap="square" rtlCol="0">
            <a:spAutoFit/>
          </a:bodyPr>
          <a:lstStyle/>
          <a:p>
            <a:r>
              <a:rPr lang="en-US" sz="2400" b="1" dirty="0" smtClean="0"/>
              <a:t>Definitions</a:t>
            </a:r>
          </a:p>
          <a:p>
            <a:endParaRPr lang="en-US" b="1" dirty="0" smtClean="0"/>
          </a:p>
          <a:p>
            <a:r>
              <a:rPr lang="en-US" sz="2400" b="1" dirty="0" smtClean="0"/>
              <a:t>Graph </a:t>
            </a:r>
            <a:r>
              <a:rPr lang="en-US" sz="2400" dirty="0" smtClean="0"/>
              <a:t>: A graph is a data object. A graph consists of two sets called vertices and Edges.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pic>
        <p:nvPicPr>
          <p:cNvPr id="1026" name="Picture 2" descr="Image result for graphs in artificial intelligence"/>
          <p:cNvPicPr>
            <a:picLocks noChangeAspect="1" noChangeArrowheads="1"/>
          </p:cNvPicPr>
          <p:nvPr/>
        </p:nvPicPr>
        <p:blipFill>
          <a:blip r:embed="rId2"/>
          <a:srcRect/>
          <a:stretch>
            <a:fillRect/>
          </a:stretch>
        </p:blipFill>
        <p:spPr bwMode="auto">
          <a:xfrm>
            <a:off x="1714480" y="2285992"/>
            <a:ext cx="5143536" cy="3266602"/>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714356"/>
            <a:ext cx="6500858" cy="2585323"/>
          </a:xfrm>
          <a:prstGeom prst="rect">
            <a:avLst/>
          </a:prstGeom>
        </p:spPr>
        <p:txBody>
          <a:bodyPr wrap="square">
            <a:spAutoFit/>
          </a:bodyPr>
          <a:lstStyle/>
          <a:p>
            <a:r>
              <a:rPr lang="en-US" b="1" dirty="0" smtClean="0"/>
              <a:t>Tree</a:t>
            </a:r>
          </a:p>
          <a:p>
            <a:r>
              <a:rPr lang="en-US" dirty="0" smtClean="0"/>
              <a:t> A tree is a finite set of one or more nodes such that :</a:t>
            </a:r>
          </a:p>
          <a:p>
            <a:pPr marL="400050" indent="-400050">
              <a:buAutoNum type="romanLcParenR"/>
            </a:pPr>
            <a:r>
              <a:rPr lang="en-US" dirty="0" smtClean="0"/>
              <a:t>There is specially designated  node called the root.</a:t>
            </a:r>
          </a:p>
          <a:p>
            <a:pPr marL="400050" indent="-400050">
              <a:buAutoNum type="romanLcParenR"/>
            </a:pPr>
            <a:r>
              <a:rPr lang="en-US" dirty="0" smtClean="0"/>
              <a:t>The remaining nodes are partitioned into n&gt;=0 disjoint sets </a:t>
            </a:r>
            <a:r>
              <a:rPr lang="en-US" sz="1600" dirty="0" smtClean="0"/>
              <a:t>T1,......,</a:t>
            </a:r>
            <a:r>
              <a:rPr lang="en-US" sz="1600" dirty="0" err="1" smtClean="0"/>
              <a:t>Tn</a:t>
            </a:r>
            <a:r>
              <a:rPr lang="en-US" sz="1600" dirty="0" smtClean="0"/>
              <a:t>, </a:t>
            </a:r>
            <a:r>
              <a:rPr lang="en-US" dirty="0" smtClean="0"/>
              <a:t>where each of these sets is a tree. T1,…,</a:t>
            </a:r>
            <a:r>
              <a:rPr lang="en-US" dirty="0" err="1" smtClean="0"/>
              <a:t>Tn</a:t>
            </a:r>
            <a:r>
              <a:rPr lang="en-US" dirty="0" smtClean="0"/>
              <a:t> are called the </a:t>
            </a:r>
            <a:r>
              <a:rPr lang="en-US" dirty="0" err="1" smtClean="0"/>
              <a:t>subtrees</a:t>
            </a:r>
            <a:r>
              <a:rPr lang="en-US" dirty="0" smtClean="0"/>
              <a:t> of the root.</a:t>
            </a:r>
          </a:p>
          <a:p>
            <a:pPr marL="400050" indent="-400050">
              <a:buAutoNum type="romanLcParenR"/>
            </a:pPr>
            <a:endParaRPr lang="en-US" dirty="0" smtClean="0"/>
          </a:p>
          <a:p>
            <a:pPr marL="400050" indent="-400050">
              <a:buAutoNum type="romanLcParenR"/>
            </a:pPr>
            <a:endParaRPr lang="en-US" dirty="0" smtClean="0"/>
          </a:p>
          <a:p>
            <a:pPr marL="400050" indent="-400050"/>
            <a:endParaRPr lang="en-US" dirty="0" smtClean="0"/>
          </a:p>
        </p:txBody>
      </p:sp>
      <p:sp>
        <p:nvSpPr>
          <p:cNvPr id="23554" name="AutoShape 2" descr="Image result for tree and subtre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6" name="Picture 4" descr="Image result for tree and subtree"/>
          <p:cNvPicPr>
            <a:picLocks noChangeAspect="1" noChangeArrowheads="1"/>
          </p:cNvPicPr>
          <p:nvPr/>
        </p:nvPicPr>
        <p:blipFill>
          <a:blip r:embed="rId2"/>
          <a:srcRect/>
          <a:stretch>
            <a:fillRect/>
          </a:stretch>
        </p:blipFill>
        <p:spPr bwMode="auto">
          <a:xfrm>
            <a:off x="1357290" y="2571744"/>
            <a:ext cx="5353044" cy="3308297"/>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62" y="1071546"/>
            <a:ext cx="4572000" cy="1754326"/>
          </a:xfrm>
          <a:prstGeom prst="rect">
            <a:avLst/>
          </a:prstGeom>
        </p:spPr>
        <p:txBody>
          <a:bodyPr>
            <a:spAutoFit/>
          </a:bodyPr>
          <a:lstStyle/>
          <a:p>
            <a:r>
              <a:rPr lang="en-US" b="1" dirty="0" smtClean="0"/>
              <a:t>Root node, terminal node and children</a:t>
            </a:r>
          </a:p>
          <a:p>
            <a:endParaRPr lang="en-US" dirty="0" smtClean="0"/>
          </a:p>
          <a:p>
            <a:endParaRPr lang="en-US" dirty="0" smtClean="0"/>
          </a:p>
          <a:p>
            <a:endParaRPr lang="en-US" dirty="0" smtClean="0"/>
          </a:p>
          <a:p>
            <a:endParaRPr lang="en-US" dirty="0" smtClean="0"/>
          </a:p>
          <a:p>
            <a:endParaRPr lang="en-US" dirty="0" smtClean="0"/>
          </a:p>
        </p:txBody>
      </p:sp>
      <p:sp>
        <p:nvSpPr>
          <p:cNvPr id="24578" name="AutoShape 2" descr="Image result for tree with root node and  terminal no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0" name="AutoShape 4" descr="Image result for tree with root node and  terminal no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2" name="AutoShape 6" descr="Image result for tree with root node and  terminal no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584" name="AutoShape 8" descr="Image result for tree with root node and  terminal no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4586" name="Picture 10" descr="Image result for tree with root node and  terminal node"/>
          <p:cNvPicPr>
            <a:picLocks noChangeAspect="1" noChangeArrowheads="1"/>
          </p:cNvPicPr>
          <p:nvPr/>
        </p:nvPicPr>
        <p:blipFill>
          <a:blip r:embed="rId2"/>
          <a:srcRect/>
          <a:stretch>
            <a:fillRect/>
          </a:stretch>
        </p:blipFill>
        <p:spPr bwMode="auto">
          <a:xfrm>
            <a:off x="1357290" y="1500174"/>
            <a:ext cx="5281609" cy="3000396"/>
          </a:xfrm>
          <a:prstGeom prst="rect">
            <a:avLst/>
          </a:prstGeom>
          <a:noFill/>
        </p:spPr>
      </p:pic>
      <p:sp>
        <p:nvSpPr>
          <p:cNvPr id="8" name="TextBox 7"/>
          <p:cNvSpPr txBox="1"/>
          <p:nvPr/>
        </p:nvSpPr>
        <p:spPr>
          <a:xfrm>
            <a:off x="928662" y="4786322"/>
            <a:ext cx="7072362" cy="1477328"/>
          </a:xfrm>
          <a:prstGeom prst="rect">
            <a:avLst/>
          </a:prstGeom>
          <a:noFill/>
        </p:spPr>
        <p:txBody>
          <a:bodyPr wrap="square" rtlCol="0">
            <a:spAutoFit/>
          </a:bodyPr>
          <a:lstStyle/>
          <a:p>
            <a:r>
              <a:rPr lang="en-US" dirty="0" smtClean="0"/>
              <a:t>The node at the top of a tree, the one with no parent is called the </a:t>
            </a:r>
            <a:r>
              <a:rPr lang="en-US" i="1" dirty="0" smtClean="0"/>
              <a:t>root node</a:t>
            </a:r>
            <a:r>
              <a:rPr lang="en-US" dirty="0" smtClean="0"/>
              <a:t>. The nodes at the bottom of a tree, the one with no </a:t>
            </a:r>
            <a:r>
              <a:rPr lang="en-US" dirty="0" err="1" smtClean="0"/>
              <a:t>children,are</a:t>
            </a:r>
            <a:r>
              <a:rPr lang="en-US" dirty="0" smtClean="0"/>
              <a:t> called the </a:t>
            </a:r>
            <a:r>
              <a:rPr lang="en-US" i="1" dirty="0" smtClean="0"/>
              <a:t>terminal nodes</a:t>
            </a:r>
            <a:r>
              <a:rPr lang="en-US" dirty="0" smtClean="0"/>
              <a:t>. If any node is connected to some other node or nodes through branches, then the nodes to which it is connected are called its </a:t>
            </a:r>
            <a:r>
              <a:rPr lang="en-US" i="1" dirty="0" smtClean="0"/>
              <a:t>children</a:t>
            </a:r>
            <a:endParaRPr lang="en-US"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6000792" cy="400110"/>
          </a:xfrm>
          <a:prstGeom prst="rect">
            <a:avLst/>
          </a:prstGeom>
          <a:noFill/>
        </p:spPr>
        <p:txBody>
          <a:bodyPr wrap="square" rtlCol="0">
            <a:spAutoFit/>
          </a:bodyPr>
          <a:lstStyle/>
          <a:p>
            <a:r>
              <a:rPr lang="en-US" sz="2000" b="1" dirty="0" smtClean="0"/>
              <a:t>Representation Schemes</a:t>
            </a:r>
            <a:endParaRPr lang="en-US" sz="2000" b="1" dirty="0"/>
          </a:p>
        </p:txBody>
      </p:sp>
      <p:pic>
        <p:nvPicPr>
          <p:cNvPr id="4" name="Picture 3" descr="basic search problem.jpg"/>
          <p:cNvPicPr>
            <a:picLocks noChangeAspect="1"/>
          </p:cNvPicPr>
          <p:nvPr/>
        </p:nvPicPr>
        <p:blipFill>
          <a:blip r:embed="rId2"/>
          <a:stretch>
            <a:fillRect/>
          </a:stretch>
        </p:blipFill>
        <p:spPr>
          <a:xfrm>
            <a:off x="214282" y="928670"/>
            <a:ext cx="3357586" cy="3548077"/>
          </a:xfrm>
          <a:prstGeom prst="rect">
            <a:avLst/>
          </a:prstGeom>
        </p:spPr>
      </p:pic>
      <p:sp>
        <p:nvSpPr>
          <p:cNvPr id="5" name="TextBox 4"/>
          <p:cNvSpPr txBox="1"/>
          <p:nvPr/>
        </p:nvSpPr>
        <p:spPr>
          <a:xfrm>
            <a:off x="3000364" y="1000108"/>
            <a:ext cx="5929354" cy="4093428"/>
          </a:xfrm>
          <a:prstGeom prst="rect">
            <a:avLst/>
          </a:prstGeom>
          <a:noFill/>
        </p:spPr>
        <p:txBody>
          <a:bodyPr wrap="square" rtlCol="0">
            <a:spAutoFit/>
          </a:bodyPr>
          <a:lstStyle/>
          <a:p>
            <a:pPr algn="just"/>
            <a:r>
              <a:rPr lang="en-US" sz="1600" dirty="0" smtClean="0"/>
              <a:t>In analysis and solving problem, the tree structures are commonly used to represent the control strategies to the search.</a:t>
            </a:r>
          </a:p>
          <a:p>
            <a:pPr algn="just"/>
            <a:r>
              <a:rPr lang="en-US" sz="1600" dirty="0" smtClean="0"/>
              <a:t> </a:t>
            </a:r>
          </a:p>
          <a:p>
            <a:pPr algn="just"/>
            <a:r>
              <a:rPr lang="en-US" sz="1600" dirty="0" smtClean="0"/>
              <a:t>In state-space representation, a tree may be used to represent the set of problem states produced by the application of the operators.</a:t>
            </a:r>
          </a:p>
          <a:p>
            <a:pPr algn="just"/>
            <a:endParaRPr lang="en-US" sz="1600" dirty="0" smtClean="0"/>
          </a:p>
          <a:p>
            <a:pPr algn="just"/>
            <a:r>
              <a:rPr lang="en-US" sz="1600" dirty="0" smtClean="0"/>
              <a:t>In such a representation, the root  node of the tree represents the initial problem state or situation. </a:t>
            </a:r>
          </a:p>
          <a:p>
            <a:pPr algn="just"/>
            <a:endParaRPr lang="en-US" sz="1600" dirty="0" smtClean="0"/>
          </a:p>
          <a:p>
            <a:pPr algn="just"/>
            <a:r>
              <a:rPr lang="en-US" sz="1600" dirty="0" smtClean="0"/>
              <a:t>Each of the new states that can be obtained by applying only one operator to the root is represented as the successor node of the root node .</a:t>
            </a:r>
          </a:p>
          <a:p>
            <a:endParaRPr lang="en-US" dirty="0" smtClean="0"/>
          </a:p>
          <a:p>
            <a:endParaRPr lang="en-US" dirty="0"/>
          </a:p>
        </p:txBody>
      </p:sp>
      <p:sp>
        <p:nvSpPr>
          <p:cNvPr id="7" name="TextBox 6"/>
          <p:cNvSpPr txBox="1"/>
          <p:nvPr/>
        </p:nvSpPr>
        <p:spPr>
          <a:xfrm>
            <a:off x="357158" y="4786322"/>
            <a:ext cx="7641836" cy="584775"/>
          </a:xfrm>
          <a:prstGeom prst="rect">
            <a:avLst/>
          </a:prstGeom>
          <a:noFill/>
        </p:spPr>
        <p:txBody>
          <a:bodyPr wrap="none" rtlCol="0">
            <a:spAutoFit/>
          </a:bodyPr>
          <a:lstStyle/>
          <a:p>
            <a:r>
              <a:rPr lang="en-US" sz="1600" dirty="0" smtClean="0"/>
              <a:t>Subsequent operator applications produce successors to these nodes  and so on. </a:t>
            </a:r>
          </a:p>
          <a:p>
            <a:r>
              <a:rPr lang="en-US" sz="1600" dirty="0" smtClean="0"/>
              <a:t>Each operator application is represented as a directed edge of the tree.  </a:t>
            </a:r>
            <a:endParaRPr lang="en-US" sz="1600" dirty="0"/>
          </a:p>
        </p:txBody>
      </p:sp>
      <p:pic>
        <p:nvPicPr>
          <p:cNvPr id="8" name="Picture 7" descr="statechange.jpg"/>
          <p:cNvPicPr>
            <a:picLocks noChangeAspect="1"/>
          </p:cNvPicPr>
          <p:nvPr/>
        </p:nvPicPr>
        <p:blipFill>
          <a:blip r:embed="rId3"/>
          <a:stretch>
            <a:fillRect/>
          </a:stretch>
        </p:blipFill>
        <p:spPr>
          <a:xfrm>
            <a:off x="1643042" y="5572140"/>
            <a:ext cx="5214974" cy="92869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428604"/>
            <a:ext cx="6357982" cy="369332"/>
          </a:xfrm>
          <a:prstGeom prst="rect">
            <a:avLst/>
          </a:prstGeom>
          <a:noFill/>
        </p:spPr>
        <p:txBody>
          <a:bodyPr wrap="square" rtlCol="0">
            <a:spAutoFit/>
          </a:bodyPr>
          <a:lstStyle/>
          <a:p>
            <a:r>
              <a:rPr lang="en-US" dirty="0" smtClean="0"/>
              <a:t>Problem Solving in AI</a:t>
            </a:r>
            <a:endParaRPr lang="en-US" dirty="0"/>
          </a:p>
        </p:txBody>
      </p:sp>
      <p:pic>
        <p:nvPicPr>
          <p:cNvPr id="4" name="Picture 3" descr="problem.jpg"/>
          <p:cNvPicPr>
            <a:picLocks noChangeAspect="1"/>
          </p:cNvPicPr>
          <p:nvPr/>
        </p:nvPicPr>
        <p:blipFill>
          <a:blip r:embed="rId2"/>
          <a:stretch>
            <a:fillRect/>
          </a:stretch>
        </p:blipFill>
        <p:spPr>
          <a:xfrm>
            <a:off x="714348" y="1071546"/>
            <a:ext cx="6357982" cy="2000264"/>
          </a:xfrm>
          <a:prstGeom prst="rect">
            <a:avLst/>
          </a:prstGeom>
        </p:spPr>
      </p:pic>
      <p:sp>
        <p:nvSpPr>
          <p:cNvPr id="5" name="TextBox 4"/>
          <p:cNvSpPr txBox="1"/>
          <p:nvPr/>
        </p:nvSpPr>
        <p:spPr>
          <a:xfrm>
            <a:off x="785786" y="3429000"/>
            <a:ext cx="7429552" cy="1477328"/>
          </a:xfrm>
          <a:prstGeom prst="rect">
            <a:avLst/>
          </a:prstGeom>
          <a:noFill/>
        </p:spPr>
        <p:txBody>
          <a:bodyPr wrap="square" rtlCol="0">
            <a:spAutoFit/>
          </a:bodyPr>
          <a:lstStyle/>
          <a:p>
            <a:pPr algn="just"/>
            <a:r>
              <a:rPr lang="en-US" dirty="0" smtClean="0"/>
              <a:t>The fundamental control problem is selecting the rule </a:t>
            </a:r>
            <a:r>
              <a:rPr lang="en-US" i="1" dirty="0" smtClean="0"/>
              <a:t>R </a:t>
            </a:r>
            <a:r>
              <a:rPr lang="en-US" dirty="0" smtClean="0"/>
              <a:t>to apply to the database. An important characteristics in this regard is the amount of “Knowledge” of information at hand that these computations use. Such a search procedure uses the knowledge where the selection is made arbitrarily.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4500594" cy="461665"/>
          </a:xfrm>
          <a:prstGeom prst="rect">
            <a:avLst/>
          </a:prstGeom>
          <a:noFill/>
        </p:spPr>
        <p:txBody>
          <a:bodyPr wrap="square" rtlCol="0">
            <a:spAutoFit/>
          </a:bodyPr>
          <a:lstStyle/>
          <a:p>
            <a:r>
              <a:rPr lang="en-US" sz="2400" b="1" dirty="0" smtClean="0"/>
              <a:t>Types of Search Techniques</a:t>
            </a:r>
            <a:endParaRPr lang="en-US" sz="2400" b="1" dirty="0"/>
          </a:p>
        </p:txBody>
      </p:sp>
      <p:sp>
        <p:nvSpPr>
          <p:cNvPr id="3" name="Rectangle 2"/>
          <p:cNvSpPr/>
          <p:nvPr/>
        </p:nvSpPr>
        <p:spPr>
          <a:xfrm>
            <a:off x="428596" y="1142984"/>
            <a:ext cx="8358246" cy="4893647"/>
          </a:xfrm>
          <a:prstGeom prst="rect">
            <a:avLst/>
          </a:prstGeom>
        </p:spPr>
        <p:txBody>
          <a:bodyPr wrap="square">
            <a:spAutoFit/>
          </a:bodyPr>
          <a:lstStyle/>
          <a:p>
            <a:pPr algn="just"/>
            <a:r>
              <a:rPr lang="en-US" sz="2400" b="1" i="1" u="sng" dirty="0" smtClean="0"/>
              <a:t>Blind search</a:t>
            </a:r>
            <a:r>
              <a:rPr lang="en-US" sz="2400" b="1" u="sng" dirty="0" smtClean="0"/>
              <a:t> algorithms: </a:t>
            </a:r>
            <a:r>
              <a:rPr lang="en-US" sz="2400" dirty="0" smtClean="0"/>
              <a:t>use a fixed strategy to methodically traverse the search tree. Blind search is not suitable for complex problems as the large search space (number of different possible states to search) makes them impractical given time and memory constraints. </a:t>
            </a:r>
            <a:r>
              <a:rPr lang="en-US" sz="2400" b="1" i="1" dirty="0" smtClean="0"/>
              <a:t>Ex: BFS, Uniform cost, DFS, depth limited, iterative deepening search.</a:t>
            </a:r>
          </a:p>
          <a:p>
            <a:pPr algn="just"/>
            <a:endParaRPr lang="en-US" sz="2400" dirty="0" smtClean="0"/>
          </a:p>
          <a:p>
            <a:pPr algn="just"/>
            <a:r>
              <a:rPr lang="en-US" sz="2400" b="1" i="1" u="sng" dirty="0" smtClean="0"/>
              <a:t>Heuristic (Best-first) search</a:t>
            </a:r>
            <a:r>
              <a:rPr lang="en-US" sz="2400" b="1" u="sng" dirty="0" smtClean="0"/>
              <a:t> algorithms </a:t>
            </a:r>
            <a:r>
              <a:rPr lang="en-US" sz="2400" b="1" dirty="0" smtClean="0"/>
              <a:t>: </a:t>
            </a:r>
            <a:r>
              <a:rPr lang="en-US" sz="2400" dirty="0" smtClean="0"/>
              <a:t>use a heuristic function to determine the order in which nodes are traversed, giving preference to states that are judged to be most likely to reach the required goal. Using a "heuristic" search strategy reduces the search space to a more manageable size. </a:t>
            </a:r>
            <a:r>
              <a:rPr lang="en-US" sz="2400" b="1" i="1" dirty="0" smtClean="0"/>
              <a:t>Ex: greedy, hill-</a:t>
            </a:r>
            <a:r>
              <a:rPr lang="en-US" sz="2400" b="1" i="1" dirty="0" err="1" smtClean="0"/>
              <a:t>climbing,A</a:t>
            </a:r>
            <a:r>
              <a:rPr lang="en-US" sz="2400" b="1" i="1" dirty="0" smtClean="0"/>
              <a:t>*, 8-puzzle problem, branch and bound search</a:t>
            </a:r>
            <a:endParaRPr lang="en-US" sz="2400" b="1"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357158" y="285728"/>
            <a:ext cx="8388032" cy="37240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sz="2000" b="1" dirty="0" smtClean="0"/>
              <a:t>Breadth-First Search(BFS)</a:t>
            </a:r>
          </a:p>
          <a:p>
            <a:pPr marL="0" marR="0" lvl="0" indent="0" algn="just" defTabSz="914400" rtl="0" eaLnBrk="1" fontAlgn="base" latinLnBrk="0" hangingPunct="1">
              <a:lnSpc>
                <a:spcPct val="100000"/>
              </a:lnSpc>
              <a:spcBef>
                <a:spcPct val="0"/>
              </a:spcBef>
              <a:spcAft>
                <a:spcPct val="0"/>
              </a:spcAft>
              <a:buClrTx/>
              <a:buSzTx/>
              <a:buFontTx/>
              <a:buNone/>
              <a:tabLst/>
            </a:pPr>
            <a:endParaRPr lang="en-US" dirty="0" smtClean="0">
              <a:solidFill>
                <a:srgbClr val="000000"/>
              </a:solidFill>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lang="en-IN" dirty="0" smtClean="0"/>
              <a:t>It starts from the root node, explores the neighbouring nodes first and moves towards the next level neighbours. It generates one tree at a time until the solution is found. It can be implemented using FIFO queue data structure. This method provides shortest path to the solution.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cs typeface="Arial" pitchFamily="34" charset="0"/>
              </a:rPr>
              <a:t>Example of Breadth First Search</a:t>
            </a:r>
            <a:endParaRPr kumimoji="0" lang="en-US" b="0" i="0" u="none" strike="noStrike" cap="none" normalizeH="0" baseline="0" dirty="0" smtClean="0">
              <a:ln>
                <a:noFill/>
              </a:ln>
              <a:solidFill>
                <a:srgbClr val="000000"/>
              </a:solidFill>
              <a:effectLst/>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As breadth-first search exhaustively examines every node at a particular depth</a:t>
            </a:r>
            <a:r>
              <a:rPr kumimoji="0" lang="en-US" b="0" i="0" u="none" strike="noStrike" cap="none" normalizeH="0" dirty="0" smtClean="0">
                <a:ln>
                  <a:noFill/>
                </a:ln>
                <a:solidFill>
                  <a:srgbClr val="000000"/>
                </a:solidFill>
                <a:effectLst/>
                <a:cs typeface="Arial" pitchFamily="34" charset="0"/>
              </a:rPr>
              <a:t> </a:t>
            </a:r>
            <a:r>
              <a:rPr kumimoji="0" lang="en-US" b="0" i="0" u="none" strike="noStrike" cap="none" normalizeH="0" baseline="0" dirty="0" smtClean="0">
                <a:ln>
                  <a:noFill/>
                </a:ln>
                <a:solidFill>
                  <a:srgbClr val="000000"/>
                </a:solidFill>
                <a:effectLst/>
                <a:cs typeface="Arial" pitchFamily="34" charset="0"/>
              </a:rPr>
              <a:t>before progressing to the next level, it is guaranteed to find the solution, if one exists, with the shortest path from</a:t>
            </a:r>
            <a:r>
              <a:rPr kumimoji="0" lang="en-US" b="0" i="0" u="none" strike="noStrike" cap="none" normalizeH="0" dirty="0" smtClean="0">
                <a:ln>
                  <a:noFill/>
                </a:ln>
                <a:solidFill>
                  <a:srgbClr val="000000"/>
                </a:solidFill>
                <a:effectLst/>
                <a:cs typeface="Arial" pitchFamily="34" charset="0"/>
              </a:rPr>
              <a:t> </a:t>
            </a:r>
            <a:r>
              <a:rPr kumimoji="0" lang="en-US" b="0" i="0" u="none" strike="noStrike" cap="none" normalizeH="0" baseline="0" dirty="0" smtClean="0">
                <a:ln>
                  <a:noFill/>
                </a:ln>
                <a:solidFill>
                  <a:srgbClr val="000000"/>
                </a:solidFill>
                <a:effectLst/>
                <a:cs typeface="Arial" pitchFamily="34" charset="0"/>
              </a:rPr>
              <a:t>the initial state. A disadvantage of breadth-first search is that it can have a </a:t>
            </a:r>
            <a:r>
              <a:rPr kumimoji="0" lang="en-US" b="1" i="1" u="none" strike="noStrike" cap="none" normalizeH="0" baseline="0" dirty="0" smtClean="0">
                <a:ln>
                  <a:noFill/>
                </a:ln>
                <a:solidFill>
                  <a:srgbClr val="000000"/>
                </a:solidFill>
                <a:effectLst/>
                <a:cs typeface="Arial" pitchFamily="34" charset="0"/>
              </a:rPr>
              <a:t>high</a:t>
            </a:r>
            <a:r>
              <a:rPr kumimoji="0" lang="en-US" b="1" i="1" u="none" strike="noStrike" cap="none" normalizeH="0" dirty="0" smtClean="0">
                <a:ln>
                  <a:noFill/>
                </a:ln>
                <a:solidFill>
                  <a:srgbClr val="000000"/>
                </a:solidFill>
                <a:effectLst/>
                <a:cs typeface="Arial" pitchFamily="34" charset="0"/>
              </a:rPr>
              <a:t> </a:t>
            </a:r>
            <a:r>
              <a:rPr kumimoji="0" lang="en-US" b="1" i="1" u="none" strike="noStrike" cap="none" normalizeH="0" baseline="0" dirty="0" smtClean="0">
                <a:ln>
                  <a:noFill/>
                </a:ln>
                <a:solidFill>
                  <a:srgbClr val="000000"/>
                </a:solidFill>
                <a:effectLst/>
                <a:cs typeface="Arial" pitchFamily="34" charset="0"/>
              </a:rPr>
              <a:t>memory requirement - as a record needs to be maintained of every expanded node</a:t>
            </a:r>
            <a:r>
              <a:rPr kumimoji="0" lang="en-US" sz="1800" b="1" i="1" u="none" strike="noStrike" cap="none" normalizeH="0" baseline="0" dirty="0" smtClean="0">
                <a:ln>
                  <a:noFill/>
                </a:ln>
                <a:solidFill>
                  <a:srgbClr val="000000"/>
                </a:solidFill>
                <a:effectLst/>
                <a:latin typeface="Arial" pitchFamily="34" charset="0"/>
                <a:cs typeface="Arial" pitchFamily="34" charset="0"/>
              </a:rPr>
              <a:t>.</a:t>
            </a:r>
            <a:endParaRPr kumimoji="0" lang="en-US" sz="1800" b="1" i="1"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descr="Breadth-First-Search.gif"/>
          <p:cNvPicPr>
            <a:picLocks noChangeAspect="1"/>
          </p:cNvPicPr>
          <p:nvPr/>
        </p:nvPicPr>
        <p:blipFill>
          <a:blip r:embed="rId2"/>
          <a:stretch>
            <a:fillRect/>
          </a:stretch>
        </p:blipFill>
        <p:spPr>
          <a:xfrm>
            <a:off x="571472" y="4238648"/>
            <a:ext cx="7143800" cy="233362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1008</TotalTime>
  <Words>1156</Words>
  <Application>Microsoft Office PowerPoint</Application>
  <PresentationFormat>On-screen Show (4:3)</PresentationFormat>
  <Paragraphs>125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Lab</dc:creator>
  <cp:lastModifiedBy>Microsoft</cp:lastModifiedBy>
  <cp:revision>125</cp:revision>
  <dcterms:created xsi:type="dcterms:W3CDTF">2019-01-11T04:36:47Z</dcterms:created>
  <dcterms:modified xsi:type="dcterms:W3CDTF">2022-07-01T05:35:27Z</dcterms:modified>
</cp:coreProperties>
</file>