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55" r:id="rId3"/>
    <p:sldId id="262" r:id="rId4"/>
    <p:sldId id="267" r:id="rId5"/>
    <p:sldId id="261" r:id="rId6"/>
    <p:sldId id="259" r:id="rId7"/>
    <p:sldId id="266" r:id="rId8"/>
    <p:sldId id="258" r:id="rId9"/>
    <p:sldId id="260" r:id="rId10"/>
    <p:sldId id="275" r:id="rId11"/>
    <p:sldId id="286" r:id="rId12"/>
    <p:sldId id="276" r:id="rId13"/>
    <p:sldId id="277" r:id="rId14"/>
    <p:sldId id="311" r:id="rId15"/>
    <p:sldId id="287" r:id="rId16"/>
    <p:sldId id="290" r:id="rId17"/>
    <p:sldId id="289" r:id="rId18"/>
    <p:sldId id="314" r:id="rId19"/>
    <p:sldId id="281" r:id="rId20"/>
    <p:sldId id="356" r:id="rId21"/>
    <p:sldId id="291" r:id="rId22"/>
    <p:sldId id="302" r:id="rId23"/>
    <p:sldId id="292" r:id="rId24"/>
    <p:sldId id="293" r:id="rId25"/>
    <p:sldId id="295" r:id="rId26"/>
    <p:sldId id="315" r:id="rId27"/>
    <p:sldId id="316" r:id="rId28"/>
    <p:sldId id="318" r:id="rId29"/>
    <p:sldId id="319" r:id="rId30"/>
    <p:sldId id="320" r:id="rId31"/>
    <p:sldId id="321" r:id="rId32"/>
    <p:sldId id="322" r:id="rId33"/>
    <p:sldId id="323" r:id="rId34"/>
    <p:sldId id="324" r:id="rId35"/>
    <p:sldId id="325" r:id="rId36"/>
    <p:sldId id="326" r:id="rId37"/>
    <p:sldId id="357" r:id="rId38"/>
    <p:sldId id="327" r:id="rId39"/>
    <p:sldId id="328" r:id="rId40"/>
    <p:sldId id="329" r:id="rId41"/>
    <p:sldId id="332" r:id="rId42"/>
    <p:sldId id="330" r:id="rId43"/>
    <p:sldId id="331"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347" r:id="rId59"/>
    <p:sldId id="358" r:id="rId60"/>
    <p:sldId id="36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C478E-2B0D-4C81-8888-56C3D0F6DC78}" type="datetimeFigureOut">
              <a:rPr lang="en-US" smtClean="0"/>
              <a:pPr/>
              <a:t>8/1/2022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DF2A5-AD11-4118-A493-CF5398F3837C}" type="slidenum">
              <a:rPr lang="en-US" smtClean="0"/>
              <a:pPr/>
              <a:t>‹#›</a:t>
            </a:fld>
            <a:endParaRPr lang="en-US"/>
          </a:p>
        </p:txBody>
      </p:sp>
    </p:spTree>
    <p:extLst>
      <p:ext uri="{BB962C8B-B14F-4D97-AF65-F5344CB8AC3E}">
        <p14:creationId xmlns:p14="http://schemas.microsoft.com/office/powerpoint/2010/main" xmlns="" val="141922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72E1AC0-200C-47FE-9491-FD16B12720FF}" type="slidenum">
              <a:rPr lang="en-US"/>
              <a:pPr/>
              <a:t>3</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F16EC42-66EE-48F6-963B-18F9DAB04D5E}" type="slidenum">
              <a:rPr lang="en-US"/>
              <a:pPr/>
              <a:t>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368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914F49-941B-4D18-82C8-DEF5EAE116C1}" type="slidenum">
              <a:rPr lang="en-US"/>
              <a:pPr fontAlgn="base">
                <a:spcBef>
                  <a:spcPct val="0"/>
                </a:spcBef>
                <a:spcAft>
                  <a:spcPct val="0"/>
                </a:spcAft>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54C40AD-7CCF-45CE-B9B2-F1C974F78E82}" type="slidenum">
              <a:rPr lang="en-US"/>
              <a:pPr/>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4A42D54-5866-4BD4-B355-B94D00189D74}" type="slidenum">
              <a:rPr lang="en-US"/>
              <a:pPr/>
              <a:t>17</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52E4EC-BC7F-43C6-A6C5-AA2F124C7975}" type="slidenum">
              <a:rPr lang="en-US"/>
              <a:pPr fontAlgn="base">
                <a:spcBef>
                  <a:spcPct val="0"/>
                </a:spcBef>
                <a:spcAft>
                  <a:spcPct val="0"/>
                </a:spcAft>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C23FD8F-1F0C-437D-8CEA-CC45056BC2AC}" type="slidenum">
              <a:rPr lang="en-US"/>
              <a:pPr/>
              <a:t>22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44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E0087D-2187-42AE-9943-073826649C8B}" type="slidenum">
              <a:rPr lang="en-US"/>
              <a:pPr fontAlgn="base">
                <a:spcBef>
                  <a:spcPct val="0"/>
                </a:spcBef>
                <a:spcAft>
                  <a:spcPct val="0"/>
                </a:spcAft>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45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C9AF79-5198-4400-ABA5-F0320D400729}" type="slidenum">
              <a:rPr lang="en-US"/>
              <a:pPr fontAlgn="base">
                <a:spcBef>
                  <a:spcPct val="0"/>
                </a:spcBef>
                <a:spcAft>
                  <a:spcPct val="0"/>
                </a:spcAft>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Group 10"/>
          <p:cNvGrpSpPr/>
          <p:nvPr/>
        </p:nvGrpSpPr>
        <p:grpSpPr>
          <a:xfrm>
            <a:off x="1" y="0"/>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8" y="1122363"/>
            <a:ext cx="6593681"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40731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308133" y="5410202"/>
            <a:ext cx="2057400" cy="365125"/>
          </a:xfrm>
        </p:spPr>
        <p:txBody>
          <a:bodyPr/>
          <a:lstStyle/>
          <a:p>
            <a:fld id="{1B2B552A-5985-45F9-A17E-F38F8C7BF002}" type="datetimeFigureOut">
              <a:rPr lang="en-US" smtClean="0"/>
              <a:pPr/>
              <a:t>8/1/2022</a:t>
            </a:fld>
            <a:endParaRPr lang="en-US"/>
          </a:p>
        </p:txBody>
      </p:sp>
      <p:sp>
        <p:nvSpPr>
          <p:cNvPr id="5" name="Footer Placeholder 4"/>
          <p:cNvSpPr>
            <a:spLocks noGrp="1"/>
          </p:cNvSpPr>
          <p:nvPr>
            <p:ph type="ftr" sz="quarter" idx="11"/>
          </p:nvPr>
        </p:nvSpPr>
        <p:spPr>
          <a:xfrm>
            <a:off x="1407318" y="5410202"/>
            <a:ext cx="3843665" cy="365125"/>
          </a:xfrm>
        </p:spPr>
        <p:txBody>
          <a:bodyPr/>
          <a:lstStyle/>
          <a:p>
            <a:endParaRPr lang="en-US"/>
          </a:p>
        </p:txBody>
      </p:sp>
      <p:sp>
        <p:nvSpPr>
          <p:cNvPr id="6" name="Slide Number Placeholder 5"/>
          <p:cNvSpPr>
            <a:spLocks noGrp="1"/>
          </p:cNvSpPr>
          <p:nvPr>
            <p:ph type="sldNum" sz="quarter" idx="12"/>
          </p:nvPr>
        </p:nvSpPr>
        <p:spPr>
          <a:xfrm>
            <a:off x="7422684" y="5410200"/>
            <a:ext cx="578317" cy="365125"/>
          </a:xfrm>
        </p:spPr>
        <p:txBody>
          <a:bodyPr/>
          <a:lstStyle/>
          <a:p>
            <a:fld id="{C8F4533F-C7F7-4209-83E0-90CC46CAB6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856023"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2" y="609600"/>
            <a:ext cx="7429466"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3"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
        <p:nvSpPr>
          <p:cNvPr id="60" name="TextBox 59"/>
          <p:cNvSpPr txBox="1"/>
          <p:nvPr/>
        </p:nvSpPr>
        <p:spPr>
          <a:xfrm>
            <a:off x="677634" y="732394"/>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845939" y="3360263"/>
            <a:ext cx="240655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78159" y="3363435"/>
            <a:ext cx="2396873"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B2B552A-5985-45F9-A17E-F38F8C7BF002}"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B2B552A-5985-45F9-A17E-F38F8C7BF002}"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B552A-5985-45F9-A17E-F38F8C7BF002}"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B552A-5985-45F9-A17E-F38F8C7BF002}"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B552A-5985-45F9-A17E-F38F8C7BF002}"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2B552A-5985-45F9-A17E-F38F8C7BF002}"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6"/>
            <a:ext cx="74295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7515" y="2249486"/>
            <a:ext cx="3487337"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606" y="2249485"/>
            <a:ext cx="348495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2B552A-5985-45F9-A17E-F38F8C7BF002}"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2B552A-5985-45F9-A17E-F38F8C7BF002}"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B552A-5985-45F9-A17E-F38F8C7BF002}"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5541" y="609602"/>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6058" y="2249486"/>
            <a:ext cx="4450883"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B552A-5985-45F9-A17E-F38F8C7BF002}"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4533F-C7F7-4209-83E0-90CC46CAB6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59"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59" y="2249487"/>
            <a:ext cx="74294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2B552A-5985-45F9-A17E-F38F8C7BF002}" type="datetimeFigureOut">
              <a:rPr lang="en-US" smtClean="0"/>
              <a:pPr/>
              <a:t>8/1/2022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F4533F-C7F7-4209-83E0-90CC46CAB6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SI-Chapter3Note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Game Playing</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trees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12850" y="2000240"/>
            <a:ext cx="6715125" cy="414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4"/>
          <p:cNvSpPr>
            <a:spLocks noGrp="1"/>
          </p:cNvSpPr>
          <p:nvPr>
            <p:ph type="sldNum" sz="quarter" idx="12"/>
          </p:nvPr>
        </p:nvSpPr>
        <p:spPr/>
        <p:txBody>
          <a:bodyPr/>
          <a:lstStyle/>
          <a:p>
            <a:fld id="{DC530D7C-19E4-47DD-90E4-89AEDFDFE79D}" type="slidenum">
              <a:rPr lang="zh-CN" altLang="en-US">
                <a:ea typeface="宋体" pitchFamily="2" charset="-122"/>
              </a:rPr>
              <a:pPr/>
              <a:t>11</a:t>
            </a:fld>
            <a:endParaRPr lang="en-US" altLang="zh-CN">
              <a:ea typeface="宋体" pitchFamily="2" charset="-122"/>
            </a:endParaRPr>
          </a:p>
        </p:txBody>
      </p:sp>
      <p:sp>
        <p:nvSpPr>
          <p:cNvPr id="18437" name="Rectangle 2"/>
          <p:cNvSpPr>
            <a:spLocks noGrp="1" noChangeArrowheads="1"/>
          </p:cNvSpPr>
          <p:nvPr>
            <p:ph type="title"/>
          </p:nvPr>
        </p:nvSpPr>
        <p:spPr>
          <a:xfrm>
            <a:off x="457200" y="304800"/>
            <a:ext cx="7772400" cy="914400"/>
          </a:xfrm>
        </p:spPr>
        <p:txBody>
          <a:bodyPr/>
          <a:lstStyle/>
          <a:p>
            <a:r>
              <a:rPr lang="en-US" altLang="zh-CN" sz="3200" smtClean="0">
                <a:ea typeface="宋体" pitchFamily="2" charset="-122"/>
              </a:rPr>
              <a:t>Game Trees</a:t>
            </a:r>
          </a:p>
        </p:txBody>
      </p:sp>
      <p:sp>
        <p:nvSpPr>
          <p:cNvPr id="18438" name="Text Box 3"/>
          <p:cNvSpPr txBox="1">
            <a:spLocks noChangeArrowheads="1"/>
          </p:cNvSpPr>
          <p:nvPr/>
        </p:nvSpPr>
        <p:spPr bwMode="auto">
          <a:xfrm>
            <a:off x="762000" y="1600200"/>
            <a:ext cx="7696200" cy="822325"/>
          </a:xfrm>
          <a:prstGeom prst="rect">
            <a:avLst/>
          </a:prstGeom>
          <a:noFill/>
          <a:ln w="9525">
            <a:noFill/>
            <a:miter lim="800000"/>
            <a:headEnd/>
            <a:tailEnd/>
          </a:ln>
        </p:spPr>
        <p:txBody>
          <a:bodyPr>
            <a:spAutoFit/>
          </a:bodyPr>
          <a:lstStyle/>
          <a:p>
            <a:pPr>
              <a:spcBef>
                <a:spcPct val="50000"/>
              </a:spcBef>
            </a:pPr>
            <a:r>
              <a:rPr lang="en-US" altLang="zh-CN" dirty="0">
                <a:ea typeface="宋体" pitchFamily="2" charset="-122"/>
              </a:rPr>
              <a:t>You learn about how programs can play games, such as checkers and chess.</a:t>
            </a:r>
          </a:p>
        </p:txBody>
      </p:sp>
      <p:sp>
        <p:nvSpPr>
          <p:cNvPr id="18439" name="Text Box 4"/>
          <p:cNvSpPr txBox="1">
            <a:spLocks noChangeArrowheads="1"/>
          </p:cNvSpPr>
          <p:nvPr/>
        </p:nvSpPr>
        <p:spPr bwMode="auto">
          <a:xfrm>
            <a:off x="762000" y="5562600"/>
            <a:ext cx="8077200" cy="369888"/>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The</a:t>
            </a:r>
            <a:r>
              <a:rPr lang="en-US" altLang="zh-CN" b="1">
                <a:ea typeface="宋体" pitchFamily="2" charset="-122"/>
              </a:rPr>
              <a:t> ply</a:t>
            </a:r>
            <a:r>
              <a:rPr lang="en-US" altLang="zh-CN">
                <a:ea typeface="宋体" pitchFamily="2" charset="-122"/>
              </a:rPr>
              <a:t> of a game tree, p = d, where d is the depth of a tree.</a:t>
            </a:r>
          </a:p>
        </p:txBody>
      </p:sp>
      <p:pic>
        <p:nvPicPr>
          <p:cNvPr id="18440" name="Picture 5" descr="b1-6-1"/>
          <p:cNvPicPr>
            <a:picLocks noChangeAspect="1" noChangeArrowheads="1"/>
          </p:cNvPicPr>
          <p:nvPr/>
        </p:nvPicPr>
        <p:blipFill>
          <a:blip r:embed="rId2"/>
          <a:srcRect/>
          <a:stretch>
            <a:fillRect/>
          </a:stretch>
        </p:blipFill>
        <p:spPr bwMode="auto">
          <a:xfrm>
            <a:off x="914400" y="2438400"/>
            <a:ext cx="5791200" cy="2593975"/>
          </a:xfrm>
          <a:prstGeom prst="rect">
            <a:avLst/>
          </a:prstGeom>
          <a:noFill/>
          <a:ln w="9525">
            <a:noFill/>
            <a:miter lim="800000"/>
            <a:headEnd/>
            <a:tailEnd/>
          </a:ln>
        </p:spPr>
      </p:pic>
      <p:sp>
        <p:nvSpPr>
          <p:cNvPr id="18441" name="Text Box 6"/>
          <p:cNvSpPr txBox="1">
            <a:spLocks noChangeArrowheads="1"/>
          </p:cNvSpPr>
          <p:nvPr/>
        </p:nvSpPr>
        <p:spPr bwMode="auto">
          <a:xfrm>
            <a:off x="7162800" y="3581400"/>
            <a:ext cx="1095375" cy="369888"/>
          </a:xfrm>
          <a:prstGeom prst="rect">
            <a:avLst/>
          </a:prstGeom>
          <a:noFill/>
          <a:ln w="9525">
            <a:noFill/>
            <a:miter lim="800000"/>
            <a:headEnd/>
            <a:tailEnd/>
          </a:ln>
        </p:spPr>
        <p:txBody>
          <a:bodyPr wrap="none">
            <a:spAutoFit/>
          </a:bodyPr>
          <a:lstStyle/>
          <a:p>
            <a:r>
              <a:rPr lang="en-US" altLang="zh-CN">
                <a:ea typeface="宋体" pitchFamily="2" charset="-122"/>
              </a:rPr>
              <a:t>p = d = 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59" y="642918"/>
            <a:ext cx="7573593" cy="5148283"/>
          </a:xfrm>
        </p:spPr>
        <p:txBody>
          <a:bodyPr>
            <a:normAutofit/>
          </a:bodyPr>
          <a:lstStyle/>
          <a:p>
            <a:pPr algn="just">
              <a:buNone/>
            </a:pPr>
            <a:r>
              <a:rPr lang="en-US" sz="3600" b="1" dirty="0" smtClean="0"/>
              <a:t>Features of a game tree</a:t>
            </a:r>
            <a:endParaRPr lang="en-US" b="1" dirty="0" smtClean="0"/>
          </a:p>
          <a:p>
            <a:pPr algn="just"/>
            <a:r>
              <a:rPr lang="en-US" sz="3600" dirty="0" smtClean="0"/>
              <a:t> </a:t>
            </a:r>
            <a:r>
              <a:rPr lang="en-US" sz="2600" dirty="0" smtClean="0"/>
              <a:t>A deterministic, turn based, finite game with perfect information </a:t>
            </a:r>
          </a:p>
          <a:p>
            <a:pPr algn="just"/>
            <a:r>
              <a:rPr lang="en-US" sz="2600" dirty="0" smtClean="0"/>
              <a:t>The root is the initial position </a:t>
            </a:r>
          </a:p>
          <a:p>
            <a:pPr algn="just"/>
            <a:r>
              <a:rPr lang="en-US" sz="2600" dirty="0" smtClean="0"/>
              <a:t>The children of the root are possible positions after one move </a:t>
            </a:r>
          </a:p>
          <a:p>
            <a:pPr algn="just"/>
            <a:r>
              <a:rPr lang="en-US" sz="2600" dirty="0" smtClean="0"/>
              <a:t>The grandchildren of the root are possible positions after two moves, and so on. </a:t>
            </a:r>
          </a:p>
          <a:p>
            <a:pPr algn="just"/>
            <a:endParaRPr lang="en-US" sz="2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59" y="928670"/>
            <a:ext cx="7429499" cy="4862531"/>
          </a:xfrm>
        </p:spPr>
        <p:txBody>
          <a:bodyPr>
            <a:normAutofit/>
          </a:bodyPr>
          <a:lstStyle/>
          <a:p>
            <a:pPr algn="just"/>
            <a:r>
              <a:rPr lang="en-US" dirty="0" smtClean="0"/>
              <a:t>The leaves represent possible endings </a:t>
            </a:r>
          </a:p>
          <a:p>
            <a:pPr algn="just"/>
            <a:r>
              <a:rPr lang="en-US" dirty="0" smtClean="0"/>
              <a:t> They contain information about the value (utility) of the ending to each of the players, which is calculated for the player which has the current move of that step. </a:t>
            </a:r>
          </a:p>
          <a:p>
            <a:pPr algn="just"/>
            <a:r>
              <a:rPr lang="en-US" dirty="0" smtClean="0"/>
              <a:t> Intermediate nodes also contain such information, but mostly they are not considered since the leaves have the effect of them</a:t>
            </a:r>
          </a:p>
          <a:p>
            <a:pPr algn="just"/>
            <a:r>
              <a:rPr lang="en-US" dirty="0" smtClean="0"/>
              <a:t>In a zero-sum game, what one player gains, the other player loses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Game Playing Strategy</a:t>
            </a:r>
          </a:p>
        </p:txBody>
      </p:sp>
      <p:sp>
        <p:nvSpPr>
          <p:cNvPr id="12291" name="Content Placeholder 2"/>
          <p:cNvSpPr>
            <a:spLocks noGrp="1"/>
          </p:cNvSpPr>
          <p:nvPr>
            <p:ph sz="quarter" idx="1"/>
          </p:nvPr>
        </p:nvSpPr>
        <p:spPr>
          <a:xfrm>
            <a:off x="571472" y="2071678"/>
            <a:ext cx="8229600" cy="4067188"/>
          </a:xfrm>
        </p:spPr>
        <p:txBody>
          <a:bodyPr/>
          <a:lstStyle/>
          <a:p>
            <a:r>
              <a:rPr lang="en-US" dirty="0" smtClean="0"/>
              <a:t>Maximize winning possibility assuming that opponent will try to minimize (</a:t>
            </a:r>
            <a:r>
              <a:rPr lang="en-US" dirty="0" err="1" smtClean="0"/>
              <a:t>Minimax</a:t>
            </a:r>
            <a:r>
              <a:rPr lang="en-US" dirty="0" smtClean="0"/>
              <a:t> Algorithm)</a:t>
            </a:r>
          </a:p>
          <a:p>
            <a:r>
              <a:rPr lang="en-US" dirty="0" smtClean="0"/>
              <a:t>Ignore the unwanted portion of the search tree  (Alpha Beta Pruning)</a:t>
            </a:r>
          </a:p>
          <a:p>
            <a:r>
              <a:rPr lang="en-US" dirty="0" smtClean="0"/>
              <a:t>Evaluation(Utility) Function</a:t>
            </a:r>
          </a:p>
          <a:p>
            <a:pPr lvl="1"/>
            <a:r>
              <a:rPr lang="en-US" dirty="0" smtClean="0"/>
              <a:t>A measure of winning possibility of the player</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3"/>
          <p:cNvSpPr>
            <a:spLocks noGrp="1"/>
          </p:cNvSpPr>
          <p:nvPr>
            <p:ph type="dt" sz="quarter" idx="10"/>
          </p:nvPr>
        </p:nvSpPr>
        <p:spPr/>
        <p:txBody>
          <a:bodyPr/>
          <a:lstStyle/>
          <a:p>
            <a:fld id="{E8527969-9962-46C9-8BBB-74FE8B2D687E}" type="datetime1">
              <a:rPr lang="zh-CN" altLang="en-US"/>
              <a:pPr/>
              <a:t>2022/8/1</a:t>
            </a:fld>
            <a:endParaRPr lang="en-US" altLang="zh-CN"/>
          </a:p>
        </p:txBody>
      </p:sp>
      <p:sp>
        <p:nvSpPr>
          <p:cNvPr id="3076" name="Footer Placeholder 4"/>
          <p:cNvSpPr>
            <a:spLocks noGrp="1"/>
          </p:cNvSpPr>
          <p:nvPr>
            <p:ph type="ftr" sz="quarter" idx="11"/>
          </p:nvPr>
        </p:nvSpPr>
        <p:spPr/>
        <p:txBody>
          <a:bodyPr/>
          <a:lstStyle/>
          <a:p>
            <a:r>
              <a:rPr lang="zh-CN" altLang="en-US" smtClean="0"/>
              <a:t>EIE426-AICV</a:t>
            </a:r>
            <a:endParaRPr lang="en-US" altLang="zh-CN" smtClean="0"/>
          </a:p>
        </p:txBody>
      </p:sp>
      <p:sp>
        <p:nvSpPr>
          <p:cNvPr id="3077" name="Slide Number Placeholder 5"/>
          <p:cNvSpPr>
            <a:spLocks noGrp="1"/>
          </p:cNvSpPr>
          <p:nvPr>
            <p:ph type="sldNum" sz="quarter" idx="12"/>
          </p:nvPr>
        </p:nvSpPr>
        <p:spPr>
          <a:xfrm>
            <a:off x="6553200" y="6248400"/>
            <a:ext cx="2133600" cy="457200"/>
          </a:xfrm>
        </p:spPr>
        <p:txBody>
          <a:bodyPr/>
          <a:lstStyle/>
          <a:p>
            <a:fld id="{CFDAC579-205C-48B9-B675-B1C624C621BE}" type="slidenum">
              <a:rPr lang="zh-CN" altLang="en-US">
                <a:ea typeface="宋体" pitchFamily="2" charset="-122"/>
              </a:rPr>
              <a:pPr/>
              <a:t>15</a:t>
            </a:fld>
            <a:endParaRPr lang="en-US" altLang="zh-CN">
              <a:ea typeface="宋体" pitchFamily="2" charset="-122"/>
            </a:endParaRPr>
          </a:p>
        </p:txBody>
      </p:sp>
      <p:sp>
        <p:nvSpPr>
          <p:cNvPr id="3078" name="Rectangle 2"/>
          <p:cNvSpPr>
            <a:spLocks noGrp="1" noChangeArrowheads="1"/>
          </p:cNvSpPr>
          <p:nvPr>
            <p:ph type="title"/>
          </p:nvPr>
        </p:nvSpPr>
        <p:spPr>
          <a:xfrm>
            <a:off x="856059" y="618518"/>
            <a:ext cx="7429499" cy="595904"/>
          </a:xfrm>
        </p:spPr>
        <p:txBody>
          <a:bodyPr/>
          <a:lstStyle/>
          <a:p>
            <a:r>
              <a:rPr lang="en-US" altLang="zh-CN" sz="3600" dirty="0" smtClean="0">
                <a:ea typeface="宋体" pitchFamily="2" charset="-122"/>
              </a:rPr>
              <a:t>Mini-max</a:t>
            </a:r>
            <a:endParaRPr lang="zh-CN" altLang="en-US" sz="3600" dirty="0" smtClean="0">
              <a:ea typeface="宋体" pitchFamily="2" charset="-122"/>
            </a:endParaRPr>
          </a:p>
        </p:txBody>
      </p:sp>
      <p:graphicFrame>
        <p:nvGraphicFramePr>
          <p:cNvPr id="3074" name="Object 4"/>
          <p:cNvGraphicFramePr>
            <a:graphicFrameLocks noGrp="1" noChangeAspect="1"/>
          </p:cNvGraphicFramePr>
          <p:nvPr>
            <p:ph idx="1"/>
          </p:nvPr>
        </p:nvGraphicFramePr>
        <p:xfrm>
          <a:off x="838200" y="2362200"/>
          <a:ext cx="7772400" cy="3271838"/>
        </p:xfrm>
        <a:graphic>
          <a:graphicData uri="http://schemas.openxmlformats.org/presentationml/2006/ole">
            <p:oleObj spid="_x0000_s7171" name="Bitmap Image" r:id="rId3" imgW="8554644" imgH="3600000" progId="PBrush">
              <p:embed/>
            </p:oleObj>
          </a:graphicData>
        </a:graphic>
      </p:graphicFrame>
      <p:sp>
        <p:nvSpPr>
          <p:cNvPr id="3079" name="Text Box 6"/>
          <p:cNvSpPr txBox="1">
            <a:spLocks noChangeArrowheads="1"/>
          </p:cNvSpPr>
          <p:nvPr/>
        </p:nvSpPr>
        <p:spPr bwMode="auto">
          <a:xfrm>
            <a:off x="685800" y="1295400"/>
            <a:ext cx="7788275" cy="1006475"/>
          </a:xfrm>
          <a:prstGeom prst="rect">
            <a:avLst/>
          </a:prstGeom>
          <a:noFill/>
          <a:ln w="9525">
            <a:noFill/>
            <a:miter lim="800000"/>
            <a:headEnd/>
            <a:tailEnd/>
          </a:ln>
        </p:spPr>
        <p:txBody>
          <a:bodyPr>
            <a:spAutoFit/>
          </a:bodyPr>
          <a:lstStyle/>
          <a:p>
            <a:r>
              <a:rPr lang="en-US" altLang="zh-CN" sz="2000" b="1" dirty="0">
                <a:ea typeface="宋体" pitchFamily="2" charset="-122"/>
              </a:rPr>
              <a:t>Perfect play for deterministic, perfect-information games</a:t>
            </a:r>
          </a:p>
          <a:p>
            <a:r>
              <a:rPr lang="en-US" altLang="zh-CN" sz="2000" b="1" dirty="0">
                <a:ea typeface="宋体" pitchFamily="2" charset="-122"/>
              </a:rPr>
              <a:t>Idea: choose move to position with highest </a:t>
            </a:r>
            <a:r>
              <a:rPr lang="en-US" altLang="zh-CN" sz="2000" b="1" dirty="0" err="1">
                <a:ea typeface="宋体" pitchFamily="2" charset="-122"/>
              </a:rPr>
              <a:t>minimax</a:t>
            </a:r>
            <a:r>
              <a:rPr lang="en-US" altLang="zh-CN" sz="2000" b="1" dirty="0">
                <a:ea typeface="宋体" pitchFamily="2" charset="-122"/>
              </a:rPr>
              <a:t> value</a:t>
            </a:r>
          </a:p>
          <a:p>
            <a:r>
              <a:rPr lang="en-US" altLang="zh-CN" sz="2000" b="1" dirty="0">
                <a:ea typeface="宋体" pitchFamily="2" charset="-122"/>
              </a:rPr>
              <a:t>= best achievable payoff against best play</a:t>
            </a:r>
            <a:endParaRPr lang="zh-CN" altLang="en-US" sz="2000" b="1" dirty="0">
              <a:ea typeface="宋体" pitchFamily="2" charset="-122"/>
            </a:endParaRPr>
          </a:p>
        </p:txBody>
      </p:sp>
      <p:sp>
        <p:nvSpPr>
          <p:cNvPr id="3080" name="TextBox 7"/>
          <p:cNvSpPr txBox="1">
            <a:spLocks noChangeArrowheads="1"/>
          </p:cNvSpPr>
          <p:nvPr/>
        </p:nvSpPr>
        <p:spPr bwMode="auto">
          <a:xfrm>
            <a:off x="4648200" y="5715000"/>
            <a:ext cx="1377950" cy="369888"/>
          </a:xfrm>
          <a:prstGeom prst="rect">
            <a:avLst/>
          </a:prstGeom>
          <a:noFill/>
          <a:ln w="9525">
            <a:noFill/>
            <a:miter lim="800000"/>
            <a:headEnd/>
            <a:tailEnd/>
          </a:ln>
        </p:spPr>
        <p:txBody>
          <a:bodyPr wrap="none">
            <a:spAutoFit/>
          </a:bodyPr>
          <a:lstStyle/>
          <a:p>
            <a:r>
              <a:rPr lang="en-US"/>
              <a:t>Evaluations</a:t>
            </a:r>
          </a:p>
        </p:txBody>
      </p:sp>
      <p:cxnSp>
        <p:nvCxnSpPr>
          <p:cNvPr id="12" name="Straight Arrow Connector 11"/>
          <p:cNvCxnSpPr>
            <a:stCxn id="3080" idx="0"/>
          </p:cNvCxnSpPr>
          <p:nvPr/>
        </p:nvCxnSpPr>
        <p:spPr>
          <a:xfrm rot="16200000" flipV="1">
            <a:off x="4040188" y="4418012"/>
            <a:ext cx="152400" cy="2441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080" idx="0"/>
          </p:cNvCxnSpPr>
          <p:nvPr/>
        </p:nvCxnSpPr>
        <p:spPr>
          <a:xfrm rot="5400000" flipH="1" flipV="1">
            <a:off x="6783388" y="4116387"/>
            <a:ext cx="152400" cy="3044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080" idx="0"/>
          </p:cNvCxnSpPr>
          <p:nvPr/>
        </p:nvCxnSpPr>
        <p:spPr>
          <a:xfrm rot="5400000" flipH="1" flipV="1">
            <a:off x="5335588" y="5564187"/>
            <a:ext cx="152400" cy="149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F27A8612-0121-4DCF-9275-CE451A548F03}" type="slidenum">
              <a:rPr lang="en-US"/>
              <a:pPr/>
              <a:t>16</a:t>
            </a:fld>
            <a:endParaRPr lang="en-US"/>
          </a:p>
        </p:txBody>
      </p:sp>
      <p:sp>
        <p:nvSpPr>
          <p:cNvPr id="7171" name="Rectangle 2"/>
          <p:cNvSpPr>
            <a:spLocks noGrp="1" noChangeArrowheads="1"/>
          </p:cNvSpPr>
          <p:nvPr>
            <p:ph type="title"/>
          </p:nvPr>
        </p:nvSpPr>
        <p:spPr>
          <a:xfrm>
            <a:off x="714348" y="285728"/>
            <a:ext cx="7429499" cy="1214446"/>
          </a:xfrm>
        </p:spPr>
        <p:txBody>
          <a:bodyPr/>
          <a:lstStyle/>
          <a:p>
            <a:pPr eaLnBrk="1" hangingPunct="1"/>
            <a:r>
              <a:rPr lang="en-US" dirty="0" smtClean="0">
                <a:solidFill>
                  <a:srgbClr val="0033CC"/>
                </a:solidFill>
              </a:rPr>
              <a:t>Mini-Max Terminology</a:t>
            </a:r>
          </a:p>
        </p:txBody>
      </p:sp>
      <p:sp>
        <p:nvSpPr>
          <p:cNvPr id="7172" name="Rectangle 3"/>
          <p:cNvSpPr>
            <a:spLocks noGrp="1" noChangeArrowheads="1"/>
          </p:cNvSpPr>
          <p:nvPr>
            <p:ph type="body" idx="1"/>
          </p:nvPr>
        </p:nvSpPr>
        <p:spPr>
          <a:xfrm>
            <a:off x="571472" y="1643050"/>
            <a:ext cx="8001055" cy="4572032"/>
          </a:xfrm>
          <a:ln>
            <a:solidFill>
              <a:schemeClr val="tx1"/>
            </a:solidFill>
          </a:ln>
        </p:spPr>
        <p:txBody>
          <a:bodyPr>
            <a:normAutofit fontScale="77500" lnSpcReduction="20000"/>
          </a:bodyPr>
          <a:lstStyle/>
          <a:p>
            <a:pPr algn="just"/>
            <a:r>
              <a:rPr lang="en-US" sz="2800" dirty="0" smtClean="0">
                <a:solidFill>
                  <a:srgbClr val="CC0000"/>
                </a:solidFill>
              </a:rPr>
              <a:t>utility function:</a:t>
            </a:r>
            <a:r>
              <a:rPr lang="en-US" sz="2800" dirty="0" smtClean="0"/>
              <a:t> </a:t>
            </a:r>
            <a:r>
              <a:rPr lang="en-IN" sz="2800" dirty="0" smtClean="0"/>
              <a:t>Utility in game theory is a measure of rational choice when playing a game. In general, it can be viewed as a function that is able to assist a search algorithm to decide which path to take.</a:t>
            </a:r>
            <a:r>
              <a:rPr lang="en-US" sz="2800" dirty="0" smtClean="0"/>
              <a:t>The function applied to leaf nodes</a:t>
            </a:r>
          </a:p>
          <a:p>
            <a:pPr algn="just" eaLnBrk="1" hangingPunct="1"/>
            <a:r>
              <a:rPr lang="en-US" sz="2800" dirty="0" smtClean="0">
                <a:solidFill>
                  <a:srgbClr val="CC0000"/>
                </a:solidFill>
              </a:rPr>
              <a:t>backed-up value</a:t>
            </a:r>
          </a:p>
          <a:p>
            <a:pPr lvl="1" algn="just" eaLnBrk="1" hangingPunct="1"/>
            <a:r>
              <a:rPr lang="en-US" sz="2400" dirty="0" smtClean="0">
                <a:solidFill>
                  <a:srgbClr val="800080"/>
                </a:solidFill>
              </a:rPr>
              <a:t>of a max-position:</a:t>
            </a:r>
            <a:r>
              <a:rPr lang="en-US" sz="2400" dirty="0" smtClean="0"/>
              <a:t> the value of its largest successor</a:t>
            </a:r>
          </a:p>
          <a:p>
            <a:pPr lvl="1" algn="just" eaLnBrk="1" hangingPunct="1"/>
            <a:r>
              <a:rPr lang="en-US" sz="2400" dirty="0" smtClean="0">
                <a:solidFill>
                  <a:srgbClr val="800080"/>
                </a:solidFill>
              </a:rPr>
              <a:t>of a min-position:</a:t>
            </a:r>
            <a:r>
              <a:rPr lang="en-US" sz="2400" dirty="0" smtClean="0"/>
              <a:t> the value of its smallest successor</a:t>
            </a:r>
          </a:p>
          <a:p>
            <a:pPr algn="just" eaLnBrk="1" hangingPunct="1"/>
            <a:r>
              <a:rPr lang="en-US" sz="2800" dirty="0" smtClean="0">
                <a:solidFill>
                  <a:srgbClr val="CC0000"/>
                </a:solidFill>
              </a:rPr>
              <a:t>Mini-max procedure:</a:t>
            </a:r>
            <a:r>
              <a:rPr lang="en-US" sz="2800" dirty="0" smtClean="0"/>
              <a:t> search down several levels; at the bottom level apply the utility function, back-up values all the way up to the root node, and that node selects the move.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917D6942-DA97-4092-AF8F-A449E955A066}" type="slidenum">
              <a:rPr lang="en-US"/>
              <a:pPr/>
              <a:t>17</a:t>
            </a:fld>
            <a:endParaRPr lang="en-US"/>
          </a:p>
        </p:txBody>
      </p:sp>
      <p:sp>
        <p:nvSpPr>
          <p:cNvPr id="9219" name="Rectangle 2"/>
          <p:cNvSpPr>
            <a:spLocks noGrp="1" noChangeArrowheads="1"/>
          </p:cNvSpPr>
          <p:nvPr>
            <p:ph type="title"/>
          </p:nvPr>
        </p:nvSpPr>
        <p:spPr/>
        <p:txBody>
          <a:bodyPr/>
          <a:lstStyle/>
          <a:p>
            <a:pPr eaLnBrk="1" hangingPunct="1"/>
            <a:r>
              <a:rPr lang="en-US" smtClean="0">
                <a:solidFill>
                  <a:srgbClr val="0033CC"/>
                </a:solidFill>
              </a:rPr>
              <a:t>Minimax Strategy</a:t>
            </a:r>
          </a:p>
        </p:txBody>
      </p:sp>
      <p:sp>
        <p:nvSpPr>
          <p:cNvPr id="9220" name="Rectangle 3"/>
          <p:cNvSpPr>
            <a:spLocks noGrp="1" noChangeArrowheads="1"/>
          </p:cNvSpPr>
          <p:nvPr>
            <p:ph type="body" idx="1"/>
          </p:nvPr>
        </p:nvSpPr>
        <p:spPr>
          <a:ln>
            <a:solidFill>
              <a:schemeClr val="tx1"/>
            </a:solidFill>
          </a:ln>
        </p:spPr>
        <p:txBody>
          <a:bodyPr/>
          <a:lstStyle/>
          <a:p>
            <a:pPr eaLnBrk="1" hangingPunct="1">
              <a:lnSpc>
                <a:spcPct val="90000"/>
              </a:lnSpc>
            </a:pPr>
            <a:r>
              <a:rPr lang="en-US" smtClean="0"/>
              <a:t>Why do we take the </a:t>
            </a:r>
            <a:r>
              <a:rPr lang="en-US" smtClean="0">
                <a:solidFill>
                  <a:srgbClr val="CC0000"/>
                </a:solidFill>
              </a:rPr>
              <a:t>min</a:t>
            </a:r>
            <a:r>
              <a:rPr lang="en-US" smtClean="0"/>
              <a:t> value every other level of the tree?</a:t>
            </a:r>
          </a:p>
          <a:p>
            <a:pPr eaLnBrk="1" hangingPunct="1">
              <a:lnSpc>
                <a:spcPct val="90000"/>
              </a:lnSpc>
            </a:pPr>
            <a:endParaRPr lang="en-US" smtClean="0"/>
          </a:p>
          <a:p>
            <a:pPr eaLnBrk="1" hangingPunct="1">
              <a:lnSpc>
                <a:spcPct val="90000"/>
              </a:lnSpc>
            </a:pPr>
            <a:r>
              <a:rPr lang="en-US" smtClean="0"/>
              <a:t>These nodes represent the </a:t>
            </a:r>
            <a:r>
              <a:rPr lang="en-US" smtClean="0">
                <a:solidFill>
                  <a:srgbClr val="CC0000"/>
                </a:solidFill>
              </a:rPr>
              <a:t>opponent’s </a:t>
            </a:r>
            <a:r>
              <a:rPr lang="en-US" smtClean="0"/>
              <a:t>choice of move.</a:t>
            </a:r>
          </a:p>
          <a:p>
            <a:pPr eaLnBrk="1" hangingPunct="1">
              <a:lnSpc>
                <a:spcPct val="90000"/>
              </a:lnSpc>
            </a:pPr>
            <a:endParaRPr lang="en-US" smtClean="0"/>
          </a:p>
          <a:p>
            <a:pPr eaLnBrk="1" hangingPunct="1">
              <a:lnSpc>
                <a:spcPct val="90000"/>
              </a:lnSpc>
            </a:pPr>
            <a:r>
              <a:rPr lang="en-US" smtClean="0"/>
              <a:t>The computer assumes that the human will choose that move that is of </a:t>
            </a:r>
            <a:r>
              <a:rPr lang="en-US" smtClean="0">
                <a:solidFill>
                  <a:srgbClr val="CC0000"/>
                </a:solidFill>
              </a:rPr>
              <a:t>least value</a:t>
            </a:r>
            <a:r>
              <a:rPr lang="en-US" smtClean="0"/>
              <a:t> to the computer.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56059" y="618518"/>
            <a:ext cx="7429499" cy="1024532"/>
          </a:xfrm>
        </p:spPr>
        <p:txBody>
          <a:bodyPr/>
          <a:lstStyle/>
          <a:p>
            <a:r>
              <a:rPr lang="en-US" dirty="0" err="1" smtClean="0"/>
              <a:t>Minimax</a:t>
            </a:r>
            <a:r>
              <a:rPr lang="en-US" dirty="0" smtClean="0"/>
              <a:t> Algorithm</a:t>
            </a:r>
          </a:p>
        </p:txBody>
      </p:sp>
      <p:sp>
        <p:nvSpPr>
          <p:cNvPr id="14339" name="Content Placeholder 2"/>
          <p:cNvSpPr>
            <a:spLocks noGrp="1"/>
          </p:cNvSpPr>
          <p:nvPr>
            <p:ph sz="quarter" idx="1"/>
          </p:nvPr>
        </p:nvSpPr>
        <p:spPr>
          <a:xfrm>
            <a:off x="428596" y="1785926"/>
            <a:ext cx="8229600" cy="4495816"/>
          </a:xfrm>
        </p:spPr>
        <p:txBody>
          <a:bodyPr>
            <a:normAutofit fontScale="92500"/>
          </a:bodyPr>
          <a:lstStyle/>
          <a:p>
            <a:r>
              <a:rPr lang="en-US" sz="2400" dirty="0" smtClean="0"/>
              <a:t>Generate the game tree</a:t>
            </a:r>
          </a:p>
          <a:p>
            <a:r>
              <a:rPr lang="en-US" sz="2400" dirty="0" smtClean="0"/>
              <a:t>Apply the utility function to each terminal state to get its value</a:t>
            </a:r>
          </a:p>
          <a:p>
            <a:r>
              <a:rPr lang="en-US" sz="2400" dirty="0" smtClean="0"/>
              <a:t>Use these values to determine the utility of the nodes one level higher up in the search tree</a:t>
            </a:r>
          </a:p>
          <a:p>
            <a:pPr lvl="1"/>
            <a:r>
              <a:rPr lang="en-US" sz="2000" dirty="0" smtClean="0"/>
              <a:t>From bottom to top</a:t>
            </a:r>
          </a:p>
          <a:p>
            <a:pPr lvl="1"/>
            <a:r>
              <a:rPr lang="en-US" sz="2000" dirty="0" smtClean="0"/>
              <a:t>For a max level, select the maximum value of  its successors</a:t>
            </a:r>
          </a:p>
          <a:p>
            <a:pPr lvl="1"/>
            <a:r>
              <a:rPr lang="en-US" sz="2000" dirty="0" smtClean="0"/>
              <a:t>For a min level, select the minimum value of  its successors	</a:t>
            </a:r>
          </a:p>
          <a:p>
            <a:r>
              <a:rPr lang="en-US" sz="2400" dirty="0" smtClean="0"/>
              <a:t>From root node select the move which leads to highest value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059" y="714356"/>
            <a:ext cx="7429499" cy="5076845"/>
          </a:xfrm>
        </p:spPr>
        <p:txBody>
          <a:bodyPr>
            <a:normAutofit fontScale="85000" lnSpcReduction="10000"/>
          </a:bodyPr>
          <a:lstStyle/>
          <a:p>
            <a:pPr algn="just">
              <a:buNone/>
            </a:pPr>
            <a:r>
              <a:rPr lang="en-US" b="1" dirty="0" smtClean="0"/>
              <a:t>So, in mini-max algorithm</a:t>
            </a:r>
          </a:p>
          <a:p>
            <a:pPr algn="just">
              <a:buNone/>
            </a:pPr>
            <a:r>
              <a:rPr lang="en-US" b="1" u="sng" dirty="0" smtClean="0"/>
              <a:t>At each node, </a:t>
            </a:r>
          </a:p>
          <a:p>
            <a:pPr algn="just"/>
            <a:r>
              <a:rPr lang="en-US" dirty="0" smtClean="0"/>
              <a:t> If the node is a </a:t>
            </a:r>
            <a:r>
              <a:rPr lang="en-US" b="1" dirty="0" smtClean="0"/>
              <a:t>max node, the child with the maximum utility is selected. </a:t>
            </a:r>
          </a:p>
          <a:p>
            <a:pPr algn="just"/>
            <a:r>
              <a:rPr lang="en-US" dirty="0" smtClean="0"/>
              <a:t>If the node is a </a:t>
            </a:r>
            <a:r>
              <a:rPr lang="en-US" b="1" dirty="0" smtClean="0"/>
              <a:t>min node, the child with the minimum utility is selected. </a:t>
            </a:r>
          </a:p>
          <a:p>
            <a:pPr algn="just"/>
            <a:endParaRPr lang="en-US" dirty="0" smtClean="0"/>
          </a:p>
          <a:p>
            <a:pPr algn="just">
              <a:buNone/>
            </a:pPr>
            <a:r>
              <a:rPr lang="en-US" b="1" u="sng" dirty="0" smtClean="0"/>
              <a:t>At the root</a:t>
            </a:r>
            <a:r>
              <a:rPr lang="en-US" dirty="0" smtClean="0"/>
              <a:t>, the child that gives the </a:t>
            </a:r>
            <a:r>
              <a:rPr lang="en-US" b="1" dirty="0" smtClean="0"/>
              <a:t>best utility which is the, </a:t>
            </a:r>
          </a:p>
          <a:p>
            <a:pPr algn="just"/>
            <a:r>
              <a:rPr lang="en-US" dirty="0" smtClean="0"/>
              <a:t>The </a:t>
            </a:r>
            <a:r>
              <a:rPr lang="en-US" b="1" dirty="0" smtClean="0"/>
              <a:t>maximum utility if the root is a max node. </a:t>
            </a:r>
          </a:p>
          <a:p>
            <a:pPr algn="just"/>
            <a:r>
              <a:rPr lang="en-US" dirty="0" smtClean="0"/>
              <a:t>The </a:t>
            </a:r>
            <a:r>
              <a:rPr lang="en-US" b="1" dirty="0" smtClean="0"/>
              <a:t>minimum utility if the root is a min node. </a:t>
            </a:r>
          </a:p>
          <a:p>
            <a:pPr algn="just">
              <a:buNone/>
            </a:pPr>
            <a:r>
              <a:rPr lang="en-US" dirty="0" smtClean="0"/>
              <a:t>is selected.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1071546"/>
            <a:ext cx="7572428" cy="4862870"/>
          </a:xfrm>
          <a:prstGeom prst="rect">
            <a:avLst/>
          </a:prstGeom>
        </p:spPr>
        <p:txBody>
          <a:bodyPr wrap="square">
            <a:spAutoFit/>
          </a:bodyPr>
          <a:lstStyle/>
          <a:p>
            <a:pPr algn="just"/>
            <a:endParaRPr lang="en-US" dirty="0" smtClean="0"/>
          </a:p>
          <a:p>
            <a:pPr algn="just">
              <a:buFont typeface="Arial" pitchFamily="34" charset="0"/>
              <a:buChar char="•"/>
            </a:pPr>
            <a:r>
              <a:rPr lang="en-US" sz="2400" dirty="0" smtClean="0"/>
              <a:t>Games like chess which use strategies are famous to improve the intelligence level in humans. The same motivation accounts for interest in the Computer Game Playing. </a:t>
            </a:r>
          </a:p>
          <a:p>
            <a:pPr algn="just"/>
            <a:endParaRPr lang="en-US" sz="2400" dirty="0" smtClean="0"/>
          </a:p>
          <a:p>
            <a:pPr algn="just">
              <a:buFont typeface="Arial" pitchFamily="34" charset="0"/>
              <a:buChar char="•"/>
            </a:pPr>
            <a:r>
              <a:rPr lang="en-US" sz="2400" dirty="0" smtClean="0"/>
              <a:t>Programs that think better should be able to win more games and that’s where the Artificial Intelligence comes into the picture. </a:t>
            </a:r>
          </a:p>
          <a:p>
            <a:pPr algn="just"/>
            <a:endParaRPr lang="en-US" sz="2400" dirty="0" smtClean="0"/>
          </a:p>
          <a:p>
            <a:pPr algn="just"/>
            <a:endParaRPr lang="en-US" sz="2000" dirty="0"/>
          </a:p>
          <a:p>
            <a:pPr algn="just"/>
            <a:endParaRPr lang="en-US" sz="2000" dirty="0" smtClean="0"/>
          </a:p>
          <a:p>
            <a:pPr algn="just"/>
            <a:endParaRPr lang="en-US" dirty="0"/>
          </a:p>
          <a:p>
            <a:pPr algn="just"/>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idx="1"/>
          </p:nvPr>
        </p:nvPicPr>
        <p:blipFill>
          <a:blip r:embed="rId2"/>
          <a:srcRect/>
          <a:stretch>
            <a:fillRect/>
          </a:stretch>
        </p:blipFill>
        <p:spPr bwMode="auto">
          <a:xfrm>
            <a:off x="642910" y="357166"/>
            <a:ext cx="7929618" cy="2714644"/>
          </a:xfrm>
          <a:prstGeom prst="rect">
            <a:avLst/>
          </a:prstGeom>
          <a:noFill/>
          <a:ln w="9525">
            <a:noFill/>
            <a:miter lim="800000"/>
            <a:headEnd/>
            <a:tailEnd/>
          </a:ln>
          <a:effectLst/>
        </p:spPr>
      </p:pic>
      <p:sp>
        <p:nvSpPr>
          <p:cNvPr id="5" name="Rectangle 4"/>
          <p:cNvSpPr/>
          <p:nvPr/>
        </p:nvSpPr>
        <p:spPr>
          <a:xfrm>
            <a:off x="357158" y="3286124"/>
            <a:ext cx="8572560" cy="3416320"/>
          </a:xfrm>
          <a:prstGeom prst="rect">
            <a:avLst/>
          </a:prstGeom>
        </p:spPr>
        <p:txBody>
          <a:bodyPr wrap="square">
            <a:spAutoFit/>
          </a:bodyPr>
          <a:lstStyle/>
          <a:p>
            <a:pPr algn="just"/>
            <a:r>
              <a:rPr lang="en-IN" dirty="0" smtClean="0"/>
              <a:t>An abstract game tree illustrating the </a:t>
            </a:r>
            <a:r>
              <a:rPr lang="en-IN" dirty="0" err="1" smtClean="0"/>
              <a:t>Minimax</a:t>
            </a:r>
            <a:r>
              <a:rPr lang="en-IN" dirty="0" smtClean="0"/>
              <a:t> algorithm.</a:t>
            </a:r>
          </a:p>
          <a:p>
            <a:pPr algn="just"/>
            <a:endParaRPr lang="en-IN" dirty="0" smtClean="0"/>
          </a:p>
          <a:p>
            <a:pPr algn="just">
              <a:buFont typeface="Arial" pitchFamily="34" charset="0"/>
              <a:buChar char="•"/>
            </a:pPr>
            <a:r>
              <a:rPr lang="en-IN" dirty="0" smtClean="0"/>
              <a:t> </a:t>
            </a:r>
            <a:r>
              <a:rPr lang="en-IN" sz="2000" dirty="0" smtClean="0"/>
              <a:t>In this hypothetical game of two options for each player max (represented as red squares) plays first, min (represented as blue diamonds) plays second and then max plays one last time. White squares denote terminal nodes containing a winning (positive), a losing (negative) or a draw (zero) score for the max player. </a:t>
            </a:r>
          </a:p>
          <a:p>
            <a:pPr algn="just">
              <a:buFont typeface="Arial" pitchFamily="34" charset="0"/>
              <a:buChar char="•"/>
            </a:pPr>
            <a:r>
              <a:rPr lang="en-IN" sz="2000" dirty="0" smtClean="0"/>
              <a:t>Following the </a:t>
            </a:r>
            <a:r>
              <a:rPr lang="en-IN" sz="2000" dirty="0" err="1" smtClean="0"/>
              <a:t>Minimax</a:t>
            </a:r>
            <a:r>
              <a:rPr lang="en-IN" sz="2000" dirty="0" smtClean="0"/>
              <a:t> strategy, the scores (utility) are traversed up to the root of the game tree. The optimal play for max and min is illustrated in bold. In this simple example if both players play optimally, max wins a score of 5. </a:t>
            </a:r>
            <a:endParaRPr lang="en-IN" sz="2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285728"/>
            <a:ext cx="7429499" cy="1478570"/>
          </a:xfrm>
        </p:spPr>
        <p:txBody>
          <a:bodyPr/>
          <a:lstStyle/>
          <a:p>
            <a:r>
              <a:rPr lang="en-US" dirty="0" smtClean="0"/>
              <a:t>To summarize</a:t>
            </a:r>
            <a:endParaRPr lang="en-US" dirty="0"/>
          </a:p>
        </p:txBody>
      </p:sp>
      <p:sp>
        <p:nvSpPr>
          <p:cNvPr id="5" name="Content Placeholder 4"/>
          <p:cNvSpPr>
            <a:spLocks noGrp="1"/>
          </p:cNvSpPr>
          <p:nvPr>
            <p:ph idx="1"/>
          </p:nvPr>
        </p:nvSpPr>
        <p:spPr/>
        <p:txBody>
          <a:bodyPr/>
          <a:lstStyle/>
          <a:p>
            <a:endParaRPr lang="en-US"/>
          </a:p>
        </p:txBody>
      </p:sp>
      <p:pic>
        <p:nvPicPr>
          <p:cNvPr id="9219" name="Picture 3"/>
          <p:cNvPicPr>
            <a:picLocks noChangeAspect="1" noChangeArrowheads="1"/>
          </p:cNvPicPr>
          <p:nvPr/>
        </p:nvPicPr>
        <p:blipFill>
          <a:blip r:embed="rId2"/>
          <a:srcRect/>
          <a:stretch>
            <a:fillRect/>
          </a:stretch>
        </p:blipFill>
        <p:spPr bwMode="auto">
          <a:xfrm>
            <a:off x="571472" y="1285860"/>
            <a:ext cx="8086725" cy="530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AF20BFD0-64D6-4FFD-B26A-EE8DE9480F23}" type="slidenum">
              <a:rPr lang="en-US"/>
              <a:pPr/>
              <a:t>22</a:t>
            </a:fld>
            <a:endParaRPr lang="en-US"/>
          </a:p>
        </p:txBody>
      </p:sp>
      <p:sp>
        <p:nvSpPr>
          <p:cNvPr id="14339" name="Rectangle 2"/>
          <p:cNvSpPr>
            <a:spLocks noGrp="1" noChangeArrowheads="1"/>
          </p:cNvSpPr>
          <p:nvPr>
            <p:ph type="title"/>
          </p:nvPr>
        </p:nvSpPr>
        <p:spPr/>
        <p:txBody>
          <a:bodyPr/>
          <a:lstStyle/>
          <a:p>
            <a:pPr eaLnBrk="1" hangingPunct="1"/>
            <a:r>
              <a:rPr lang="en-US" smtClean="0">
                <a:solidFill>
                  <a:srgbClr val="0033CC"/>
                </a:solidFill>
              </a:rPr>
              <a:t>Properties of Minimax</a:t>
            </a:r>
          </a:p>
        </p:txBody>
      </p:sp>
      <p:sp>
        <p:nvSpPr>
          <p:cNvPr id="14340" name="Rectangle 3"/>
          <p:cNvSpPr>
            <a:spLocks noGrp="1" noChangeArrowheads="1"/>
          </p:cNvSpPr>
          <p:nvPr>
            <p:ph type="body" idx="1"/>
          </p:nvPr>
        </p:nvSpPr>
        <p:spPr>
          <a:xfrm>
            <a:off x="457200" y="1828800"/>
            <a:ext cx="8229600" cy="4600596"/>
          </a:xfrm>
          <a:ln>
            <a:solidFill>
              <a:schemeClr val="tx1"/>
            </a:solidFill>
          </a:ln>
        </p:spPr>
        <p:txBody>
          <a:bodyPr>
            <a:normAutofit/>
          </a:bodyPr>
          <a:lstStyle/>
          <a:p>
            <a:pPr eaLnBrk="1" hangingPunct="1"/>
            <a:r>
              <a:rPr lang="en-US" sz="2400" u="sng" dirty="0" smtClean="0">
                <a:solidFill>
                  <a:srgbClr val="CC0099"/>
                </a:solidFill>
              </a:rPr>
              <a:t>Complete:</a:t>
            </a:r>
            <a:r>
              <a:rPr lang="en-US" sz="2400" dirty="0" smtClean="0"/>
              <a:t> Yes (if tree is finite)</a:t>
            </a:r>
          </a:p>
          <a:p>
            <a:pPr eaLnBrk="1" hangingPunct="1"/>
            <a:r>
              <a:rPr lang="en-US" sz="2400" u="sng" dirty="0" smtClean="0">
                <a:solidFill>
                  <a:srgbClr val="CC0099"/>
                </a:solidFill>
              </a:rPr>
              <a:t>Optimal:</a:t>
            </a:r>
            <a:r>
              <a:rPr lang="en-US" sz="2400" dirty="0" smtClean="0"/>
              <a:t> Yes (against an optimal opponent)</a:t>
            </a:r>
          </a:p>
          <a:p>
            <a:pPr eaLnBrk="1" hangingPunct="1"/>
            <a:r>
              <a:rPr lang="en-US" sz="2400" u="sng" dirty="0" smtClean="0">
                <a:solidFill>
                  <a:srgbClr val="CC0099"/>
                </a:solidFill>
              </a:rPr>
              <a:t>Time complexity:</a:t>
            </a:r>
            <a:r>
              <a:rPr lang="en-US" sz="2400" dirty="0" smtClean="0"/>
              <a:t> O(</a:t>
            </a:r>
            <a:r>
              <a:rPr lang="en-US" sz="2400" dirty="0" err="1" smtClean="0"/>
              <a:t>b</a:t>
            </a:r>
            <a:r>
              <a:rPr lang="en-US" sz="2400" baseline="30000" dirty="0" err="1" smtClean="0"/>
              <a:t>m</a:t>
            </a:r>
            <a:r>
              <a:rPr lang="en-US" sz="2400" dirty="0" smtClean="0"/>
              <a:t>)</a:t>
            </a:r>
          </a:p>
          <a:p>
            <a:pPr eaLnBrk="1" hangingPunct="1"/>
            <a:r>
              <a:rPr lang="en-US" sz="2400" u="sng" dirty="0" smtClean="0">
                <a:solidFill>
                  <a:srgbClr val="CC0099"/>
                </a:solidFill>
              </a:rPr>
              <a:t>Space complexity : </a:t>
            </a:r>
            <a:r>
              <a:rPr lang="en-US" sz="2400" dirty="0" smtClean="0"/>
              <a:t> O(</a:t>
            </a:r>
            <a:r>
              <a:rPr lang="en-US" sz="2400" dirty="0" err="1" smtClean="0"/>
              <a:t>bm</a:t>
            </a:r>
            <a:r>
              <a:rPr lang="en-US" sz="2400" dirty="0" smtClean="0"/>
              <a:t>) (depth-first exploration)</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429499" cy="953094"/>
          </a:xfrm>
        </p:spPr>
        <p:txBody>
          <a:bodyPr/>
          <a:lstStyle/>
          <a:p>
            <a:r>
              <a:rPr lang="en-US" dirty="0" smtClean="0"/>
              <a:t>Another example</a:t>
            </a:r>
            <a:endParaRPr lang="en-US" dirty="0"/>
          </a:p>
        </p:txBody>
      </p:sp>
      <p:pic>
        <p:nvPicPr>
          <p:cNvPr id="10242" name="Picture 2" descr="C:\Users\admin\Pictures\1.PNG"/>
          <p:cNvPicPr>
            <a:picLocks noGrp="1" noChangeAspect="1" noChangeArrowheads="1"/>
          </p:cNvPicPr>
          <p:nvPr>
            <p:ph idx="1"/>
          </p:nvPr>
        </p:nvPicPr>
        <p:blipFill>
          <a:blip r:embed="rId2"/>
          <a:srcRect/>
          <a:stretch>
            <a:fillRect/>
          </a:stretch>
        </p:blipFill>
        <p:spPr bwMode="auto">
          <a:xfrm>
            <a:off x="642910" y="1714488"/>
            <a:ext cx="7786741" cy="478634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857224" y="1071546"/>
            <a:ext cx="742955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714348" y="285728"/>
            <a:ext cx="7858180" cy="874059"/>
          </a:xfrm>
        </p:spPr>
        <p:txBody>
          <a:bodyPr/>
          <a:lstStyle/>
          <a:p>
            <a:r>
              <a:rPr lang="en-US" sz="4000" dirty="0"/>
              <a:t>Alpha-beta pruning</a:t>
            </a:r>
            <a:endParaRPr lang="en-US" sz="2600" dirty="0"/>
          </a:p>
        </p:txBody>
      </p:sp>
      <p:sp>
        <p:nvSpPr>
          <p:cNvPr id="247811" name="Rectangle 3"/>
          <p:cNvSpPr>
            <a:spLocks noGrp="1" noChangeArrowheads="1"/>
          </p:cNvSpPr>
          <p:nvPr>
            <p:ph type="body" idx="1"/>
          </p:nvPr>
        </p:nvSpPr>
        <p:spPr>
          <a:xfrm>
            <a:off x="571472" y="1886775"/>
            <a:ext cx="7572428" cy="3471051"/>
          </a:xfrm>
        </p:spPr>
        <p:txBody>
          <a:bodyPr>
            <a:normAutofit/>
          </a:bodyPr>
          <a:lstStyle/>
          <a:p>
            <a:pPr algn="just"/>
            <a:r>
              <a:rPr lang="en-US" dirty="0" smtClean="0"/>
              <a:t>The alpha-beta procedure can speed up a depth-first mini-max search.</a:t>
            </a:r>
            <a:endParaRPr lang="en-US" dirty="0" smtClean="0">
              <a:solidFill>
                <a:srgbClr val="006600"/>
              </a:solidFill>
            </a:endParaRPr>
          </a:p>
          <a:p>
            <a:pPr algn="just"/>
            <a:r>
              <a:rPr lang="en-US" dirty="0" smtClean="0">
                <a:solidFill>
                  <a:srgbClr val="006600"/>
                </a:solidFill>
              </a:rPr>
              <a:t>Pruning</a:t>
            </a:r>
            <a:r>
              <a:rPr lang="en-US" dirty="0" smtClean="0"/>
              <a:t> </a:t>
            </a:r>
            <a:r>
              <a:rPr lang="en-US" dirty="0"/>
              <a:t>= cutting off parts of the search tree (because you realize you don’t need to look at them)</a:t>
            </a:r>
          </a:p>
          <a:p>
            <a:pPr lvl="1" algn="just"/>
            <a:r>
              <a:rPr lang="en-US" dirty="0"/>
              <a:t>When we considered A* we also pruned large parts of the search </a:t>
            </a:r>
            <a:r>
              <a:rPr lang="en-US" dirty="0" smtClean="0"/>
              <a:t>tree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8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56059" y="618518"/>
            <a:ext cx="7429499" cy="1024532"/>
          </a:xfrm>
        </p:spPr>
        <p:txBody>
          <a:bodyPr/>
          <a:lstStyle/>
          <a:p>
            <a:r>
              <a:rPr lang="en-US" dirty="0" smtClean="0"/>
              <a:t>Alpha-Beta Strategy</a:t>
            </a:r>
          </a:p>
        </p:txBody>
      </p:sp>
      <p:sp>
        <p:nvSpPr>
          <p:cNvPr id="19459" name="Content Placeholder 2"/>
          <p:cNvSpPr>
            <a:spLocks noGrp="1"/>
          </p:cNvSpPr>
          <p:nvPr>
            <p:ph sz="quarter" idx="1"/>
          </p:nvPr>
        </p:nvSpPr>
        <p:spPr>
          <a:xfrm>
            <a:off x="500034" y="1600200"/>
            <a:ext cx="8229600" cy="4900634"/>
          </a:xfrm>
        </p:spPr>
        <p:txBody>
          <a:bodyPr>
            <a:normAutofit lnSpcReduction="10000"/>
          </a:bodyPr>
          <a:lstStyle/>
          <a:p>
            <a:pPr algn="just"/>
            <a:r>
              <a:rPr lang="en-US" dirty="0" smtClean="0"/>
              <a:t>Maintain two bounds:</a:t>
            </a:r>
          </a:p>
          <a:p>
            <a:pPr algn="just">
              <a:buFont typeface="Wingdings 3" pitchFamily="18" charset="2"/>
              <a:buNone/>
            </a:pPr>
            <a:r>
              <a:rPr lang="en-US" dirty="0" smtClean="0"/>
              <a:t>  </a:t>
            </a:r>
            <a:r>
              <a:rPr lang="en-US" dirty="0" smtClean="0">
                <a:solidFill>
                  <a:srgbClr val="FF0000"/>
                </a:solidFill>
              </a:rPr>
              <a:t>Alpha (α):</a:t>
            </a:r>
            <a:r>
              <a:rPr lang="en-US" dirty="0" smtClean="0"/>
              <a:t> a lower bound on best that the player to move can achieve.</a:t>
            </a:r>
            <a:r>
              <a:rPr lang="en-IN" dirty="0" smtClean="0"/>
              <a:t> Or </a:t>
            </a:r>
            <a:r>
              <a:rPr lang="en-IN" b="1" dirty="0" smtClean="0"/>
              <a:t>value of best move for us </a:t>
            </a:r>
            <a:r>
              <a:rPr lang="en-IN" dirty="0" smtClean="0"/>
              <a:t>seen so far in current search path </a:t>
            </a:r>
            <a:endParaRPr lang="en-US" dirty="0" smtClean="0"/>
          </a:p>
          <a:p>
            <a:pPr algn="just">
              <a:buFont typeface="Wingdings 3" pitchFamily="18" charset="2"/>
              <a:buNone/>
            </a:pPr>
            <a:r>
              <a:rPr lang="en-US" dirty="0" smtClean="0"/>
              <a:t>  </a:t>
            </a:r>
            <a:r>
              <a:rPr lang="en-US" dirty="0" smtClean="0">
                <a:solidFill>
                  <a:srgbClr val="FF0000"/>
                </a:solidFill>
              </a:rPr>
              <a:t>Beta (β)</a:t>
            </a:r>
            <a:r>
              <a:rPr lang="en-US" dirty="0" smtClean="0"/>
              <a:t>: an upper bound on what the opponent can achieve. Or</a:t>
            </a:r>
            <a:r>
              <a:rPr lang="en-US" b="1" dirty="0" smtClean="0"/>
              <a:t> </a:t>
            </a:r>
            <a:r>
              <a:rPr lang="en-IN" b="1" dirty="0" smtClean="0"/>
              <a:t> best move for opponent </a:t>
            </a:r>
            <a:r>
              <a:rPr lang="en-IN" dirty="0" smtClean="0"/>
              <a:t>(worst move for us) seen so far in current search path.</a:t>
            </a:r>
            <a:endParaRPr lang="en-US" dirty="0" smtClean="0"/>
          </a:p>
          <a:p>
            <a:pPr algn="just"/>
            <a:r>
              <a:rPr lang="en-US" dirty="0" smtClean="0"/>
              <a:t> Search, maintaining α and β</a:t>
            </a:r>
          </a:p>
          <a:p>
            <a:pPr algn="just"/>
            <a:r>
              <a:rPr lang="en-US" dirty="0" smtClean="0"/>
              <a:t> Whenever α ≥ </a:t>
            </a:r>
            <a:r>
              <a:rPr lang="en-US" dirty="0" err="1" smtClean="0"/>
              <a:t>β</a:t>
            </a:r>
            <a:r>
              <a:rPr lang="en-US" sz="1600" dirty="0" err="1" smtClean="0"/>
              <a:t>higher</a:t>
            </a:r>
            <a:r>
              <a:rPr lang="en-US" dirty="0" smtClean="0"/>
              <a:t>, or β ≤ </a:t>
            </a:r>
            <a:r>
              <a:rPr lang="en-US" dirty="0" err="1" smtClean="0"/>
              <a:t>α</a:t>
            </a:r>
            <a:r>
              <a:rPr lang="en-US" sz="1800" dirty="0" err="1" smtClean="0"/>
              <a:t>higher</a:t>
            </a:r>
            <a:r>
              <a:rPr lang="en-US" dirty="0" smtClean="0"/>
              <a:t> further search at this node is irrelevant.(</a:t>
            </a:r>
            <a:r>
              <a:rPr lang="en-IN" dirty="0" smtClean="0"/>
              <a:t>If alpha&gt;=beta, prune</a:t>
            </a:r>
            <a:r>
              <a:rPr lang="en-US" dirty="0" smtClean="0"/>
              <a:t>)</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14349" y="618518"/>
            <a:ext cx="8001056" cy="953094"/>
          </a:xfrm>
        </p:spPr>
        <p:txBody>
          <a:bodyPr>
            <a:normAutofit/>
          </a:bodyPr>
          <a:lstStyle/>
          <a:p>
            <a:r>
              <a:rPr lang="en-US" sz="2800" b="1" dirty="0" smtClean="0"/>
              <a:t>How to Prune the Unnecessary Path</a:t>
            </a:r>
          </a:p>
        </p:txBody>
      </p:sp>
      <p:sp>
        <p:nvSpPr>
          <p:cNvPr id="20483" name="Content Placeholder 2"/>
          <p:cNvSpPr>
            <a:spLocks noGrp="1"/>
          </p:cNvSpPr>
          <p:nvPr>
            <p:ph sz="quarter" idx="1"/>
          </p:nvPr>
        </p:nvSpPr>
        <p:spPr>
          <a:xfrm>
            <a:off x="785786" y="1600200"/>
            <a:ext cx="7901014" cy="4648200"/>
          </a:xfrm>
        </p:spPr>
        <p:txBody>
          <a:bodyPr/>
          <a:lstStyle/>
          <a:p>
            <a:r>
              <a:rPr lang="en-US" b="1" dirty="0" smtClean="0"/>
              <a:t>If</a:t>
            </a:r>
            <a:r>
              <a:rPr lang="en-US" dirty="0" smtClean="0"/>
              <a:t> beta value of any MIN node below a MAX node is less than or equal to its alpha value, </a:t>
            </a:r>
            <a:r>
              <a:rPr lang="en-US" b="1" dirty="0" smtClean="0"/>
              <a:t>then</a:t>
            </a:r>
            <a:r>
              <a:rPr lang="en-US" dirty="0" smtClean="0"/>
              <a:t> prune the path below the MIN node.</a:t>
            </a:r>
          </a:p>
          <a:p>
            <a:pPr>
              <a:buFont typeface="Wingdings 3" pitchFamily="18" charset="2"/>
              <a:buNone/>
            </a:pPr>
            <a:endParaRPr lang="en-US" dirty="0" smtClean="0"/>
          </a:p>
          <a:p>
            <a:r>
              <a:rPr lang="en-US" b="1" dirty="0" smtClean="0"/>
              <a:t>If</a:t>
            </a:r>
            <a:r>
              <a:rPr lang="en-US" dirty="0" smtClean="0"/>
              <a:t> alpha value of any MAX node below a MIN node exceeds the beta value of the MIN node, </a:t>
            </a:r>
            <a:r>
              <a:rPr lang="en-US" b="1" dirty="0" smtClean="0"/>
              <a:t>then</a:t>
            </a:r>
            <a:r>
              <a:rPr lang="en-US" dirty="0" smtClean="0"/>
              <a:t> prune the nodes below the MAX node.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855663" y="2250996"/>
            <a:ext cx="7429500" cy="35386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1053939" y="2249488"/>
            <a:ext cx="7032948" cy="3541712"/>
          </a:xfrm>
          <a:prstGeom prst="rect">
            <a:avLst/>
          </a:prstGeom>
          <a:noFill/>
          <a:ln w="9525">
            <a:noFill/>
            <a:miter lim="800000"/>
            <a:headEnd/>
            <a:tailEnd/>
          </a:ln>
          <a:effectLst/>
        </p:spPr>
      </p:pic>
      <p:sp>
        <p:nvSpPr>
          <p:cNvPr id="8" name="TextBox 7"/>
          <p:cNvSpPr txBox="1"/>
          <p:nvPr/>
        </p:nvSpPr>
        <p:spPr>
          <a:xfrm>
            <a:off x="1500166" y="2500306"/>
            <a:ext cx="5929354"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p>
            <a:fld id="{5581B9E6-3F31-43B1-976D-4142BF9063C8}" type="slidenum">
              <a:rPr lang="en-US"/>
              <a:pPr/>
              <a:t>3</a:t>
            </a:fld>
            <a:endParaRPr lang="en-US"/>
          </a:p>
        </p:txBody>
      </p:sp>
      <p:sp>
        <p:nvSpPr>
          <p:cNvPr id="2051" name="Rectangle 2"/>
          <p:cNvSpPr>
            <a:spLocks noGrp="1" noChangeArrowheads="1"/>
          </p:cNvSpPr>
          <p:nvPr>
            <p:ph type="title"/>
          </p:nvPr>
        </p:nvSpPr>
        <p:spPr>
          <a:xfrm>
            <a:off x="785786" y="214290"/>
            <a:ext cx="7429499" cy="1071570"/>
          </a:xfrm>
        </p:spPr>
        <p:txBody>
          <a:bodyPr/>
          <a:lstStyle/>
          <a:p>
            <a:pPr eaLnBrk="1" hangingPunct="1"/>
            <a:r>
              <a:rPr lang="en-US" dirty="0" smtClean="0">
                <a:solidFill>
                  <a:srgbClr val="0033CC"/>
                </a:solidFill>
              </a:rPr>
              <a:t>Game Playing</a:t>
            </a:r>
          </a:p>
        </p:txBody>
      </p:sp>
      <p:sp>
        <p:nvSpPr>
          <p:cNvPr id="2052" name="Text Box 5"/>
          <p:cNvSpPr txBox="1">
            <a:spLocks noChangeArrowheads="1"/>
          </p:cNvSpPr>
          <p:nvPr/>
        </p:nvSpPr>
        <p:spPr bwMode="auto">
          <a:xfrm>
            <a:off x="857224" y="1285860"/>
            <a:ext cx="7786742" cy="2308324"/>
          </a:xfrm>
          <a:prstGeom prst="rect">
            <a:avLst/>
          </a:prstGeom>
          <a:noFill/>
          <a:ln w="9525">
            <a:solidFill>
              <a:schemeClr val="tx1"/>
            </a:solidFill>
            <a:miter lim="800000"/>
            <a:headEnd/>
            <a:tailEnd/>
          </a:ln>
        </p:spPr>
        <p:txBody>
          <a:bodyPr wrap="square">
            <a:spAutoFit/>
          </a:bodyPr>
          <a:lstStyle/>
          <a:p>
            <a:pPr marL="342900" indent="-342900"/>
            <a:r>
              <a:rPr lang="en-US" sz="2400" dirty="0">
                <a:solidFill>
                  <a:srgbClr val="FF0000"/>
                </a:solidFill>
              </a:rPr>
              <a:t>Why do AI researchers study game playing?</a:t>
            </a:r>
          </a:p>
          <a:p>
            <a:pPr marL="342900" indent="-342900"/>
            <a:endParaRPr lang="en-US" sz="2400" dirty="0">
              <a:solidFill>
                <a:srgbClr val="FF0000"/>
              </a:solidFill>
            </a:endParaRPr>
          </a:p>
          <a:p>
            <a:pPr marL="342900" indent="-342900">
              <a:buFontTx/>
              <a:buAutoNum type="arabicPeriod"/>
            </a:pPr>
            <a:r>
              <a:rPr lang="en-US" sz="2400" dirty="0">
                <a:solidFill>
                  <a:srgbClr val="000099"/>
                </a:solidFill>
              </a:rPr>
              <a:t>It’s a good reasoning problem, formal and </a:t>
            </a:r>
            <a:r>
              <a:rPr lang="en-US" sz="2400" dirty="0" smtClean="0">
                <a:solidFill>
                  <a:srgbClr val="000099"/>
                </a:solidFill>
              </a:rPr>
              <a:t>nontrivial.</a:t>
            </a:r>
          </a:p>
          <a:p>
            <a:pPr marL="342900" indent="-342900">
              <a:buFontTx/>
              <a:buAutoNum type="arabicPeriod"/>
            </a:pPr>
            <a:endParaRPr lang="en-US" sz="2400" dirty="0" smtClean="0">
              <a:solidFill>
                <a:srgbClr val="000099"/>
              </a:solidFill>
            </a:endParaRPr>
          </a:p>
          <a:p>
            <a:pPr marL="342900" indent="-342900">
              <a:buFontTx/>
              <a:buAutoNum type="arabicPeriod"/>
            </a:pPr>
            <a:r>
              <a:rPr lang="en-US" sz="2400" dirty="0" smtClean="0">
                <a:solidFill>
                  <a:srgbClr val="000099"/>
                </a:solidFill>
              </a:rPr>
              <a:t>Direct comparison with humans and other computer programs is easy.</a:t>
            </a:r>
            <a:endParaRPr lang="en-US" sz="2400" dirty="0">
              <a:solidFill>
                <a:srgbClr val="000099"/>
              </a:solidFill>
            </a:endParaRPr>
          </a:p>
        </p:txBody>
      </p:sp>
      <p:sp>
        <p:nvSpPr>
          <p:cNvPr id="5" name="Rectangle 4"/>
          <p:cNvSpPr/>
          <p:nvPr/>
        </p:nvSpPr>
        <p:spPr>
          <a:xfrm>
            <a:off x="714348" y="3143248"/>
            <a:ext cx="7429552" cy="1015663"/>
          </a:xfrm>
          <a:prstGeom prst="rect">
            <a:avLst/>
          </a:prstGeom>
        </p:spPr>
        <p:txBody>
          <a:bodyPr wrap="square">
            <a:spAutoFit/>
          </a:bodyPr>
          <a:lstStyle/>
          <a:p>
            <a:pPr algn="just"/>
            <a:endParaRPr lang="en-IN" sz="2000" dirty="0" smtClean="0"/>
          </a:p>
          <a:p>
            <a:pPr algn="just"/>
            <a:endParaRPr lang="en-IN" sz="2000" dirty="0" smtClean="0"/>
          </a:p>
          <a:p>
            <a:pPr algn="just"/>
            <a:endParaRPr lang="en-IN"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1144822" y="2249488"/>
            <a:ext cx="6851181"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924533" y="2249488"/>
            <a:ext cx="7291760" cy="3541712"/>
          </a:xfrm>
          <a:prstGeom prst="rect">
            <a:avLst/>
          </a:prstGeom>
          <a:noFill/>
          <a:ln w="9525">
            <a:noFill/>
            <a:miter lim="800000"/>
            <a:headEnd/>
            <a:tailEnd/>
          </a:ln>
          <a:effectLst/>
        </p:spPr>
      </p:pic>
      <p:sp>
        <p:nvSpPr>
          <p:cNvPr id="5" name="TextBox 4"/>
          <p:cNvSpPr txBox="1"/>
          <p:nvPr/>
        </p:nvSpPr>
        <p:spPr>
          <a:xfrm>
            <a:off x="1214414" y="2357430"/>
            <a:ext cx="6143668"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1037113" y="2249488"/>
            <a:ext cx="7066599"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855663" y="2283293"/>
            <a:ext cx="7429500" cy="34741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928381" y="2249488"/>
            <a:ext cx="7284063" cy="3541712"/>
          </a:xfrm>
          <a:prstGeom prst="rect">
            <a:avLst/>
          </a:prstGeom>
          <a:noFill/>
          <a:ln w="9525">
            <a:noFill/>
            <a:miter lim="800000"/>
            <a:headEnd/>
            <a:tailEnd/>
          </a:ln>
          <a:effectLst/>
        </p:spPr>
      </p:pic>
      <p:sp>
        <p:nvSpPr>
          <p:cNvPr id="4" name="TextBox 3"/>
          <p:cNvSpPr txBox="1"/>
          <p:nvPr/>
        </p:nvSpPr>
        <p:spPr>
          <a:xfrm>
            <a:off x="2357422" y="2285992"/>
            <a:ext cx="4429156"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086898" y="2249488"/>
            <a:ext cx="6967030"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1028701" y="2249488"/>
            <a:ext cx="7083424"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5538" name="Picture 2"/>
          <p:cNvPicPr>
            <a:picLocks noGrp="1" noChangeAspect="1" noChangeArrowheads="1"/>
          </p:cNvPicPr>
          <p:nvPr>
            <p:ph idx="1"/>
          </p:nvPr>
        </p:nvPicPr>
        <p:blipFill>
          <a:blip r:embed="rId2"/>
          <a:srcRect/>
          <a:stretch>
            <a:fillRect/>
          </a:stretch>
        </p:blipFill>
        <p:spPr bwMode="auto">
          <a:xfrm>
            <a:off x="1143846" y="2249488"/>
            <a:ext cx="6853133"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1015775" y="2249488"/>
            <a:ext cx="7109276"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1323843" y="2249488"/>
            <a:ext cx="6493139"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FA03CF92-5747-4255-B908-1984117F37FB}" type="slidenum">
              <a:rPr lang="en-US"/>
              <a:pPr/>
              <a:t>4</a:t>
            </a:fld>
            <a:endParaRPr lang="en-US"/>
          </a:p>
        </p:txBody>
      </p:sp>
      <p:sp>
        <p:nvSpPr>
          <p:cNvPr id="3075" name="Rectangle 2"/>
          <p:cNvSpPr>
            <a:spLocks noGrp="1" noChangeArrowheads="1"/>
          </p:cNvSpPr>
          <p:nvPr>
            <p:ph type="title"/>
          </p:nvPr>
        </p:nvSpPr>
        <p:spPr/>
        <p:txBody>
          <a:bodyPr/>
          <a:lstStyle/>
          <a:p>
            <a:pPr eaLnBrk="1" hangingPunct="1"/>
            <a:r>
              <a:rPr lang="en-US" smtClean="0">
                <a:solidFill>
                  <a:srgbClr val="0033CC"/>
                </a:solidFill>
              </a:rPr>
              <a:t>What Kinds of Games?</a:t>
            </a:r>
          </a:p>
        </p:txBody>
      </p:sp>
      <p:sp>
        <p:nvSpPr>
          <p:cNvPr id="3076" name="Rectangle 3"/>
          <p:cNvSpPr>
            <a:spLocks noGrp="1" noChangeArrowheads="1"/>
          </p:cNvSpPr>
          <p:nvPr>
            <p:ph type="body" idx="1"/>
          </p:nvPr>
        </p:nvSpPr>
        <p:spPr>
          <a:xfrm>
            <a:off x="856059" y="2249487"/>
            <a:ext cx="7787907" cy="3541714"/>
          </a:xfrm>
          <a:ln>
            <a:solidFill>
              <a:schemeClr val="tx1"/>
            </a:solidFill>
          </a:ln>
        </p:spPr>
        <p:txBody>
          <a:bodyPr>
            <a:normAutofit fontScale="92500"/>
          </a:bodyPr>
          <a:lstStyle/>
          <a:p>
            <a:pPr marL="609600" indent="-609600" eaLnBrk="1" hangingPunct="1">
              <a:buFontTx/>
              <a:buNone/>
            </a:pPr>
            <a:r>
              <a:rPr lang="en-US" dirty="0" smtClean="0"/>
              <a:t>Mainly games of strategy with the following characteristics:</a:t>
            </a:r>
          </a:p>
          <a:p>
            <a:pPr marL="609600" indent="-609600" eaLnBrk="1" hangingPunct="1">
              <a:buFontTx/>
              <a:buNone/>
            </a:pPr>
            <a:endParaRPr lang="en-US" dirty="0" smtClean="0"/>
          </a:p>
          <a:p>
            <a:pPr marL="609600" indent="-609600" eaLnBrk="1" hangingPunct="1">
              <a:buFontTx/>
              <a:buAutoNum type="arabicPeriod"/>
            </a:pPr>
            <a:r>
              <a:rPr lang="en-US" dirty="0" smtClean="0"/>
              <a:t>Sequence of </a:t>
            </a:r>
            <a:r>
              <a:rPr lang="en-US" dirty="0" smtClean="0">
                <a:solidFill>
                  <a:srgbClr val="FF0000"/>
                </a:solidFill>
              </a:rPr>
              <a:t>moves </a:t>
            </a:r>
            <a:r>
              <a:rPr lang="en-US" dirty="0" smtClean="0"/>
              <a:t>to play</a:t>
            </a:r>
          </a:p>
          <a:p>
            <a:pPr marL="609600" indent="-609600" eaLnBrk="1" hangingPunct="1">
              <a:buFontTx/>
              <a:buAutoNum type="arabicPeriod"/>
            </a:pPr>
            <a:r>
              <a:rPr lang="en-US" dirty="0" smtClean="0"/>
              <a:t>Rules that specify </a:t>
            </a:r>
            <a:r>
              <a:rPr lang="en-US" dirty="0" smtClean="0">
                <a:solidFill>
                  <a:srgbClr val="FF0000"/>
                </a:solidFill>
              </a:rPr>
              <a:t>possible moves</a:t>
            </a:r>
          </a:p>
          <a:p>
            <a:pPr marL="609600" indent="-609600" eaLnBrk="1" hangingPunct="1">
              <a:buFontTx/>
              <a:buAutoNum type="arabicPeriod"/>
            </a:pPr>
            <a:r>
              <a:rPr lang="en-US" dirty="0" smtClean="0"/>
              <a:t>Rules that specify a </a:t>
            </a:r>
            <a:r>
              <a:rPr lang="en-US" dirty="0" smtClean="0">
                <a:solidFill>
                  <a:srgbClr val="FF0000"/>
                </a:solidFill>
              </a:rPr>
              <a:t>payment</a:t>
            </a:r>
            <a:r>
              <a:rPr lang="en-US" dirty="0" smtClean="0"/>
              <a:t> for each move</a:t>
            </a:r>
          </a:p>
          <a:p>
            <a:pPr marL="609600" indent="-609600" eaLnBrk="1" hangingPunct="1">
              <a:buFontTx/>
              <a:buAutoNum type="arabicPeriod"/>
            </a:pPr>
            <a:r>
              <a:rPr lang="en-US" dirty="0" smtClean="0"/>
              <a:t>Objective is to </a:t>
            </a:r>
            <a:r>
              <a:rPr lang="en-US" dirty="0" smtClean="0">
                <a:solidFill>
                  <a:srgbClr val="FF0000"/>
                </a:solidFill>
              </a:rPr>
              <a:t>maximize</a:t>
            </a:r>
            <a:r>
              <a:rPr lang="en-US" dirty="0" smtClean="0"/>
              <a:t> your payment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1200074" y="2249488"/>
            <a:ext cx="6740678"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954734" y="2249488"/>
            <a:ext cx="7231358"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100039" y="2249488"/>
            <a:ext cx="6940748"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855663" y="2339343"/>
            <a:ext cx="7429500" cy="3362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855663" y="2284764"/>
            <a:ext cx="7429500" cy="3471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1078235" y="2249488"/>
            <a:ext cx="6984355"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1248099" y="2249488"/>
            <a:ext cx="6644628"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899669" y="2249488"/>
            <a:ext cx="7341488"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1003282" y="2249488"/>
            <a:ext cx="7134262"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1088125" y="2249488"/>
            <a:ext cx="6964575" cy="3541712"/>
          </a:xfrm>
          <a:prstGeom prst="rect">
            <a:avLst/>
          </a:prstGeom>
          <a:noFill/>
          <a:ln w="9525">
            <a:noFill/>
            <a:miter lim="800000"/>
            <a:headEnd/>
            <a:tailEnd/>
          </a:ln>
          <a:effectLst/>
        </p:spPr>
      </p:pic>
      <p:sp>
        <p:nvSpPr>
          <p:cNvPr id="4" name="TextBox 3"/>
          <p:cNvSpPr txBox="1"/>
          <p:nvPr/>
        </p:nvSpPr>
        <p:spPr>
          <a:xfrm>
            <a:off x="2571736" y="2428868"/>
            <a:ext cx="3929090"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414" y="1071546"/>
            <a:ext cx="6786610" cy="4893647"/>
          </a:xfrm>
          <a:prstGeom prst="rect">
            <a:avLst/>
          </a:prstGeom>
        </p:spPr>
        <p:txBody>
          <a:bodyPr wrap="square">
            <a:spAutoFit/>
          </a:bodyPr>
          <a:lstStyle/>
          <a:p>
            <a:r>
              <a:rPr lang="en-US" sz="2400" dirty="0" smtClean="0"/>
              <a:t>Thus, </a:t>
            </a:r>
            <a:r>
              <a:rPr lang="en-US" sz="2400" dirty="0" smtClean="0">
                <a:solidFill>
                  <a:srgbClr val="FF0000"/>
                </a:solidFill>
              </a:rPr>
              <a:t>any game can be defined </a:t>
            </a:r>
            <a:r>
              <a:rPr lang="en-US" sz="2400" dirty="0" smtClean="0"/>
              <a:t>by: </a:t>
            </a:r>
          </a:p>
          <a:p>
            <a:endParaRPr lang="en-US" sz="2400" dirty="0" smtClean="0"/>
          </a:p>
          <a:p>
            <a:pPr marL="457200" indent="-457200">
              <a:buFont typeface="+mj-lt"/>
              <a:buAutoNum type="arabicPeriod"/>
            </a:pPr>
            <a:r>
              <a:rPr lang="en-US" sz="2400" dirty="0" smtClean="0"/>
              <a:t>Initial state of the game </a:t>
            </a:r>
          </a:p>
          <a:p>
            <a:pPr marL="457200" indent="-457200">
              <a:buFont typeface="+mj-lt"/>
              <a:buAutoNum type="arabicPeriod"/>
            </a:pPr>
            <a:endParaRPr lang="en-US" sz="2400" dirty="0" smtClean="0"/>
          </a:p>
          <a:p>
            <a:pPr marL="457200" indent="-457200">
              <a:buFont typeface="+mj-lt"/>
              <a:buAutoNum type="arabicPeriod"/>
            </a:pPr>
            <a:r>
              <a:rPr lang="en-US" sz="2400" dirty="0" smtClean="0"/>
              <a:t>Operations defining legal moves </a:t>
            </a:r>
          </a:p>
          <a:p>
            <a:pPr marL="457200" indent="-457200">
              <a:buFont typeface="+mj-lt"/>
              <a:buAutoNum type="arabicPeriod"/>
            </a:pPr>
            <a:endParaRPr lang="en-US" sz="2400" dirty="0" smtClean="0"/>
          </a:p>
          <a:p>
            <a:pPr marL="457200" indent="-457200">
              <a:buFont typeface="+mj-lt"/>
              <a:buAutoNum type="arabicPeriod"/>
            </a:pPr>
            <a:r>
              <a:rPr lang="en-US" sz="2400" dirty="0" smtClean="0"/>
              <a:t>Successor function </a:t>
            </a:r>
          </a:p>
          <a:p>
            <a:pPr marL="457200" indent="-457200">
              <a:buFont typeface="+mj-lt"/>
              <a:buAutoNum type="arabicPeriod"/>
            </a:pPr>
            <a:endParaRPr lang="en-US" sz="2400" dirty="0" smtClean="0"/>
          </a:p>
          <a:p>
            <a:pPr marL="457200" indent="-457200">
              <a:buFont typeface="+mj-lt"/>
              <a:buAutoNum type="arabicPeriod"/>
            </a:pPr>
            <a:r>
              <a:rPr lang="en-US" sz="2400" dirty="0" smtClean="0"/>
              <a:t>Terminal test defining end of the game</a:t>
            </a:r>
          </a:p>
          <a:p>
            <a:pPr marL="457200" indent="-457200">
              <a:buFont typeface="+mj-lt"/>
              <a:buAutoNum type="arabicPeriod"/>
            </a:pPr>
            <a:endParaRPr lang="en-US" sz="2400" dirty="0" smtClean="0"/>
          </a:p>
          <a:p>
            <a:pPr marL="457200" indent="-457200">
              <a:buFont typeface="+mj-lt"/>
              <a:buAutoNum type="arabicPeriod"/>
            </a:pPr>
            <a:r>
              <a:rPr lang="en-US" sz="2400" dirty="0" smtClean="0"/>
              <a:t>Goal state </a:t>
            </a:r>
          </a:p>
          <a:p>
            <a:pPr marL="457200" indent="-457200">
              <a:buFont typeface="+mj-lt"/>
              <a:buAutoNum type="arabicPeriod"/>
            </a:pPr>
            <a:endParaRPr lang="en-US" sz="2400" dirty="0" smtClean="0"/>
          </a:p>
          <a:p>
            <a:pPr marL="457200" indent="-457200">
              <a:buFont typeface="+mj-lt"/>
              <a:buAutoNum type="arabicPeriod"/>
            </a:pPr>
            <a:r>
              <a:rPr lang="en-US" sz="2400" dirty="0" smtClean="0"/>
              <a:t>Path function</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1045098" y="2249488"/>
            <a:ext cx="7050630"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1093836" y="2249488"/>
            <a:ext cx="6953154"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srcRect/>
          <a:stretch>
            <a:fillRect/>
          </a:stretch>
        </p:blipFill>
        <p:spPr bwMode="auto">
          <a:xfrm>
            <a:off x="986030" y="2249488"/>
            <a:ext cx="7168766"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srcRect/>
          <a:stretch>
            <a:fillRect/>
          </a:stretch>
        </p:blipFill>
        <p:spPr bwMode="auto">
          <a:xfrm>
            <a:off x="942737" y="2249488"/>
            <a:ext cx="7255352"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914168" y="2249488"/>
            <a:ext cx="7312490" cy="3541712"/>
          </a:xfrm>
          <a:prstGeom prst="rect">
            <a:avLst/>
          </a:prstGeom>
          <a:noFill/>
          <a:ln w="9525">
            <a:noFill/>
            <a:miter lim="800000"/>
            <a:headEnd/>
            <a:tailEnd/>
          </a:ln>
          <a:effectLst/>
        </p:spPr>
      </p:pic>
      <p:sp>
        <p:nvSpPr>
          <p:cNvPr id="4" name="TextBox 3"/>
          <p:cNvSpPr txBox="1"/>
          <p:nvPr/>
        </p:nvSpPr>
        <p:spPr>
          <a:xfrm>
            <a:off x="3643306" y="2285992"/>
            <a:ext cx="4000528"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srcRect/>
          <a:stretch>
            <a:fillRect/>
          </a:stretch>
        </p:blipFill>
        <p:spPr bwMode="auto">
          <a:xfrm>
            <a:off x="1102830" y="2249488"/>
            <a:ext cx="6935166"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1062192" y="2249488"/>
            <a:ext cx="7016441"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a:srcRect/>
          <a:stretch>
            <a:fillRect/>
          </a:stretch>
        </p:blipFill>
        <p:spPr bwMode="auto">
          <a:xfrm>
            <a:off x="1156618" y="2249488"/>
            <a:ext cx="6827589" cy="3541712"/>
          </a:xfrm>
          <a:prstGeom prst="rect">
            <a:avLst/>
          </a:prstGeom>
          <a:noFill/>
          <a:ln w="9525">
            <a:noFill/>
            <a:miter lim="800000"/>
            <a:headEnd/>
            <a:tailEnd/>
          </a:ln>
          <a:effectLst/>
        </p:spPr>
      </p:pic>
      <p:sp>
        <p:nvSpPr>
          <p:cNvPr id="4" name="TextBox 3"/>
          <p:cNvSpPr txBox="1"/>
          <p:nvPr/>
        </p:nvSpPr>
        <p:spPr>
          <a:xfrm>
            <a:off x="2571736" y="2357430"/>
            <a:ext cx="4143404" cy="369332"/>
          </a:xfrm>
          <a:prstGeom prst="rect">
            <a:avLst/>
          </a:prstGeom>
          <a:solidFill>
            <a:schemeClr val="bg1"/>
          </a:solidFill>
        </p:spPr>
        <p:txBody>
          <a:bodyPr wrap="square" rtlCol="0">
            <a:spAutoFit/>
          </a:bodyPr>
          <a:lstStyle/>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a:srcRect/>
          <a:stretch>
            <a:fillRect/>
          </a:stretch>
        </p:blipFill>
        <p:spPr bwMode="auto">
          <a:xfrm>
            <a:off x="1077552" y="2249488"/>
            <a:ext cx="6985722" cy="3541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IN" dirty="0"/>
          </a:p>
        </p:txBody>
      </p:sp>
      <p:pic>
        <p:nvPicPr>
          <p:cNvPr id="66562" name="Picture 2"/>
          <p:cNvPicPr>
            <a:picLocks noGrp="1" noChangeAspect="1" noChangeArrowheads="1"/>
          </p:cNvPicPr>
          <p:nvPr>
            <p:ph idx="1"/>
          </p:nvPr>
        </p:nvPicPr>
        <p:blipFill>
          <a:blip r:embed="rId2"/>
          <a:srcRect/>
          <a:stretch>
            <a:fillRect/>
          </a:stretch>
        </p:blipFill>
        <p:spPr bwMode="auto">
          <a:xfrm>
            <a:off x="855663" y="2417818"/>
            <a:ext cx="7429500" cy="3205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24" y="500042"/>
            <a:ext cx="7572428" cy="3693319"/>
          </a:xfrm>
          <a:prstGeom prst="rect">
            <a:avLst/>
          </a:prstGeom>
        </p:spPr>
        <p:txBody>
          <a:bodyPr wrap="square">
            <a:spAutoFit/>
          </a:bodyPr>
          <a:lstStyle/>
          <a:p>
            <a:pPr algn="just"/>
            <a:r>
              <a:rPr lang="en-US" sz="2400" b="1" dirty="0" smtClean="0"/>
              <a:t>Characteristics of the Game Playing </a:t>
            </a:r>
          </a:p>
          <a:p>
            <a:pPr algn="just"/>
            <a:endParaRPr lang="en-US" sz="2400" dirty="0" smtClean="0"/>
          </a:p>
          <a:p>
            <a:pPr marL="457200" indent="-457200" algn="just">
              <a:buAutoNum type="arabicPeriod"/>
            </a:pPr>
            <a:r>
              <a:rPr lang="en-US" sz="2400" dirty="0" smtClean="0"/>
              <a:t>Uncertainty: There is always an unpredictable opponent i.e. the opponent always introduces uncertainty. </a:t>
            </a:r>
          </a:p>
          <a:p>
            <a:pPr marL="457200" indent="-457200" algn="just">
              <a:buAutoNum type="arabicPeriod"/>
            </a:pPr>
            <a:endParaRPr lang="en-US" sz="2400" dirty="0" smtClean="0"/>
          </a:p>
          <a:p>
            <a:pPr marL="457200" indent="-457200" algn="just">
              <a:buAutoNum type="arabicPeriod"/>
            </a:pPr>
            <a:r>
              <a:rPr lang="en-US" sz="2400" dirty="0" smtClean="0"/>
              <a:t>Time Limits: Games are played under strict time constraints and so should be played effectively. </a:t>
            </a:r>
          </a:p>
          <a:p>
            <a:pPr marL="457200" indent="-457200" algn="just">
              <a:buAutoNum type="arabicPeriod"/>
            </a:pPr>
            <a:endParaRPr lang="en-US" sz="2400" dirty="0" smtClean="0"/>
          </a:p>
          <a:p>
            <a:pPr algn="just"/>
            <a:endParaRPr lang="en-US" dirty="0" smtClean="0"/>
          </a:p>
        </p:txBody>
      </p:sp>
      <p:sp>
        <p:nvSpPr>
          <p:cNvPr id="3" name="Rectangle 3"/>
          <p:cNvSpPr txBox="1">
            <a:spLocks noChangeArrowheads="1"/>
          </p:cNvSpPr>
          <p:nvPr/>
        </p:nvSpPr>
        <p:spPr>
          <a:xfrm>
            <a:off x="428596" y="4429132"/>
            <a:ext cx="8372476" cy="1643074"/>
          </a:xfrm>
          <a:prstGeom prst="rect">
            <a:avLst/>
          </a:prstGeom>
          <a:ln>
            <a:solidFill>
              <a:schemeClr val="tx1"/>
            </a:solidFill>
          </a:ln>
        </p:spPr>
        <p:txBody>
          <a:bodyPr vert="horz" lIns="91440" tIns="45720" rIns="91440" bIns="45720" rtlCol="0">
            <a:normAutofit/>
          </a:bodyPr>
          <a:lstStyle/>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Unpredictable opponent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1" i="0" u="none" strike="noStrike" kern="1200" cap="none" spc="0" normalizeH="0" baseline="0" noProof="0" dirty="0" smtClean="0">
                <a:ln>
                  <a:noFill/>
                </a:ln>
                <a:solidFill>
                  <a:schemeClr val="tx1"/>
                </a:solidFill>
                <a:effectLst/>
                <a:uLnTx/>
                <a:uFillTx/>
                <a:latin typeface="+mn-lt"/>
                <a:ea typeface="宋体" pitchFamily="2" charset="-122"/>
                <a:cs typeface="+mn-cs"/>
              </a:rPr>
              <a:t>solution is a strategy specifying a move for every possible opponent reply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tabLst/>
              <a:defRPr/>
            </a:pPr>
            <a:r>
              <a:rPr kumimoji="0" lang="en-US" sz="2000" b="0" i="0" u="none" strike="noStrike" kern="1200" cap="none" spc="0" normalizeH="0" baseline="0" noProof="0" dirty="0" smtClean="0">
                <a:ln>
                  <a:noFill/>
                </a:ln>
                <a:solidFill>
                  <a:srgbClr val="FF0000"/>
                </a:solidFill>
                <a:effectLst/>
                <a:uLnTx/>
                <a:uFillTx/>
                <a:latin typeface="+mn-lt"/>
                <a:ea typeface="+mn-ea"/>
                <a:cs typeface="+mn-cs"/>
              </a:rPr>
              <a:t>Time limits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Arial" charset="0"/>
                <a:sym typeface="Wingdings" pitchFamily="2" charset="2"/>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1" i="0" u="none" strike="noStrike" kern="1200" cap="none" spc="0" normalizeH="0" baseline="0" noProof="0" dirty="0" smtClean="0">
                <a:ln>
                  <a:noFill/>
                </a:ln>
                <a:solidFill>
                  <a:schemeClr val="tx1"/>
                </a:solidFill>
                <a:effectLst/>
                <a:uLnTx/>
                <a:uFillTx/>
                <a:latin typeface="+mn-lt"/>
                <a:ea typeface="宋体" pitchFamily="2" charset="-122"/>
                <a:cs typeface="+mn-cs"/>
              </a:rPr>
              <a:t>unlikely to find goal, must approximate plan of attack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file"/>
              </a:rPr>
              <a:t>Problem 3: Solved example</a:t>
            </a:r>
            <a:endParaRPr lang="en-IN" dirty="0"/>
          </a:p>
        </p:txBody>
      </p:sp>
      <p:pic>
        <p:nvPicPr>
          <p:cNvPr id="68610" name="Picture 2"/>
          <p:cNvPicPr>
            <a:picLocks noGrp="1" noChangeAspect="1" noChangeArrowheads="1"/>
          </p:cNvPicPr>
          <p:nvPr>
            <p:ph idx="1"/>
          </p:nvPr>
        </p:nvPicPr>
        <p:blipFill>
          <a:blip r:embed="rId3"/>
          <a:srcRect/>
          <a:stretch>
            <a:fillRect/>
          </a:stretch>
        </p:blipFill>
        <p:spPr bwMode="auto">
          <a:xfrm>
            <a:off x="785787" y="2253456"/>
            <a:ext cx="7643866" cy="403306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55663" y="1357299"/>
            <a:ext cx="7429500" cy="4160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910" y="357167"/>
            <a:ext cx="5214974" cy="6370975"/>
          </a:xfrm>
          <a:prstGeom prst="rect">
            <a:avLst/>
          </a:prstGeom>
        </p:spPr>
        <p:txBody>
          <a:bodyPr wrap="square">
            <a:spAutoFit/>
          </a:bodyPr>
          <a:lstStyle/>
          <a:p>
            <a:pPr algn="just"/>
            <a:r>
              <a:rPr lang="en-US" sz="2400" b="1" dirty="0" smtClean="0"/>
              <a:t>Types of Games </a:t>
            </a:r>
          </a:p>
          <a:p>
            <a:pPr algn="just"/>
            <a:r>
              <a:rPr lang="en-US" sz="2400" dirty="0" smtClean="0"/>
              <a:t> </a:t>
            </a:r>
          </a:p>
          <a:p>
            <a:pPr marL="457200" indent="-457200" algn="just">
              <a:buAutoNum type="arabicPeriod"/>
            </a:pPr>
            <a:r>
              <a:rPr lang="en-US" sz="2400" b="1" dirty="0" smtClean="0"/>
              <a:t>Perfect Information games</a:t>
            </a:r>
            <a:r>
              <a:rPr lang="en-US" sz="2400" dirty="0" smtClean="0"/>
              <a:t> are the games in which the players have the access to the same information about the game in the process. Each player knows or can see other player’s moves.</a:t>
            </a:r>
          </a:p>
          <a:p>
            <a:pPr marL="457200" indent="-457200" algn="just">
              <a:buAutoNum type="arabicPeriod"/>
            </a:pPr>
            <a:endParaRPr lang="en-US" sz="2400" b="1" dirty="0" smtClean="0"/>
          </a:p>
          <a:p>
            <a:pPr marL="457200" indent="-457200" algn="just">
              <a:buAutoNum type="arabicPeriod"/>
            </a:pPr>
            <a:r>
              <a:rPr lang="en-US" sz="2400" b="1" dirty="0" smtClean="0"/>
              <a:t>Imperfect Information games</a:t>
            </a:r>
            <a:r>
              <a:rPr lang="en-US" sz="2400" dirty="0" smtClean="0"/>
              <a:t> are the games in which the players do not have access to the same information about the game in the process. Players need to balance all possible outcomes when making a decision. </a:t>
            </a:r>
          </a:p>
          <a:p>
            <a:pPr algn="just"/>
            <a:endParaRPr lang="en-US" sz="2400" dirty="0" smtClean="0"/>
          </a:p>
        </p:txBody>
      </p:sp>
      <p:pic>
        <p:nvPicPr>
          <p:cNvPr id="21506" name="Picture 2" descr="https://upload.wikimedia.org/wikipedia/commons/thumb/1/15/Final_Position_of_Lawrence-Tan_2002.png/220px-Final_Position_of_Lawrence-Tan_2002.png"/>
          <p:cNvPicPr>
            <a:picLocks noChangeAspect="1" noChangeArrowheads="1"/>
          </p:cNvPicPr>
          <p:nvPr/>
        </p:nvPicPr>
        <p:blipFill>
          <a:blip r:embed="rId2"/>
          <a:srcRect/>
          <a:stretch>
            <a:fillRect/>
          </a:stretch>
        </p:blipFill>
        <p:spPr bwMode="auto">
          <a:xfrm>
            <a:off x="6215074" y="1000108"/>
            <a:ext cx="2309814" cy="2095501"/>
          </a:xfrm>
          <a:prstGeom prst="rect">
            <a:avLst/>
          </a:prstGeom>
          <a:noFill/>
        </p:spPr>
      </p:pic>
      <p:pic>
        <p:nvPicPr>
          <p:cNvPr id="21508" name="Picture 4" descr="Image result for imperfect information game examples"/>
          <p:cNvPicPr>
            <a:picLocks noChangeAspect="1" noChangeArrowheads="1"/>
          </p:cNvPicPr>
          <p:nvPr/>
        </p:nvPicPr>
        <p:blipFill>
          <a:blip r:embed="rId3">
            <a:lum bright="10000" contrast="20000"/>
          </a:blip>
          <a:srcRect/>
          <a:stretch>
            <a:fillRect/>
          </a:stretch>
        </p:blipFill>
        <p:spPr bwMode="auto">
          <a:xfrm>
            <a:off x="6215074" y="4071942"/>
            <a:ext cx="2337972" cy="214314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642918"/>
            <a:ext cx="5500726" cy="5816977"/>
          </a:xfrm>
          <a:prstGeom prst="rect">
            <a:avLst/>
          </a:prstGeom>
        </p:spPr>
        <p:txBody>
          <a:bodyPr wrap="square">
            <a:spAutoFit/>
          </a:bodyPr>
          <a:lstStyle/>
          <a:p>
            <a:pPr algn="just"/>
            <a:r>
              <a:rPr lang="en-US" sz="2400" b="1" dirty="0" smtClean="0"/>
              <a:t>3.  Deterministic games </a:t>
            </a:r>
            <a:r>
              <a:rPr lang="en-US" sz="2000" dirty="0" smtClean="0"/>
              <a:t>are the games in which the resolution of player actions leads to completely predictable outcomes. Deterministic just means that you give an input and always have the same output. In chess, if you move your piece, both you and your opponent know where it's going to end up. It doesn't randomly fail to move. </a:t>
            </a:r>
          </a:p>
          <a:p>
            <a:endParaRPr lang="en-US" sz="2400" dirty="0" smtClean="0"/>
          </a:p>
          <a:p>
            <a:pPr algn="just"/>
            <a:r>
              <a:rPr lang="en-US" sz="2400" b="1" dirty="0" smtClean="0"/>
              <a:t>4</a:t>
            </a:r>
            <a:r>
              <a:rPr lang="en-US" sz="2400" dirty="0" smtClean="0"/>
              <a:t>.  </a:t>
            </a:r>
            <a:r>
              <a:rPr lang="en-US" sz="2400" b="1" dirty="0" smtClean="0"/>
              <a:t>Chance games </a:t>
            </a:r>
            <a:r>
              <a:rPr lang="en-US" sz="2000" dirty="0" smtClean="0"/>
              <a:t>are the games in which the outcome is strongly influenced by some randomizing device, and upon which players may choose to wager money. Common devices used include dice, spinning tops, playing cards, roulette wheels, or numbered balls drawn from a container. Chance generally plays a greater role in determining the outcome than skill</a:t>
            </a:r>
            <a:r>
              <a:rPr lang="en-US" dirty="0" smtClean="0"/>
              <a:t>. </a:t>
            </a:r>
          </a:p>
        </p:txBody>
      </p:sp>
      <p:sp>
        <p:nvSpPr>
          <p:cNvPr id="2050" name="AutoShape 2" descr="Image result for di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di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6" name="Picture 8" descr="Related image"/>
          <p:cNvPicPr>
            <a:picLocks noChangeAspect="1" noChangeArrowheads="1"/>
          </p:cNvPicPr>
          <p:nvPr/>
        </p:nvPicPr>
        <p:blipFill>
          <a:blip r:embed="rId2"/>
          <a:srcRect/>
          <a:stretch>
            <a:fillRect/>
          </a:stretch>
        </p:blipFill>
        <p:spPr bwMode="auto">
          <a:xfrm>
            <a:off x="6215074" y="3714752"/>
            <a:ext cx="2670050" cy="1773080"/>
          </a:xfrm>
          <a:prstGeom prst="rect">
            <a:avLst/>
          </a:prstGeom>
          <a:noFill/>
        </p:spPr>
      </p:pic>
      <p:pic>
        <p:nvPicPr>
          <p:cNvPr id="2058" name="Picture 10" descr="Related image"/>
          <p:cNvPicPr>
            <a:picLocks noChangeAspect="1" noChangeArrowheads="1"/>
          </p:cNvPicPr>
          <p:nvPr/>
        </p:nvPicPr>
        <p:blipFill>
          <a:blip r:embed="rId3"/>
          <a:srcRect/>
          <a:stretch>
            <a:fillRect/>
          </a:stretch>
        </p:blipFill>
        <p:spPr bwMode="auto">
          <a:xfrm>
            <a:off x="6143636" y="928670"/>
            <a:ext cx="2725154" cy="1812228"/>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1364</Words>
  <Application>Microsoft Office PowerPoint</Application>
  <PresentationFormat>On-screen Show (4:3)</PresentationFormat>
  <Paragraphs>149</Paragraphs>
  <Slides>60</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Circuit</vt:lpstr>
      <vt:lpstr>Bitmap Image</vt:lpstr>
      <vt:lpstr>Game Playing</vt:lpstr>
      <vt:lpstr>Slide 2</vt:lpstr>
      <vt:lpstr>Game Playing</vt:lpstr>
      <vt:lpstr>What Kinds of Games?</vt:lpstr>
      <vt:lpstr>Slide 5</vt:lpstr>
      <vt:lpstr>Slide 6</vt:lpstr>
      <vt:lpstr>Slide 7</vt:lpstr>
      <vt:lpstr>Slide 8</vt:lpstr>
      <vt:lpstr>Slide 9</vt:lpstr>
      <vt:lpstr>Game trees</vt:lpstr>
      <vt:lpstr>Game Trees</vt:lpstr>
      <vt:lpstr>Slide 12</vt:lpstr>
      <vt:lpstr>Slide 13</vt:lpstr>
      <vt:lpstr>Game Playing Strategy</vt:lpstr>
      <vt:lpstr>Mini-max</vt:lpstr>
      <vt:lpstr>Mini-Max Terminology</vt:lpstr>
      <vt:lpstr>Minimax Strategy</vt:lpstr>
      <vt:lpstr>Minimax Algorithm</vt:lpstr>
      <vt:lpstr>Slide 19</vt:lpstr>
      <vt:lpstr>Slide 20</vt:lpstr>
      <vt:lpstr>To summarize</vt:lpstr>
      <vt:lpstr>Properties of Minimax</vt:lpstr>
      <vt:lpstr>Another example</vt:lpstr>
      <vt:lpstr>Slide 24</vt:lpstr>
      <vt:lpstr>Alpha-beta pruning</vt:lpstr>
      <vt:lpstr>Alpha-Beta Strategy</vt:lpstr>
      <vt:lpstr>How to Prune the Unnecessary Path</vt:lpstr>
      <vt:lpstr>example</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Problem 2</vt:lpstr>
      <vt:lpstr>Problem 3: Solved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Playing</dc:title>
  <dc:creator>Lab</dc:creator>
  <cp:lastModifiedBy>ISE</cp:lastModifiedBy>
  <cp:revision>56</cp:revision>
  <dcterms:created xsi:type="dcterms:W3CDTF">2019-02-06T06:12:44Z</dcterms:created>
  <dcterms:modified xsi:type="dcterms:W3CDTF">2022-08-01T11:12:51Z</dcterms:modified>
</cp:coreProperties>
</file>