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67" d="100"/>
          <a:sy n="67" d="100"/>
        </p:scale>
        <p:origin x="8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808889-3A08-413E-99DA-9E37F7127DF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079D6-334F-4DBF-B5A6-B378D5E6C0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14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08889-3A08-413E-99DA-9E37F7127DF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079D6-334F-4DBF-B5A6-B378D5E6C09E}" type="slidenum">
              <a:rPr lang="en-IN" smtClean="0"/>
              <a:t>‹#›</a:t>
            </a:fld>
            <a:endParaRPr lang="en-IN"/>
          </a:p>
        </p:txBody>
      </p:sp>
    </p:spTree>
    <p:extLst>
      <p:ext uri="{BB962C8B-B14F-4D97-AF65-F5344CB8AC3E}">
        <p14:creationId xmlns:p14="http://schemas.microsoft.com/office/powerpoint/2010/main" val="136846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08889-3A08-413E-99DA-9E37F7127DF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079D6-334F-4DBF-B5A6-B378D5E6C09E}" type="slidenum">
              <a:rPr lang="en-IN" smtClean="0"/>
              <a:t>‹#›</a:t>
            </a:fld>
            <a:endParaRPr lang="en-IN"/>
          </a:p>
        </p:txBody>
      </p:sp>
    </p:spTree>
    <p:extLst>
      <p:ext uri="{BB962C8B-B14F-4D97-AF65-F5344CB8AC3E}">
        <p14:creationId xmlns:p14="http://schemas.microsoft.com/office/powerpoint/2010/main" val="317116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08889-3A08-413E-99DA-9E37F7127DF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079D6-334F-4DBF-B5A6-B378D5E6C09E}" type="slidenum">
              <a:rPr lang="en-IN" smtClean="0"/>
              <a:t>‹#›</a:t>
            </a:fld>
            <a:endParaRPr lang="en-IN"/>
          </a:p>
        </p:txBody>
      </p:sp>
    </p:spTree>
    <p:extLst>
      <p:ext uri="{BB962C8B-B14F-4D97-AF65-F5344CB8AC3E}">
        <p14:creationId xmlns:p14="http://schemas.microsoft.com/office/powerpoint/2010/main" val="382794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808889-3A08-413E-99DA-9E37F7127DF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079D6-334F-4DBF-B5A6-B378D5E6C0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59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808889-3A08-413E-99DA-9E37F7127DF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079D6-334F-4DBF-B5A6-B378D5E6C09E}" type="slidenum">
              <a:rPr lang="en-IN" smtClean="0"/>
              <a:t>‹#›</a:t>
            </a:fld>
            <a:endParaRPr lang="en-IN"/>
          </a:p>
        </p:txBody>
      </p:sp>
    </p:spTree>
    <p:extLst>
      <p:ext uri="{BB962C8B-B14F-4D97-AF65-F5344CB8AC3E}">
        <p14:creationId xmlns:p14="http://schemas.microsoft.com/office/powerpoint/2010/main" val="262581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808889-3A08-413E-99DA-9E37F7127DF3}"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079D6-334F-4DBF-B5A6-B378D5E6C09E}" type="slidenum">
              <a:rPr lang="en-IN" smtClean="0"/>
              <a:t>‹#›</a:t>
            </a:fld>
            <a:endParaRPr lang="en-IN"/>
          </a:p>
        </p:txBody>
      </p:sp>
    </p:spTree>
    <p:extLst>
      <p:ext uri="{BB962C8B-B14F-4D97-AF65-F5344CB8AC3E}">
        <p14:creationId xmlns:p14="http://schemas.microsoft.com/office/powerpoint/2010/main" val="254318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808889-3A08-413E-99DA-9E37F7127DF3}"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079D6-334F-4DBF-B5A6-B378D5E6C09E}" type="slidenum">
              <a:rPr lang="en-IN" smtClean="0"/>
              <a:t>‹#›</a:t>
            </a:fld>
            <a:endParaRPr lang="en-IN"/>
          </a:p>
        </p:txBody>
      </p:sp>
    </p:spTree>
    <p:extLst>
      <p:ext uri="{BB962C8B-B14F-4D97-AF65-F5344CB8AC3E}">
        <p14:creationId xmlns:p14="http://schemas.microsoft.com/office/powerpoint/2010/main" val="10581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808889-3A08-413E-99DA-9E37F7127DF3}" type="datetimeFigureOut">
              <a:rPr lang="en-IN" smtClean="0"/>
              <a:t>08-11-2023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6B079D6-334F-4DBF-B5A6-B378D5E6C09E}" type="slidenum">
              <a:rPr lang="en-IN" smtClean="0"/>
              <a:t>‹#›</a:t>
            </a:fld>
            <a:endParaRPr lang="en-IN"/>
          </a:p>
        </p:txBody>
      </p:sp>
    </p:spTree>
    <p:extLst>
      <p:ext uri="{BB962C8B-B14F-4D97-AF65-F5344CB8AC3E}">
        <p14:creationId xmlns:p14="http://schemas.microsoft.com/office/powerpoint/2010/main" val="380357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808889-3A08-413E-99DA-9E37F7127DF3}" type="datetimeFigureOut">
              <a:rPr lang="en-IN" smtClean="0"/>
              <a:t>08-11-2023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B079D6-334F-4DBF-B5A6-B378D5E6C09E}" type="slidenum">
              <a:rPr lang="en-IN" smtClean="0"/>
              <a:t>‹#›</a:t>
            </a:fld>
            <a:endParaRPr lang="en-IN"/>
          </a:p>
        </p:txBody>
      </p:sp>
    </p:spTree>
    <p:extLst>
      <p:ext uri="{BB962C8B-B14F-4D97-AF65-F5344CB8AC3E}">
        <p14:creationId xmlns:p14="http://schemas.microsoft.com/office/powerpoint/2010/main" val="103821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808889-3A08-413E-99DA-9E37F7127DF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079D6-334F-4DBF-B5A6-B378D5E6C09E}" type="slidenum">
              <a:rPr lang="en-IN" smtClean="0"/>
              <a:t>‹#›</a:t>
            </a:fld>
            <a:endParaRPr lang="en-IN"/>
          </a:p>
        </p:txBody>
      </p:sp>
    </p:spTree>
    <p:extLst>
      <p:ext uri="{BB962C8B-B14F-4D97-AF65-F5344CB8AC3E}">
        <p14:creationId xmlns:p14="http://schemas.microsoft.com/office/powerpoint/2010/main" val="106767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808889-3A08-413E-99DA-9E37F7127DF3}" type="datetimeFigureOut">
              <a:rPr lang="en-IN" smtClean="0"/>
              <a:t>08-11-2023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B079D6-334F-4DBF-B5A6-B378D5E6C09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0878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vikasukani/loan-eligible-datas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E696-E120-2415-C602-9D5C4A6598F3}"/>
              </a:ext>
            </a:extLst>
          </p:cNvPr>
          <p:cNvSpPr>
            <a:spLocks noGrp="1"/>
          </p:cNvSpPr>
          <p:nvPr>
            <p:ph type="ctrTitle"/>
          </p:nvPr>
        </p:nvSpPr>
        <p:spPr>
          <a:xfrm>
            <a:off x="2283308" y="1078411"/>
            <a:ext cx="8637073" cy="2541431"/>
          </a:xfrm>
        </p:spPr>
        <p:txBody>
          <a:bodyPr>
            <a:normAutofit/>
          </a:bodyPr>
          <a:lstStyle/>
          <a:p>
            <a:r>
              <a:rPr lang="en-US" sz="4800" dirty="0">
                <a:latin typeface="Times New Roman" panose="02020603050405020304" pitchFamily="18" charset="0"/>
                <a:cs typeface="Times New Roman" panose="02020603050405020304" pitchFamily="18" charset="0"/>
              </a:rPr>
              <a:t>Predicting Loan Eligibility with Machine Learning</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36F5904-A153-45E7-E236-5158FAD32065}"/>
              </a:ext>
            </a:extLst>
          </p:cNvPr>
          <p:cNvSpPr>
            <a:spLocks noGrp="1"/>
          </p:cNvSpPr>
          <p:nvPr>
            <p:ph type="subTitle" idx="1"/>
          </p:nvPr>
        </p:nvSpPr>
        <p:spPr/>
        <p:txBody>
          <a:bodyPr>
            <a:normAutofit fontScale="32500" lnSpcReduction="20000"/>
          </a:bodyPr>
          <a:lstStyle/>
          <a:p>
            <a:r>
              <a:rPr lang="en-IN" sz="3500" dirty="0"/>
              <a:t>Presented By </a:t>
            </a:r>
          </a:p>
          <a:p>
            <a:r>
              <a:rPr lang="en-IN" sz="3500" dirty="0"/>
              <a:t>Prathamesh Lohar (112115079)</a:t>
            </a:r>
          </a:p>
          <a:p>
            <a:r>
              <a:rPr lang="en-IN" sz="3500" dirty="0"/>
              <a:t>Chaitanya meshram (112115088)</a:t>
            </a:r>
          </a:p>
          <a:p>
            <a:r>
              <a:rPr lang="en-IN" sz="3500" dirty="0" err="1"/>
              <a:t>Sanket</a:t>
            </a:r>
            <a:r>
              <a:rPr lang="en-IN" sz="3500" dirty="0"/>
              <a:t> </a:t>
            </a:r>
            <a:r>
              <a:rPr lang="en-IN" sz="3500" dirty="0" err="1"/>
              <a:t>Gayke</a:t>
            </a:r>
            <a:r>
              <a:rPr lang="en-IN" sz="3500" dirty="0"/>
              <a:t> (112115052</a:t>
            </a:r>
            <a:r>
              <a:rPr lang="en-IN" dirty="0"/>
              <a:t>) </a:t>
            </a:r>
          </a:p>
          <a:p>
            <a:endParaRPr lang="en-IN" dirty="0"/>
          </a:p>
        </p:txBody>
      </p:sp>
      <p:pic>
        <p:nvPicPr>
          <p:cNvPr id="4" name="Google Shape;112;g297493bee30_0_5">
            <a:extLst>
              <a:ext uri="{FF2B5EF4-FFF2-40B4-BE49-F238E27FC236}">
                <a16:creationId xmlns:a16="http://schemas.microsoft.com/office/drawing/2014/main" id="{D6065BA6-64C2-A58C-1480-C1791F0032E4}"/>
              </a:ext>
            </a:extLst>
          </p:cNvPr>
          <p:cNvPicPr preferRelativeResize="0"/>
          <p:nvPr/>
        </p:nvPicPr>
        <p:blipFill>
          <a:blip r:embed="rId2">
            <a:alphaModFix/>
          </a:blip>
          <a:stretch>
            <a:fillRect/>
          </a:stretch>
        </p:blipFill>
        <p:spPr>
          <a:xfrm>
            <a:off x="2283308" y="110248"/>
            <a:ext cx="7183421" cy="1463040"/>
          </a:xfrm>
          <a:prstGeom prst="rect">
            <a:avLst/>
          </a:prstGeom>
          <a:noFill/>
          <a:ln>
            <a:noFill/>
          </a:ln>
        </p:spPr>
      </p:pic>
    </p:spTree>
    <p:extLst>
      <p:ext uri="{BB962C8B-B14F-4D97-AF65-F5344CB8AC3E}">
        <p14:creationId xmlns:p14="http://schemas.microsoft.com/office/powerpoint/2010/main" val="319538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34FBA1-2004-0E1D-521D-442114CE83DF}"/>
              </a:ext>
            </a:extLst>
          </p:cNvPr>
          <p:cNvSpPr txBox="1"/>
          <p:nvPr/>
        </p:nvSpPr>
        <p:spPr>
          <a:xfrm>
            <a:off x="1685365" y="1191416"/>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Model Evaluation</a:t>
            </a:r>
          </a:p>
        </p:txBody>
      </p:sp>
      <p:sp>
        <p:nvSpPr>
          <p:cNvPr id="4" name="TextBox 3">
            <a:extLst>
              <a:ext uri="{FF2B5EF4-FFF2-40B4-BE49-F238E27FC236}">
                <a16:creationId xmlns:a16="http://schemas.microsoft.com/office/drawing/2014/main" id="{3ED62F93-BBEB-EE9F-13EC-EA284EC54A92}"/>
              </a:ext>
            </a:extLst>
          </p:cNvPr>
          <p:cNvSpPr txBox="1"/>
          <p:nvPr/>
        </p:nvSpPr>
        <p:spPr>
          <a:xfrm>
            <a:off x="1685365" y="1855694"/>
            <a:ext cx="7539317" cy="3970318"/>
          </a:xfrm>
          <a:prstGeom prst="rect">
            <a:avLst/>
          </a:prstGeom>
          <a:noFill/>
        </p:spPr>
        <p:txBody>
          <a:bodyPr wrap="square" rtlCol="0">
            <a:spAutoFit/>
          </a:bodyPr>
          <a:lstStyle/>
          <a:p>
            <a:pPr marL="285750" indent="-285750">
              <a:buFont typeface="Arial" panose="020B0604020202020204" pitchFamily="34" charset="0"/>
              <a:buChar char="•"/>
            </a:pPr>
            <a:r>
              <a:rPr lang="en-IN" b="1" dirty="0"/>
              <a:t>Accuracies of all implemented model:</a:t>
            </a:r>
          </a:p>
          <a:p>
            <a:endParaRPr lang="en-IN" b="1" dirty="0"/>
          </a:p>
          <a:p>
            <a:pPr marL="342900" indent="-342900">
              <a:buFont typeface="+mj-lt"/>
              <a:buAutoNum type="arabicPeriod"/>
            </a:pPr>
            <a:r>
              <a:rPr lang="en-US" b="0" dirty="0">
                <a:effectLst/>
                <a:latin typeface="Consolas" panose="020B0609020204030204" pitchFamily="49" charset="0"/>
              </a:rPr>
              <a:t> Logistic Regression - 0.7723577235772358 %</a:t>
            </a:r>
          </a:p>
          <a:p>
            <a:pPr marL="342900" indent="-342900">
              <a:buFont typeface="+mj-lt"/>
              <a:buAutoNum type="arabicPeriod"/>
            </a:pP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Naive Bayes - 0.7886178861788617 %</a:t>
            </a:r>
          </a:p>
          <a:p>
            <a:pPr marL="342900" indent="-342900">
              <a:buFont typeface="+mj-lt"/>
              <a:buAutoNum type="arabicPeriod"/>
            </a:pPr>
            <a:endParaRPr lang="en-US" b="0" dirty="0">
              <a:effectLst/>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 </a:t>
            </a:r>
            <a:r>
              <a:rPr lang="en-US" b="0" dirty="0">
                <a:effectLst/>
                <a:latin typeface="Consolas" panose="020B0609020204030204" pitchFamily="49" charset="0"/>
              </a:rPr>
              <a:t>Random Forest - 0.8292682926829268 %</a:t>
            </a:r>
          </a:p>
          <a:p>
            <a:pPr marL="342900" indent="-342900">
              <a:buFont typeface="+mj-lt"/>
              <a:buAutoNum type="arabicPeriod"/>
            </a:pPr>
            <a:endParaRPr lang="en-US" b="0" dirty="0">
              <a:effectLst/>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 </a:t>
            </a:r>
            <a:r>
              <a:rPr lang="en-US" b="0" dirty="0">
                <a:effectLst/>
                <a:latin typeface="Consolas" panose="020B0609020204030204" pitchFamily="49" charset="0"/>
              </a:rPr>
              <a:t>Decision Tree - 0.6829268292682927 %</a:t>
            </a:r>
          </a:p>
          <a:p>
            <a:pPr marL="342900" indent="-342900">
              <a:buFont typeface="+mj-lt"/>
              <a:buAutoNum type="arabicPeriod"/>
            </a:pP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Support Vector Machine - 0.7073170731707317%</a:t>
            </a:r>
          </a:p>
          <a:p>
            <a:pPr marL="342900" indent="-342900">
              <a:buFont typeface="+mj-lt"/>
              <a:buAutoNum type="arabicPeriod"/>
            </a:pPr>
            <a:endParaRPr lang="en-US" b="0" dirty="0">
              <a:effectLst/>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 </a:t>
            </a:r>
            <a:r>
              <a:rPr lang="en-US" b="0" dirty="0">
                <a:effectLst/>
                <a:latin typeface="Consolas" panose="020B0609020204030204" pitchFamily="49" charset="0"/>
              </a:rPr>
              <a:t>k-Nearest Neighbors(</a:t>
            </a:r>
            <a:r>
              <a:rPr lang="en-US" b="0" dirty="0" err="1">
                <a:effectLst/>
                <a:latin typeface="Consolas" panose="020B0609020204030204" pitchFamily="49" charset="0"/>
              </a:rPr>
              <a:t>kNN</a:t>
            </a:r>
            <a:r>
              <a:rPr lang="en-US" b="0" dirty="0">
                <a:effectLst/>
                <a:latin typeface="Consolas" panose="020B0609020204030204" pitchFamily="49" charset="0"/>
              </a:rPr>
              <a:t>) - 0.5853658536585366%</a:t>
            </a:r>
          </a:p>
          <a:p>
            <a:endParaRPr lang="en-IN" dirty="0"/>
          </a:p>
        </p:txBody>
      </p:sp>
    </p:spTree>
    <p:extLst>
      <p:ext uri="{BB962C8B-B14F-4D97-AF65-F5344CB8AC3E}">
        <p14:creationId xmlns:p14="http://schemas.microsoft.com/office/powerpoint/2010/main" val="195354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6A4C6-4DCD-DAF6-10D7-D0CA67FCC0B3}"/>
              </a:ext>
            </a:extLst>
          </p:cNvPr>
          <p:cNvSpPr txBox="1"/>
          <p:nvPr/>
        </p:nvSpPr>
        <p:spPr>
          <a:xfrm>
            <a:off x="562535" y="331818"/>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Model Selection</a:t>
            </a:r>
          </a:p>
        </p:txBody>
      </p:sp>
      <p:sp>
        <p:nvSpPr>
          <p:cNvPr id="6" name="TextBox 5">
            <a:extLst>
              <a:ext uri="{FF2B5EF4-FFF2-40B4-BE49-F238E27FC236}">
                <a16:creationId xmlns:a16="http://schemas.microsoft.com/office/drawing/2014/main" id="{618C6A0A-E1A8-6AF3-3CB9-D7E1FB00FB63}"/>
              </a:ext>
            </a:extLst>
          </p:cNvPr>
          <p:cNvSpPr txBox="1"/>
          <p:nvPr/>
        </p:nvSpPr>
        <p:spPr>
          <a:xfrm>
            <a:off x="1000685" y="1868269"/>
            <a:ext cx="6096000" cy="369332"/>
          </a:xfrm>
          <a:prstGeom prst="rect">
            <a:avLst/>
          </a:prstGeom>
          <a:noFill/>
        </p:spPr>
        <p:txBody>
          <a:bodyPr wrap="square">
            <a:spAutoFit/>
          </a:bodyPr>
          <a:lstStyle/>
          <a:p>
            <a:r>
              <a:rPr lang="en-US" b="0" dirty="0">
                <a:effectLst/>
                <a:latin typeface="Consolas" panose="020B0609020204030204" pitchFamily="49" charset="0"/>
              </a:rPr>
              <a:t>Random Forest - 0.8292682926829268 %</a:t>
            </a:r>
          </a:p>
        </p:txBody>
      </p:sp>
      <p:sp>
        <p:nvSpPr>
          <p:cNvPr id="8" name="TextBox 7">
            <a:extLst>
              <a:ext uri="{FF2B5EF4-FFF2-40B4-BE49-F238E27FC236}">
                <a16:creationId xmlns:a16="http://schemas.microsoft.com/office/drawing/2014/main" id="{366223BF-BC68-6FFF-0E5C-2C28308469BF}"/>
              </a:ext>
            </a:extLst>
          </p:cNvPr>
          <p:cNvSpPr txBox="1"/>
          <p:nvPr/>
        </p:nvSpPr>
        <p:spPr>
          <a:xfrm>
            <a:off x="353545" y="976933"/>
            <a:ext cx="6096000" cy="707886"/>
          </a:xfrm>
          <a:prstGeom prst="rect">
            <a:avLst/>
          </a:prstGeom>
          <a:noFill/>
        </p:spPr>
        <p:txBody>
          <a:bodyPr wrap="square">
            <a:spAutoFit/>
          </a:bodyPr>
          <a:lstStyle/>
          <a:p>
            <a:r>
              <a:rPr lang="en-US" sz="2000" b="0" dirty="0">
                <a:effectLst/>
                <a:latin typeface="Times New Roman" panose="02020603050405020304" pitchFamily="18" charset="0"/>
                <a:cs typeface="Times New Roman" panose="02020603050405020304" pitchFamily="18" charset="0"/>
              </a:rPr>
              <a:t>- As per Accuracy of above models we have </a:t>
            </a:r>
            <a:r>
              <a:rPr lang="en-US" sz="2000" b="0" dirty="0" err="1">
                <a:effectLst/>
                <a:latin typeface="Times New Roman" panose="02020603050405020304" pitchFamily="18" charset="0"/>
                <a:cs typeface="Times New Roman" panose="02020603050405020304" pitchFamily="18" charset="0"/>
              </a:rPr>
              <a:t>selecte</a:t>
            </a:r>
            <a:r>
              <a:rPr lang="en-US" sz="2000" b="0" dirty="0">
                <a:effectLst/>
                <a:latin typeface="Times New Roman" panose="02020603050405020304" pitchFamily="18" charset="0"/>
                <a:cs typeface="Times New Roman" panose="02020603050405020304" pitchFamily="18" charset="0"/>
              </a:rPr>
              <a:t> the best performing algorithm in our model  </a:t>
            </a:r>
          </a:p>
        </p:txBody>
      </p:sp>
      <p:pic>
        <p:nvPicPr>
          <p:cNvPr id="7" name="Picture 6">
            <a:extLst>
              <a:ext uri="{FF2B5EF4-FFF2-40B4-BE49-F238E27FC236}">
                <a16:creationId xmlns:a16="http://schemas.microsoft.com/office/drawing/2014/main" id="{C36F2F3D-E663-01E0-790B-8597BB668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532" y="166840"/>
            <a:ext cx="5360662" cy="5976785"/>
          </a:xfrm>
          <a:prstGeom prst="rect">
            <a:avLst/>
          </a:prstGeom>
        </p:spPr>
      </p:pic>
      <p:sp>
        <p:nvSpPr>
          <p:cNvPr id="9" name="TextBox 8">
            <a:extLst>
              <a:ext uri="{FF2B5EF4-FFF2-40B4-BE49-F238E27FC236}">
                <a16:creationId xmlns:a16="http://schemas.microsoft.com/office/drawing/2014/main" id="{D426E9F4-07D4-83C6-AB70-4FA6F5CC5F01}"/>
              </a:ext>
            </a:extLst>
          </p:cNvPr>
          <p:cNvSpPr txBox="1"/>
          <p:nvPr/>
        </p:nvSpPr>
        <p:spPr>
          <a:xfrm>
            <a:off x="953620" y="2669054"/>
            <a:ext cx="4895850" cy="1077218"/>
          </a:xfrm>
          <a:prstGeom prst="rect">
            <a:avLst/>
          </a:prstGeom>
          <a:noFill/>
        </p:spPr>
        <p:txBody>
          <a:bodyPr wrap="square" rtlCol="0">
            <a:spAutoFit/>
          </a:bodyPr>
          <a:lstStyle/>
          <a:p>
            <a:r>
              <a:rPr lang="en-US" sz="3200" b="1" dirty="0">
                <a:solidFill>
                  <a:schemeClr val="bg2">
                    <a:lumMod val="50000"/>
                  </a:schemeClr>
                </a:solidFill>
              </a:rPr>
              <a:t>Final Web application with Random forest Algorithm</a:t>
            </a:r>
            <a:endParaRPr lang="en-IN" sz="3200" b="1" dirty="0">
              <a:solidFill>
                <a:schemeClr val="bg2">
                  <a:lumMod val="50000"/>
                </a:schemeClr>
              </a:solidFill>
            </a:endParaRPr>
          </a:p>
        </p:txBody>
      </p:sp>
    </p:spTree>
    <p:extLst>
      <p:ext uri="{BB962C8B-B14F-4D97-AF65-F5344CB8AC3E}">
        <p14:creationId xmlns:p14="http://schemas.microsoft.com/office/powerpoint/2010/main" val="184571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09AF3-EBE6-93C9-2E74-D27BE7E6A58B}"/>
              </a:ext>
            </a:extLst>
          </p:cNvPr>
          <p:cNvSpPr txBox="1"/>
          <p:nvPr/>
        </p:nvSpPr>
        <p:spPr>
          <a:xfrm>
            <a:off x="1658471" y="1146592"/>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AD0CF65D-6367-E5FD-A147-72E467F2E813}"/>
              </a:ext>
            </a:extLst>
          </p:cNvPr>
          <p:cNvSpPr txBox="1"/>
          <p:nvPr/>
        </p:nvSpPr>
        <p:spPr>
          <a:xfrm>
            <a:off x="1658470" y="1623536"/>
            <a:ext cx="8579223"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application of machine learning algorithms to predict loan eligibility has the potential to revolutionize the lending industry. This technology offers a data-driven approach that enhances decision-making for financial institutions and improves the overall customer experience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44163B-4F76-2F53-7C8E-140AA95E3B47}"/>
              </a:ext>
            </a:extLst>
          </p:cNvPr>
          <p:cNvSpPr txBox="1"/>
          <p:nvPr/>
        </p:nvSpPr>
        <p:spPr>
          <a:xfrm>
            <a:off x="1658471" y="3244334"/>
            <a:ext cx="6096000" cy="369332"/>
          </a:xfrm>
          <a:prstGeom prst="rect">
            <a:avLst/>
          </a:prstGeom>
          <a:noFill/>
        </p:spPr>
        <p:txBody>
          <a:bodyPr wrap="square">
            <a:spAutoFit/>
          </a:bodyPr>
          <a:lstStyle/>
          <a:p>
            <a:r>
              <a:rPr lang="en-US" b="1" i="0" dirty="0">
                <a:effectLst/>
                <a:latin typeface="Söhne"/>
              </a:rPr>
              <a:t>1. Risk Reduction and Informed Decisions:</a:t>
            </a:r>
            <a:endParaRPr lang="en-IN" dirty="0"/>
          </a:p>
        </p:txBody>
      </p:sp>
      <p:sp>
        <p:nvSpPr>
          <p:cNvPr id="9" name="TextBox 8">
            <a:extLst>
              <a:ext uri="{FF2B5EF4-FFF2-40B4-BE49-F238E27FC236}">
                <a16:creationId xmlns:a16="http://schemas.microsoft.com/office/drawing/2014/main" id="{79276D42-084D-DB6C-8592-6EB289F6EE3D}"/>
              </a:ext>
            </a:extLst>
          </p:cNvPr>
          <p:cNvSpPr txBox="1"/>
          <p:nvPr/>
        </p:nvSpPr>
        <p:spPr>
          <a:xfrm>
            <a:off x="1658471" y="4427675"/>
            <a:ext cx="6096000" cy="646331"/>
          </a:xfrm>
          <a:prstGeom prst="rect">
            <a:avLst/>
          </a:prstGeom>
          <a:noFill/>
        </p:spPr>
        <p:txBody>
          <a:bodyPr wrap="square">
            <a:spAutoFit/>
          </a:bodyPr>
          <a:lstStyle/>
          <a:p>
            <a:r>
              <a:rPr lang="en-IN" b="1" i="0" dirty="0">
                <a:effectLst/>
                <a:latin typeface="Söhne"/>
              </a:rPr>
              <a:t>3. Enhanced Customer Experience:2. Automation and Efficiency:</a:t>
            </a:r>
            <a:endParaRPr lang="en-IN" dirty="0"/>
          </a:p>
        </p:txBody>
      </p:sp>
      <p:sp>
        <p:nvSpPr>
          <p:cNvPr id="11" name="TextBox 10">
            <a:extLst>
              <a:ext uri="{FF2B5EF4-FFF2-40B4-BE49-F238E27FC236}">
                <a16:creationId xmlns:a16="http://schemas.microsoft.com/office/drawing/2014/main" id="{ADFA1D05-3A2A-CC2E-9369-B6E9F67F6883}"/>
              </a:ext>
            </a:extLst>
          </p:cNvPr>
          <p:cNvSpPr txBox="1"/>
          <p:nvPr/>
        </p:nvSpPr>
        <p:spPr>
          <a:xfrm>
            <a:off x="1658471" y="3836004"/>
            <a:ext cx="6096000" cy="369332"/>
          </a:xfrm>
          <a:prstGeom prst="rect">
            <a:avLst/>
          </a:prstGeom>
          <a:noFill/>
        </p:spPr>
        <p:txBody>
          <a:bodyPr wrap="square">
            <a:spAutoFit/>
          </a:bodyPr>
          <a:lstStyle/>
          <a:p>
            <a:r>
              <a:rPr lang="en-IN" b="1" i="0" dirty="0">
                <a:effectLst/>
                <a:latin typeface="Söhne"/>
              </a:rPr>
              <a:t>2. Automation and Efficiency:</a:t>
            </a:r>
            <a:endParaRPr lang="en-IN" dirty="0"/>
          </a:p>
        </p:txBody>
      </p:sp>
    </p:spTree>
    <p:extLst>
      <p:ext uri="{BB962C8B-B14F-4D97-AF65-F5344CB8AC3E}">
        <p14:creationId xmlns:p14="http://schemas.microsoft.com/office/powerpoint/2010/main" val="51739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0E9D83-4185-A573-B378-1464176A21F5}"/>
              </a:ext>
            </a:extLst>
          </p:cNvPr>
          <p:cNvSpPr txBox="1"/>
          <p:nvPr/>
        </p:nvSpPr>
        <p:spPr>
          <a:xfrm>
            <a:off x="3451412" y="2452316"/>
            <a:ext cx="4975412" cy="1200329"/>
          </a:xfrm>
          <a:prstGeom prst="rect">
            <a:avLst/>
          </a:prstGeom>
          <a:noFill/>
        </p:spPr>
        <p:txBody>
          <a:bodyPr wrap="square">
            <a:spAutoFit/>
          </a:bodyPr>
          <a:lstStyle/>
          <a:p>
            <a:r>
              <a:rPr lang="en-IN"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6751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401BF9-5CCD-FA04-6A04-1545756BDF41}"/>
              </a:ext>
            </a:extLst>
          </p:cNvPr>
          <p:cNvSpPr txBox="1"/>
          <p:nvPr/>
        </p:nvSpPr>
        <p:spPr>
          <a:xfrm>
            <a:off x="1183341" y="1586753"/>
            <a:ext cx="8758518" cy="230832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Problem statement: </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Financial institutions need efficient and accurate loan eligibility assessment. Traditional methods are slow and limited, leading to suboptimal decisions. We aim to develop machine learning models that automate and enhance this process, ensuring accuracy, fairness, transparency, and compliance.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91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192E24-89D0-D6F3-1B81-D8CB48BDC875}"/>
              </a:ext>
            </a:extLst>
          </p:cNvPr>
          <p:cNvSpPr txBox="1"/>
          <p:nvPr/>
        </p:nvSpPr>
        <p:spPr>
          <a:xfrm>
            <a:off x="1264022" y="1115670"/>
            <a:ext cx="7422777" cy="317009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Why is predicting loan eligibility crucial for financial institutions?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emphasize the significance of predicting loan eligibility for financial institutions.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explain how prediction enhances decision-making in lending.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highlight the impact of loan eligibility prediction on the customer experience.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92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00F1CE-6707-20AF-1D1E-C3F2EB702749}"/>
              </a:ext>
            </a:extLst>
          </p:cNvPr>
          <p:cNvSpPr txBox="1"/>
          <p:nvPr/>
        </p:nvSpPr>
        <p:spPr>
          <a:xfrm>
            <a:off x="1640541" y="1101769"/>
            <a:ext cx="8426824" cy="3785652"/>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Dataset Overview</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Source of the dataset</a:t>
            </a:r>
          </a:p>
          <a:p>
            <a:r>
              <a:rPr lang="en-US" dirty="0">
                <a:latin typeface="Times New Roman" panose="02020603050405020304" pitchFamily="18" charset="0"/>
                <a:cs typeface="Times New Roman" panose="02020603050405020304" pitchFamily="18" charset="0"/>
              </a:rPr>
              <a:t>    we have collected the dataset from Kaggle for the topic loan predictions.</a:t>
            </a:r>
          </a:p>
          <a:p>
            <a:r>
              <a:rPr lang="en-US" dirty="0">
                <a:latin typeface="Times New Roman" panose="02020603050405020304" pitchFamily="18" charset="0"/>
                <a:cs typeface="Times New Roman" panose="02020603050405020304" pitchFamily="18" charset="0"/>
                <a:hlinkClick r:id="rId2"/>
              </a:rPr>
              <a:t>https://www.kaggle.com/datasets/vikasukani/loan-eligible-dataset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description</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variables </a:t>
            </a:r>
            <a:r>
              <a:rPr lang="en-US" dirty="0">
                <a:latin typeface="Times New Roman" panose="02020603050405020304" pitchFamily="18" charset="0"/>
                <a:cs typeface="Times New Roman" panose="02020603050405020304" pitchFamily="18" charset="0"/>
              </a:rPr>
              <a:t>(</a:t>
            </a:r>
            <a:r>
              <a:rPr lang="en-US" sz="1800" b="0" i="0" u="none" strike="noStrike" dirty="0">
                <a:solidFill>
                  <a:srgbClr val="000000"/>
                </a:solidFill>
                <a:effectLst/>
                <a:latin typeface="Calibri" panose="020F0502020204030204" pitchFamily="34" charset="0"/>
              </a:rPr>
              <a:t>Loan ID</a:t>
            </a:r>
            <a:r>
              <a:rPr lang="en-US" dirty="0"/>
              <a:t> ,</a:t>
            </a:r>
            <a:r>
              <a:rPr lang="en-US" sz="1800" b="0" i="0" u="none" strike="noStrike" dirty="0">
                <a:solidFill>
                  <a:srgbClr val="000000"/>
                </a:solidFill>
                <a:effectLst/>
                <a:latin typeface="Calibri" panose="020F0502020204030204" pitchFamily="34" charset="0"/>
              </a:rPr>
              <a:t>Gender,</a:t>
            </a:r>
            <a:r>
              <a:rPr lang="en-US" dirty="0"/>
              <a:t> </a:t>
            </a:r>
            <a:r>
              <a:rPr lang="en-US" sz="1800" b="0" i="0" u="none" strike="noStrike" dirty="0">
                <a:solidFill>
                  <a:srgbClr val="000000"/>
                </a:solidFill>
                <a:effectLst/>
                <a:latin typeface="Calibri" panose="020F0502020204030204" pitchFamily="34" charset="0"/>
              </a:rPr>
              <a:t>Married</a:t>
            </a:r>
            <a:r>
              <a:rPr lang="en-US" dirty="0"/>
              <a:t> ,</a:t>
            </a:r>
            <a:r>
              <a:rPr lang="en-US" sz="1800" b="0" i="0" u="none" strike="noStrike" dirty="0">
                <a:solidFill>
                  <a:srgbClr val="000000"/>
                </a:solidFill>
                <a:effectLst/>
                <a:latin typeface="Calibri" panose="020F0502020204030204" pitchFamily="34" charset="0"/>
              </a:rPr>
              <a:t>Dependents,</a:t>
            </a:r>
            <a:r>
              <a:rPr lang="en-US" dirty="0"/>
              <a:t> </a:t>
            </a:r>
            <a:r>
              <a:rPr lang="en-US" sz="1800" b="0" i="0" u="none" strike="noStrike" dirty="0">
                <a:solidFill>
                  <a:srgbClr val="000000"/>
                </a:solidFill>
                <a:effectLst/>
                <a:latin typeface="Calibri" panose="020F0502020204030204" pitchFamily="34" charset="0"/>
              </a:rPr>
              <a:t>Education,</a:t>
            </a:r>
            <a:r>
              <a:rPr lang="en-US" dirty="0"/>
              <a:t> </a:t>
            </a:r>
            <a:r>
              <a:rPr lang="en-US" sz="1800" b="0" i="0" u="none" strike="noStrike" dirty="0">
                <a:solidFill>
                  <a:srgbClr val="000000"/>
                </a:solidFill>
                <a:effectLst/>
                <a:latin typeface="Calibri" panose="020F0502020204030204" pitchFamily="34" charset="0"/>
              </a:rPr>
              <a:t>Self Employed</a:t>
            </a:r>
            <a:r>
              <a:rPr lang="en-US" dirty="0"/>
              <a:t> , </a:t>
            </a:r>
            <a:r>
              <a:rPr lang="en-US" sz="1800" b="0" i="0" u="none" strike="noStrike" dirty="0">
                <a:solidFill>
                  <a:srgbClr val="000000"/>
                </a:solidFill>
                <a:effectLst/>
                <a:latin typeface="Calibri" panose="020F0502020204030204" pitchFamily="34" charset="0"/>
              </a:rPr>
              <a:t>Applicant Income</a:t>
            </a:r>
            <a:r>
              <a:rPr lang="en-US" dirty="0"/>
              <a:t>, </a:t>
            </a:r>
            <a:r>
              <a:rPr lang="en-US" sz="1800" b="0" i="0" u="none" strike="noStrike" dirty="0">
                <a:solidFill>
                  <a:srgbClr val="000000"/>
                </a:solidFill>
                <a:effectLst/>
                <a:latin typeface="Calibri" panose="020F0502020204030204" pitchFamily="34" charset="0"/>
              </a:rPr>
              <a:t>Co-applicant Income, </a:t>
            </a:r>
            <a:r>
              <a:rPr lang="en-US" dirty="0"/>
              <a:t> </a:t>
            </a:r>
            <a:r>
              <a:rPr lang="en-US" sz="1800" b="0" i="0" u="none" strike="noStrike" dirty="0">
                <a:solidFill>
                  <a:srgbClr val="000000"/>
                </a:solidFill>
                <a:effectLst/>
                <a:latin typeface="Calibri" panose="020F0502020204030204" pitchFamily="34" charset="0"/>
              </a:rPr>
              <a:t>Loan Amount, </a:t>
            </a:r>
            <a:r>
              <a:rPr lang="en-US" dirty="0"/>
              <a:t> </a:t>
            </a:r>
            <a:r>
              <a:rPr lang="en-US" sz="1800" b="0" i="0" u="none" strike="noStrike" dirty="0">
                <a:solidFill>
                  <a:srgbClr val="000000"/>
                </a:solidFill>
                <a:effectLst/>
                <a:latin typeface="Calibri" panose="020F0502020204030204" pitchFamily="34" charset="0"/>
              </a:rPr>
              <a:t>Loan Amount Term,</a:t>
            </a:r>
            <a:r>
              <a:rPr lang="en-US" dirty="0"/>
              <a:t> </a:t>
            </a:r>
            <a:r>
              <a:rPr lang="en-US" sz="1800" b="0" i="0" u="none" strike="noStrike" dirty="0">
                <a:solidFill>
                  <a:srgbClr val="000000"/>
                </a:solidFill>
                <a:effectLst/>
                <a:latin typeface="Calibri" panose="020F0502020204030204" pitchFamily="34" charset="0"/>
              </a:rPr>
              <a:t>Credit History</a:t>
            </a:r>
            <a:r>
              <a:rPr lang="en-US" dirty="0"/>
              <a:t> ,</a:t>
            </a:r>
            <a:r>
              <a:rPr lang="en-US" sz="1800" b="0" i="0" u="none" strike="noStrike" dirty="0">
                <a:solidFill>
                  <a:srgbClr val="000000"/>
                </a:solidFill>
                <a:effectLst/>
                <a:latin typeface="Calibri" panose="020F0502020204030204" pitchFamily="34" charset="0"/>
              </a:rPr>
              <a:t>Property Area.)</a:t>
            </a:r>
            <a:r>
              <a:rPr lang="en-US" dirty="0"/>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77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C3D20-06D9-EE32-AB1C-2CCDFD9F93B5}"/>
              </a:ext>
            </a:extLst>
          </p:cNvPr>
          <p:cNvSpPr txBox="1"/>
          <p:nvPr/>
        </p:nvSpPr>
        <p:spPr>
          <a:xfrm>
            <a:off x="1290674" y="716620"/>
            <a:ext cx="9402308" cy="489364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 Preprocessing</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Handling Missing Values: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Decide how to handle missing values. Options include imputation with mean, median, mode, or dropping rows with missing values.</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Encoding Categorical Variables: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Convert categorical variables like "Gender," "Married," "Dependents," "Education," "</a:t>
            </a:r>
            <a:r>
              <a:rPr lang="en-US" dirty="0" err="1">
                <a:latin typeface="Times New Roman" panose="02020603050405020304" pitchFamily="18" charset="0"/>
                <a:cs typeface="Times New Roman" panose="02020603050405020304" pitchFamily="18" charset="0"/>
              </a:rPr>
              <a:t>Self_Employed</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 into numerical format. </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Scaling:</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Standardize or normalize numerical features like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CoapplicantIncome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LoanAmount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Loan_Amount_Term</a:t>
            </a:r>
            <a:r>
              <a:rPr lang="en-US" dirty="0">
                <a:latin typeface="Times New Roman" panose="02020603050405020304" pitchFamily="18" charset="0"/>
                <a:cs typeface="Times New Roman" panose="02020603050405020304" pitchFamily="18" charset="0"/>
              </a:rPr>
              <a:t>" to ensure that all variables are on the same scale.</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82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C2BB1B-3952-55B9-28F4-6D543A41C7D3}"/>
              </a:ext>
            </a:extLst>
          </p:cNvPr>
          <p:cNvSpPr txBox="1"/>
          <p:nvPr/>
        </p:nvSpPr>
        <p:spPr>
          <a:xfrm>
            <a:off x="1446836" y="1166842"/>
            <a:ext cx="9884780" cy="3970318"/>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Handling Outliers: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Check for outliers in numerical features. You can use statistical methods or visualizations to identify and handle outliers.</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Engineering: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new features if necessary. For example, you can calculate the total income by adding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CoapplicantIncome</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Splitting:</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Split the dataset into training and testing sets to evaluate the machine learning model's performance. The target variable should be separated from the features.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45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98366E-7953-5EE0-2EFB-057E19B7932A}"/>
              </a:ext>
            </a:extLst>
          </p:cNvPr>
          <p:cNvSpPr txBox="1"/>
          <p:nvPr/>
        </p:nvSpPr>
        <p:spPr>
          <a:xfrm>
            <a:off x="968188" y="581817"/>
            <a:ext cx="6096000" cy="646331"/>
          </a:xfrm>
          <a:prstGeom prst="rect">
            <a:avLst/>
          </a:prstGeom>
          <a:noFill/>
        </p:spPr>
        <p:txBody>
          <a:bodyPr wrap="square">
            <a:spAutoFit/>
          </a:bodyPr>
          <a:lstStyle/>
          <a:p>
            <a:pPr marL="342900" indent="-342900">
              <a:buFont typeface="+mj-lt"/>
              <a:buAutoNum type="arabicPeriod"/>
            </a:pPr>
            <a:r>
              <a:rPr lang="en-IN" b="1" dirty="0">
                <a:effectLst/>
                <a:latin typeface="Times New Roman" panose="02020603050405020304" pitchFamily="18" charset="0"/>
                <a:cs typeface="Times New Roman" panose="02020603050405020304" pitchFamily="18" charset="0"/>
              </a:rPr>
              <a:t>LOGISTIC REGRESSION ALGORITHM</a:t>
            </a:r>
            <a:endParaRPr lang="en-IN" b="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F48BC3-2D26-289D-4839-0E3DCF8887AD}"/>
              </a:ext>
            </a:extLst>
          </p:cNvPr>
          <p:cNvSpPr txBox="1"/>
          <p:nvPr/>
        </p:nvSpPr>
        <p:spPr>
          <a:xfrm>
            <a:off x="968188" y="3586772"/>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2.   DECISION TREE ALGORITHM</a:t>
            </a:r>
          </a:p>
        </p:txBody>
      </p:sp>
      <p:sp>
        <p:nvSpPr>
          <p:cNvPr id="9" name="TextBox 8">
            <a:extLst>
              <a:ext uri="{FF2B5EF4-FFF2-40B4-BE49-F238E27FC236}">
                <a16:creationId xmlns:a16="http://schemas.microsoft.com/office/drawing/2014/main" id="{ACFF2460-1C84-EF30-5859-B396B21CBFB1}"/>
              </a:ext>
            </a:extLst>
          </p:cNvPr>
          <p:cNvSpPr txBox="1"/>
          <p:nvPr/>
        </p:nvSpPr>
        <p:spPr>
          <a:xfrm>
            <a:off x="1120588" y="1053243"/>
            <a:ext cx="6096000" cy="2062103"/>
          </a:xfrm>
          <a:prstGeom prst="rect">
            <a:avLst/>
          </a:prstGeom>
          <a:noFill/>
        </p:spPr>
        <p:txBody>
          <a:bodyPr wrap="square">
            <a:spAutoFit/>
          </a:bodyPr>
          <a:lstStyle/>
          <a:p>
            <a:pPr marL="0" indent="0" algn="just">
              <a:buNone/>
            </a:pPr>
            <a:r>
              <a:rPr lang="en-US" dirty="0"/>
              <a:t>- Logistic regression is a popular Supervised Learning algorithm used to estimate categorical dependent variables based on independent variables. It predicts a categorical value through probabilistic values ranging from 0 to 1. Unlike Linear Regression, which is used for regression problems, logistic regression is generally used for classification problems.</a:t>
            </a:r>
            <a:endParaRPr lang="en-US" sz="2000" b="1" dirty="0"/>
          </a:p>
          <a:p>
            <a:pPr marL="0" indent="0" algn="just">
              <a:buNone/>
            </a:pPr>
            <a:r>
              <a:rPr lang="en-US" sz="2000" b="1" dirty="0"/>
              <a:t>sigmoid function=1/(1+e</a:t>
            </a:r>
            <a:r>
              <a:rPr lang="en-US" sz="2000" b="1" baseline="30000" dirty="0"/>
              <a:t>-x</a:t>
            </a:r>
            <a:r>
              <a:rPr lang="en-US" sz="2000" b="1" dirty="0"/>
              <a:t>)</a:t>
            </a:r>
          </a:p>
        </p:txBody>
      </p:sp>
      <p:pic>
        <p:nvPicPr>
          <p:cNvPr id="10" name="Picture 9">
            <a:extLst>
              <a:ext uri="{FF2B5EF4-FFF2-40B4-BE49-F238E27FC236}">
                <a16:creationId xmlns:a16="http://schemas.microsoft.com/office/drawing/2014/main" id="{F2F0EDD1-A97E-5E07-3FD3-68595FA61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449" y="225911"/>
            <a:ext cx="4135092" cy="2889435"/>
          </a:xfrm>
          <a:prstGeom prst="rect">
            <a:avLst/>
          </a:prstGeom>
        </p:spPr>
      </p:pic>
      <p:sp>
        <p:nvSpPr>
          <p:cNvPr id="12" name="TextBox 11">
            <a:extLst>
              <a:ext uri="{FF2B5EF4-FFF2-40B4-BE49-F238E27FC236}">
                <a16:creationId xmlns:a16="http://schemas.microsoft.com/office/drawing/2014/main" id="{9E9B5A5A-5FAC-D0EE-41AB-2A897FFB3B06}"/>
              </a:ext>
            </a:extLst>
          </p:cNvPr>
          <p:cNvSpPr txBox="1"/>
          <p:nvPr/>
        </p:nvSpPr>
        <p:spPr>
          <a:xfrm>
            <a:off x="968188" y="4098735"/>
            <a:ext cx="6096000" cy="1477328"/>
          </a:xfrm>
          <a:prstGeom prst="rect">
            <a:avLst/>
          </a:prstGeom>
          <a:noFill/>
        </p:spPr>
        <p:txBody>
          <a:bodyPr wrap="square">
            <a:spAutoFit/>
          </a:bodyPr>
          <a:lstStyle/>
          <a:p>
            <a:pPr marL="0" indent="0" algn="just">
              <a:buNone/>
            </a:pPr>
            <a:r>
              <a:rPr lang="en-US" dirty="0"/>
              <a:t>- The decision tree method uses a decision-boosting machine to predict energy consumption by identifying key predictors. Multiple trees are built, utilizing previous tree information to improve accuracy, with tuning parameters optimized for better performance.</a:t>
            </a:r>
          </a:p>
        </p:txBody>
      </p:sp>
      <p:pic>
        <p:nvPicPr>
          <p:cNvPr id="13" name="Picture 12">
            <a:extLst>
              <a:ext uri="{FF2B5EF4-FFF2-40B4-BE49-F238E27FC236}">
                <a16:creationId xmlns:a16="http://schemas.microsoft.com/office/drawing/2014/main" id="{52DFF805-1153-81B2-9B0A-6269609BE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835" y="3586772"/>
            <a:ext cx="4602381" cy="2699079"/>
          </a:xfrm>
          <a:prstGeom prst="rect">
            <a:avLst/>
          </a:prstGeom>
        </p:spPr>
      </p:pic>
    </p:spTree>
    <p:extLst>
      <p:ext uri="{BB962C8B-B14F-4D97-AF65-F5344CB8AC3E}">
        <p14:creationId xmlns:p14="http://schemas.microsoft.com/office/powerpoint/2010/main" val="279240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0F8327-88E1-AF97-EC35-3A96EC985515}"/>
              </a:ext>
            </a:extLst>
          </p:cNvPr>
          <p:cNvSpPr txBox="1"/>
          <p:nvPr/>
        </p:nvSpPr>
        <p:spPr>
          <a:xfrm>
            <a:off x="1138518" y="734216"/>
            <a:ext cx="6096000" cy="369332"/>
          </a:xfrm>
          <a:prstGeom prst="rect">
            <a:avLst/>
          </a:prstGeom>
          <a:noFill/>
        </p:spPr>
        <p:txBody>
          <a:bodyPr wrap="square">
            <a:spAutoFit/>
          </a:bodyPr>
          <a:lstStyle/>
          <a:p>
            <a:r>
              <a:rPr lang="en-IN" b="1" dirty="0">
                <a:effectLst/>
                <a:latin typeface="Times New Roman" panose="02020603050405020304" pitchFamily="18" charset="0"/>
                <a:cs typeface="Times New Roman" panose="02020603050405020304" pitchFamily="18" charset="0"/>
              </a:rPr>
              <a:t>3.  RANDOM FOREST ALGORITHM</a:t>
            </a:r>
          </a:p>
        </p:txBody>
      </p:sp>
      <p:sp>
        <p:nvSpPr>
          <p:cNvPr id="11" name="TextBox 10">
            <a:extLst>
              <a:ext uri="{FF2B5EF4-FFF2-40B4-BE49-F238E27FC236}">
                <a16:creationId xmlns:a16="http://schemas.microsoft.com/office/drawing/2014/main" id="{A0554698-0576-C6AE-84C2-7333BB5DC99F}"/>
              </a:ext>
            </a:extLst>
          </p:cNvPr>
          <p:cNvSpPr txBox="1"/>
          <p:nvPr/>
        </p:nvSpPr>
        <p:spPr>
          <a:xfrm>
            <a:off x="1138518" y="3429000"/>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4.  SUPPORT VECTOR MACHINE (SVM) ALGORITHM</a:t>
            </a:r>
          </a:p>
        </p:txBody>
      </p:sp>
      <p:sp>
        <p:nvSpPr>
          <p:cNvPr id="15" name="TextBox 14">
            <a:extLst>
              <a:ext uri="{FF2B5EF4-FFF2-40B4-BE49-F238E27FC236}">
                <a16:creationId xmlns:a16="http://schemas.microsoft.com/office/drawing/2014/main" id="{E6BEE797-F3F7-DD84-584F-756D2C3E66B7}"/>
              </a:ext>
            </a:extLst>
          </p:cNvPr>
          <p:cNvSpPr txBox="1"/>
          <p:nvPr/>
        </p:nvSpPr>
        <p:spPr>
          <a:xfrm>
            <a:off x="1138518" y="4011740"/>
            <a:ext cx="6221506" cy="2031325"/>
          </a:xfrm>
          <a:prstGeom prst="rect">
            <a:avLst/>
          </a:prstGeom>
          <a:noFill/>
        </p:spPr>
        <p:txBody>
          <a:bodyPr wrap="square">
            <a:spAutoFit/>
          </a:bodyPr>
          <a:lstStyle/>
          <a:p>
            <a:pPr algn="just"/>
            <a:r>
              <a:rPr lang="en-US" dirty="0"/>
              <a:t>-At First support vectors are drawn and margins are maximized.</a:t>
            </a:r>
          </a:p>
          <a:p>
            <a:pPr algn="just"/>
            <a:endParaRPr lang="en-US" dirty="0"/>
          </a:p>
          <a:p>
            <a:pPr algn="just"/>
            <a:r>
              <a:rPr lang="en-US" dirty="0"/>
              <a:t>-After that Hyperplane is drawn in such a way that it classifies data into different parts.</a:t>
            </a:r>
          </a:p>
          <a:p>
            <a:pPr algn="just"/>
            <a:endParaRPr lang="en-US" dirty="0"/>
          </a:p>
          <a:p>
            <a:pPr algn="just"/>
            <a:r>
              <a:rPr lang="en-US" dirty="0"/>
              <a:t>- SVM offers a tree-based approach to stratify predictor space into sample regions and can handle high-dimensional data</a:t>
            </a:r>
          </a:p>
        </p:txBody>
      </p:sp>
      <p:pic>
        <p:nvPicPr>
          <p:cNvPr id="17" name="Picture 16">
            <a:extLst>
              <a:ext uri="{FF2B5EF4-FFF2-40B4-BE49-F238E27FC236}">
                <a16:creationId xmlns:a16="http://schemas.microsoft.com/office/drawing/2014/main" id="{2FCCC44C-852E-B254-24B0-9E23DEC3432E}"/>
              </a:ext>
            </a:extLst>
          </p:cNvPr>
          <p:cNvPicPr>
            <a:picLocks noChangeAspect="1"/>
          </p:cNvPicPr>
          <p:nvPr/>
        </p:nvPicPr>
        <p:blipFill>
          <a:blip r:embed="rId2"/>
          <a:stretch>
            <a:fillRect/>
          </a:stretch>
        </p:blipFill>
        <p:spPr>
          <a:xfrm>
            <a:off x="7664824" y="3541949"/>
            <a:ext cx="4134962" cy="2645871"/>
          </a:xfrm>
          <a:prstGeom prst="rect">
            <a:avLst/>
          </a:prstGeom>
        </p:spPr>
      </p:pic>
      <p:sp>
        <p:nvSpPr>
          <p:cNvPr id="19" name="TextBox 18">
            <a:extLst>
              <a:ext uri="{FF2B5EF4-FFF2-40B4-BE49-F238E27FC236}">
                <a16:creationId xmlns:a16="http://schemas.microsoft.com/office/drawing/2014/main" id="{099FE4AB-FA3C-0EF3-9858-E57562389EED}"/>
              </a:ext>
            </a:extLst>
          </p:cNvPr>
          <p:cNvSpPr txBox="1"/>
          <p:nvPr/>
        </p:nvSpPr>
        <p:spPr>
          <a:xfrm>
            <a:off x="1138518" y="1316956"/>
            <a:ext cx="6096000" cy="1477328"/>
          </a:xfrm>
          <a:prstGeom prst="rect">
            <a:avLst/>
          </a:prstGeom>
          <a:noFill/>
        </p:spPr>
        <p:txBody>
          <a:bodyPr wrap="square">
            <a:spAutoFit/>
          </a:bodyPr>
          <a:lstStyle/>
          <a:p>
            <a:pPr marL="0" indent="0" algn="just">
              <a:buNone/>
            </a:pPr>
            <a:r>
              <a:rPr lang="en-US" dirty="0"/>
              <a:t>- It divides data into random samples and draws</a:t>
            </a:r>
          </a:p>
          <a:p>
            <a:pPr marL="0" indent="0" algn="just">
              <a:buNone/>
            </a:pPr>
            <a:r>
              <a:rPr lang="en-US" dirty="0"/>
              <a:t> decision trees for each sample.</a:t>
            </a:r>
          </a:p>
          <a:p>
            <a:pPr algn="just">
              <a:buFontTx/>
              <a:buChar char="-"/>
            </a:pPr>
            <a:r>
              <a:rPr lang="en-US" dirty="0"/>
              <a:t>Then It combines all decision trees to make </a:t>
            </a:r>
          </a:p>
          <a:p>
            <a:pPr algn="just"/>
            <a:r>
              <a:rPr lang="en-US" dirty="0"/>
              <a:t>  final decision.</a:t>
            </a:r>
          </a:p>
          <a:p>
            <a:pPr marL="0" indent="0" algn="just">
              <a:buNone/>
            </a:pPr>
            <a:r>
              <a:rPr lang="en-US" dirty="0"/>
              <a:t>- It helps to increase accuracy of decision tree.</a:t>
            </a:r>
          </a:p>
        </p:txBody>
      </p:sp>
      <p:pic>
        <p:nvPicPr>
          <p:cNvPr id="20" name="Picture 19">
            <a:extLst>
              <a:ext uri="{FF2B5EF4-FFF2-40B4-BE49-F238E27FC236}">
                <a16:creationId xmlns:a16="http://schemas.microsoft.com/office/drawing/2014/main" id="{13265F3A-263D-8871-96DF-50621034C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715" y="921911"/>
            <a:ext cx="5817071" cy="1933845"/>
          </a:xfrm>
          <a:prstGeom prst="rect">
            <a:avLst/>
          </a:prstGeom>
        </p:spPr>
      </p:pic>
    </p:spTree>
    <p:extLst>
      <p:ext uri="{BB962C8B-B14F-4D97-AF65-F5344CB8AC3E}">
        <p14:creationId xmlns:p14="http://schemas.microsoft.com/office/powerpoint/2010/main" val="306120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0B0966-11E5-687B-996F-BCFBFFF920F8}"/>
              </a:ext>
            </a:extLst>
          </p:cNvPr>
          <p:cNvSpPr txBox="1"/>
          <p:nvPr/>
        </p:nvSpPr>
        <p:spPr>
          <a:xfrm>
            <a:off x="806824" y="427246"/>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5. K-NEAREST NEIGHBOR(</a:t>
            </a:r>
            <a:r>
              <a:rPr lang="en-IN" b="1" dirty="0" err="1">
                <a:latin typeface="Times New Roman" panose="02020603050405020304" pitchFamily="18" charset="0"/>
                <a:cs typeface="Times New Roman" panose="02020603050405020304" pitchFamily="18" charset="0"/>
              </a:rPr>
              <a:t>kNN</a:t>
            </a:r>
            <a:r>
              <a:rPr lang="en-IN" b="1" dirty="0">
                <a:latin typeface="Times New Roman" panose="02020603050405020304" pitchFamily="18" charset="0"/>
                <a:cs typeface="Times New Roman" panose="02020603050405020304" pitchFamily="18" charset="0"/>
              </a:rPr>
              <a:t>) ALGORITHM</a:t>
            </a:r>
          </a:p>
        </p:txBody>
      </p:sp>
      <p:sp>
        <p:nvSpPr>
          <p:cNvPr id="9" name="TextBox 8">
            <a:extLst>
              <a:ext uri="{FF2B5EF4-FFF2-40B4-BE49-F238E27FC236}">
                <a16:creationId xmlns:a16="http://schemas.microsoft.com/office/drawing/2014/main" id="{7C3DC4D5-26D2-AD14-7848-23E320706A3B}"/>
              </a:ext>
            </a:extLst>
          </p:cNvPr>
          <p:cNvSpPr txBox="1"/>
          <p:nvPr/>
        </p:nvSpPr>
        <p:spPr>
          <a:xfrm>
            <a:off x="806824" y="3210966"/>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6. NAIVE BAYES ALGORITHM</a:t>
            </a:r>
          </a:p>
        </p:txBody>
      </p:sp>
      <p:sp>
        <p:nvSpPr>
          <p:cNvPr id="11" name="TextBox 10">
            <a:extLst>
              <a:ext uri="{FF2B5EF4-FFF2-40B4-BE49-F238E27FC236}">
                <a16:creationId xmlns:a16="http://schemas.microsoft.com/office/drawing/2014/main" id="{7F02E5EC-718B-7D71-39FF-6BF9B0BF8E91}"/>
              </a:ext>
            </a:extLst>
          </p:cNvPr>
          <p:cNvSpPr txBox="1"/>
          <p:nvPr/>
        </p:nvSpPr>
        <p:spPr>
          <a:xfrm>
            <a:off x="806824" y="3580298"/>
            <a:ext cx="6033247" cy="2031325"/>
          </a:xfrm>
          <a:prstGeom prst="rect">
            <a:avLst/>
          </a:prstGeom>
          <a:noFill/>
        </p:spPr>
        <p:txBody>
          <a:bodyPr wrap="square">
            <a:spAutoFit/>
          </a:bodyPr>
          <a:lstStyle/>
          <a:p>
            <a:pPr marL="0" indent="0">
              <a:buNone/>
            </a:pPr>
            <a:r>
              <a:rPr lang="en-US" b="1" dirty="0"/>
              <a:t>Bayes theorem:</a:t>
            </a:r>
          </a:p>
          <a:p>
            <a:pPr marL="0" indent="0">
              <a:buNone/>
            </a:pPr>
            <a:r>
              <a:rPr lang="en-US" b="1" dirty="0"/>
              <a:t>      P(A | B) =P(B/A)*P(A)/P(Total)</a:t>
            </a:r>
          </a:p>
          <a:p>
            <a:pPr marL="0" indent="0">
              <a:buNone/>
            </a:pPr>
            <a:r>
              <a:rPr lang="en-US" b="0" i="0" dirty="0">
                <a:effectLst/>
                <a:latin typeface="Söhne"/>
              </a:rPr>
              <a:t>- Naive Bayesian can compare multiple generalized additive models with different types of output variables, including subset selection and variables with high relative influence.</a:t>
            </a:r>
          </a:p>
          <a:p>
            <a:pPr marL="0" indent="0">
              <a:buNone/>
            </a:pPr>
            <a:r>
              <a:rPr lang="en-US" b="0" i="0" dirty="0">
                <a:effectLst/>
                <a:latin typeface="Söhne"/>
              </a:rPr>
              <a:t>The model with the best prediction accuracy can be identified using Naive Bayesian. </a:t>
            </a:r>
          </a:p>
        </p:txBody>
      </p:sp>
      <p:pic>
        <p:nvPicPr>
          <p:cNvPr id="12" name="Picture 11">
            <a:extLst>
              <a:ext uri="{FF2B5EF4-FFF2-40B4-BE49-F238E27FC236}">
                <a16:creationId xmlns:a16="http://schemas.microsoft.com/office/drawing/2014/main" id="{BAC21ADB-AE77-5FA9-8AD6-8E9F9E699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071" y="3327685"/>
            <a:ext cx="5235387" cy="2667001"/>
          </a:xfrm>
          <a:prstGeom prst="rect">
            <a:avLst/>
          </a:prstGeom>
        </p:spPr>
      </p:pic>
      <p:sp>
        <p:nvSpPr>
          <p:cNvPr id="14" name="TextBox 13">
            <a:extLst>
              <a:ext uri="{FF2B5EF4-FFF2-40B4-BE49-F238E27FC236}">
                <a16:creationId xmlns:a16="http://schemas.microsoft.com/office/drawing/2014/main" id="{2802D5BC-BD45-4C84-1762-CBF9C9B52372}"/>
              </a:ext>
            </a:extLst>
          </p:cNvPr>
          <p:cNvSpPr txBox="1"/>
          <p:nvPr/>
        </p:nvSpPr>
        <p:spPr>
          <a:xfrm>
            <a:off x="806824" y="791251"/>
            <a:ext cx="6033247" cy="2308324"/>
          </a:xfrm>
          <a:prstGeom prst="rect">
            <a:avLst/>
          </a:prstGeom>
          <a:noFill/>
        </p:spPr>
        <p:txBody>
          <a:bodyPr wrap="square">
            <a:spAutoFit/>
          </a:bodyPr>
          <a:lstStyle/>
          <a:p>
            <a:pPr marL="0" indent="0" algn="just">
              <a:buNone/>
            </a:pPr>
            <a:r>
              <a:rPr lang="en-US" dirty="0"/>
              <a:t>- K-nearest neighbor algorithm uses data directly for classification without building a model, with k representing the number of nearest neighbors used for estimating class membership.</a:t>
            </a:r>
          </a:p>
          <a:p>
            <a:pPr algn="just">
              <a:buFontTx/>
              <a:buChar char="-"/>
            </a:pPr>
            <a:r>
              <a:rPr lang="en-US" dirty="0"/>
              <a:t>  While KNN is simple and can provide justification for classification outcomes, calculating the case neighborhood requires defining a distance metric between data objects, which is a major drawback.</a:t>
            </a:r>
          </a:p>
        </p:txBody>
      </p:sp>
      <p:pic>
        <p:nvPicPr>
          <p:cNvPr id="15" name="Picture 14">
            <a:extLst>
              <a:ext uri="{FF2B5EF4-FFF2-40B4-BE49-F238E27FC236}">
                <a16:creationId xmlns:a16="http://schemas.microsoft.com/office/drawing/2014/main" id="{AE27D8B2-7710-BDEA-7A4D-739024474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177" y="414972"/>
            <a:ext cx="4663553" cy="2654727"/>
          </a:xfrm>
          <a:prstGeom prst="rect">
            <a:avLst/>
          </a:prstGeom>
        </p:spPr>
      </p:pic>
    </p:spTree>
    <p:extLst>
      <p:ext uri="{BB962C8B-B14F-4D97-AF65-F5344CB8AC3E}">
        <p14:creationId xmlns:p14="http://schemas.microsoft.com/office/powerpoint/2010/main" val="32574817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212</TotalTime>
  <Words>862</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Consolas</vt:lpstr>
      <vt:lpstr>Söhne</vt:lpstr>
      <vt:lpstr>Times New Roman</vt:lpstr>
      <vt:lpstr>Retrospect</vt:lpstr>
      <vt:lpstr>Predicting Loan Eligibility with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Eligibility with Machine Learning</dc:title>
  <dc:creator>chaitanya meshram</dc:creator>
  <cp:lastModifiedBy>Kumar Lohar</cp:lastModifiedBy>
  <cp:revision>6</cp:revision>
  <dcterms:created xsi:type="dcterms:W3CDTF">2023-11-08T05:31:19Z</dcterms:created>
  <dcterms:modified xsi:type="dcterms:W3CDTF">2023-11-08T16:58:47Z</dcterms:modified>
</cp:coreProperties>
</file>