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8"/>
  </p:notesMasterIdLst>
  <p:sldIdLst>
    <p:sldId id="256" r:id="rId3"/>
    <p:sldId id="306" r:id="rId4"/>
    <p:sldId id="307" r:id="rId5"/>
    <p:sldId id="308" r:id="rId6"/>
    <p:sldId id="309" r:id="rId7"/>
    <p:sldId id="317" r:id="rId8"/>
    <p:sldId id="310" r:id="rId9"/>
    <p:sldId id="318" r:id="rId10"/>
    <p:sldId id="319" r:id="rId11"/>
    <p:sldId id="320" r:id="rId12"/>
    <p:sldId id="321" r:id="rId13"/>
    <p:sldId id="329" r:id="rId14"/>
    <p:sldId id="322" r:id="rId15"/>
    <p:sldId id="323" r:id="rId16"/>
    <p:sldId id="311" r:id="rId17"/>
    <p:sldId id="330" r:id="rId18"/>
    <p:sldId id="331" r:id="rId19"/>
    <p:sldId id="332" r:id="rId20"/>
    <p:sldId id="333" r:id="rId21"/>
    <p:sldId id="334" r:id="rId22"/>
    <p:sldId id="335" r:id="rId23"/>
    <p:sldId id="312" r:id="rId24"/>
    <p:sldId id="316" r:id="rId25"/>
    <p:sldId id="313" r:id="rId26"/>
    <p:sldId id="305" r:id="rId2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3333CC"/>
    <a:srgbClr val="333399"/>
    <a:srgbClr val="000066"/>
    <a:srgbClr val="333333"/>
    <a:srgbClr val="969696"/>
    <a:srgbClr val="4D4D4D"/>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12" autoAdjust="0"/>
    <p:restoredTop sz="95596" autoAdjust="0"/>
  </p:normalViewPr>
  <p:slideViewPr>
    <p:cSldViewPr>
      <p:cViewPr varScale="1">
        <p:scale>
          <a:sx n="76" d="100"/>
          <a:sy n="76" d="100"/>
        </p:scale>
        <p:origin x="163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819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85B618F-E90D-440D-B723-AEB3211BA8CC}" type="slidenum">
              <a:rPr lang="en-US"/>
              <a:pPr>
                <a:defRPr/>
              </a:pPr>
              <a:t>‹#›</a:t>
            </a:fld>
            <a:endParaRPr lang="en-US"/>
          </a:p>
        </p:txBody>
      </p:sp>
    </p:spTree>
    <p:extLst>
      <p:ext uri="{BB962C8B-B14F-4D97-AF65-F5344CB8AC3E}">
        <p14:creationId xmlns:p14="http://schemas.microsoft.com/office/powerpoint/2010/main" val="33787988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46BFA0DC-3DF3-4F62-B2B9-79FF9CE1EAFB}" type="slidenum">
              <a:rPr lang="en-US" smtClean="0"/>
              <a:pPr/>
              <a:t>1</a:t>
            </a:fld>
            <a:endParaRPr lang="en-US"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75297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2400" y="990600"/>
            <a:ext cx="7772400" cy="704850"/>
          </a:xfrm>
          <a:effectLst>
            <a:outerShdw dist="17961" dir="2700000" algn="ctr" rotWithShape="0">
              <a:schemeClr val="bg2"/>
            </a:outerShdw>
          </a:effectLst>
        </p:spPr>
        <p:txBody>
          <a:bodyPr/>
          <a:lstStyle>
            <a:lvl1pPr>
              <a:defRPr sz="3600">
                <a:solidFill>
                  <a:schemeClr val="bg1"/>
                </a:solidFill>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52400" y="1676400"/>
            <a:ext cx="7772400" cy="685800"/>
          </a:xfrm>
          <a:effectLst>
            <a:outerShdw dist="17961" dir="2700000" algn="ctr" rotWithShape="0">
              <a:schemeClr val="bg2"/>
            </a:outerShdw>
          </a:effectLst>
        </p:spPr>
        <p:txBody>
          <a:bodyPr/>
          <a:lstStyle>
            <a:lvl1pPr marL="0" indent="0">
              <a:buFontTx/>
              <a:buNone/>
              <a:defRPr sz="2400">
                <a:solidFill>
                  <a:schemeClr val="bg1"/>
                </a:solidFill>
              </a:defRPr>
            </a:lvl1pPr>
          </a:lstStyle>
          <a:p>
            <a:r>
              <a:rPr lang="en-US" smtClean="0"/>
              <a:t>Click to edit Master subtitle style</a:t>
            </a:r>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676400"/>
            <a:ext cx="182880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1676400"/>
            <a:ext cx="53340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cstate="print">
            <a:lum/>
          </a:blip>
          <a:srcRect/>
          <a:stretch>
            <a:fillRect b="7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24384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24384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66800" y="1676400"/>
            <a:ext cx="7315200" cy="7159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066800" y="2438400"/>
            <a:ext cx="73152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rtl="0" eaLnBrk="1" fontAlgn="base" hangingPunct="1">
        <a:spcBef>
          <a:spcPct val="0"/>
        </a:spcBef>
        <a:spcAft>
          <a:spcPct val="0"/>
        </a:spcAft>
        <a:defRPr sz="4400">
          <a:solidFill>
            <a:schemeClr val="bg2"/>
          </a:solidFill>
          <a:latin typeface="+mj-lt"/>
          <a:ea typeface="+mj-ea"/>
          <a:cs typeface="+mj-cs"/>
        </a:defRPr>
      </a:lvl1pPr>
      <a:lvl2pPr algn="l" rtl="0" eaLnBrk="1" fontAlgn="base" hangingPunct="1">
        <a:spcBef>
          <a:spcPct val="0"/>
        </a:spcBef>
        <a:spcAft>
          <a:spcPct val="0"/>
        </a:spcAft>
        <a:defRPr sz="4400">
          <a:solidFill>
            <a:schemeClr val="bg2"/>
          </a:solidFill>
          <a:latin typeface="Microsoft Sans Serif" pitchFamily="34" charset="0"/>
        </a:defRPr>
      </a:lvl2pPr>
      <a:lvl3pPr algn="l" rtl="0" eaLnBrk="1" fontAlgn="base" hangingPunct="1">
        <a:spcBef>
          <a:spcPct val="0"/>
        </a:spcBef>
        <a:spcAft>
          <a:spcPct val="0"/>
        </a:spcAft>
        <a:defRPr sz="4400">
          <a:solidFill>
            <a:schemeClr val="bg2"/>
          </a:solidFill>
          <a:latin typeface="Microsoft Sans Serif" pitchFamily="34" charset="0"/>
        </a:defRPr>
      </a:lvl3pPr>
      <a:lvl4pPr algn="l" rtl="0" eaLnBrk="1" fontAlgn="base" hangingPunct="1">
        <a:spcBef>
          <a:spcPct val="0"/>
        </a:spcBef>
        <a:spcAft>
          <a:spcPct val="0"/>
        </a:spcAft>
        <a:defRPr sz="4400">
          <a:solidFill>
            <a:schemeClr val="bg2"/>
          </a:solidFill>
          <a:latin typeface="Microsoft Sans Serif" pitchFamily="34" charset="0"/>
        </a:defRPr>
      </a:lvl4pPr>
      <a:lvl5pPr algn="l" rtl="0" eaLnBrk="1" fontAlgn="base" hangingPunct="1">
        <a:spcBef>
          <a:spcPct val="0"/>
        </a:spcBef>
        <a:spcAft>
          <a:spcPct val="0"/>
        </a:spcAft>
        <a:defRPr sz="4400">
          <a:solidFill>
            <a:schemeClr val="bg2"/>
          </a:solidFill>
          <a:latin typeface="Microsoft Sans Serif" pitchFamily="34" charset="0"/>
        </a:defRPr>
      </a:lvl5pPr>
      <a:lvl6pPr marL="457200" algn="l" rtl="0" eaLnBrk="1" fontAlgn="base" hangingPunct="1">
        <a:spcBef>
          <a:spcPct val="0"/>
        </a:spcBef>
        <a:spcAft>
          <a:spcPct val="0"/>
        </a:spcAft>
        <a:defRPr sz="4400">
          <a:solidFill>
            <a:schemeClr val="bg2"/>
          </a:solidFill>
          <a:latin typeface="Microsoft Sans Serif" pitchFamily="34" charset="0"/>
        </a:defRPr>
      </a:lvl6pPr>
      <a:lvl7pPr marL="914400" algn="l" rtl="0" eaLnBrk="1" fontAlgn="base" hangingPunct="1">
        <a:spcBef>
          <a:spcPct val="0"/>
        </a:spcBef>
        <a:spcAft>
          <a:spcPct val="0"/>
        </a:spcAft>
        <a:defRPr sz="4400">
          <a:solidFill>
            <a:schemeClr val="bg2"/>
          </a:solidFill>
          <a:latin typeface="Microsoft Sans Serif" pitchFamily="34" charset="0"/>
        </a:defRPr>
      </a:lvl7pPr>
      <a:lvl8pPr marL="1371600" algn="l" rtl="0" eaLnBrk="1" fontAlgn="base" hangingPunct="1">
        <a:spcBef>
          <a:spcPct val="0"/>
        </a:spcBef>
        <a:spcAft>
          <a:spcPct val="0"/>
        </a:spcAft>
        <a:defRPr sz="4400">
          <a:solidFill>
            <a:schemeClr val="bg2"/>
          </a:solidFill>
          <a:latin typeface="Microsoft Sans Serif" pitchFamily="34" charset="0"/>
        </a:defRPr>
      </a:lvl8pPr>
      <a:lvl9pPr marL="1828800" algn="l" rtl="0" eaLnBrk="1" fontAlgn="base" hangingPunct="1">
        <a:spcBef>
          <a:spcPct val="0"/>
        </a:spcBef>
        <a:spcAft>
          <a:spcPct val="0"/>
        </a:spcAft>
        <a:defRPr sz="4400">
          <a:solidFill>
            <a:schemeClr val="bg2"/>
          </a:solidFill>
          <a:latin typeface="Microsoft Sans Serif" pitchFamily="34" charset="0"/>
        </a:defRPr>
      </a:lvl9pPr>
    </p:titleStyle>
    <p:bodyStyle>
      <a:lvl1pPr marL="342900" indent="-342900" algn="l" rtl="0" eaLnBrk="1" fontAlgn="base" hangingPunct="1">
        <a:spcBef>
          <a:spcPct val="20000"/>
        </a:spcBef>
        <a:spcAft>
          <a:spcPct val="0"/>
        </a:spcAft>
        <a:buChar char="•"/>
        <a:defRPr sz="3200">
          <a:solidFill>
            <a:schemeClr val="hlink"/>
          </a:solidFill>
          <a:latin typeface="+mn-lt"/>
          <a:ea typeface="+mn-ea"/>
          <a:cs typeface="+mn-cs"/>
        </a:defRPr>
      </a:lvl1pPr>
      <a:lvl2pPr marL="742950" indent="-285750" algn="l" rtl="0" eaLnBrk="1" fontAlgn="base" hangingPunct="1">
        <a:spcBef>
          <a:spcPct val="20000"/>
        </a:spcBef>
        <a:spcAft>
          <a:spcPct val="0"/>
        </a:spcAft>
        <a:buChar char="–"/>
        <a:defRPr sz="2800">
          <a:solidFill>
            <a:schemeClr val="hlink"/>
          </a:solidFill>
          <a:latin typeface="+mn-lt"/>
        </a:defRPr>
      </a:lvl2pPr>
      <a:lvl3pPr marL="1143000" indent="-228600" algn="l" rtl="0" eaLnBrk="1" fontAlgn="base" hangingPunct="1">
        <a:spcBef>
          <a:spcPct val="20000"/>
        </a:spcBef>
        <a:spcAft>
          <a:spcPct val="0"/>
        </a:spcAft>
        <a:buChar char="•"/>
        <a:defRPr sz="2400">
          <a:solidFill>
            <a:schemeClr val="hlink"/>
          </a:solidFill>
          <a:latin typeface="+mn-lt"/>
        </a:defRPr>
      </a:lvl3pPr>
      <a:lvl4pPr marL="1600200" indent="-228600" algn="l" rtl="0" eaLnBrk="1" fontAlgn="base" hangingPunct="1">
        <a:spcBef>
          <a:spcPct val="20000"/>
        </a:spcBef>
        <a:spcAft>
          <a:spcPct val="0"/>
        </a:spcAft>
        <a:buChar char="–"/>
        <a:defRPr sz="2000">
          <a:solidFill>
            <a:schemeClr val="hlink"/>
          </a:solidFill>
          <a:latin typeface="+mn-lt"/>
        </a:defRPr>
      </a:lvl4pPr>
      <a:lvl5pPr marL="2057400" indent="-228600" algn="l" rtl="0" eaLnBrk="1" fontAlgn="base" hangingPunct="1">
        <a:spcBef>
          <a:spcPct val="20000"/>
        </a:spcBef>
        <a:spcAft>
          <a:spcPct val="0"/>
        </a:spcAft>
        <a:buChar char="»"/>
        <a:defRPr sz="2000">
          <a:solidFill>
            <a:schemeClr val="hlink"/>
          </a:solidFill>
          <a:latin typeface="+mn-lt"/>
        </a:defRPr>
      </a:lvl5pPr>
      <a:lvl6pPr marL="2514600" indent="-228600" algn="l" rtl="0" eaLnBrk="1" fontAlgn="base" hangingPunct="1">
        <a:spcBef>
          <a:spcPct val="20000"/>
        </a:spcBef>
        <a:spcAft>
          <a:spcPct val="0"/>
        </a:spcAft>
        <a:buChar char="»"/>
        <a:defRPr sz="2000">
          <a:solidFill>
            <a:schemeClr val="hlink"/>
          </a:solidFill>
          <a:latin typeface="+mn-lt"/>
        </a:defRPr>
      </a:lvl6pPr>
      <a:lvl7pPr marL="2971800" indent="-228600" algn="l" rtl="0" eaLnBrk="1" fontAlgn="base" hangingPunct="1">
        <a:spcBef>
          <a:spcPct val="20000"/>
        </a:spcBef>
        <a:spcAft>
          <a:spcPct val="0"/>
        </a:spcAft>
        <a:buChar char="»"/>
        <a:defRPr sz="2000">
          <a:solidFill>
            <a:schemeClr val="hlink"/>
          </a:solidFill>
          <a:latin typeface="+mn-lt"/>
        </a:defRPr>
      </a:lvl7pPr>
      <a:lvl8pPr marL="3429000" indent="-228600" algn="l" rtl="0" eaLnBrk="1" fontAlgn="base" hangingPunct="1">
        <a:spcBef>
          <a:spcPct val="20000"/>
        </a:spcBef>
        <a:spcAft>
          <a:spcPct val="0"/>
        </a:spcAft>
        <a:buChar char="»"/>
        <a:defRPr sz="2000">
          <a:solidFill>
            <a:schemeClr val="hlink"/>
          </a:solidFill>
          <a:latin typeface="+mn-lt"/>
        </a:defRPr>
      </a:lvl8pPr>
      <a:lvl9pPr marL="3886200" indent="-228600" algn="l" rtl="0" eaLnBrk="1" fontAlgn="base" hangingPunct="1">
        <a:spcBef>
          <a:spcPct val="20000"/>
        </a:spcBef>
        <a:spcAft>
          <a:spcPct val="0"/>
        </a:spcAft>
        <a:buChar char="»"/>
        <a:defRPr sz="2000">
          <a:solidFill>
            <a:schemeClr val="hlink"/>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295400" y="4267200"/>
            <a:ext cx="5638800" cy="1524000"/>
          </a:xfrm>
        </p:spPr>
        <p:txBody>
          <a:bodyPr/>
          <a:lstStyle/>
          <a:p>
            <a:pPr>
              <a:defRPr/>
            </a:pPr>
            <a:r>
              <a:rPr lang="en-US" sz="7200" dirty="0" smtClean="0">
                <a:solidFill>
                  <a:srgbClr val="333333"/>
                </a:solidFill>
                <a:latin typeface="Broadway" panose="04040905080B02020502" pitchFamily="82" charset="0"/>
              </a:rPr>
              <a:t>InnoVision</a:t>
            </a:r>
            <a:r>
              <a:rPr lang="en-US" sz="6000" dirty="0" smtClean="0">
                <a:solidFill>
                  <a:srgbClr val="333333"/>
                </a:solidFill>
              </a:rPr>
              <a:t/>
            </a:r>
            <a:br>
              <a:rPr lang="en-US" sz="6000" dirty="0" smtClean="0">
                <a:solidFill>
                  <a:srgbClr val="333333"/>
                </a:solidFill>
              </a:rPr>
            </a:br>
            <a:r>
              <a:rPr lang="en-US" sz="2000" dirty="0" smtClean="0">
                <a:solidFill>
                  <a:srgbClr val="333333"/>
                </a:solidFill>
              </a:rPr>
              <a:t>			</a:t>
            </a:r>
            <a:r>
              <a:rPr lang="en-US" sz="2000" dirty="0" smtClean="0">
                <a:solidFill>
                  <a:srgbClr val="333333"/>
                </a:solidFill>
                <a:latin typeface="Bradley Hand ITC" panose="03070402050302030203" pitchFamily="66" charset="0"/>
              </a:rPr>
              <a:t> </a:t>
            </a:r>
            <a:r>
              <a:rPr lang="en-US" sz="2400" b="1" dirty="0" smtClean="0">
                <a:solidFill>
                  <a:srgbClr val="333333"/>
                </a:solidFill>
                <a:latin typeface="Bradley Hand ITC" panose="03070402050302030203" pitchFamily="66" charset="0"/>
              </a:rPr>
              <a:t>Think is the new era</a:t>
            </a:r>
            <a:endParaRPr lang="en-US" sz="6600" b="1" dirty="0">
              <a:solidFill>
                <a:srgbClr val="333333"/>
              </a:solidFill>
              <a:latin typeface="Bradley Hand ITC" panose="03070402050302030203" pitchFamily="66" charset="0"/>
            </a:endParaRPr>
          </a:p>
        </p:txBody>
      </p:sp>
      <p:sp>
        <p:nvSpPr>
          <p:cNvPr id="2051" name="Rectangle 3"/>
          <p:cNvSpPr>
            <a:spLocks noGrp="1" noChangeArrowheads="1"/>
          </p:cNvSpPr>
          <p:nvPr>
            <p:ph type="subTitle" idx="1"/>
          </p:nvPr>
        </p:nvSpPr>
        <p:spPr>
          <a:xfrm>
            <a:off x="5029200" y="5976582"/>
            <a:ext cx="4114800" cy="881418"/>
          </a:xfrm>
        </p:spPr>
        <p:txBody>
          <a:bodyPr/>
          <a:lstStyle/>
          <a:p>
            <a:pPr algn="ctr">
              <a:lnSpc>
                <a:spcPct val="90000"/>
              </a:lnSpc>
              <a:defRPr/>
            </a:pPr>
            <a:r>
              <a:rPr lang="en-US" dirty="0" smtClean="0">
                <a:solidFill>
                  <a:srgbClr val="969696"/>
                </a:solidFill>
              </a:rPr>
              <a:t>Prathamesh Shambhuche</a:t>
            </a:r>
          </a:p>
          <a:p>
            <a:pPr algn="ctr">
              <a:lnSpc>
                <a:spcPct val="90000"/>
              </a:lnSpc>
              <a:defRPr/>
            </a:pPr>
            <a:r>
              <a:rPr lang="en-US" dirty="0" smtClean="0">
                <a:solidFill>
                  <a:srgbClr val="969696"/>
                </a:solidFill>
              </a:rPr>
              <a:t>EMS</a:t>
            </a:r>
            <a:endParaRPr lang="en-US" dirty="0">
              <a:solidFill>
                <a:srgbClr val="969696"/>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secase"/>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9144000" cy="5181600"/>
          </a:xfrm>
          <a:prstGeom prst="rect">
            <a:avLst/>
          </a:prstGeom>
          <a:noFill/>
          <a:ln>
            <a:noFill/>
          </a:ln>
        </p:spPr>
      </p:pic>
      <p:sp>
        <p:nvSpPr>
          <p:cNvPr id="5" name="TextBox 4"/>
          <p:cNvSpPr txBox="1"/>
          <p:nvPr/>
        </p:nvSpPr>
        <p:spPr>
          <a:xfrm>
            <a:off x="212271" y="762000"/>
            <a:ext cx="4588329"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USE CASE FOR EMS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0777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5105400" cy="715963"/>
          </a:xfrm>
        </p:spPr>
        <p:txBody>
          <a:bodyPr/>
          <a:lstStyle/>
          <a:p>
            <a:r>
              <a:rPr lang="en-US" dirty="0" smtClean="0">
                <a:latin typeface="Colonna MT" panose="04020805060202030203" pitchFamily="82" charset="0"/>
              </a:rPr>
              <a:t>DATA BASE DESIGN</a:t>
            </a:r>
            <a:endParaRPr lang="en-IN" dirty="0">
              <a:latin typeface="Colonna MT" panose="04020805060202030203" pitchFamily="82" charset="0"/>
            </a:endParaRPr>
          </a:p>
        </p:txBody>
      </p:sp>
      <p:pic>
        <p:nvPicPr>
          <p:cNvPr id="4" name="Picture 3"/>
          <p:cNvPicPr/>
          <p:nvPr/>
        </p:nvPicPr>
        <p:blipFill rotWithShape="1">
          <a:blip r:embed="rId2"/>
          <a:srcRect l="25402" t="21008" r="3366" b="7493"/>
          <a:stretch/>
        </p:blipFill>
        <p:spPr bwMode="auto">
          <a:xfrm>
            <a:off x="304800" y="1828800"/>
            <a:ext cx="8610600" cy="4572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794969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21291" t="18828" r="3757" b="5426"/>
          <a:stretch/>
        </p:blipFill>
        <p:spPr bwMode="auto">
          <a:xfrm>
            <a:off x="228600" y="1752600"/>
            <a:ext cx="8763000" cy="4648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429958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25049" t="21729" r="3758" b="5718"/>
          <a:stretch/>
        </p:blipFill>
        <p:spPr bwMode="auto">
          <a:xfrm>
            <a:off x="381000" y="1752600"/>
            <a:ext cx="8458200" cy="4953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534609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23520" t="25938" r="2873" b="7061"/>
          <a:stretch/>
        </p:blipFill>
        <p:spPr bwMode="auto">
          <a:xfrm>
            <a:off x="152400" y="1752600"/>
            <a:ext cx="8839200" cy="4953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638251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4724400" cy="715963"/>
          </a:xfrm>
        </p:spPr>
        <p:txBody>
          <a:bodyPr/>
          <a:lstStyle/>
          <a:p>
            <a:r>
              <a:rPr lang="en-IN" sz="4000" dirty="0" smtClean="0">
                <a:latin typeface="Colonna MT" panose="04020805060202030203" pitchFamily="82" charset="0"/>
                <a:cs typeface="Times New Roman" panose="02020603050405020304" pitchFamily="18" charset="0"/>
              </a:rPr>
              <a:t>IMPLEMENTATION</a:t>
            </a:r>
            <a:endParaRPr lang="en-IN" sz="4000" dirty="0">
              <a:latin typeface="Colonna MT" panose="04020805060202030203" pitchFamily="82" charset="0"/>
              <a:cs typeface="Times New Roman" panose="02020603050405020304" pitchFamily="18" charset="0"/>
            </a:endParaRPr>
          </a:p>
        </p:txBody>
      </p:sp>
      <p:sp>
        <p:nvSpPr>
          <p:cNvPr id="3" name="Content Placeholder 2"/>
          <p:cNvSpPr>
            <a:spLocks noGrp="1"/>
          </p:cNvSpPr>
          <p:nvPr>
            <p:ph idx="1"/>
          </p:nvPr>
        </p:nvSpPr>
        <p:spPr>
          <a:xfrm>
            <a:off x="381000" y="2819400"/>
            <a:ext cx="7315200" cy="2667000"/>
          </a:xfrm>
        </p:spPr>
        <p:txBody>
          <a:bodyPr/>
          <a:lstStyle/>
          <a:p>
            <a:pPr lvl="0"/>
            <a:r>
              <a:rPr lang="en-IE"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7186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0" y="1752600"/>
            <a:ext cx="9144000" cy="5105400"/>
          </a:xfrm>
          <a:prstGeom prst="rect">
            <a:avLst/>
          </a:prstGeom>
        </p:spPr>
      </p:pic>
      <p:sp>
        <p:nvSpPr>
          <p:cNvPr id="5" name="TextBox 4"/>
          <p:cNvSpPr txBox="1"/>
          <p:nvPr/>
        </p:nvSpPr>
        <p:spPr>
          <a:xfrm>
            <a:off x="609600" y="381000"/>
            <a:ext cx="4251357" cy="830997"/>
          </a:xfrm>
          <a:prstGeom prst="rect">
            <a:avLst/>
          </a:prstGeom>
          <a:noFill/>
        </p:spPr>
        <p:txBody>
          <a:bodyPr wrap="none" rtlCol="0">
            <a:spAutoFit/>
          </a:bodyPr>
          <a:lstStyle/>
          <a:p>
            <a:r>
              <a:rPr lang="en-US" sz="4800" dirty="0" smtClean="0">
                <a:latin typeface="Colonna MT" panose="04020805060202030203" pitchFamily="82" charset="0"/>
              </a:rPr>
              <a:t>SCREEN SHOTS</a:t>
            </a:r>
            <a:endParaRPr lang="en-IN" sz="4800" dirty="0">
              <a:latin typeface="Colonna MT" panose="04020805060202030203" pitchFamily="82" charset="0"/>
            </a:endParaRPr>
          </a:p>
        </p:txBody>
      </p:sp>
    </p:spTree>
    <p:extLst>
      <p:ext uri="{BB962C8B-B14F-4D97-AF65-F5344CB8AC3E}">
        <p14:creationId xmlns:p14="http://schemas.microsoft.com/office/powerpoint/2010/main" val="3093362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0" y="0"/>
            <a:ext cx="9144000" cy="6705600"/>
          </a:xfrm>
          <a:prstGeom prst="rect">
            <a:avLst/>
          </a:prstGeom>
        </p:spPr>
      </p:pic>
    </p:spTree>
    <p:extLst>
      <p:ext uri="{BB962C8B-B14F-4D97-AF65-F5344CB8AC3E}">
        <p14:creationId xmlns:p14="http://schemas.microsoft.com/office/powerpoint/2010/main" val="31781295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5444" y="0"/>
            <a:ext cx="9149443" cy="6858000"/>
          </a:xfrm>
          <a:prstGeom prst="rect">
            <a:avLst/>
          </a:prstGeom>
        </p:spPr>
      </p:pic>
    </p:spTree>
    <p:extLst>
      <p:ext uri="{BB962C8B-B14F-4D97-AF65-F5344CB8AC3E}">
        <p14:creationId xmlns:p14="http://schemas.microsoft.com/office/powerpoint/2010/main" val="35434006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0886" y="0"/>
            <a:ext cx="9307286" cy="6858000"/>
          </a:xfrm>
          <a:prstGeom prst="rect">
            <a:avLst/>
          </a:prstGeom>
        </p:spPr>
      </p:pic>
    </p:spTree>
    <p:extLst>
      <p:ext uri="{BB962C8B-B14F-4D97-AF65-F5344CB8AC3E}">
        <p14:creationId xmlns:p14="http://schemas.microsoft.com/office/powerpoint/2010/main" val="17784821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315200" cy="715963"/>
          </a:xfrm>
        </p:spPr>
        <p:txBody>
          <a:bodyPr/>
          <a:lstStyle/>
          <a:p>
            <a:r>
              <a:rPr lang="en-IN" dirty="0" smtClean="0">
                <a:latin typeface="Colonna MT" panose="04020805060202030203" pitchFamily="82" charset="0"/>
              </a:rPr>
              <a:t>Agenda</a:t>
            </a:r>
            <a:endParaRPr lang="en-IN" dirty="0">
              <a:latin typeface="Colonna MT" panose="04020805060202030203" pitchFamily="82" charset="0"/>
            </a:endParaRPr>
          </a:p>
        </p:txBody>
      </p:sp>
      <p:sp>
        <p:nvSpPr>
          <p:cNvPr id="3" name="Content Placeholder 2"/>
          <p:cNvSpPr>
            <a:spLocks noGrp="1"/>
          </p:cNvSpPr>
          <p:nvPr>
            <p:ph idx="1"/>
          </p:nvPr>
        </p:nvSpPr>
        <p:spPr>
          <a:xfrm>
            <a:off x="304800" y="1752600"/>
            <a:ext cx="8458200" cy="4648200"/>
          </a:xfrm>
        </p:spPr>
        <p:txBody>
          <a:bodyPr/>
          <a:lstStyle/>
          <a:p>
            <a:r>
              <a:rPr lang="en-IN" dirty="0" smtClean="0">
                <a:latin typeface="Times New Roman" panose="02020603050405020304" pitchFamily="18" charset="0"/>
                <a:cs typeface="Times New Roman" panose="02020603050405020304" pitchFamily="18" charset="0"/>
              </a:rPr>
              <a:t>Introduction</a:t>
            </a:r>
          </a:p>
          <a:p>
            <a:r>
              <a:rPr lang="en-IN" dirty="0" smtClean="0">
                <a:latin typeface="Times New Roman" panose="02020603050405020304" pitchFamily="18" charset="0"/>
                <a:cs typeface="Times New Roman" panose="02020603050405020304" pitchFamily="18" charset="0"/>
              </a:rPr>
              <a:t>Literature Survey</a:t>
            </a:r>
          </a:p>
          <a:p>
            <a:r>
              <a:rPr lang="en-IN" dirty="0" smtClean="0">
                <a:latin typeface="Times New Roman" panose="02020603050405020304" pitchFamily="18" charset="0"/>
                <a:cs typeface="Times New Roman" panose="02020603050405020304" pitchFamily="18" charset="0"/>
              </a:rPr>
              <a:t>Software Requirement Specifications</a:t>
            </a:r>
          </a:p>
          <a:p>
            <a:r>
              <a:rPr lang="en-IN" dirty="0" smtClean="0">
                <a:latin typeface="Times New Roman" panose="02020603050405020304" pitchFamily="18" charset="0"/>
                <a:cs typeface="Times New Roman" panose="02020603050405020304" pitchFamily="18" charset="0"/>
              </a:rPr>
              <a:t>Analysis and Detailed Designs</a:t>
            </a:r>
          </a:p>
          <a:p>
            <a:r>
              <a:rPr lang="en-US" dirty="0" smtClean="0">
                <a:latin typeface="Times New Roman" panose="02020603050405020304" pitchFamily="18" charset="0"/>
                <a:cs typeface="Times New Roman" panose="02020603050405020304" pitchFamily="18" charset="0"/>
              </a:rPr>
              <a:t>Implementation</a:t>
            </a:r>
            <a:endParaRPr lang="en-IN"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Testing</a:t>
            </a:r>
            <a:endParaRPr lang="en-IN"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Conclusion</a:t>
            </a:r>
            <a:endParaRPr lang="en-IN"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Future Enhancements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8706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0" y="-10886"/>
            <a:ext cx="9144000" cy="6868886"/>
          </a:xfrm>
          <a:prstGeom prst="rect">
            <a:avLst/>
          </a:prstGeom>
        </p:spPr>
      </p:pic>
    </p:spTree>
    <p:extLst>
      <p:ext uri="{BB962C8B-B14F-4D97-AF65-F5344CB8AC3E}">
        <p14:creationId xmlns:p14="http://schemas.microsoft.com/office/powerpoint/2010/main" val="4610067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0400851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4495800" cy="715963"/>
          </a:xfrm>
        </p:spPr>
        <p:txBody>
          <a:bodyPr/>
          <a:lstStyle/>
          <a:p>
            <a:pPr algn="ctr"/>
            <a:r>
              <a:rPr lang="en-IN" sz="4000" dirty="0" smtClean="0">
                <a:latin typeface="Colonna MT" panose="04020805060202030203" pitchFamily="82" charset="0"/>
              </a:rPr>
              <a:t>TESTING</a:t>
            </a:r>
            <a:endParaRPr lang="en-IN" sz="4000" dirty="0">
              <a:latin typeface="Colonna MT" panose="04020805060202030203" pitchFamily="82" charset="0"/>
            </a:endParaRPr>
          </a:p>
        </p:txBody>
      </p:sp>
      <p:sp>
        <p:nvSpPr>
          <p:cNvPr id="3" name="Content Placeholder 2"/>
          <p:cNvSpPr>
            <a:spLocks noGrp="1"/>
          </p:cNvSpPr>
          <p:nvPr>
            <p:ph idx="1"/>
          </p:nvPr>
        </p:nvSpPr>
        <p:spPr>
          <a:xfrm>
            <a:off x="457200" y="1905000"/>
            <a:ext cx="8077200" cy="3810000"/>
          </a:xfrm>
        </p:spPr>
        <p:txBody>
          <a:bodyPr/>
          <a:lstStyle/>
          <a:p>
            <a:r>
              <a:rPr lang="en-US" sz="3200" dirty="0" smtClean="0">
                <a:latin typeface="Times New Roman" panose="02020603050405020304" pitchFamily="18" charset="0"/>
                <a:cs typeface="Times New Roman" panose="02020603050405020304" pitchFamily="18" charset="0"/>
              </a:rPr>
              <a:t>TESTED MODULES</a:t>
            </a:r>
          </a:p>
          <a:p>
            <a:pPr lvl="1"/>
            <a:r>
              <a:rPr lang="en-US" sz="2800" dirty="0" smtClean="0">
                <a:latin typeface="Times New Roman" panose="02020603050405020304" pitchFamily="18" charset="0"/>
                <a:cs typeface="Times New Roman" panose="02020603050405020304" pitchFamily="18" charset="0"/>
              </a:rPr>
              <a:t>Login.</a:t>
            </a:r>
          </a:p>
          <a:p>
            <a:pPr lvl="1"/>
            <a:r>
              <a:rPr lang="en-US" dirty="0" smtClean="0">
                <a:latin typeface="Times New Roman" panose="02020603050405020304" pitchFamily="18" charset="0"/>
                <a:cs typeface="Times New Roman" panose="02020603050405020304" pitchFamily="18" charset="0"/>
              </a:rPr>
              <a:t>Registration.</a:t>
            </a:r>
          </a:p>
          <a:p>
            <a:pPr lvl="1"/>
            <a:r>
              <a:rPr lang="en-US" sz="2800" dirty="0" smtClean="0">
                <a:latin typeface="Times New Roman" panose="02020603050405020304" pitchFamily="18" charset="0"/>
                <a:cs typeface="Times New Roman" panose="02020603050405020304" pitchFamily="18" charset="0"/>
              </a:rPr>
              <a:t>Score Sheets.</a:t>
            </a:r>
          </a:p>
          <a:p>
            <a:pPr lvl="1"/>
            <a:r>
              <a:rPr lang="en-US" dirty="0" smtClean="0">
                <a:latin typeface="Times New Roman" panose="02020603050405020304" pitchFamily="18" charset="0"/>
                <a:cs typeface="Times New Roman" panose="02020603050405020304" pitchFamily="18" charset="0"/>
              </a:rPr>
              <a:t>Photos.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4980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7315200" cy="715963"/>
          </a:xfrm>
        </p:spPr>
        <p:txBody>
          <a:bodyPr/>
          <a:lstStyle/>
          <a:p>
            <a:r>
              <a:rPr lang="en-IN" dirty="0" smtClean="0">
                <a:latin typeface="Colonna MT" panose="04020805060202030203" pitchFamily="82" charset="0"/>
              </a:rPr>
              <a:t>COCNCLUSION</a:t>
            </a:r>
            <a:endParaRPr lang="en-IN" dirty="0">
              <a:latin typeface="Colonna MT" panose="04020805060202030203" pitchFamily="82" charset="0"/>
            </a:endParaRPr>
          </a:p>
        </p:txBody>
      </p:sp>
      <p:sp>
        <p:nvSpPr>
          <p:cNvPr id="3" name="Content Placeholder 2"/>
          <p:cNvSpPr>
            <a:spLocks noGrp="1"/>
          </p:cNvSpPr>
          <p:nvPr>
            <p:ph idx="1"/>
          </p:nvPr>
        </p:nvSpPr>
        <p:spPr>
          <a:xfrm>
            <a:off x="239486" y="2819400"/>
            <a:ext cx="8610600" cy="2286000"/>
          </a:xfrm>
        </p:spPr>
        <p:txBody>
          <a:bodyPr/>
          <a:lstStyle/>
          <a:p>
            <a:pPr algn="just"/>
            <a:r>
              <a:rPr lang="en-US" sz="2400" dirty="0">
                <a:latin typeface="Times New Roman" panose="02020603050405020304" pitchFamily="18" charset="0"/>
                <a:cs typeface="Times New Roman" panose="02020603050405020304" pitchFamily="18" charset="0"/>
              </a:rPr>
              <a:t>The Event Management System will provide a complete solution for the events held at the colleges. It will assist organizers to manage the entire event in centralized manner. With various services to monitor and resolve time and place conflicts. Along with storing centralized   data of the participants, from their registration to their score cards for every round.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8302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4572000" cy="715963"/>
          </a:xfrm>
        </p:spPr>
        <p:txBody>
          <a:bodyPr/>
          <a:lstStyle/>
          <a:p>
            <a:pPr algn="ctr"/>
            <a:r>
              <a:rPr lang="en-IN" dirty="0" smtClean="0">
                <a:latin typeface="Colonna MT" panose="04020805060202030203" pitchFamily="82" charset="0"/>
              </a:rPr>
              <a:t>FUTURE </a:t>
            </a:r>
            <a:br>
              <a:rPr lang="en-IN" dirty="0" smtClean="0">
                <a:latin typeface="Colonna MT" panose="04020805060202030203" pitchFamily="82" charset="0"/>
              </a:rPr>
            </a:br>
            <a:r>
              <a:rPr lang="en-IN" dirty="0" smtClean="0">
                <a:latin typeface="Colonna MT" panose="04020805060202030203" pitchFamily="82" charset="0"/>
              </a:rPr>
              <a:t>ENHANCEMENT</a:t>
            </a:r>
            <a:endParaRPr lang="en-IN" dirty="0">
              <a:latin typeface="Colonna MT" panose="04020805060202030203" pitchFamily="82" charset="0"/>
            </a:endParaRPr>
          </a:p>
        </p:txBody>
      </p:sp>
      <p:sp>
        <p:nvSpPr>
          <p:cNvPr id="3" name="Content Placeholder 2"/>
          <p:cNvSpPr>
            <a:spLocks noGrp="1"/>
          </p:cNvSpPr>
          <p:nvPr>
            <p:ph idx="1"/>
          </p:nvPr>
        </p:nvSpPr>
        <p:spPr>
          <a:xfrm>
            <a:off x="762000" y="2667000"/>
            <a:ext cx="7315200" cy="2133600"/>
          </a:xfrm>
        </p:spPr>
        <p:txBody>
          <a:bodyPr/>
          <a:lstStyle/>
          <a:p>
            <a:pPr lvl="0" algn="just"/>
            <a:r>
              <a:rPr lang="en-US" sz="2400" dirty="0">
                <a:latin typeface="Times New Roman" panose="02020603050405020304" pitchFamily="18" charset="0"/>
                <a:cs typeface="Times New Roman" panose="02020603050405020304" pitchFamily="18" charset="0"/>
              </a:rPr>
              <a:t>Pre-built website for the event.</a:t>
            </a:r>
            <a:endParaRPr lang="en-IN"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Support for video and audio uploads.</a:t>
            </a:r>
            <a:endParaRPr lang="en-IN"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Integration of mobile application.</a:t>
            </a:r>
            <a:endParaRPr lang="en-IN"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Social media integration.</a:t>
            </a:r>
            <a:endParaRPr lang="en-IN" sz="2400" dirty="0">
              <a:latin typeface="Times New Roman" panose="02020603050405020304" pitchFamily="18" charset="0"/>
              <a:cs typeface="Times New Roman" panose="02020603050405020304" pitchFamily="18" charset="0"/>
            </a:endParaRPr>
          </a:p>
          <a:p>
            <a:pPr lvl="1"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0523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0"/>
            <a:ext cx="9144000" cy="2646878"/>
          </a:xfrm>
          <a:prstGeom prst="rect">
            <a:avLst/>
          </a:prstGeom>
        </p:spPr>
        <p:txBody>
          <a:bodyPr wrap="square">
            <a:spAutoFit/>
          </a:bodyPr>
          <a:lstStyle/>
          <a:p>
            <a:pPr algn="ctr"/>
            <a:r>
              <a:rPr lang="en-IN" sz="16600" dirty="0">
                <a:latin typeface="DK Crayon Crumble" panose="03070001040701010105" pitchFamily="66" charset="0"/>
              </a:rPr>
              <a:t>Thank you</a:t>
            </a:r>
            <a:endParaRPr lang="en-IN" sz="3600" dirty="0"/>
          </a:p>
        </p:txBody>
      </p:sp>
      <p:sp>
        <p:nvSpPr>
          <p:cNvPr id="5" name="TextBox 4"/>
          <p:cNvSpPr txBox="1"/>
          <p:nvPr/>
        </p:nvSpPr>
        <p:spPr>
          <a:xfrm>
            <a:off x="1371945" y="5105400"/>
            <a:ext cx="6668813" cy="1077218"/>
          </a:xfrm>
          <a:prstGeom prst="rect">
            <a:avLst/>
          </a:prstGeom>
          <a:noFill/>
        </p:spPr>
        <p:txBody>
          <a:bodyPr wrap="none" rtlCol="0">
            <a:spAutoFit/>
          </a:bodyPr>
          <a:lstStyle/>
          <a:p>
            <a:pPr algn="ctr"/>
            <a:r>
              <a:rPr lang="en-IN" sz="3200" b="1" dirty="0" smtClean="0">
                <a:latin typeface="Bradley Hand ITC" panose="03070402050302030203" pitchFamily="66" charset="0"/>
              </a:rPr>
              <a:t>Its not about reaching your potential, </a:t>
            </a:r>
          </a:p>
          <a:p>
            <a:pPr algn="ctr"/>
            <a:r>
              <a:rPr lang="en-IN" sz="3200" b="1" dirty="0" smtClean="0">
                <a:latin typeface="Bradley Hand ITC" panose="03070402050302030203" pitchFamily="66" charset="0"/>
              </a:rPr>
              <a:t>its all about exceeding it</a:t>
            </a:r>
            <a:endParaRPr lang="en-IN" sz="3200" b="1" dirty="0">
              <a:latin typeface="Bradley Hand ITC" panose="03070402050302030203" pitchFamily="66" charset="0"/>
            </a:endParaRPr>
          </a:p>
        </p:txBody>
      </p:sp>
    </p:spTree>
    <p:extLst>
      <p:ext uri="{BB962C8B-B14F-4D97-AF65-F5344CB8AC3E}">
        <p14:creationId xmlns:p14="http://schemas.microsoft.com/office/powerpoint/2010/main" val="402369169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7315200" cy="715963"/>
          </a:xfrm>
        </p:spPr>
        <p:txBody>
          <a:bodyPr/>
          <a:lstStyle/>
          <a:p>
            <a:r>
              <a:rPr lang="en-IN" sz="4000" dirty="0" smtClean="0">
                <a:latin typeface="Colonna MT" panose="04020805060202030203" pitchFamily="82" charset="0"/>
              </a:rPr>
              <a:t>INTRODUCTION</a:t>
            </a:r>
            <a:endParaRPr lang="en-IN" sz="4000" dirty="0">
              <a:latin typeface="Colonna MT" panose="04020805060202030203" pitchFamily="82" charset="0"/>
            </a:endParaRPr>
          </a:p>
        </p:txBody>
      </p:sp>
      <p:sp>
        <p:nvSpPr>
          <p:cNvPr id="3" name="Content Placeholder 2"/>
          <p:cNvSpPr>
            <a:spLocks noGrp="1"/>
          </p:cNvSpPr>
          <p:nvPr>
            <p:ph idx="1"/>
          </p:nvPr>
        </p:nvSpPr>
        <p:spPr>
          <a:xfrm>
            <a:off x="228600" y="2133600"/>
            <a:ext cx="8610600" cy="4038600"/>
          </a:xfrm>
        </p:spPr>
        <p:txBody>
          <a:bodyPr/>
          <a:lstStyle/>
          <a:p>
            <a:pPr algn="just"/>
            <a:r>
              <a:rPr lang="en-IE" sz="1800" dirty="0" smtClean="0">
                <a:latin typeface="Times New Roman" panose="02020603050405020304" pitchFamily="18" charset="0"/>
                <a:cs typeface="Times New Roman" panose="02020603050405020304" pitchFamily="18" charset="0"/>
              </a:rPr>
              <a:t>The EMS (Event </a:t>
            </a:r>
            <a:r>
              <a:rPr lang="en-IE" sz="1800" dirty="0">
                <a:latin typeface="Times New Roman" panose="02020603050405020304" pitchFamily="18" charset="0"/>
                <a:cs typeface="Times New Roman" panose="02020603050405020304" pitchFamily="18" charset="0"/>
              </a:rPr>
              <a:t>M</a:t>
            </a:r>
            <a:r>
              <a:rPr lang="en-IE" sz="1800" dirty="0" smtClean="0">
                <a:latin typeface="Times New Roman" panose="02020603050405020304" pitchFamily="18" charset="0"/>
                <a:cs typeface="Times New Roman" panose="02020603050405020304" pitchFamily="18" charset="0"/>
              </a:rPr>
              <a:t>anagement System) is a straight forward idea of  helping the management and organizers of a respective college in conducting an event in a systematic approach.</a:t>
            </a:r>
          </a:p>
          <a:p>
            <a:pPr algn="just"/>
            <a:r>
              <a:rPr lang="en-IE" sz="1800" dirty="0" smtClean="0">
                <a:latin typeface="Times New Roman" panose="02020603050405020304" pitchFamily="18" charset="0"/>
                <a:cs typeface="Times New Roman" panose="02020603050405020304" pitchFamily="18" charset="0"/>
              </a:rPr>
              <a:t>This system helps in processing all the background works that go in an event, right from the declaration of events to the rounds and calculating the scores.</a:t>
            </a:r>
          </a:p>
          <a:p>
            <a:pPr algn="just"/>
            <a:r>
              <a:rPr lang="en-IE" sz="1800" dirty="0" smtClean="0">
                <a:latin typeface="Times New Roman" panose="02020603050405020304" pitchFamily="18" charset="0"/>
                <a:cs typeface="Times New Roman" panose="02020603050405020304" pitchFamily="18" charset="0"/>
              </a:rPr>
              <a:t>The system takes car about the levels of users and with the access given to them they can carry out their activities and update the system with the new data with the timeline.</a:t>
            </a:r>
          </a:p>
          <a:p>
            <a:pPr algn="just"/>
            <a:r>
              <a:rPr lang="en-IE" sz="1800" dirty="0" smtClean="0">
                <a:latin typeface="Times New Roman" panose="02020603050405020304" pitchFamily="18" charset="0"/>
                <a:cs typeface="Times New Roman" panose="02020603050405020304" pitchFamily="18" charset="0"/>
              </a:rPr>
              <a:t>It stores all the data in centralized database which can be further used in analysing the future events and to make it better than the conducted one.</a:t>
            </a:r>
          </a:p>
          <a:p>
            <a:pPr algn="just"/>
            <a:r>
              <a:rPr lang="en-IE" sz="1800" dirty="0" smtClean="0">
                <a:latin typeface="Times New Roman" panose="02020603050405020304" pitchFamily="18" charset="0"/>
                <a:cs typeface="Times New Roman" panose="02020603050405020304" pitchFamily="18" charset="0"/>
              </a:rPr>
              <a:t>It dynamically creates the Registration form for participants whose data is again stored into the databases.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3341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5715000" cy="715963"/>
          </a:xfrm>
        </p:spPr>
        <p:txBody>
          <a:bodyPr/>
          <a:lstStyle/>
          <a:p>
            <a:r>
              <a:rPr lang="en-IN" sz="4000" dirty="0" smtClean="0">
                <a:latin typeface="Colonna MT" panose="04020805060202030203" pitchFamily="82" charset="0"/>
                <a:cs typeface="Times New Roman" panose="02020603050405020304" pitchFamily="18" charset="0"/>
              </a:rPr>
              <a:t>LITERATURE SURVEY</a:t>
            </a:r>
            <a:endParaRPr lang="en-IN" sz="4000" dirty="0">
              <a:latin typeface="Colonna MT" panose="04020805060202030203" pitchFamily="82" charset="0"/>
              <a:cs typeface="Times New Roman" panose="02020603050405020304" pitchFamily="18" charset="0"/>
            </a:endParaRPr>
          </a:p>
        </p:txBody>
      </p:sp>
      <p:sp>
        <p:nvSpPr>
          <p:cNvPr id="3" name="Content Placeholder 2"/>
          <p:cNvSpPr>
            <a:spLocks noGrp="1"/>
          </p:cNvSpPr>
          <p:nvPr>
            <p:ph idx="1"/>
          </p:nvPr>
        </p:nvSpPr>
        <p:spPr>
          <a:xfrm>
            <a:off x="152400" y="1905000"/>
            <a:ext cx="8763000" cy="4648200"/>
          </a:xfrm>
        </p:spPr>
        <p:txBody>
          <a:bodyPr/>
          <a:lstStyle/>
          <a:p>
            <a:r>
              <a:rPr lang="en-IN" sz="1800" b="1" dirty="0" smtClean="0">
                <a:latin typeface="Times New Roman" panose="02020603050405020304" pitchFamily="18" charset="0"/>
                <a:cs typeface="Times New Roman" panose="02020603050405020304" pitchFamily="18" charset="0"/>
              </a:rPr>
              <a:t>Existing System</a:t>
            </a:r>
            <a:endParaRPr lang="en-IN" sz="600" b="1" dirty="0" smtClean="0">
              <a:latin typeface="Times New Roman" panose="02020603050405020304" pitchFamily="18" charset="0"/>
              <a:cs typeface="Times New Roman" panose="02020603050405020304" pitchFamily="18" charset="0"/>
            </a:endParaRPr>
          </a:p>
          <a:p>
            <a:pPr lvl="1"/>
            <a:r>
              <a:rPr lang="en-US" sz="1600" dirty="0" smtClean="0"/>
              <a:t>All the events are manually managed.</a:t>
            </a:r>
          </a:p>
          <a:p>
            <a:pPr lvl="1"/>
            <a:r>
              <a:rPr lang="en-US" sz="1600" dirty="0" smtClean="0"/>
              <a:t>Every </a:t>
            </a:r>
            <a:r>
              <a:rPr lang="en-US" sz="1600" dirty="0"/>
              <a:t>event will have a website and an optional mobile application to provide information and registration.</a:t>
            </a:r>
            <a:endParaRPr lang="en-IN" sz="1600" dirty="0"/>
          </a:p>
          <a:p>
            <a:pPr lvl="1"/>
            <a:r>
              <a:rPr lang="en-US" sz="1600" dirty="0"/>
              <a:t>All the backend works are carried out manually by the organizing teams.</a:t>
            </a:r>
            <a:endParaRPr lang="en-IN" sz="1600" dirty="0"/>
          </a:p>
          <a:p>
            <a:pPr lvl="1"/>
            <a:r>
              <a:rPr lang="en-US" sz="1600" dirty="0"/>
              <a:t>All the event heads and volunteers should be notified manually about the details of the events and rounds.</a:t>
            </a:r>
            <a:endParaRPr lang="en-IN" sz="1600" dirty="0"/>
          </a:p>
          <a:p>
            <a:pPr lvl="1"/>
            <a:endParaRPr lang="en-IN" sz="1600"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Proposed System.</a:t>
            </a:r>
          </a:p>
          <a:p>
            <a:pPr lvl="1"/>
            <a:r>
              <a:rPr lang="en-US" sz="1600" dirty="0"/>
              <a:t>Event management system provides a software solution to the organizers so that they can centralize all their work at a single place and manage it better and these details can be referenced in future.</a:t>
            </a:r>
            <a:endParaRPr lang="en-IN" sz="1600" dirty="0"/>
          </a:p>
          <a:p>
            <a:pPr lvl="1"/>
            <a:r>
              <a:rPr lang="en-US" sz="1600" dirty="0"/>
              <a:t>Event management system stores registration details of the students, college details. This application also stores the details about the rounds like round name, place and judges, start and end time of round etc. This details can be used to get the status of rounds of all events at a particular instance</a:t>
            </a:r>
            <a:r>
              <a:rPr lang="en-US" sz="1400" dirty="0"/>
              <a:t>.</a:t>
            </a:r>
            <a:endParaRPr lang="en-IN" sz="1400" dirty="0"/>
          </a:p>
          <a:p>
            <a:endParaRPr lang="en-US" sz="1800" dirty="0" smtClean="0">
              <a:latin typeface="Times New Roman" panose="02020603050405020304" pitchFamily="18" charset="0"/>
              <a:cs typeface="Times New Roman" panose="02020603050405020304" pitchFamily="18" charset="0"/>
            </a:endParaRPr>
          </a:p>
          <a:p>
            <a:pPr lvl="1"/>
            <a:endParaRPr lang="en-US" sz="14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pPr marL="457200" lvl="1"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2356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7315200" cy="715963"/>
          </a:xfrm>
        </p:spPr>
        <p:txBody>
          <a:bodyPr/>
          <a:lstStyle/>
          <a:p>
            <a:pPr algn="ctr"/>
            <a:r>
              <a:rPr lang="en-US" dirty="0" smtClean="0">
                <a:latin typeface="Colonna MT" panose="04020805060202030203" pitchFamily="82" charset="0"/>
              </a:rPr>
              <a:t>SRS</a:t>
            </a:r>
            <a:endParaRPr lang="en-IN" dirty="0">
              <a:latin typeface="Colonna MT" panose="04020805060202030203" pitchFamily="82" charset="0"/>
            </a:endParaRPr>
          </a:p>
        </p:txBody>
      </p:sp>
      <p:sp>
        <p:nvSpPr>
          <p:cNvPr id="3" name="Content Placeholder 2"/>
          <p:cNvSpPr>
            <a:spLocks noGrp="1"/>
          </p:cNvSpPr>
          <p:nvPr>
            <p:ph idx="1"/>
          </p:nvPr>
        </p:nvSpPr>
        <p:spPr>
          <a:xfrm>
            <a:off x="152400" y="1676400"/>
            <a:ext cx="8839200" cy="5181600"/>
          </a:xfrm>
        </p:spPr>
        <p:txBody>
          <a:bodyPr/>
          <a:lstStyle/>
          <a:p>
            <a:r>
              <a:rPr lang="en-US" sz="1800" b="1" dirty="0" smtClean="0">
                <a:latin typeface="Times New Roman" panose="02020603050405020304" pitchFamily="18" charset="0"/>
                <a:cs typeface="Times New Roman" panose="02020603050405020304" pitchFamily="18" charset="0"/>
              </a:rPr>
              <a:t>Users</a:t>
            </a:r>
          </a:p>
          <a:p>
            <a:pPr lvl="1"/>
            <a:r>
              <a:rPr lang="en-US" sz="1800" dirty="0" smtClean="0">
                <a:latin typeface="Times New Roman" panose="02020603050405020304" pitchFamily="18" charset="0"/>
                <a:cs typeface="Times New Roman" panose="02020603050405020304" pitchFamily="18" charset="0"/>
              </a:rPr>
              <a:t>Administrator</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Event Heads</a:t>
            </a:r>
          </a:p>
          <a:p>
            <a:pPr lvl="1"/>
            <a:r>
              <a:rPr lang="en-US" sz="1800" dirty="0">
                <a:latin typeface="Times New Roman" panose="02020603050405020304" pitchFamily="18" charset="0"/>
                <a:cs typeface="Times New Roman" panose="02020603050405020304" pitchFamily="18" charset="0"/>
              </a:rPr>
              <a:t>Photographers.</a:t>
            </a:r>
          </a:p>
          <a:p>
            <a:pPr lvl="1"/>
            <a:r>
              <a:rPr lang="en-US" sz="1800" dirty="0">
                <a:latin typeface="Times New Roman" panose="02020603050405020304" pitchFamily="18" charset="0"/>
                <a:cs typeface="Times New Roman" panose="02020603050405020304" pitchFamily="18" charset="0"/>
              </a:rPr>
              <a:t>Registration Team</a:t>
            </a:r>
            <a:r>
              <a:rPr lang="en-US" sz="1600" dirty="0" smtClean="0">
                <a:latin typeface="Times New Roman" panose="02020603050405020304" pitchFamily="18" charset="0"/>
                <a:cs typeface="Times New Roman" panose="02020603050405020304" pitchFamily="18" charset="0"/>
              </a:rPr>
              <a:t>.</a:t>
            </a:r>
            <a:endParaRPr lang="en-US" sz="1600" b="1"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Hardware Requirements</a:t>
            </a:r>
          </a:p>
          <a:p>
            <a:pPr lvl="1"/>
            <a:r>
              <a:rPr lang="en-US" sz="1600" dirty="0"/>
              <a:t>Processor: Dual core or above</a:t>
            </a:r>
            <a:endParaRPr lang="en-IN" sz="1600" dirty="0"/>
          </a:p>
          <a:p>
            <a:pPr lvl="1"/>
            <a:r>
              <a:rPr lang="en-US" sz="1600" dirty="0"/>
              <a:t>Ram: 1 GB</a:t>
            </a:r>
            <a:endParaRPr lang="en-IN" sz="1600" dirty="0"/>
          </a:p>
          <a:p>
            <a:pPr lvl="1"/>
            <a:r>
              <a:rPr lang="en-US" sz="1600" dirty="0"/>
              <a:t>Hard Disk Drive: 160 </a:t>
            </a:r>
            <a:r>
              <a:rPr lang="en-US" sz="1600" dirty="0" smtClean="0"/>
              <a:t>GB</a:t>
            </a:r>
            <a:endParaRPr lang="en-US" sz="1800" b="1"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Software Requirements</a:t>
            </a:r>
          </a:p>
          <a:p>
            <a:pPr lvl="1"/>
            <a:r>
              <a:rPr lang="en-IN" sz="1600" dirty="0"/>
              <a:t>Web browser for application</a:t>
            </a:r>
          </a:p>
          <a:p>
            <a:pPr lvl="1"/>
            <a:r>
              <a:rPr lang="en-IN" sz="1600" dirty="0"/>
              <a:t>Server space</a:t>
            </a:r>
            <a:r>
              <a:rPr lang="en-IN" sz="1600" dirty="0" smtClean="0"/>
              <a:t>.</a:t>
            </a:r>
            <a:endParaRPr lang="en-US" sz="1800" b="1"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Technologies and Tools used for Development</a:t>
            </a:r>
          </a:p>
          <a:p>
            <a:pPr lvl="1"/>
            <a:r>
              <a:rPr lang="en-US" sz="1500" b="1" dirty="0"/>
              <a:t>Languages: </a:t>
            </a:r>
            <a:r>
              <a:rPr lang="en-US" sz="1500" dirty="0"/>
              <a:t>HTML, CSS, PHP, Java Script, </a:t>
            </a:r>
            <a:r>
              <a:rPr lang="en-US" sz="1500" dirty="0" err="1" smtClean="0"/>
              <a:t>Jquery</a:t>
            </a:r>
            <a:r>
              <a:rPr lang="en-US" sz="1500" dirty="0"/>
              <a:t>, Code Igniter </a:t>
            </a:r>
            <a:r>
              <a:rPr lang="en-US" sz="1500" dirty="0" smtClean="0"/>
              <a:t>Framework, Bootstrap Framework</a:t>
            </a:r>
            <a:r>
              <a:rPr lang="en-IN" sz="1500" dirty="0" smtClean="0"/>
              <a:t>.</a:t>
            </a:r>
            <a:endParaRPr lang="en-IN" sz="1500" dirty="0"/>
          </a:p>
          <a:p>
            <a:pPr lvl="1"/>
            <a:r>
              <a:rPr lang="en-US" sz="1500" b="1" dirty="0"/>
              <a:t>Database: </a:t>
            </a:r>
            <a:r>
              <a:rPr lang="en-US" sz="1500" dirty="0"/>
              <a:t>MySQL.</a:t>
            </a:r>
            <a:endParaRPr lang="en-IN" sz="1500" dirty="0"/>
          </a:p>
          <a:p>
            <a:pPr lvl="1"/>
            <a:r>
              <a:rPr lang="en-US" sz="1500" b="1" dirty="0"/>
              <a:t>Tools: </a:t>
            </a:r>
            <a:r>
              <a:rPr lang="en-US" sz="1500" dirty="0"/>
              <a:t>XAMPP server, Adobe </a:t>
            </a:r>
            <a:r>
              <a:rPr lang="en-US" sz="1500" dirty="0" smtClean="0"/>
              <a:t>Dreamweaver</a:t>
            </a:r>
            <a:endParaRPr lang="en-US" sz="15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6932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828800"/>
            <a:ext cx="8534400" cy="4800600"/>
          </a:xfrm>
        </p:spPr>
        <p:txBody>
          <a:bodyPr/>
          <a:lstStyle/>
          <a:p>
            <a:r>
              <a:rPr lang="en-US" sz="1800" b="1" dirty="0" smtClean="0">
                <a:latin typeface="Times New Roman" panose="02020603050405020304" pitchFamily="18" charset="0"/>
                <a:cs typeface="Times New Roman" panose="02020603050405020304" pitchFamily="18" charset="0"/>
              </a:rPr>
              <a:t>Functional Requirement</a:t>
            </a:r>
          </a:p>
          <a:p>
            <a:pPr lvl="1"/>
            <a:r>
              <a:rPr lang="en-US" sz="1600" dirty="0">
                <a:latin typeface="Times New Roman" panose="02020603050405020304" pitchFamily="18" charset="0"/>
                <a:cs typeface="Times New Roman" panose="02020603050405020304" pitchFamily="18" charset="0"/>
              </a:rPr>
              <a:t>Monitoring rounds, place of event.</a:t>
            </a:r>
            <a:endParaRPr lang="en-IN"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Monitoring and resolving time and place clashes.</a:t>
            </a:r>
            <a:endParaRPr lang="en-IN"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Centralized tracking of events.</a:t>
            </a:r>
            <a:endParaRPr lang="en-IN"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Updating score sheets after every round.</a:t>
            </a:r>
            <a:endParaRPr lang="en-IN"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Adding and viewing photos.</a:t>
            </a:r>
            <a:endParaRPr lang="en-IN"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Adding and evaluating score sheets.</a:t>
            </a:r>
            <a:endParaRPr lang="en-IN"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Tracking start and end of events.</a:t>
            </a:r>
            <a:endParaRPr lang="en-IN" sz="1600" dirty="0">
              <a:latin typeface="Times New Roman" panose="02020603050405020304" pitchFamily="18" charset="0"/>
              <a:cs typeface="Times New Roman" panose="02020603050405020304" pitchFamily="18" charset="0"/>
            </a:endParaRPr>
          </a:p>
          <a:p>
            <a:pPr marL="457200" lvl="1" indent="0">
              <a:buNone/>
            </a:pPr>
            <a:endParaRPr lang="en-US" sz="1400" b="1"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Non-Functional Requirements</a:t>
            </a:r>
          </a:p>
          <a:p>
            <a:pPr lvl="1"/>
            <a:r>
              <a:rPr lang="en-US" sz="1600" dirty="0" smtClean="0">
                <a:latin typeface="Times New Roman" panose="02020603050405020304" pitchFamily="18" charset="0"/>
                <a:cs typeface="Times New Roman" panose="02020603050405020304" pitchFamily="18" charset="0"/>
              </a:rPr>
              <a:t>Speed</a:t>
            </a:r>
          </a:p>
          <a:p>
            <a:pPr lvl="1"/>
            <a:r>
              <a:rPr lang="en-US" sz="1600" dirty="0" smtClean="0">
                <a:latin typeface="Times New Roman" panose="02020603050405020304" pitchFamily="18" charset="0"/>
                <a:cs typeface="Times New Roman" panose="02020603050405020304" pitchFamily="18" charset="0"/>
              </a:rPr>
              <a:t>Size</a:t>
            </a:r>
          </a:p>
          <a:p>
            <a:pPr lvl="1"/>
            <a:r>
              <a:rPr lang="en-US" sz="1600" dirty="0" smtClean="0">
                <a:latin typeface="Times New Roman" panose="02020603050405020304" pitchFamily="18" charset="0"/>
                <a:cs typeface="Times New Roman" panose="02020603050405020304" pitchFamily="18" charset="0"/>
              </a:rPr>
              <a:t>Ease of use</a:t>
            </a:r>
          </a:p>
          <a:p>
            <a:pPr lvl="1"/>
            <a:r>
              <a:rPr lang="en-US" sz="1600" dirty="0" smtClean="0">
                <a:latin typeface="Times New Roman" panose="02020603050405020304" pitchFamily="18" charset="0"/>
                <a:cs typeface="Times New Roman" panose="02020603050405020304" pitchFamily="18" charset="0"/>
              </a:rPr>
              <a:t>Reliability</a:t>
            </a:r>
          </a:p>
          <a:p>
            <a:pPr lvl="1"/>
            <a:r>
              <a:rPr lang="en-US" sz="1600" dirty="0" smtClean="0">
                <a:latin typeface="Times New Roman" panose="02020603050405020304" pitchFamily="18" charset="0"/>
                <a:cs typeface="Times New Roman" panose="02020603050405020304" pitchFamily="18" charset="0"/>
              </a:rPr>
              <a:t>Portability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82126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74" y="533400"/>
            <a:ext cx="5486400" cy="715963"/>
          </a:xfrm>
        </p:spPr>
        <p:txBody>
          <a:bodyPr/>
          <a:lstStyle/>
          <a:p>
            <a:pPr algn="ctr"/>
            <a:r>
              <a:rPr lang="en-IN" sz="4000" dirty="0" smtClean="0">
                <a:latin typeface="Colonna MT" panose="04020805060202030203" pitchFamily="82" charset="0"/>
              </a:rPr>
              <a:t>Analysis and Detailed </a:t>
            </a:r>
            <a:br>
              <a:rPr lang="en-IN" sz="4000" dirty="0" smtClean="0">
                <a:latin typeface="Colonna MT" panose="04020805060202030203" pitchFamily="82" charset="0"/>
              </a:rPr>
            </a:br>
            <a:r>
              <a:rPr lang="en-IN" sz="4000" dirty="0" smtClean="0">
                <a:latin typeface="Colonna MT" panose="04020805060202030203" pitchFamily="82" charset="0"/>
              </a:rPr>
              <a:t>Designs</a:t>
            </a:r>
            <a:endParaRPr lang="en-IN" sz="4000" dirty="0">
              <a:latin typeface="Colonna MT" panose="04020805060202030203" pitchFamily="82" charset="0"/>
            </a:endParaRPr>
          </a:p>
        </p:txBody>
      </p:sp>
      <p:pic>
        <p:nvPicPr>
          <p:cNvPr id="1026" name="Picture 2" descr="zero_level_dfd"/>
          <p:cNvPicPr>
            <a:picLocks noChangeAspect="1" noChangeArrowheads="1"/>
          </p:cNvPicPr>
          <p:nvPr/>
        </p:nvPicPr>
        <p:blipFill>
          <a:blip r:embed="rId2">
            <a:extLst>
              <a:ext uri="{28A0092B-C50C-407E-A947-70E740481C1C}">
                <a14:useLocalDpi xmlns:a14="http://schemas.microsoft.com/office/drawing/2010/main" val="0"/>
              </a:ext>
            </a:extLst>
          </a:blip>
          <a:srcRect b="16347"/>
          <a:stretch>
            <a:fillRect/>
          </a:stretch>
        </p:blipFill>
        <p:spPr bwMode="auto">
          <a:xfrm>
            <a:off x="133300" y="2091262"/>
            <a:ext cx="8267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flipH="1">
            <a:off x="1752600" y="2055167"/>
            <a:ext cx="5029200" cy="461665"/>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Context level DFD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0488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evel_one_dfd"/>
          <p:cNvPicPr/>
          <p:nvPr/>
        </p:nvPicPr>
        <p:blipFill>
          <a:blip r:embed="rId2">
            <a:extLst>
              <a:ext uri="{28A0092B-C50C-407E-A947-70E740481C1C}">
                <a14:useLocalDpi xmlns:a14="http://schemas.microsoft.com/office/drawing/2010/main" val="0"/>
              </a:ext>
            </a:extLst>
          </a:blip>
          <a:srcRect/>
          <a:stretch>
            <a:fillRect/>
          </a:stretch>
        </p:blipFill>
        <p:spPr bwMode="auto">
          <a:xfrm>
            <a:off x="0" y="1676401"/>
            <a:ext cx="9144000" cy="5181600"/>
          </a:xfrm>
          <a:prstGeom prst="rect">
            <a:avLst/>
          </a:prstGeom>
          <a:noFill/>
          <a:ln>
            <a:noFill/>
          </a:ln>
        </p:spPr>
      </p:pic>
      <p:sp>
        <p:nvSpPr>
          <p:cNvPr id="5" name="TextBox 4"/>
          <p:cNvSpPr txBox="1"/>
          <p:nvPr/>
        </p:nvSpPr>
        <p:spPr>
          <a:xfrm>
            <a:off x="228600" y="990600"/>
            <a:ext cx="36576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Level One DFD</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98667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evel_two_df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35" y="1752600"/>
            <a:ext cx="9114022"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2635" y="914400"/>
            <a:ext cx="36576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Detailed DFD</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2458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S101980995">
  <a:themeElements>
    <a:clrScheme name="Custom 3">
      <a:dk1>
        <a:srgbClr val="3F1531"/>
      </a:dk1>
      <a:lt1>
        <a:srgbClr val="FFFFFF"/>
      </a:lt1>
      <a:dk2>
        <a:srgbClr val="4D4D4D"/>
      </a:dk2>
      <a:lt2>
        <a:srgbClr val="3F1531"/>
      </a:lt2>
      <a:accent1>
        <a:srgbClr val="00B0F0"/>
      </a:accent1>
      <a:accent2>
        <a:srgbClr val="002060"/>
      </a:accent2>
      <a:accent3>
        <a:srgbClr val="FFFFFF"/>
      </a:accent3>
      <a:accent4>
        <a:srgbClr val="262626"/>
      </a:accent4>
      <a:accent5>
        <a:srgbClr val="C0AAAC"/>
      </a:accent5>
      <a:accent6>
        <a:srgbClr val="AD4768"/>
      </a:accent6>
      <a:hlink>
        <a:srgbClr val="122F46"/>
      </a:hlink>
      <a:folHlink>
        <a:srgbClr val="DDDDDD"/>
      </a:folHlink>
    </a:clrScheme>
    <a:fontScheme name="powerpoint-template">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owerpoint-template 1">
        <a:dk1>
          <a:srgbClr val="4D4D4D"/>
        </a:dk1>
        <a:lt1>
          <a:srgbClr val="FFFFFF"/>
        </a:lt1>
        <a:dk2>
          <a:srgbClr val="4D4D4D"/>
        </a:dk2>
        <a:lt2>
          <a:srgbClr val="80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 2">
        <a:dk1>
          <a:srgbClr val="4D4D4D"/>
        </a:dk1>
        <a:lt1>
          <a:srgbClr val="FFFFFF"/>
        </a:lt1>
        <a:dk2>
          <a:srgbClr val="4D4D4D"/>
        </a:dk2>
        <a:lt2>
          <a:srgbClr val="B92B2B"/>
        </a:lt2>
        <a:accent1>
          <a:srgbClr val="0095B7"/>
        </a:accent1>
        <a:accent2>
          <a:srgbClr val="FAAC8F"/>
        </a:accent2>
        <a:accent3>
          <a:srgbClr val="FFFFFF"/>
        </a:accent3>
        <a:accent4>
          <a:srgbClr val="404040"/>
        </a:accent4>
        <a:accent5>
          <a:srgbClr val="AAC8D8"/>
        </a:accent5>
        <a:accent6>
          <a:srgbClr val="E39B81"/>
        </a:accent6>
        <a:hlink>
          <a:srgbClr val="2D3289"/>
        </a:hlink>
        <a:folHlink>
          <a:srgbClr val="DDDDDD"/>
        </a:folHlink>
      </a:clrScheme>
      <a:clrMap bg1="lt1" tx1="dk1" bg2="lt2" tx2="dk2" accent1="accent1" accent2="accent2" accent3="accent3" accent4="accent4" accent5="accent5" accent6="accent6" hlink="hlink" folHlink="folHlink"/>
    </a:extraClrScheme>
    <a:extraClrScheme>
      <a:clrScheme name="powerpoint-template 3">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 4">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1FAAEF"/>
        </a:hlink>
        <a:folHlink>
          <a:srgbClr val="DDDDDD"/>
        </a:folHlink>
      </a:clrScheme>
      <a:clrMap bg1="lt1" tx1="dk1" bg2="lt2" tx2="dk2" accent1="accent1" accent2="accent2" accent3="accent3" accent4="accent4" accent5="accent5" accent6="accent6" hlink="hlink" folHlink="folHlink"/>
    </a:extraClrScheme>
    <a:extraClrScheme>
      <a:clrScheme name="powerpoint-template 5">
        <a:dk1>
          <a:srgbClr val="4D4D4D"/>
        </a:dk1>
        <a:lt1>
          <a:srgbClr val="FFFFFF"/>
        </a:lt1>
        <a:dk2>
          <a:srgbClr val="4D4D4D"/>
        </a:dk2>
        <a:lt2>
          <a:srgbClr val="F6DF52"/>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 6">
        <a:dk1>
          <a:srgbClr val="4D4D4D"/>
        </a:dk1>
        <a:lt1>
          <a:srgbClr val="FFFFFF"/>
        </a:lt1>
        <a:dk2>
          <a:srgbClr val="4D4D4D"/>
        </a:dk2>
        <a:lt2>
          <a:srgbClr val="17593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 7">
        <a:dk1>
          <a:srgbClr val="4D4D4D"/>
        </a:dk1>
        <a:lt1>
          <a:srgbClr val="FFFFFF"/>
        </a:lt1>
        <a:dk2>
          <a:srgbClr val="4D4D4D"/>
        </a:dk2>
        <a:lt2>
          <a:srgbClr val="17593B"/>
        </a:lt2>
        <a:accent1>
          <a:srgbClr val="2167BF"/>
        </a:accent1>
        <a:accent2>
          <a:srgbClr val="5D5537"/>
        </a:accent2>
        <a:accent3>
          <a:srgbClr val="FFFFFF"/>
        </a:accent3>
        <a:accent4>
          <a:srgbClr val="404040"/>
        </a:accent4>
        <a:accent5>
          <a:srgbClr val="ABB8DC"/>
        </a:accent5>
        <a:accent6>
          <a:srgbClr val="534C31"/>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 8">
        <a:dk1>
          <a:srgbClr val="4D4D4D"/>
        </a:dk1>
        <a:lt1>
          <a:srgbClr val="FFFFFF"/>
        </a:lt1>
        <a:dk2>
          <a:srgbClr val="4D4D4D"/>
        </a:dk2>
        <a:lt2>
          <a:srgbClr val="17593B"/>
        </a:lt2>
        <a:accent1>
          <a:srgbClr val="2167BF"/>
        </a:accent1>
        <a:accent2>
          <a:srgbClr val="7F7863"/>
        </a:accent2>
        <a:accent3>
          <a:srgbClr val="FFFFFF"/>
        </a:accent3>
        <a:accent4>
          <a:srgbClr val="404040"/>
        </a:accent4>
        <a:accent5>
          <a:srgbClr val="ABB8DC"/>
        </a:accent5>
        <a:accent6>
          <a:srgbClr val="726C59"/>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 9">
        <a:dk1>
          <a:srgbClr val="4D4D4D"/>
        </a:dk1>
        <a:lt1>
          <a:srgbClr val="FFFFFF"/>
        </a:lt1>
        <a:dk2>
          <a:srgbClr val="4D4D4D"/>
        </a:dk2>
        <a:lt2>
          <a:srgbClr val="17593B"/>
        </a:lt2>
        <a:accent1>
          <a:srgbClr val="2167BF"/>
        </a:accent1>
        <a:accent2>
          <a:srgbClr val="7F7863"/>
        </a:accent2>
        <a:accent3>
          <a:srgbClr val="FFFFFF"/>
        </a:accent3>
        <a:accent4>
          <a:srgbClr val="404040"/>
        </a:accent4>
        <a:accent5>
          <a:srgbClr val="ABB8DC"/>
        </a:accent5>
        <a:accent6>
          <a:srgbClr val="726C59"/>
        </a:accent6>
        <a:hlink>
          <a:srgbClr val="45886F"/>
        </a:hlink>
        <a:folHlink>
          <a:srgbClr val="DDDDDD"/>
        </a:folHlink>
      </a:clrScheme>
      <a:clrMap bg1="lt1" tx1="dk1" bg2="lt2" tx2="dk2" accent1="accent1" accent2="accent2" accent3="accent3" accent4="accent4" accent5="accent5" accent6="accent6" hlink="hlink" folHlink="folHlink"/>
    </a:extraClrScheme>
    <a:extraClrScheme>
      <a:clrScheme name="powerpoint-template 10">
        <a:dk1>
          <a:srgbClr val="4D4D4D"/>
        </a:dk1>
        <a:lt1>
          <a:srgbClr val="FFFFFF"/>
        </a:lt1>
        <a:dk2>
          <a:srgbClr val="4D4D4D"/>
        </a:dk2>
        <a:lt2>
          <a:srgbClr val="869BCC"/>
        </a:lt2>
        <a:accent1>
          <a:srgbClr val="00A2D9"/>
        </a:accent1>
        <a:accent2>
          <a:srgbClr val="B486B0"/>
        </a:accent2>
        <a:accent3>
          <a:srgbClr val="FFFFFF"/>
        </a:accent3>
        <a:accent4>
          <a:srgbClr val="404040"/>
        </a:accent4>
        <a:accent5>
          <a:srgbClr val="AACEE9"/>
        </a:accent5>
        <a:accent6>
          <a:srgbClr val="A3799F"/>
        </a:accent6>
        <a:hlink>
          <a:srgbClr val="3D5EA1"/>
        </a:hlink>
        <a:folHlink>
          <a:srgbClr val="DDDDDD"/>
        </a:folHlink>
      </a:clrScheme>
      <a:clrMap bg1="lt1" tx1="dk1" bg2="lt2" tx2="dk2" accent1="accent1" accent2="accent2" accent3="accent3" accent4="accent4" accent5="accent5" accent6="accent6" hlink="hlink" folHlink="folHlink"/>
    </a:extraClrScheme>
    <a:extraClrScheme>
      <a:clrScheme name="powerpoint-template 11">
        <a:dk1>
          <a:srgbClr val="4D4D4D"/>
        </a:dk1>
        <a:lt1>
          <a:srgbClr val="FFFFFF"/>
        </a:lt1>
        <a:dk2>
          <a:srgbClr val="4D4D4D"/>
        </a:dk2>
        <a:lt2>
          <a:srgbClr val="2C86AA"/>
        </a:lt2>
        <a:accent1>
          <a:srgbClr val="4B782A"/>
        </a:accent1>
        <a:accent2>
          <a:srgbClr val="38AFD0"/>
        </a:accent2>
        <a:accent3>
          <a:srgbClr val="FFFFFF"/>
        </a:accent3>
        <a:accent4>
          <a:srgbClr val="404040"/>
        </a:accent4>
        <a:accent5>
          <a:srgbClr val="B1BEAC"/>
        </a:accent5>
        <a:accent6>
          <a:srgbClr val="329EBC"/>
        </a:accent6>
        <a:hlink>
          <a:srgbClr val="9DBC2A"/>
        </a:hlink>
        <a:folHlink>
          <a:srgbClr val="DDDDDD"/>
        </a:folHlink>
      </a:clrScheme>
      <a:clrMap bg1="lt1" tx1="dk1" bg2="lt2" tx2="dk2" accent1="accent1" accent2="accent2" accent3="accent3" accent4="accent4" accent5="accent5" accent6="accent6" hlink="hlink" folHlink="folHlink"/>
    </a:extraClrScheme>
    <a:extraClrScheme>
      <a:clrScheme name="powerpoint-template 12">
        <a:dk1>
          <a:srgbClr val="4D4D4D"/>
        </a:dk1>
        <a:lt1>
          <a:srgbClr val="FFFFFF"/>
        </a:lt1>
        <a:dk2>
          <a:srgbClr val="4D4D4D"/>
        </a:dk2>
        <a:lt2>
          <a:srgbClr val="2A5CA3"/>
        </a:lt2>
        <a:accent1>
          <a:srgbClr val="45B0E1"/>
        </a:accent1>
        <a:accent2>
          <a:srgbClr val="2277C8"/>
        </a:accent2>
        <a:accent3>
          <a:srgbClr val="FFFFFF"/>
        </a:accent3>
        <a:accent4>
          <a:srgbClr val="404040"/>
        </a:accent4>
        <a:accent5>
          <a:srgbClr val="B0D4EE"/>
        </a:accent5>
        <a:accent6>
          <a:srgbClr val="1E6BB5"/>
        </a:accent6>
        <a:hlink>
          <a:srgbClr val="6BC5E6"/>
        </a:hlink>
        <a:folHlink>
          <a:srgbClr val="DDDDDD"/>
        </a:folHlink>
      </a:clrScheme>
      <a:clrMap bg1="lt1" tx1="dk1" bg2="lt2" tx2="dk2" accent1="accent1" accent2="accent2" accent3="accent3" accent4="accent4" accent5="accent5" accent6="accent6" hlink="hlink" folHlink="folHlink"/>
    </a:extraClrScheme>
    <a:extraClrScheme>
      <a:clrScheme name="powerpoint-template 13">
        <a:dk1>
          <a:srgbClr val="4D4D4D"/>
        </a:dk1>
        <a:lt1>
          <a:srgbClr val="FFFFFF"/>
        </a:lt1>
        <a:dk2>
          <a:srgbClr val="4D4D4D"/>
        </a:dk2>
        <a:lt2>
          <a:srgbClr val="234C89"/>
        </a:lt2>
        <a:accent1>
          <a:srgbClr val="33C3E5"/>
        </a:accent1>
        <a:accent2>
          <a:srgbClr val="2277C8"/>
        </a:accent2>
        <a:accent3>
          <a:srgbClr val="FFFFFF"/>
        </a:accent3>
        <a:accent4>
          <a:srgbClr val="404040"/>
        </a:accent4>
        <a:accent5>
          <a:srgbClr val="ADDEF0"/>
        </a:accent5>
        <a:accent6>
          <a:srgbClr val="1E6BB5"/>
        </a:accent6>
        <a:hlink>
          <a:srgbClr val="2BA6DD"/>
        </a:hlink>
        <a:folHlink>
          <a:srgbClr val="DDDDDD"/>
        </a:folHlink>
      </a:clrScheme>
      <a:clrMap bg1="lt1" tx1="dk1" bg2="lt2" tx2="dk2" accent1="accent1" accent2="accent2" accent3="accent3" accent4="accent4" accent5="accent5" accent6="accent6" hlink="hlink" folHlink="folHlink"/>
    </a:extraClrScheme>
    <a:extraClrScheme>
      <a:clrScheme name="powerpoint-template 14">
        <a:dk1>
          <a:srgbClr val="4D4D4D"/>
        </a:dk1>
        <a:lt1>
          <a:srgbClr val="FFFFFF"/>
        </a:lt1>
        <a:dk2>
          <a:srgbClr val="4D4D4D"/>
        </a:dk2>
        <a:lt2>
          <a:srgbClr val="31211B"/>
        </a:lt2>
        <a:accent1>
          <a:srgbClr val="9D8C83"/>
        </a:accent1>
        <a:accent2>
          <a:srgbClr val="7E6152"/>
        </a:accent2>
        <a:accent3>
          <a:srgbClr val="FFFFFF"/>
        </a:accent3>
        <a:accent4>
          <a:srgbClr val="404040"/>
        </a:accent4>
        <a:accent5>
          <a:srgbClr val="CCC5C1"/>
        </a:accent5>
        <a:accent6>
          <a:srgbClr val="725749"/>
        </a:accent6>
        <a:hlink>
          <a:srgbClr val="544A3E"/>
        </a:hlink>
        <a:folHlink>
          <a:srgbClr val="DDDDDD"/>
        </a:folHlink>
      </a:clrScheme>
      <a:clrMap bg1="lt1" tx1="dk1" bg2="lt2" tx2="dk2" accent1="accent1" accent2="accent2" accent3="accent3" accent4="accent4" accent5="accent5" accent6="accent6" hlink="hlink" folHlink="folHlink"/>
    </a:extraClrScheme>
    <a:extraClrScheme>
      <a:clrScheme name="powerpoint-template 15">
        <a:dk1>
          <a:srgbClr val="4D4D4D"/>
        </a:dk1>
        <a:lt1>
          <a:srgbClr val="FFFFFF"/>
        </a:lt1>
        <a:dk2>
          <a:srgbClr val="4D4D4D"/>
        </a:dk2>
        <a:lt2>
          <a:srgbClr val="3F1531"/>
        </a:lt2>
        <a:accent1>
          <a:srgbClr val="800428"/>
        </a:accent1>
        <a:accent2>
          <a:srgbClr val="BF4F73"/>
        </a:accent2>
        <a:accent3>
          <a:srgbClr val="FFFFFF"/>
        </a:accent3>
        <a:accent4>
          <a:srgbClr val="404040"/>
        </a:accent4>
        <a:accent5>
          <a:srgbClr val="C0AAAC"/>
        </a:accent5>
        <a:accent6>
          <a:srgbClr val="AD4768"/>
        </a:accent6>
        <a:hlink>
          <a:srgbClr val="122F46"/>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A69EE80-D704-4EBC-B2F0-FD2C8D2473D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TS101980995</Template>
  <TotalTime>390</TotalTime>
  <Words>580</Words>
  <Application>Microsoft Office PowerPoint</Application>
  <PresentationFormat>On-screen Show (4:3)</PresentationFormat>
  <Paragraphs>88</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Bradley Hand ITC</vt:lpstr>
      <vt:lpstr>Broadway</vt:lpstr>
      <vt:lpstr>Colonna MT</vt:lpstr>
      <vt:lpstr>DK Crayon Crumble</vt:lpstr>
      <vt:lpstr>Microsoft Sans Serif</vt:lpstr>
      <vt:lpstr>Times New Roman</vt:lpstr>
      <vt:lpstr>TS101980995</vt:lpstr>
      <vt:lpstr>InnoVision     Think is the new era</vt:lpstr>
      <vt:lpstr>Agenda</vt:lpstr>
      <vt:lpstr>INTRODUCTION</vt:lpstr>
      <vt:lpstr>LITERATURE SURVEY</vt:lpstr>
      <vt:lpstr>SRS</vt:lpstr>
      <vt:lpstr>PowerPoint Presentation</vt:lpstr>
      <vt:lpstr>Analysis and Detailed  Designs</vt:lpstr>
      <vt:lpstr>PowerPoint Presentation</vt:lpstr>
      <vt:lpstr>PowerPoint Presentation</vt:lpstr>
      <vt:lpstr>PowerPoint Presentation</vt:lpstr>
      <vt:lpstr>DATA BASE DESIGN</vt:lpstr>
      <vt:lpstr>PowerPoint Presentation</vt:lpstr>
      <vt:lpstr>PowerPoint Presentation</vt:lpstr>
      <vt:lpstr>PowerPoint Presentation</vt:lpstr>
      <vt:lpstr>IMPLEMENTATION</vt:lpstr>
      <vt:lpstr>PowerPoint Presentation</vt:lpstr>
      <vt:lpstr>PowerPoint Presentation</vt:lpstr>
      <vt:lpstr>PowerPoint Presentation</vt:lpstr>
      <vt:lpstr>PowerPoint Presentation</vt:lpstr>
      <vt:lpstr>PowerPoint Presentation</vt:lpstr>
      <vt:lpstr>PowerPoint Presentation</vt:lpstr>
      <vt:lpstr>TESTING</vt:lpstr>
      <vt:lpstr>COCNCLUSION</vt:lpstr>
      <vt:lpstr>FUTURE  ENHANCEMENT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VIDRIO    Innovating Life</dc:title>
  <dc:creator>user</dc:creator>
  <cp:lastModifiedBy>Prathamesh</cp:lastModifiedBy>
  <cp:revision>35</cp:revision>
  <dcterms:created xsi:type="dcterms:W3CDTF">2012-10-06T09:57:58Z</dcterms:created>
  <dcterms:modified xsi:type="dcterms:W3CDTF">2015-05-29T06:15:09Z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TC019809959991</vt:lpwstr>
  </property>
</Properties>
</file>