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4" r:id="rId1"/>
  </p:sldMasterIdLst>
  <p:sldIdLst>
    <p:sldId id="256" r:id="rId2"/>
    <p:sldId id="257" r:id="rId3"/>
    <p:sldId id="262" r:id="rId4"/>
    <p:sldId id="258" r:id="rId5"/>
    <p:sldId id="263" r:id="rId6"/>
    <p:sldId id="259" r:id="rId7"/>
    <p:sldId id="264" r:id="rId8"/>
    <p:sldId id="265" r:id="rId9"/>
    <p:sldId id="260" r:id="rId10"/>
    <p:sldId id="261" r:id="rId11"/>
    <p:sldId id="267"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9B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48" autoAdjust="0"/>
    <p:restoredTop sz="94660"/>
  </p:normalViewPr>
  <p:slideViewPr>
    <p:cSldViewPr snapToGrid="0">
      <p:cViewPr varScale="1">
        <p:scale>
          <a:sx n="86" d="100"/>
          <a:sy n="86" d="100"/>
        </p:scale>
        <p:origin x="6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AFFB9B-9FB8-469E-96F9-4D32314110B6}" type="datetimeFigureOut">
              <a:rPr lang="en-US" smtClean="0"/>
              <a:t>24-Jun-21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43931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24-Jun-21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747287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C35BB1C6-BF8F-4481-8AB2-603A1C8A906A}" type="datetimeFigureOut">
              <a:rPr lang="en-US" smtClean="0"/>
              <a:t>24-Jun-21</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677147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24-Jun-21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391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24-Jun-21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96753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0F7F47CF-67C9-420C-80A5-E2069FF0C2DF}" type="datetimeFigureOut">
              <a:rPr lang="en-US" smtClean="0"/>
              <a:t>24-Jun-21</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32981990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BB1C6-BF8F-4481-8AB2-603A1C8A906A}" type="datetimeFigureOut">
              <a:rPr lang="en-US" smtClean="0"/>
              <a:t>24-Jun-21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815169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BB1C6-BF8F-4481-8AB2-603A1C8A906A}" type="datetimeFigureOut">
              <a:rPr lang="en-US" smtClean="0"/>
              <a:t>24-Jun-21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2166550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24-Jun-21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9038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24-Jun-21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5459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24-Jun-21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7520088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smtClean="0"/>
              <a:t>24-Jun-21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9029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C35BB1C6-BF8F-4481-8AB2-603A1C8A906A}" type="datetimeFigureOut">
              <a:rPr lang="en-US" smtClean="0"/>
              <a:t>24-Jun-21</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11832528"/>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58BA8-E264-4078-82A8-C19144F75E35}"/>
              </a:ext>
            </a:extLst>
          </p:cNvPr>
          <p:cNvSpPr>
            <a:spLocks noGrp="1"/>
          </p:cNvSpPr>
          <p:nvPr>
            <p:ph type="ctrTitle"/>
          </p:nvPr>
        </p:nvSpPr>
        <p:spPr>
          <a:xfrm>
            <a:off x="360217" y="2077587"/>
            <a:ext cx="11471565" cy="1739347"/>
          </a:xfrm>
        </p:spPr>
        <p:txBody>
          <a:bodyPr>
            <a:normAutofit/>
          </a:bodyPr>
          <a:lstStyle/>
          <a:p>
            <a:r>
              <a:rPr lang="en-US" dirty="0">
                <a:latin typeface="Times New Roman" panose="02020603050405020304" pitchFamily="18" charset="0"/>
                <a:cs typeface="Times New Roman" panose="02020603050405020304" pitchFamily="18" charset="0"/>
              </a:rPr>
              <a:t>Government polytechnic Jalgaon </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97C5DAA-8BEB-4BB8-81DD-44D7A32ED8A9}"/>
              </a:ext>
            </a:extLst>
          </p:cNvPr>
          <p:cNvSpPr>
            <a:spLocks noGrp="1"/>
          </p:cNvSpPr>
          <p:nvPr>
            <p:ph type="subTitle" idx="1"/>
          </p:nvPr>
        </p:nvSpPr>
        <p:spPr>
          <a:xfrm>
            <a:off x="0" y="3898595"/>
            <a:ext cx="12526393" cy="2861750"/>
          </a:xfrm>
        </p:spPr>
        <p:txBody>
          <a:bodyPr>
            <a:normAutofit/>
          </a:bodyPr>
          <a:lstStyle/>
          <a:p>
            <a:pPr algn="l"/>
            <a:r>
              <a:rPr lang="en-US" sz="2800" dirty="0">
                <a:solidFill>
                  <a:schemeClr val="bg1"/>
                </a:solidFill>
                <a:latin typeface="Times New Roman" panose="02020603050405020304" pitchFamily="18" charset="0"/>
                <a:cs typeface="Times New Roman" panose="02020603050405020304" pitchFamily="18" charset="0"/>
              </a:rPr>
              <a:t>Department Name-: Electronics And Tele-communication</a:t>
            </a:r>
          </a:p>
          <a:p>
            <a:pPr algn="l"/>
            <a:r>
              <a:rPr lang="en-US" sz="2800" dirty="0">
                <a:solidFill>
                  <a:schemeClr val="bg1"/>
                </a:solidFill>
                <a:latin typeface="Times New Roman" panose="02020603050405020304" pitchFamily="18" charset="0"/>
                <a:cs typeface="Times New Roman" panose="02020603050405020304" pitchFamily="18" charset="0"/>
              </a:rPr>
              <a:t>Academic Year 2020-21</a:t>
            </a:r>
          </a:p>
          <a:p>
            <a:pPr algn="l"/>
            <a:r>
              <a:rPr lang="en-US" sz="2800" dirty="0">
                <a:solidFill>
                  <a:schemeClr val="bg1"/>
                </a:solidFill>
                <a:latin typeface="Times New Roman" panose="02020603050405020304" pitchFamily="18" charset="0"/>
                <a:cs typeface="Times New Roman" panose="02020603050405020304" pitchFamily="18" charset="0"/>
              </a:rPr>
              <a:t>Subject Name And Code : Capstone Project–Execution And Report Writing (22060)</a:t>
            </a:r>
          </a:p>
          <a:p>
            <a:pPr algn="l"/>
            <a:r>
              <a:rPr lang="en-US" sz="2800" dirty="0">
                <a:solidFill>
                  <a:schemeClr val="bg1"/>
                </a:solidFill>
                <a:latin typeface="Times New Roman" panose="02020603050405020304" pitchFamily="18" charset="0"/>
                <a:cs typeface="Times New Roman" panose="02020603050405020304" pitchFamily="18" charset="0"/>
              </a:rPr>
              <a:t>Class : EJ6I</a:t>
            </a:r>
            <a:r>
              <a:rPr lang="en-US" dirty="0"/>
              <a:t> </a:t>
            </a:r>
            <a:endParaRPr lang="en-IN" dirty="0"/>
          </a:p>
        </p:txBody>
      </p:sp>
    </p:spTree>
    <p:extLst>
      <p:ext uri="{BB962C8B-B14F-4D97-AF65-F5344CB8AC3E}">
        <p14:creationId xmlns:p14="http://schemas.microsoft.com/office/powerpoint/2010/main" val="1892689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EE91E-B36B-433A-AB1D-EEA3EC589490}"/>
              </a:ext>
            </a:extLst>
          </p:cNvPr>
          <p:cNvSpPr>
            <a:spLocks noGrp="1"/>
          </p:cNvSpPr>
          <p:nvPr>
            <p:ph type="title"/>
          </p:nvPr>
        </p:nvSpPr>
        <p:spPr>
          <a:xfrm>
            <a:off x="128721" y="301931"/>
            <a:ext cx="9784080" cy="1508760"/>
          </a:xfrm>
        </p:spPr>
        <p:txBody>
          <a:bodyPr/>
          <a:lstStyle/>
          <a:p>
            <a:r>
              <a:rPr lang="en-US" dirty="0">
                <a:latin typeface="Times New Roman" panose="02020603050405020304" pitchFamily="18" charset="0"/>
                <a:cs typeface="Times New Roman" panose="02020603050405020304" pitchFamily="18" charset="0"/>
              </a:rPr>
              <a:t>Future scope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043E4E-60D3-4ABB-BD3C-04FB9BA9E463}"/>
              </a:ext>
            </a:extLst>
          </p:cNvPr>
          <p:cNvSpPr>
            <a:spLocks noGrp="1"/>
          </p:cNvSpPr>
          <p:nvPr>
            <p:ph sz="quarter" idx="13"/>
          </p:nvPr>
        </p:nvSpPr>
        <p:spPr/>
        <p:txBody>
          <a:bodyPr/>
          <a:lstStyle/>
          <a:p>
            <a:pPr marL="457200" indent="-457200">
              <a:buAutoNum type="arabicPeriod"/>
            </a:pPr>
            <a:r>
              <a:rPr lang="en-US" dirty="0" err="1">
                <a:solidFill>
                  <a:schemeClr val="bg1"/>
                </a:solidFill>
                <a:latin typeface="Times New Roman" panose="02020603050405020304" pitchFamily="18" charset="0"/>
                <a:cs typeface="Times New Roman" panose="02020603050405020304" pitchFamily="18" charset="0"/>
              </a:rPr>
              <a:t>Scalibility</a:t>
            </a:r>
            <a:r>
              <a:rPr lang="en-US" dirty="0">
                <a:solidFill>
                  <a:schemeClr val="bg1"/>
                </a:solidFill>
                <a:latin typeface="Times New Roman" panose="02020603050405020304" pitchFamily="18" charset="0"/>
                <a:cs typeface="Times New Roman" panose="02020603050405020304" pitchFamily="18" charset="0"/>
              </a:rPr>
              <a:t> can be increased</a:t>
            </a:r>
          </a:p>
          <a:p>
            <a:pPr marL="457200" indent="-457200">
              <a:buAutoNum type="arabicPeriod"/>
            </a:pPr>
            <a:r>
              <a:rPr lang="en-US" dirty="0">
                <a:solidFill>
                  <a:schemeClr val="bg1"/>
                </a:solidFill>
                <a:latin typeface="Times New Roman" panose="02020603050405020304" pitchFamily="18" charset="0"/>
                <a:cs typeface="Times New Roman" panose="02020603050405020304" pitchFamily="18" charset="0"/>
              </a:rPr>
              <a:t>Enable to IOT compliance standard </a:t>
            </a:r>
          </a:p>
          <a:p>
            <a:pPr marL="457200" indent="-457200">
              <a:buAutoNum type="arabicPeriod"/>
            </a:pPr>
            <a:r>
              <a:rPr lang="en-US" dirty="0">
                <a:solidFill>
                  <a:schemeClr val="bg1"/>
                </a:solidFill>
                <a:latin typeface="Times New Roman" panose="02020603050405020304" pitchFamily="18" charset="0"/>
                <a:cs typeface="Times New Roman" panose="02020603050405020304" pitchFamily="18" charset="0"/>
              </a:rPr>
              <a:t>Data ;</a:t>
            </a:r>
            <a:r>
              <a:rPr lang="en-US" dirty="0" err="1">
                <a:solidFill>
                  <a:schemeClr val="bg1"/>
                </a:solidFill>
                <a:latin typeface="Times New Roman" panose="02020603050405020304" pitchFamily="18" charset="0"/>
                <a:cs typeface="Times New Roman" panose="02020603050405020304" pitchFamily="18" charset="0"/>
              </a:rPr>
              <a:t>ogger</a:t>
            </a:r>
            <a:r>
              <a:rPr lang="en-US" dirty="0">
                <a:solidFill>
                  <a:schemeClr val="bg1"/>
                </a:solidFill>
                <a:latin typeface="Times New Roman" panose="02020603050405020304" pitchFamily="18" charset="0"/>
                <a:cs typeface="Times New Roman" panose="02020603050405020304" pitchFamily="18" charset="0"/>
              </a:rPr>
              <a:t> to store the measure sensor data over a period of time .</a:t>
            </a:r>
          </a:p>
          <a:p>
            <a:pPr marL="457200" indent="-457200">
              <a:buAutoNum type="arabicPeriod"/>
            </a:pPr>
            <a:r>
              <a:rPr lang="en-US" dirty="0">
                <a:solidFill>
                  <a:schemeClr val="bg1"/>
                </a:solidFill>
                <a:latin typeface="Times New Roman" panose="02020603050405020304" pitchFamily="18" charset="0"/>
                <a:cs typeface="Times New Roman" panose="02020603050405020304" pitchFamily="18" charset="0"/>
              </a:rPr>
              <a:t>Speaking voice alarm provision .</a:t>
            </a:r>
          </a:p>
          <a:p>
            <a:pPr marL="457200" indent="-457200">
              <a:buAutoNum type="arabicPeriod"/>
            </a:pPr>
            <a:r>
              <a:rPr lang="en-US" dirty="0">
                <a:solidFill>
                  <a:schemeClr val="bg1"/>
                </a:solidFill>
                <a:latin typeface="Times New Roman" panose="02020603050405020304" pitchFamily="18" charset="0"/>
                <a:cs typeface="Times New Roman" panose="02020603050405020304" pitchFamily="18" charset="0"/>
              </a:rPr>
              <a:t>Self </a:t>
            </a:r>
            <a:r>
              <a:rPr lang="en-US" dirty="0" err="1">
                <a:solidFill>
                  <a:schemeClr val="bg1"/>
                </a:solidFill>
                <a:latin typeface="Times New Roman" panose="02020603050405020304" pitchFamily="18" charset="0"/>
                <a:cs typeface="Times New Roman" panose="02020603050405020304" pitchFamily="18" charset="0"/>
              </a:rPr>
              <a:t>desister</a:t>
            </a:r>
            <a:r>
              <a:rPr lang="en-US" dirty="0">
                <a:solidFill>
                  <a:schemeClr val="bg1"/>
                </a:solidFill>
                <a:latin typeface="Times New Roman" panose="02020603050405020304" pitchFamily="18" charset="0"/>
                <a:cs typeface="Times New Roman" panose="02020603050405020304" pitchFamily="18" charset="0"/>
              </a:rPr>
              <a:t> control provision. (to avoid accident </a:t>
            </a:r>
            <a:r>
              <a:rPr lang="en-US" dirty="0" err="1">
                <a:solidFill>
                  <a:schemeClr val="bg1"/>
                </a:solidFill>
                <a:latin typeface="Times New Roman" panose="02020603050405020304" pitchFamily="18" charset="0"/>
                <a:cs typeface="Times New Roman" panose="02020603050405020304" pitchFamily="18" charset="0"/>
              </a:rPr>
              <a:t>prohability</a:t>
            </a:r>
            <a:r>
              <a:rPr lang="en-US" dirty="0">
                <a:solidFill>
                  <a:schemeClr val="bg1"/>
                </a:solidFill>
                <a:latin typeface="Times New Roman" panose="02020603050405020304" pitchFamily="18" charset="0"/>
                <a:cs typeface="Times New Roman" panose="02020603050405020304" pitchFamily="18" charset="0"/>
              </a:rPr>
              <a:t> )</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398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06B7A8-998B-4726-A636-76D7D28F2D3D}"/>
              </a:ext>
            </a:extLst>
          </p:cNvPr>
          <p:cNvPicPr>
            <a:picLocks noChangeAspect="1"/>
          </p:cNvPicPr>
          <p:nvPr/>
        </p:nvPicPr>
        <p:blipFill>
          <a:blip r:embed="rId2"/>
          <a:stretch>
            <a:fillRect/>
          </a:stretch>
        </p:blipFill>
        <p:spPr>
          <a:xfrm>
            <a:off x="6096000" y="763480"/>
            <a:ext cx="6060489" cy="4545367"/>
          </a:xfrm>
          <a:prstGeom prst="rect">
            <a:avLst/>
          </a:prstGeom>
        </p:spPr>
      </p:pic>
      <p:pic>
        <p:nvPicPr>
          <p:cNvPr id="3" name="Content Placeholder 4">
            <a:extLst>
              <a:ext uri="{FF2B5EF4-FFF2-40B4-BE49-F238E27FC236}">
                <a16:creationId xmlns:a16="http://schemas.microsoft.com/office/drawing/2014/main" id="{DE77A0B7-C95C-41AB-AD35-A3F2E84DDBEF}"/>
              </a:ext>
            </a:extLst>
          </p:cNvPr>
          <p:cNvPicPr>
            <a:picLocks noChangeAspect="1"/>
          </p:cNvPicPr>
          <p:nvPr/>
        </p:nvPicPr>
        <p:blipFill>
          <a:blip r:embed="rId3"/>
          <a:stretch>
            <a:fillRect/>
          </a:stretch>
        </p:blipFill>
        <p:spPr>
          <a:xfrm>
            <a:off x="35512" y="763479"/>
            <a:ext cx="6060488" cy="4545367"/>
          </a:xfrm>
          <a:prstGeom prst="rect">
            <a:avLst/>
          </a:prstGeom>
        </p:spPr>
      </p:pic>
      <p:sp>
        <p:nvSpPr>
          <p:cNvPr id="4" name="TextBox 3">
            <a:extLst>
              <a:ext uri="{FF2B5EF4-FFF2-40B4-BE49-F238E27FC236}">
                <a16:creationId xmlns:a16="http://schemas.microsoft.com/office/drawing/2014/main" id="{5CB21792-9135-4D59-92CC-CBF76F39CA7C}"/>
              </a:ext>
            </a:extLst>
          </p:cNvPr>
          <p:cNvSpPr txBox="1"/>
          <p:nvPr/>
        </p:nvSpPr>
        <p:spPr>
          <a:xfrm>
            <a:off x="843377" y="5406500"/>
            <a:ext cx="4012707" cy="892552"/>
          </a:xfrm>
          <a:prstGeom prst="rect">
            <a:avLst/>
          </a:prstGeom>
          <a:noFill/>
        </p:spPr>
        <p:txBody>
          <a:bodyPr wrap="square" rtlCol="0">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With industry guide Mr. </a:t>
            </a:r>
            <a:r>
              <a:rPr lang="en-US" sz="2000" b="1" dirty="0" err="1">
                <a:solidFill>
                  <a:schemeClr val="bg1"/>
                </a:solidFill>
                <a:latin typeface="Times New Roman" panose="02020603050405020304" pitchFamily="18" charset="0"/>
                <a:cs typeface="Times New Roman" panose="02020603050405020304" pitchFamily="18" charset="0"/>
              </a:rPr>
              <a:t>S.D.Rade</a:t>
            </a:r>
            <a:r>
              <a:rPr lang="en-US" sz="2000" b="1" dirty="0">
                <a:solidFill>
                  <a:schemeClr val="bg1"/>
                </a:solidFill>
                <a:latin typeface="Times New Roman" panose="02020603050405020304" pitchFamily="18" charset="0"/>
                <a:cs typeface="Times New Roman" panose="02020603050405020304" pitchFamily="18" charset="0"/>
              </a:rPr>
              <a:t> </a:t>
            </a:r>
          </a:p>
          <a:p>
            <a:pPr algn="ctr"/>
            <a:r>
              <a:rPr lang="en-IN" sz="1600" dirty="0">
                <a:solidFill>
                  <a:schemeClr val="bg1"/>
                </a:solidFill>
                <a:latin typeface="Times New Roman" panose="02020603050405020304" pitchFamily="18" charset="0"/>
                <a:cs typeface="Times New Roman" panose="02020603050405020304" pitchFamily="18" charset="0"/>
              </a:rPr>
              <a:t>(Head of R&amp;D Dept. in Spectrum electrical Ltd.)</a:t>
            </a:r>
            <a:endParaRPr lang="en-IN" sz="11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ED66934-349E-4C99-AC4D-7AD520AB103B}"/>
              </a:ext>
            </a:extLst>
          </p:cNvPr>
          <p:cNvSpPr txBox="1"/>
          <p:nvPr/>
        </p:nvSpPr>
        <p:spPr>
          <a:xfrm>
            <a:off x="6924583" y="5406500"/>
            <a:ext cx="3866058" cy="1015663"/>
          </a:xfrm>
          <a:prstGeom prst="rect">
            <a:avLst/>
          </a:prstGeom>
          <a:noFill/>
        </p:spPr>
        <p:txBody>
          <a:bodyPr wrap="non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With plant manager </a:t>
            </a:r>
            <a:r>
              <a:rPr lang="en-US" sz="2000" b="1" dirty="0" err="1">
                <a:solidFill>
                  <a:schemeClr val="bg1"/>
                </a:solidFill>
                <a:latin typeface="Times New Roman" panose="02020603050405020304" pitchFamily="18" charset="0"/>
                <a:cs typeface="Times New Roman" panose="02020603050405020304" pitchFamily="18" charset="0"/>
              </a:rPr>
              <a:t>Mr.B.G.Patil</a:t>
            </a:r>
            <a:endParaRPr lang="en-US" sz="2000" b="1" dirty="0">
              <a:solidFill>
                <a:schemeClr val="bg1"/>
              </a:solidFill>
              <a:latin typeface="Times New Roman" panose="02020603050405020304" pitchFamily="18" charset="0"/>
              <a:cs typeface="Times New Roman" panose="02020603050405020304" pitchFamily="18" charset="0"/>
            </a:endParaRPr>
          </a:p>
          <a:p>
            <a:pPr algn="ctr"/>
            <a:r>
              <a:rPr lang="en-US" dirty="0">
                <a:solidFill>
                  <a:schemeClr val="bg1"/>
                </a:solidFill>
                <a:latin typeface="Times New Roman" panose="02020603050405020304" pitchFamily="18" charset="0"/>
                <a:cs typeface="Times New Roman" panose="02020603050405020304" pitchFamily="18" charset="0"/>
              </a:rPr>
              <a:t>(Electroplating Plant Manager )</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 </a:t>
            </a:r>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9BB7BED-D74C-4EA6-B9A8-A71B3DEB375A}"/>
              </a:ext>
            </a:extLst>
          </p:cNvPr>
          <p:cNvSpPr txBox="1"/>
          <p:nvPr/>
        </p:nvSpPr>
        <p:spPr>
          <a:xfrm>
            <a:off x="1384917" y="252987"/>
            <a:ext cx="1023335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SPETRUM ELECTRICAL INDUSTRIES LIMITED , JALGAON</a:t>
            </a:r>
            <a:r>
              <a:rPr lang="en-US" sz="2400" b="1" dirty="0">
                <a:solidFill>
                  <a:schemeClr val="bg1"/>
                </a:solidFill>
                <a:latin typeface="Times New Roman" panose="02020603050405020304" pitchFamily="18" charset="0"/>
                <a:cs typeface="Times New Roman" panose="02020603050405020304" pitchFamily="18" charset="0"/>
              </a:rPr>
              <a:t> </a:t>
            </a:r>
            <a:endParaRPr lang="en-IN"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3150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40340D-EBDC-4E3A-BBFD-F2F8900250D4}"/>
              </a:ext>
            </a:extLst>
          </p:cNvPr>
          <p:cNvPicPr>
            <a:picLocks noChangeAspect="1"/>
          </p:cNvPicPr>
          <p:nvPr/>
        </p:nvPicPr>
        <p:blipFill>
          <a:blip r:embed="rId2"/>
          <a:stretch>
            <a:fillRect/>
          </a:stretch>
        </p:blipFill>
        <p:spPr>
          <a:xfrm>
            <a:off x="3587537" y="0"/>
            <a:ext cx="5016926" cy="6858000"/>
          </a:xfrm>
          <a:prstGeom prst="rect">
            <a:avLst/>
          </a:prstGeom>
        </p:spPr>
      </p:pic>
    </p:spTree>
    <p:extLst>
      <p:ext uri="{BB962C8B-B14F-4D97-AF65-F5344CB8AC3E}">
        <p14:creationId xmlns:p14="http://schemas.microsoft.com/office/powerpoint/2010/main" val="4198626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060C9A-EC0C-4B7E-AE23-E4E5DDBCE739}"/>
              </a:ext>
            </a:extLst>
          </p:cNvPr>
          <p:cNvSpPr txBox="1"/>
          <p:nvPr/>
        </p:nvSpPr>
        <p:spPr>
          <a:xfrm>
            <a:off x="1109709" y="2166152"/>
            <a:ext cx="9921049" cy="1862048"/>
          </a:xfrm>
          <a:prstGeom prst="rect">
            <a:avLst/>
          </a:prstGeom>
          <a:noFill/>
        </p:spPr>
        <p:txBody>
          <a:bodyPr wrap="none" rtlCol="0">
            <a:spAutoFit/>
          </a:bodyPr>
          <a:lstStyle/>
          <a:p>
            <a:r>
              <a:rPr lang="en-US" sz="11500" b="1" dirty="0">
                <a:latin typeface="Times New Roman" panose="02020603050405020304" pitchFamily="18" charset="0"/>
                <a:cs typeface="Times New Roman" panose="02020603050405020304" pitchFamily="18" charset="0"/>
              </a:rPr>
              <a:t>THANK  YOU </a:t>
            </a:r>
            <a:endParaRPr lang="en-IN" sz="1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1787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D8A97-01B9-45DC-A791-9CBC2F9E5F7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Topic of capstone project-: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A498C0-C110-4D1E-B8EE-000C6C2A5FA9}"/>
              </a:ext>
            </a:extLst>
          </p:cNvPr>
          <p:cNvSpPr>
            <a:spLocks noGrp="1"/>
          </p:cNvSpPr>
          <p:nvPr>
            <p:ph sz="quarter" idx="13"/>
          </p:nvPr>
        </p:nvSpPr>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Electroplating bath parameters monitoring system in Spectrum </a:t>
            </a:r>
            <a:r>
              <a:rPr lang="en-US" sz="3200" b="1" dirty="0" err="1">
                <a:solidFill>
                  <a:schemeClr val="bg1"/>
                </a:solidFill>
                <a:latin typeface="Times New Roman" panose="02020603050405020304" pitchFamily="18" charset="0"/>
                <a:cs typeface="Times New Roman" panose="02020603050405020304" pitchFamily="18" charset="0"/>
              </a:rPr>
              <a:t>Pvt.Ltd</a:t>
            </a:r>
            <a:r>
              <a:rPr lang="en-US" sz="3200" b="1" dirty="0">
                <a:solidFill>
                  <a:schemeClr val="bg1"/>
                </a:solidFill>
                <a:latin typeface="Times New Roman" panose="02020603050405020304" pitchFamily="18" charset="0"/>
                <a:cs typeface="Times New Roman" panose="02020603050405020304" pitchFamily="18" charset="0"/>
              </a:rPr>
              <a:t>. Electroplating plant .</a:t>
            </a:r>
            <a:endParaRPr lang="en-IN"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705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12CC-AB72-444F-95E6-321A828D5786}"/>
              </a:ext>
            </a:extLst>
          </p:cNvPr>
          <p:cNvSpPr>
            <a:spLocks noGrp="1"/>
          </p:cNvSpPr>
          <p:nvPr>
            <p:ph type="title"/>
          </p:nvPr>
        </p:nvSpPr>
        <p:spPr>
          <a:xfrm>
            <a:off x="386173" y="275299"/>
            <a:ext cx="9784080" cy="1508760"/>
          </a:xfrm>
        </p:spPr>
        <p:txBody>
          <a:bodyPr>
            <a:normAutofit fontScale="90000"/>
          </a:bodyPr>
          <a:lstStyle/>
          <a:p>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Presented By :</a:t>
            </a:r>
            <a:br>
              <a:rPr lang="en-US"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4C381F-E6B5-4677-A2AF-539CDB3192E1}"/>
              </a:ext>
            </a:extLst>
          </p:cNvPr>
          <p:cNvSpPr>
            <a:spLocks noGrp="1"/>
          </p:cNvSpPr>
          <p:nvPr>
            <p:ph sz="quarter" idx="13"/>
          </p:nvPr>
        </p:nvSpPr>
        <p:spPr/>
        <p:txBody>
          <a:bodyPr>
            <a:normAutofit fontScale="85000" lnSpcReduction="10000"/>
          </a:bodyPr>
          <a:lstStyle/>
          <a:p>
            <a:pPr marL="457200" indent="-457200">
              <a:buFont typeface="+mj-lt"/>
              <a:buAutoNum type="arabicParenR"/>
            </a:pPr>
            <a:r>
              <a:rPr lang="en-US" sz="2400" dirty="0" err="1">
                <a:solidFill>
                  <a:schemeClr val="bg1"/>
                </a:solidFill>
                <a:latin typeface="Times New Roman" panose="02020603050405020304" pitchFamily="18" charset="0"/>
                <a:cs typeface="Times New Roman" panose="02020603050405020304" pitchFamily="18" charset="0"/>
              </a:rPr>
              <a:t>Prathamesh</a:t>
            </a:r>
            <a:r>
              <a:rPr lang="en-US" sz="2400" dirty="0">
                <a:solidFill>
                  <a:schemeClr val="bg1"/>
                </a:solidFill>
                <a:latin typeface="Times New Roman" panose="02020603050405020304" pitchFamily="18" charset="0"/>
                <a:cs typeface="Times New Roman" panose="02020603050405020304" pitchFamily="18" charset="0"/>
              </a:rPr>
              <a:t> Saraf (11)</a:t>
            </a:r>
          </a:p>
          <a:p>
            <a:pPr marL="457200" indent="-457200" algn="just">
              <a:buFont typeface="+mj-lt"/>
              <a:buAutoNum type="arabicParenR"/>
            </a:pPr>
            <a:r>
              <a:rPr lang="en-US" sz="2400" dirty="0">
                <a:solidFill>
                  <a:schemeClr val="bg1"/>
                </a:solidFill>
                <a:latin typeface="Times New Roman" panose="02020603050405020304" pitchFamily="18" charset="0"/>
                <a:cs typeface="Times New Roman" panose="02020603050405020304" pitchFamily="18" charset="0"/>
              </a:rPr>
              <a:t> Mohit </a:t>
            </a:r>
            <a:r>
              <a:rPr lang="en-US" sz="2400" dirty="0" err="1">
                <a:solidFill>
                  <a:schemeClr val="bg1"/>
                </a:solidFill>
                <a:latin typeface="Times New Roman" panose="02020603050405020304" pitchFamily="18" charset="0"/>
                <a:cs typeface="Times New Roman" panose="02020603050405020304" pitchFamily="18" charset="0"/>
              </a:rPr>
              <a:t>Bhangale</a:t>
            </a:r>
            <a:r>
              <a:rPr lang="en-US" sz="2400" dirty="0">
                <a:solidFill>
                  <a:schemeClr val="bg1"/>
                </a:solidFill>
                <a:latin typeface="Times New Roman" panose="02020603050405020304" pitchFamily="18" charset="0"/>
                <a:cs typeface="Times New Roman" panose="02020603050405020304" pitchFamily="18" charset="0"/>
              </a:rPr>
              <a:t> (23)</a:t>
            </a:r>
          </a:p>
          <a:p>
            <a:pPr marL="457200" indent="-457200" algn="just">
              <a:buFont typeface="+mj-lt"/>
              <a:buAutoNum type="arabicParenR"/>
            </a:pPr>
            <a:r>
              <a:rPr lang="en-US" sz="2400" dirty="0">
                <a:solidFill>
                  <a:schemeClr val="bg1"/>
                </a:solidFill>
                <a:latin typeface="Times New Roman" panose="02020603050405020304" pitchFamily="18" charset="0"/>
                <a:cs typeface="Times New Roman" panose="02020603050405020304" pitchFamily="18" charset="0"/>
              </a:rPr>
              <a:t> Mandar Patil (24)</a:t>
            </a:r>
          </a:p>
          <a:p>
            <a:pPr marL="457200" indent="-457200" algn="just">
              <a:buFont typeface="+mj-lt"/>
              <a:buAutoNum type="arabicParenR"/>
            </a:pP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Mohish</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Khadse</a:t>
            </a:r>
            <a:r>
              <a:rPr lang="en-US" sz="2400" dirty="0">
                <a:solidFill>
                  <a:schemeClr val="bg1"/>
                </a:solidFill>
                <a:latin typeface="Times New Roman" panose="02020603050405020304" pitchFamily="18" charset="0"/>
                <a:cs typeface="Times New Roman" panose="02020603050405020304" pitchFamily="18" charset="0"/>
              </a:rPr>
              <a:t> (25)</a:t>
            </a:r>
          </a:p>
          <a:p>
            <a:pPr marL="0" indent="0" algn="just">
              <a:buNone/>
            </a:pPr>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bg1"/>
                </a:solidFill>
                <a:latin typeface="Times New Roman" panose="02020603050405020304" pitchFamily="18" charset="0"/>
                <a:cs typeface="Times New Roman" panose="02020603050405020304" pitchFamily="18" charset="0"/>
              </a:rPr>
              <a:t>       Under Guidance Of </a:t>
            </a:r>
            <a:r>
              <a:rPr lang="en-US" sz="2000" b="1">
                <a:solidFill>
                  <a:schemeClr val="bg1"/>
                </a:solidFill>
                <a:latin typeface="Times New Roman" panose="02020603050405020304" pitchFamily="18" charset="0"/>
                <a:cs typeface="Times New Roman" panose="02020603050405020304" pitchFamily="18" charset="0"/>
              </a:rPr>
              <a:t>:                                                                                   Industry  </a:t>
            </a:r>
            <a:r>
              <a:rPr lang="en-US" sz="2000" b="1" dirty="0">
                <a:solidFill>
                  <a:schemeClr val="bg1"/>
                </a:solidFill>
                <a:latin typeface="Times New Roman" panose="02020603050405020304" pitchFamily="18" charset="0"/>
                <a:cs typeface="Times New Roman" panose="02020603050405020304" pitchFamily="18" charset="0"/>
              </a:rPr>
              <a:t>Guide</a:t>
            </a:r>
          </a:p>
          <a:p>
            <a:pPr marL="0" indent="0">
              <a:buNone/>
            </a:pPr>
            <a:r>
              <a:rPr lang="en-IN" dirty="0">
                <a:solidFill>
                  <a:schemeClr val="bg1"/>
                </a:solidFill>
                <a:latin typeface="Times New Roman" panose="02020603050405020304" pitchFamily="18" charset="0"/>
                <a:cs typeface="Times New Roman" panose="02020603050405020304" pitchFamily="18" charset="0"/>
              </a:rPr>
              <a:t>         Prof . </a:t>
            </a:r>
            <a:r>
              <a:rPr lang="en-IN" dirty="0" err="1">
                <a:solidFill>
                  <a:schemeClr val="bg1"/>
                </a:solidFill>
                <a:latin typeface="Times New Roman" panose="02020603050405020304" pitchFamily="18" charset="0"/>
                <a:cs typeface="Times New Roman" panose="02020603050405020304" pitchFamily="18" charset="0"/>
              </a:rPr>
              <a:t>K.P.Akole</a:t>
            </a:r>
            <a:r>
              <a:rPr lang="en-IN" dirty="0">
                <a:solidFill>
                  <a:schemeClr val="bg1"/>
                </a:solidFill>
                <a:latin typeface="Times New Roman" panose="02020603050405020304" pitchFamily="18" charset="0"/>
                <a:cs typeface="Times New Roman" panose="02020603050405020304" pitchFamily="18" charset="0"/>
              </a:rPr>
              <a:t>                                                                                Mr. </a:t>
            </a:r>
            <a:r>
              <a:rPr lang="en-IN" dirty="0" err="1">
                <a:solidFill>
                  <a:schemeClr val="bg1"/>
                </a:solidFill>
                <a:latin typeface="Times New Roman" panose="02020603050405020304" pitchFamily="18" charset="0"/>
                <a:cs typeface="Times New Roman" panose="02020603050405020304" pitchFamily="18" charset="0"/>
              </a:rPr>
              <a:t>S.D.Rade</a:t>
            </a:r>
            <a:r>
              <a:rPr lang="en-IN" dirty="0">
                <a:solidFill>
                  <a:schemeClr val="bg1"/>
                </a:solidFill>
                <a:latin typeface="Times New Roman" panose="02020603050405020304" pitchFamily="18" charset="0"/>
                <a:cs typeface="Times New Roman" panose="02020603050405020304" pitchFamily="18" charset="0"/>
              </a:rPr>
              <a:t> </a:t>
            </a:r>
          </a:p>
          <a:p>
            <a:pPr marL="0" indent="0">
              <a:buNone/>
            </a:pPr>
            <a:r>
              <a:rPr lang="en-IN" dirty="0">
                <a:solidFill>
                  <a:schemeClr val="bg1"/>
                </a:solidFill>
                <a:latin typeface="Times New Roman" panose="02020603050405020304" pitchFamily="18" charset="0"/>
                <a:cs typeface="Times New Roman" panose="02020603050405020304" pitchFamily="18" charset="0"/>
              </a:rPr>
              <a:t>  ( H.O.D. of  E&amp;TC Dept. )                                             (Head of R&amp;D Dept. in Spectrum electrical Ltd.)</a:t>
            </a:r>
          </a:p>
        </p:txBody>
      </p:sp>
    </p:spTree>
    <p:extLst>
      <p:ext uri="{BB962C8B-B14F-4D97-AF65-F5344CB8AC3E}">
        <p14:creationId xmlns:p14="http://schemas.microsoft.com/office/powerpoint/2010/main" val="1671097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9A0BB-4BA0-4D7B-9803-3E7C6757FD24}"/>
              </a:ext>
            </a:extLst>
          </p:cNvPr>
          <p:cNvSpPr>
            <a:spLocks noGrp="1"/>
          </p:cNvSpPr>
          <p:nvPr>
            <p:ph type="title"/>
          </p:nvPr>
        </p:nvSpPr>
        <p:spPr>
          <a:xfrm>
            <a:off x="350662" y="284176"/>
            <a:ext cx="9784080" cy="1508760"/>
          </a:xfrm>
        </p:spPr>
        <p:txBody>
          <a:bodyPr/>
          <a:lstStyle/>
          <a:p>
            <a:r>
              <a:rPr lang="en-IN" dirty="0">
                <a:latin typeface="Times New Roman" panose="02020603050405020304" pitchFamily="18" charset="0"/>
                <a:cs typeface="Times New Roman" panose="02020603050405020304" pitchFamily="18" charset="0"/>
              </a:rPr>
              <a:t>Problem definition</a:t>
            </a:r>
          </a:p>
        </p:txBody>
      </p:sp>
      <p:sp>
        <p:nvSpPr>
          <p:cNvPr id="3" name="Content Placeholder 2">
            <a:extLst>
              <a:ext uri="{FF2B5EF4-FFF2-40B4-BE49-F238E27FC236}">
                <a16:creationId xmlns:a16="http://schemas.microsoft.com/office/drawing/2014/main" id="{63F5B5AB-6E14-4CD5-90F5-66C965FC5BDC}"/>
              </a:ext>
            </a:extLst>
          </p:cNvPr>
          <p:cNvSpPr>
            <a:spLocks noGrp="1"/>
          </p:cNvSpPr>
          <p:nvPr>
            <p:ph sz="quarter" idx="13"/>
          </p:nvPr>
        </p:nvSpPr>
        <p:spPr/>
        <p:txBody>
          <a:bodyPr>
            <a:normAutofit/>
          </a:bodyPr>
          <a:lstStyle/>
          <a:p>
            <a:pPr marL="457200" indent="-457200" algn="just">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The problem given by the spectrum electrical industry is as-:</a:t>
            </a:r>
          </a:p>
          <a:p>
            <a:pPr marL="457200" indent="-457200" algn="just">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In the company electroplating plant there is a need of system which will monitor a parameters of electroplating bath which include electrolyte solution PH, temperature , carbon monoxide  and smoke gas </a:t>
            </a:r>
          </a:p>
          <a:p>
            <a:pPr marL="457200" indent="-457200" algn="just">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After that display this collected data in manager’s office .</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6440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E4A60-6E10-4DF8-AE9D-D6CAE68F4836}"/>
              </a:ext>
            </a:extLst>
          </p:cNvPr>
          <p:cNvSpPr>
            <a:spLocks noGrp="1"/>
          </p:cNvSpPr>
          <p:nvPr>
            <p:ph type="title"/>
          </p:nvPr>
        </p:nvSpPr>
        <p:spPr>
          <a:xfrm>
            <a:off x="315153" y="310808"/>
            <a:ext cx="9784080" cy="1508760"/>
          </a:xfrm>
        </p:spPr>
        <p:txBody>
          <a:bodyPr/>
          <a:lstStyle/>
          <a:p>
            <a:r>
              <a:rPr lang="en-IN"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B57D7EB0-1D14-45A9-9B0D-95ADF9B02478}"/>
              </a:ext>
            </a:extLst>
          </p:cNvPr>
          <p:cNvSpPr>
            <a:spLocks noGrp="1"/>
          </p:cNvSpPr>
          <p:nvPr>
            <p:ph sz="quarter" idx="13"/>
          </p:nvPr>
        </p:nvSpPr>
        <p:spPr>
          <a:xfrm>
            <a:off x="685800" y="2063396"/>
            <a:ext cx="10394707" cy="4088829"/>
          </a:xfrm>
        </p:spPr>
        <p:txBody>
          <a:bodyPr>
            <a:normAutofit fontScale="92500"/>
          </a:bodyPr>
          <a:lstStyle/>
          <a:p>
            <a:pPr>
              <a:buFont typeface="Wingdings" panose="05000000000000000000" pitchFamily="2" charset="2"/>
              <a:buChar char="§"/>
            </a:pPr>
            <a:r>
              <a:rPr lang="en-US" sz="2400" dirty="0">
                <a:solidFill>
                  <a:schemeClr val="bg1"/>
                </a:solidFill>
                <a:latin typeface="Times New Roman" panose="02020603050405020304" pitchFamily="18" charset="0"/>
                <a:cs typeface="Times New Roman" panose="02020603050405020304" pitchFamily="18" charset="0"/>
              </a:rPr>
              <a:t>Flexible system -: System should be so flexible which will easily adapt the electroplating plant environment and can be easily transferred to another container. Also if require it can be modified as per further requirement(which includes switching action of the inlet and outlet valve of the electroplating </a:t>
            </a:r>
            <a:r>
              <a:rPr lang="en-US" sz="2400" dirty="0" err="1">
                <a:solidFill>
                  <a:schemeClr val="bg1"/>
                </a:solidFill>
                <a:latin typeface="Times New Roman" panose="02020603050405020304" pitchFamily="18" charset="0"/>
                <a:cs typeface="Times New Roman" panose="02020603050405020304" pitchFamily="18" charset="0"/>
              </a:rPr>
              <a:t>bath,diluting</a:t>
            </a:r>
            <a:r>
              <a:rPr lang="en-US" sz="2400" dirty="0">
                <a:solidFill>
                  <a:schemeClr val="bg1"/>
                </a:solidFill>
                <a:latin typeface="Times New Roman" panose="02020603050405020304" pitchFamily="18" charset="0"/>
                <a:cs typeface="Times New Roman" panose="02020603050405020304" pitchFamily="18" charset="0"/>
              </a:rPr>
              <a:t> the electrolyte solution </a:t>
            </a:r>
            <a:r>
              <a:rPr lang="en-US" sz="2400" dirty="0" err="1">
                <a:solidFill>
                  <a:schemeClr val="bg1"/>
                </a:solidFill>
                <a:latin typeface="Times New Roman" panose="02020603050405020304" pitchFamily="18" charset="0"/>
                <a:cs typeface="Times New Roman" panose="02020603050405020304" pitchFamily="18" charset="0"/>
              </a:rPr>
              <a:t>etc</a:t>
            </a:r>
            <a:r>
              <a:rPr lang="en-US" sz="2400" dirty="0">
                <a:solidFill>
                  <a:schemeClr val="bg1"/>
                </a:solidFill>
                <a:latin typeface="Times New Roman" panose="02020603050405020304" pitchFamily="18" charset="0"/>
                <a:cs typeface="Times New Roman" panose="02020603050405020304" pitchFamily="18" charset="0"/>
              </a:rPr>
              <a:t> ) </a:t>
            </a:r>
          </a:p>
          <a:p>
            <a:pPr>
              <a:buFont typeface="Wingdings" panose="05000000000000000000" pitchFamily="2" charset="2"/>
              <a:buChar char="§"/>
            </a:pPr>
            <a:r>
              <a:rPr lang="en-US" sz="2400" dirty="0">
                <a:solidFill>
                  <a:schemeClr val="bg1"/>
                </a:solidFill>
                <a:latin typeface="Times New Roman" panose="02020603050405020304" pitchFamily="18" charset="0"/>
                <a:cs typeface="Times New Roman" panose="02020603050405020304" pitchFamily="18" charset="0"/>
              </a:rPr>
              <a:t>Wireless system-: This monitoring system should be wireless because at the actual project implementing site there is no such place to carry the wires towards office </a:t>
            </a:r>
          </a:p>
          <a:p>
            <a:pPr>
              <a:buFont typeface="Wingdings" panose="05000000000000000000" pitchFamily="2" charset="2"/>
              <a:buChar char="§"/>
            </a:pPr>
            <a:r>
              <a:rPr lang="en-US" sz="2400" dirty="0">
                <a:solidFill>
                  <a:schemeClr val="bg1"/>
                </a:solidFill>
                <a:latin typeface="Times New Roman" panose="02020603050405020304" pitchFamily="18" charset="0"/>
                <a:cs typeface="Times New Roman" panose="02020603050405020304" pitchFamily="18" charset="0"/>
              </a:rPr>
              <a:t>Alarm provision -: System should have the alarm provision which will inform that bath parameters has cross the threshold level. </a:t>
            </a:r>
          </a:p>
          <a:p>
            <a:pPr>
              <a:buFont typeface="Wingdings" panose="05000000000000000000" pitchFamily="2" charset="2"/>
              <a:buChar char="§"/>
            </a:pPr>
            <a:r>
              <a:rPr lang="en-US" sz="2400" dirty="0">
                <a:solidFill>
                  <a:schemeClr val="bg1"/>
                </a:solidFill>
                <a:latin typeface="Times New Roman" panose="02020603050405020304" pitchFamily="18" charset="0"/>
                <a:cs typeface="Times New Roman" panose="02020603050405020304" pitchFamily="18" charset="0"/>
              </a:rPr>
              <a:t>Compact Size -: System should be compact so it can be attached at the site and can easily be carried to another bath if required </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9463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EFBC-2C89-44F2-823F-D68AB9071789}"/>
              </a:ext>
            </a:extLst>
          </p:cNvPr>
          <p:cNvSpPr>
            <a:spLocks noGrp="1"/>
          </p:cNvSpPr>
          <p:nvPr>
            <p:ph type="title"/>
          </p:nvPr>
        </p:nvSpPr>
        <p:spPr>
          <a:xfrm>
            <a:off x="341785" y="293054"/>
            <a:ext cx="9784080" cy="1508760"/>
          </a:xfrm>
        </p:spPr>
        <p:txBody>
          <a:bodyPr/>
          <a:lstStyle/>
          <a:p>
            <a:r>
              <a:rPr lang="en-IN" dirty="0">
                <a:latin typeface="Times New Roman" panose="02020603050405020304" pitchFamily="18" charset="0"/>
                <a:cs typeface="Times New Roman" panose="02020603050405020304" pitchFamily="18" charset="0"/>
              </a:rPr>
              <a:t>Proposed feature</a:t>
            </a:r>
          </a:p>
        </p:txBody>
      </p:sp>
      <p:sp>
        <p:nvSpPr>
          <p:cNvPr id="3" name="Content Placeholder 2">
            <a:extLst>
              <a:ext uri="{FF2B5EF4-FFF2-40B4-BE49-F238E27FC236}">
                <a16:creationId xmlns:a16="http://schemas.microsoft.com/office/drawing/2014/main" id="{85276D15-EAB9-4BC4-99B7-32D0DC7687A7}"/>
              </a:ext>
            </a:extLst>
          </p:cNvPr>
          <p:cNvSpPr>
            <a:spLocks noGrp="1"/>
          </p:cNvSpPr>
          <p:nvPr>
            <p:ph sz="quarter" idx="13"/>
          </p:nvPr>
        </p:nvSpPr>
        <p:spPr>
          <a:xfrm>
            <a:off x="685800" y="2063396"/>
            <a:ext cx="10394707" cy="4346282"/>
          </a:xfrm>
        </p:spPr>
        <p:txBody>
          <a:bodyPr>
            <a:noAutofit/>
          </a:bodyPr>
          <a:lstStyle/>
          <a:p>
            <a:pPr marL="514350" indent="-514350">
              <a:buFont typeface="+mj-lt"/>
              <a:buAutoNum type="romanUcPeriod"/>
            </a:pPr>
            <a:r>
              <a:rPr lang="en-US" sz="2000" dirty="0">
                <a:solidFill>
                  <a:schemeClr val="bg1"/>
                </a:solidFill>
                <a:latin typeface="Times New Roman" panose="02020603050405020304" pitchFamily="18" charset="0"/>
                <a:cs typeface="Times New Roman" panose="02020603050405020304" pitchFamily="18" charset="0"/>
              </a:rPr>
              <a:t>The very first aim is to detect the change in the parameters govern by the bath this parameters are</a:t>
            </a:r>
          </a:p>
          <a:p>
            <a:pPr lvl="3">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PH and Temperature value of the electrolyte solution. </a:t>
            </a:r>
          </a:p>
          <a:p>
            <a:pPr lvl="3">
              <a:buFont typeface="Wingdings" panose="05000000000000000000" pitchFamily="2" charset="2"/>
              <a:buChar char="§"/>
            </a:pPr>
            <a:r>
              <a:rPr lang="en-US" dirty="0">
                <a:solidFill>
                  <a:schemeClr val="bg1"/>
                </a:solidFill>
                <a:latin typeface="Times New Roman" panose="02020603050405020304" pitchFamily="18" charset="0"/>
                <a:cs typeface="Times New Roman" panose="02020603050405020304" pitchFamily="18" charset="0"/>
              </a:rPr>
              <a:t>Smoke gas and carbon monoxide within the bath environment </a:t>
            </a:r>
            <a:r>
              <a:rPr lang="en-US" sz="2000" dirty="0">
                <a:solidFill>
                  <a:schemeClr val="bg1"/>
                </a:solidFill>
                <a:latin typeface="Times New Roman" panose="02020603050405020304" pitchFamily="18" charset="0"/>
                <a:cs typeface="Times New Roman" panose="02020603050405020304" pitchFamily="18" charset="0"/>
              </a:rPr>
              <a:t>.</a:t>
            </a:r>
          </a:p>
          <a:p>
            <a:pPr marL="514350" indent="-514350">
              <a:buFont typeface="+mj-lt"/>
              <a:buAutoNum type="romanUcPeriod"/>
            </a:pPr>
            <a:r>
              <a:rPr lang="en-US" sz="2000" dirty="0">
                <a:solidFill>
                  <a:schemeClr val="bg1"/>
                </a:solidFill>
                <a:latin typeface="Times New Roman" panose="02020603050405020304" pitchFamily="18" charset="0"/>
                <a:cs typeface="Times New Roman" panose="02020603050405020304" pitchFamily="18" charset="0"/>
              </a:rPr>
              <a:t> To compare those detected sensed values with the predefined standard value required for the bath </a:t>
            </a:r>
          </a:p>
          <a:p>
            <a:pPr marL="514350" indent="-514350">
              <a:buFont typeface="+mj-lt"/>
              <a:buAutoNum type="romanUcPeriod"/>
            </a:pPr>
            <a:r>
              <a:rPr lang="en-US" sz="2000" dirty="0">
                <a:solidFill>
                  <a:schemeClr val="bg1"/>
                </a:solidFill>
                <a:latin typeface="Times New Roman" panose="02020603050405020304" pitchFamily="18" charset="0"/>
                <a:cs typeface="Times New Roman" panose="02020603050405020304" pitchFamily="18" charset="0"/>
              </a:rPr>
              <a:t>To obtain the wireless features in the project which will allow to send the collected data to the electroplating plant office(managers office).</a:t>
            </a:r>
          </a:p>
          <a:p>
            <a:pPr marL="514350" indent="-514350">
              <a:buFont typeface="+mj-lt"/>
              <a:buAutoNum type="romanUcPeriod"/>
            </a:pPr>
            <a:r>
              <a:rPr lang="en-US" sz="2000" dirty="0">
                <a:solidFill>
                  <a:schemeClr val="bg1"/>
                </a:solidFill>
                <a:latin typeface="Times New Roman" panose="02020603050405020304" pitchFamily="18" charset="0"/>
                <a:cs typeface="Times New Roman" panose="02020603050405020304" pitchFamily="18" charset="0"/>
              </a:rPr>
              <a:t> To obtain the easy installation, flexible with hardware, compact system (system should be easily installed at another bath site).</a:t>
            </a:r>
          </a:p>
          <a:p>
            <a:pPr marL="514350" indent="-514350">
              <a:buFont typeface="+mj-lt"/>
              <a:buAutoNum type="romanUcPeriod"/>
            </a:pPr>
            <a:r>
              <a:rPr lang="en-US" sz="2000" dirty="0">
                <a:solidFill>
                  <a:schemeClr val="bg1"/>
                </a:solidFill>
                <a:latin typeface="Times New Roman" panose="02020603050405020304" pitchFamily="18" charset="0"/>
                <a:cs typeface="Times New Roman" panose="02020603050405020304" pitchFamily="18" charset="0"/>
              </a:rPr>
              <a:t> To achieve the indication of change detected beyond the limited values of parameters .</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1938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285F-685B-4E8D-AE59-54F7790CC409}"/>
              </a:ext>
            </a:extLst>
          </p:cNvPr>
          <p:cNvSpPr>
            <a:spLocks noGrp="1"/>
          </p:cNvSpPr>
          <p:nvPr>
            <p:ph type="title"/>
          </p:nvPr>
        </p:nvSpPr>
        <p:spPr>
          <a:xfrm>
            <a:off x="685800" y="284176"/>
            <a:ext cx="9784080" cy="1508760"/>
          </a:xfrm>
        </p:spPr>
        <p:txBody>
          <a:bodyPr/>
          <a:lstStyle/>
          <a:p>
            <a:r>
              <a:rPr lang="en-US" dirty="0">
                <a:latin typeface="Times New Roman" panose="02020603050405020304" pitchFamily="18" charset="0"/>
                <a:cs typeface="Times New Roman" panose="02020603050405020304" pitchFamily="18" charset="0"/>
              </a:rPr>
              <a:t>Block diagram </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7E425681-C4DF-4C6D-9C3F-3821D11D4E29}"/>
              </a:ext>
            </a:extLst>
          </p:cNvPr>
          <p:cNvPicPr>
            <a:picLocks noGrp="1"/>
          </p:cNvPicPr>
          <p:nvPr>
            <p:ph sz="quarter" idx="13"/>
          </p:nvPr>
        </p:nvPicPr>
        <p:blipFill rotWithShape="1">
          <a:blip r:embed="rId2">
            <a:extLst>
              <a:ext uri="{28A0092B-C50C-407E-A947-70E740481C1C}">
                <a14:useLocalDpi xmlns:a14="http://schemas.microsoft.com/office/drawing/2010/main" val="0"/>
              </a:ext>
            </a:extLst>
          </a:blip>
          <a:srcRect l="762" t="9542" r="2273" b="3096"/>
          <a:stretch/>
        </p:blipFill>
        <p:spPr bwMode="auto">
          <a:xfrm>
            <a:off x="251772" y="1921707"/>
            <a:ext cx="4968298" cy="4079598"/>
          </a:xfrm>
          <a:prstGeom prst="rect">
            <a:avLst/>
          </a:prstGeom>
          <a:ln>
            <a:noFill/>
          </a:ln>
          <a:extLst>
            <a:ext uri="{53640926-AAD7-44D8-BBD7-CCE9431645EC}">
              <a14:shadowObscured xmlns:a14="http://schemas.microsoft.com/office/drawing/2010/main"/>
            </a:ext>
          </a:extLst>
        </p:spPr>
      </p:pic>
      <p:sp>
        <p:nvSpPr>
          <p:cNvPr id="5" name="Text Box 88">
            <a:extLst>
              <a:ext uri="{FF2B5EF4-FFF2-40B4-BE49-F238E27FC236}">
                <a16:creationId xmlns:a16="http://schemas.microsoft.com/office/drawing/2014/main" id="{FCEBE847-BB6B-489D-81D0-9040881D1036}"/>
              </a:ext>
            </a:extLst>
          </p:cNvPr>
          <p:cNvSpPr txBox="1"/>
          <p:nvPr/>
        </p:nvSpPr>
        <p:spPr>
          <a:xfrm>
            <a:off x="831661" y="6099429"/>
            <a:ext cx="4302708" cy="391440"/>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Fig </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Data Acquisition And Transmitter  Terminal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69101FB0-E61E-45D0-85F5-604F3C09CACF}"/>
              </a:ext>
            </a:extLst>
          </p:cNvPr>
          <p:cNvPicPr/>
          <p:nvPr/>
        </p:nvPicPr>
        <p:blipFill rotWithShape="1">
          <a:blip r:embed="rId3">
            <a:extLst>
              <a:ext uri="{28A0092B-C50C-407E-A947-70E740481C1C}">
                <a14:useLocalDpi xmlns:a14="http://schemas.microsoft.com/office/drawing/2010/main" val="0"/>
              </a:ext>
            </a:extLst>
          </a:blip>
          <a:srcRect b="11376"/>
          <a:stretch/>
        </p:blipFill>
        <p:spPr bwMode="auto">
          <a:xfrm>
            <a:off x="5978241" y="1921707"/>
            <a:ext cx="5660384" cy="4079598"/>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A86700C3-1556-41E1-9F82-1FE9F62F6316}"/>
              </a:ext>
            </a:extLst>
          </p:cNvPr>
          <p:cNvSpPr txBox="1"/>
          <p:nvPr/>
        </p:nvSpPr>
        <p:spPr>
          <a:xfrm>
            <a:off x="6951098" y="6130076"/>
            <a:ext cx="4302709"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Fig . Data Receiver and display Terminal </a:t>
            </a:r>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1871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857A6-3803-4F35-957F-855A87384EF1}"/>
              </a:ext>
            </a:extLst>
          </p:cNvPr>
          <p:cNvSpPr>
            <a:spLocks noGrp="1"/>
          </p:cNvSpPr>
          <p:nvPr>
            <p:ph type="title"/>
          </p:nvPr>
        </p:nvSpPr>
        <p:spPr>
          <a:xfrm>
            <a:off x="119843" y="291806"/>
            <a:ext cx="9784080" cy="1508760"/>
          </a:xfrm>
        </p:spPr>
        <p:txBody>
          <a:bodyPr/>
          <a:lstStyle/>
          <a:p>
            <a:r>
              <a:rPr lang="en-US" dirty="0">
                <a:latin typeface="Times New Roman" panose="02020603050405020304" pitchFamily="18" charset="0"/>
                <a:cs typeface="Times New Roman" panose="02020603050405020304" pitchFamily="18" charset="0"/>
              </a:rPr>
              <a:t>Circuit diagram </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3C3E182E-8F3F-4439-AD58-ABB46F58CD35}"/>
              </a:ext>
            </a:extLst>
          </p:cNvPr>
          <p:cNvPicPr>
            <a:picLocks noGrp="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341920" y="1957218"/>
            <a:ext cx="5907960" cy="3848778"/>
          </a:xfrm>
          <a:prstGeom prst="rect">
            <a:avLst/>
          </a:prstGeom>
        </p:spPr>
      </p:pic>
      <p:pic>
        <p:nvPicPr>
          <p:cNvPr id="5" name="Picture 4">
            <a:extLst>
              <a:ext uri="{FF2B5EF4-FFF2-40B4-BE49-F238E27FC236}">
                <a16:creationId xmlns:a16="http://schemas.microsoft.com/office/drawing/2014/main" id="{08FD6342-5860-4C3D-B212-B67A7F7946C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466863" y="1957218"/>
            <a:ext cx="4594713" cy="3848778"/>
          </a:xfrm>
          <a:prstGeom prst="rect">
            <a:avLst/>
          </a:prstGeom>
        </p:spPr>
      </p:pic>
      <p:sp>
        <p:nvSpPr>
          <p:cNvPr id="7" name="TextBox 6">
            <a:extLst>
              <a:ext uri="{FF2B5EF4-FFF2-40B4-BE49-F238E27FC236}">
                <a16:creationId xmlns:a16="http://schemas.microsoft.com/office/drawing/2014/main" id="{70A3EB94-A726-4A32-814A-65EC09618242}"/>
              </a:ext>
            </a:extLst>
          </p:cNvPr>
          <p:cNvSpPr txBox="1"/>
          <p:nvPr/>
        </p:nvSpPr>
        <p:spPr>
          <a:xfrm>
            <a:off x="1202919" y="5970278"/>
            <a:ext cx="3735279"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a:spcBef>
                <a:spcPts val="0"/>
              </a:spcBef>
              <a:spcAft>
                <a:spcPts val="1000"/>
              </a:spcAft>
            </a:pPr>
            <a:r>
              <a:rPr lang="en-US" sz="16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Fig </a:t>
            </a:r>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r>
              <a:rPr lang="en-US" sz="16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Sensor and  Transmitter Terminal</a:t>
            </a:r>
            <a:endParaRPr lang="en-IN" sz="105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BF2B51BD-78A7-4F3C-B542-6949CBD710D4}"/>
              </a:ext>
            </a:extLst>
          </p:cNvPr>
          <p:cNvSpPr txBox="1"/>
          <p:nvPr/>
        </p:nvSpPr>
        <p:spPr>
          <a:xfrm>
            <a:off x="7253804" y="5970278"/>
            <a:ext cx="3290547"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a:spcBef>
                <a:spcPts val="0"/>
              </a:spcBef>
              <a:spcAft>
                <a:spcPts val="1000"/>
              </a:spcAft>
            </a:pPr>
            <a:r>
              <a:rPr lang="en-US" sz="16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Fig  Receiver and Display terminal</a:t>
            </a:r>
            <a:endParaRPr lang="en-IN" sz="105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0064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6BA85-68A0-469C-9C69-EBB01ADDC65A}"/>
              </a:ext>
            </a:extLst>
          </p:cNvPr>
          <p:cNvSpPr>
            <a:spLocks noGrp="1"/>
          </p:cNvSpPr>
          <p:nvPr>
            <p:ph type="title"/>
          </p:nvPr>
        </p:nvSpPr>
        <p:spPr>
          <a:xfrm>
            <a:off x="164232" y="248665"/>
            <a:ext cx="9784080" cy="1517991"/>
          </a:xfrm>
        </p:spPr>
        <p:txBody>
          <a:bodyPr/>
          <a:lstStyle/>
          <a:p>
            <a:r>
              <a:rPr lang="en-IN" dirty="0">
                <a:latin typeface="Times New Roman" panose="02020603050405020304" pitchFamily="18" charset="0"/>
                <a:cs typeface="Times New Roman" panose="02020603050405020304" pitchFamily="18" charset="0"/>
              </a:rPr>
              <a:t>System  operation</a:t>
            </a:r>
          </a:p>
        </p:txBody>
      </p:sp>
      <p:pic>
        <p:nvPicPr>
          <p:cNvPr id="4" name="Content Placeholder 3">
            <a:extLst>
              <a:ext uri="{FF2B5EF4-FFF2-40B4-BE49-F238E27FC236}">
                <a16:creationId xmlns:a16="http://schemas.microsoft.com/office/drawing/2014/main" id="{BCC5BE2B-ED04-452D-8A0C-9D6DB96D0E13}"/>
              </a:ext>
            </a:extLst>
          </p:cNvPr>
          <p:cNvPicPr>
            <a:picLocks noGrp="1"/>
          </p:cNvPicPr>
          <p:nvPr>
            <p:ph sz="quarter" idx="13"/>
          </p:nvPr>
        </p:nvPicPr>
        <p:blipFill rotWithShape="1">
          <a:blip r:embed="rId2">
            <a:extLst>
              <a:ext uri="{28A0092B-C50C-407E-A947-70E740481C1C}">
                <a14:useLocalDpi xmlns:a14="http://schemas.microsoft.com/office/drawing/2010/main" val="0"/>
              </a:ext>
            </a:extLst>
          </a:blip>
          <a:srcRect t="6414" b="10402"/>
          <a:stretch/>
        </p:blipFill>
        <p:spPr bwMode="auto">
          <a:xfrm>
            <a:off x="683581" y="1921708"/>
            <a:ext cx="10445461" cy="47942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45792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Banded</Template>
  <TotalTime>87</TotalTime>
  <Words>556</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Corbel</vt:lpstr>
      <vt:lpstr>Times New Roman</vt:lpstr>
      <vt:lpstr>Wingdings</vt:lpstr>
      <vt:lpstr>Banded</vt:lpstr>
      <vt:lpstr>Government polytechnic Jalgaon </vt:lpstr>
      <vt:lpstr>Topic of capstone project-: </vt:lpstr>
      <vt:lpstr> Presented By : </vt:lpstr>
      <vt:lpstr>Problem definition</vt:lpstr>
      <vt:lpstr>Objective</vt:lpstr>
      <vt:lpstr>Proposed feature</vt:lpstr>
      <vt:lpstr>Block diagram </vt:lpstr>
      <vt:lpstr>Circuit diagram </vt:lpstr>
      <vt:lpstr>System  operation</vt:lpstr>
      <vt:lpstr>Future scope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polytechnic Jalgaon</dc:title>
  <dc:creator>pgsaraf8624@outlook.com</dc:creator>
  <cp:lastModifiedBy>pgsaraf8624@outlook.com</cp:lastModifiedBy>
  <cp:revision>12</cp:revision>
  <dcterms:created xsi:type="dcterms:W3CDTF">2021-06-22T13:35:05Z</dcterms:created>
  <dcterms:modified xsi:type="dcterms:W3CDTF">2021-06-24T06:29:22Z</dcterms:modified>
</cp:coreProperties>
</file>