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8" r:id="rId11"/>
    <p:sldId id="267"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D36FE3-47CF-4A97-9FA3-9F124006BE16}" type="datetimeFigureOut">
              <a:rPr lang="en-IN" smtClean="0"/>
              <a:t>06-10-2022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E38BBF-8F4B-44D0-8A19-A3969732D02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F912F2E-5B09-4820-BA5E-E1A362F1CA31}" type="datetime1">
              <a:rPr lang="en-IN" smtClean="0"/>
              <a:t>06-10-2022</a:t>
            </a:fld>
            <a:endParaRPr lang="en-IN"/>
          </a:p>
        </p:txBody>
      </p:sp>
      <p:sp>
        <p:nvSpPr>
          <p:cNvPr id="5" name="Footer Placeholder 4"/>
          <p:cNvSpPr>
            <a:spLocks noGrp="1"/>
          </p:cNvSpPr>
          <p:nvPr>
            <p:ph type="ftr" sz="quarter" idx="11"/>
          </p:nvPr>
        </p:nvSpPr>
        <p:spPr/>
        <p:txBody>
          <a:bodyPr/>
          <a:lstStyle/>
          <a:p>
            <a:r>
              <a:rPr lang="en-IN"/>
              <a:t>Department of Computer Technology</a:t>
            </a:r>
          </a:p>
        </p:txBody>
      </p:sp>
      <p:sp>
        <p:nvSpPr>
          <p:cNvPr id="6" name="Slide Number Placeholder 5"/>
          <p:cNvSpPr>
            <a:spLocks noGrp="1"/>
          </p:cNvSpPr>
          <p:nvPr>
            <p:ph type="sldNum" sz="quarter" idx="12"/>
          </p:nvPr>
        </p:nvSpPr>
        <p:spPr/>
        <p:txBody>
          <a:bodyPr/>
          <a:lstStyle/>
          <a:p>
            <a:fld id="{2C27CD30-152D-4282-9366-9685126D10A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BED15A6-6C54-48B9-9CD8-45D31B591A6D}" type="datetime1">
              <a:rPr lang="en-IN" smtClean="0"/>
              <a:t>06-10-2022</a:t>
            </a:fld>
            <a:endParaRPr lang="en-IN"/>
          </a:p>
        </p:txBody>
      </p:sp>
      <p:sp>
        <p:nvSpPr>
          <p:cNvPr id="5" name="Footer Placeholder 4"/>
          <p:cNvSpPr>
            <a:spLocks noGrp="1"/>
          </p:cNvSpPr>
          <p:nvPr>
            <p:ph type="ftr" sz="quarter" idx="11"/>
          </p:nvPr>
        </p:nvSpPr>
        <p:spPr/>
        <p:txBody>
          <a:bodyPr/>
          <a:lstStyle/>
          <a:p>
            <a:r>
              <a:rPr lang="en-IN"/>
              <a:t>Department of Computer Technology</a:t>
            </a:r>
          </a:p>
        </p:txBody>
      </p:sp>
      <p:sp>
        <p:nvSpPr>
          <p:cNvPr id="6" name="Slide Number Placeholder 5"/>
          <p:cNvSpPr>
            <a:spLocks noGrp="1"/>
          </p:cNvSpPr>
          <p:nvPr>
            <p:ph type="sldNum" sz="quarter" idx="12"/>
          </p:nvPr>
        </p:nvSpPr>
        <p:spPr/>
        <p:txBody>
          <a:bodyPr/>
          <a:lstStyle/>
          <a:p>
            <a:fld id="{2C27CD30-152D-4282-9366-9685126D10A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AF10610-BE72-4831-9875-128D8389CAFB}" type="datetime1">
              <a:rPr lang="en-IN" smtClean="0"/>
              <a:t>06-10-2022</a:t>
            </a:fld>
            <a:endParaRPr lang="en-IN"/>
          </a:p>
        </p:txBody>
      </p:sp>
      <p:sp>
        <p:nvSpPr>
          <p:cNvPr id="5" name="Footer Placeholder 4"/>
          <p:cNvSpPr>
            <a:spLocks noGrp="1"/>
          </p:cNvSpPr>
          <p:nvPr>
            <p:ph type="ftr" sz="quarter" idx="11"/>
          </p:nvPr>
        </p:nvSpPr>
        <p:spPr/>
        <p:txBody>
          <a:bodyPr/>
          <a:lstStyle/>
          <a:p>
            <a:r>
              <a:rPr lang="en-IN"/>
              <a:t>Department of Computer Technology</a:t>
            </a:r>
          </a:p>
        </p:txBody>
      </p:sp>
      <p:sp>
        <p:nvSpPr>
          <p:cNvPr id="6" name="Slide Number Placeholder 5"/>
          <p:cNvSpPr>
            <a:spLocks noGrp="1"/>
          </p:cNvSpPr>
          <p:nvPr>
            <p:ph type="sldNum" sz="quarter" idx="12"/>
          </p:nvPr>
        </p:nvSpPr>
        <p:spPr/>
        <p:txBody>
          <a:bodyPr/>
          <a:lstStyle/>
          <a:p>
            <a:fld id="{2C27CD30-152D-4282-9366-9685126D10A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2A05AD6-3652-4901-9466-17F522D25227}" type="datetime1">
              <a:rPr lang="en-IN" smtClean="0"/>
              <a:t>06-10-2022</a:t>
            </a:fld>
            <a:endParaRPr lang="en-IN"/>
          </a:p>
        </p:txBody>
      </p:sp>
      <p:sp>
        <p:nvSpPr>
          <p:cNvPr id="5" name="Footer Placeholder 4"/>
          <p:cNvSpPr>
            <a:spLocks noGrp="1"/>
          </p:cNvSpPr>
          <p:nvPr>
            <p:ph type="ftr" sz="quarter" idx="11"/>
          </p:nvPr>
        </p:nvSpPr>
        <p:spPr/>
        <p:txBody>
          <a:bodyPr/>
          <a:lstStyle/>
          <a:p>
            <a:r>
              <a:rPr lang="en-IN"/>
              <a:t>Department of Computer Technology</a:t>
            </a:r>
          </a:p>
        </p:txBody>
      </p:sp>
      <p:sp>
        <p:nvSpPr>
          <p:cNvPr id="6" name="Slide Number Placeholder 5"/>
          <p:cNvSpPr>
            <a:spLocks noGrp="1"/>
          </p:cNvSpPr>
          <p:nvPr>
            <p:ph type="sldNum" sz="quarter" idx="12"/>
          </p:nvPr>
        </p:nvSpPr>
        <p:spPr/>
        <p:txBody>
          <a:bodyPr/>
          <a:lstStyle/>
          <a:p>
            <a:fld id="{2C27CD30-152D-4282-9366-9685126D10A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DE6385-E23A-491D-B980-A8666A3ABA24}" type="datetime1">
              <a:rPr lang="en-IN" smtClean="0"/>
              <a:t>06-10-2022</a:t>
            </a:fld>
            <a:endParaRPr lang="en-IN"/>
          </a:p>
        </p:txBody>
      </p:sp>
      <p:sp>
        <p:nvSpPr>
          <p:cNvPr id="5" name="Footer Placeholder 4"/>
          <p:cNvSpPr>
            <a:spLocks noGrp="1"/>
          </p:cNvSpPr>
          <p:nvPr>
            <p:ph type="ftr" sz="quarter" idx="11"/>
          </p:nvPr>
        </p:nvSpPr>
        <p:spPr/>
        <p:txBody>
          <a:bodyPr/>
          <a:lstStyle/>
          <a:p>
            <a:r>
              <a:rPr lang="en-IN"/>
              <a:t>Department of Computer Technology</a:t>
            </a:r>
          </a:p>
        </p:txBody>
      </p:sp>
      <p:sp>
        <p:nvSpPr>
          <p:cNvPr id="6" name="Slide Number Placeholder 5"/>
          <p:cNvSpPr>
            <a:spLocks noGrp="1"/>
          </p:cNvSpPr>
          <p:nvPr>
            <p:ph type="sldNum" sz="quarter" idx="12"/>
          </p:nvPr>
        </p:nvSpPr>
        <p:spPr/>
        <p:txBody>
          <a:bodyPr/>
          <a:lstStyle/>
          <a:p>
            <a:fld id="{2C27CD30-152D-4282-9366-9685126D10A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CF874BE-A055-4065-95C6-B8099020B0F1}" type="datetime1">
              <a:rPr lang="en-IN" smtClean="0"/>
              <a:t>06-10-2022</a:t>
            </a:fld>
            <a:endParaRPr lang="en-IN"/>
          </a:p>
        </p:txBody>
      </p:sp>
      <p:sp>
        <p:nvSpPr>
          <p:cNvPr id="6" name="Footer Placeholder 5"/>
          <p:cNvSpPr>
            <a:spLocks noGrp="1"/>
          </p:cNvSpPr>
          <p:nvPr>
            <p:ph type="ftr" sz="quarter" idx="11"/>
          </p:nvPr>
        </p:nvSpPr>
        <p:spPr/>
        <p:txBody>
          <a:bodyPr/>
          <a:lstStyle/>
          <a:p>
            <a:r>
              <a:rPr lang="en-IN"/>
              <a:t>Department of Computer Technology</a:t>
            </a:r>
          </a:p>
        </p:txBody>
      </p:sp>
      <p:sp>
        <p:nvSpPr>
          <p:cNvPr id="7" name="Slide Number Placeholder 6"/>
          <p:cNvSpPr>
            <a:spLocks noGrp="1"/>
          </p:cNvSpPr>
          <p:nvPr>
            <p:ph type="sldNum" sz="quarter" idx="12"/>
          </p:nvPr>
        </p:nvSpPr>
        <p:spPr/>
        <p:txBody>
          <a:bodyPr/>
          <a:lstStyle/>
          <a:p>
            <a:fld id="{2C27CD30-152D-4282-9366-9685126D10A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817134C-533B-417B-8657-BF8DABFAA300}" type="datetime1">
              <a:rPr lang="en-IN" smtClean="0"/>
              <a:t>06-10-2022</a:t>
            </a:fld>
            <a:endParaRPr lang="en-IN"/>
          </a:p>
        </p:txBody>
      </p:sp>
      <p:sp>
        <p:nvSpPr>
          <p:cNvPr id="8" name="Footer Placeholder 7"/>
          <p:cNvSpPr>
            <a:spLocks noGrp="1"/>
          </p:cNvSpPr>
          <p:nvPr>
            <p:ph type="ftr" sz="quarter" idx="11"/>
          </p:nvPr>
        </p:nvSpPr>
        <p:spPr/>
        <p:txBody>
          <a:bodyPr/>
          <a:lstStyle/>
          <a:p>
            <a:r>
              <a:rPr lang="en-IN"/>
              <a:t>Department of Computer Technology</a:t>
            </a:r>
          </a:p>
        </p:txBody>
      </p:sp>
      <p:sp>
        <p:nvSpPr>
          <p:cNvPr id="9" name="Slide Number Placeholder 8"/>
          <p:cNvSpPr>
            <a:spLocks noGrp="1"/>
          </p:cNvSpPr>
          <p:nvPr>
            <p:ph type="sldNum" sz="quarter" idx="12"/>
          </p:nvPr>
        </p:nvSpPr>
        <p:spPr/>
        <p:txBody>
          <a:bodyPr/>
          <a:lstStyle/>
          <a:p>
            <a:fld id="{2C27CD30-152D-4282-9366-9685126D10A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06EB8FC-EFC8-4D9C-A4A7-A4AF21803D84}" type="datetime1">
              <a:rPr lang="en-IN" smtClean="0"/>
              <a:t>06-10-2022</a:t>
            </a:fld>
            <a:endParaRPr lang="en-IN"/>
          </a:p>
        </p:txBody>
      </p:sp>
      <p:sp>
        <p:nvSpPr>
          <p:cNvPr id="4" name="Footer Placeholder 3"/>
          <p:cNvSpPr>
            <a:spLocks noGrp="1"/>
          </p:cNvSpPr>
          <p:nvPr>
            <p:ph type="ftr" sz="quarter" idx="11"/>
          </p:nvPr>
        </p:nvSpPr>
        <p:spPr/>
        <p:txBody>
          <a:bodyPr/>
          <a:lstStyle/>
          <a:p>
            <a:r>
              <a:rPr lang="en-IN"/>
              <a:t>Department of Computer Technology</a:t>
            </a:r>
          </a:p>
        </p:txBody>
      </p:sp>
      <p:sp>
        <p:nvSpPr>
          <p:cNvPr id="5" name="Slide Number Placeholder 4"/>
          <p:cNvSpPr>
            <a:spLocks noGrp="1"/>
          </p:cNvSpPr>
          <p:nvPr>
            <p:ph type="sldNum" sz="quarter" idx="12"/>
          </p:nvPr>
        </p:nvSpPr>
        <p:spPr/>
        <p:txBody>
          <a:bodyPr/>
          <a:lstStyle/>
          <a:p>
            <a:fld id="{2C27CD30-152D-4282-9366-9685126D10A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29A6B1-6F18-47A8-9CE4-CD7C9E54E3AC}" type="datetime1">
              <a:rPr lang="en-IN" smtClean="0"/>
              <a:t>06-10-2022</a:t>
            </a:fld>
            <a:endParaRPr lang="en-IN"/>
          </a:p>
        </p:txBody>
      </p:sp>
      <p:sp>
        <p:nvSpPr>
          <p:cNvPr id="3" name="Footer Placeholder 2"/>
          <p:cNvSpPr>
            <a:spLocks noGrp="1"/>
          </p:cNvSpPr>
          <p:nvPr>
            <p:ph type="ftr" sz="quarter" idx="11"/>
          </p:nvPr>
        </p:nvSpPr>
        <p:spPr/>
        <p:txBody>
          <a:bodyPr/>
          <a:lstStyle/>
          <a:p>
            <a:r>
              <a:rPr lang="en-IN"/>
              <a:t>Department of Computer Technology</a:t>
            </a:r>
          </a:p>
        </p:txBody>
      </p:sp>
      <p:sp>
        <p:nvSpPr>
          <p:cNvPr id="4" name="Slide Number Placeholder 3"/>
          <p:cNvSpPr>
            <a:spLocks noGrp="1"/>
          </p:cNvSpPr>
          <p:nvPr>
            <p:ph type="sldNum" sz="quarter" idx="12"/>
          </p:nvPr>
        </p:nvSpPr>
        <p:spPr/>
        <p:txBody>
          <a:bodyPr/>
          <a:lstStyle/>
          <a:p>
            <a:fld id="{2C27CD30-152D-4282-9366-9685126D10A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D415E50-A21E-4158-930C-D152D60EA040}" type="datetime1">
              <a:rPr lang="en-IN" smtClean="0"/>
              <a:t>06-10-2022</a:t>
            </a:fld>
            <a:endParaRPr lang="en-IN"/>
          </a:p>
        </p:txBody>
      </p:sp>
      <p:sp>
        <p:nvSpPr>
          <p:cNvPr id="6" name="Footer Placeholder 5"/>
          <p:cNvSpPr>
            <a:spLocks noGrp="1"/>
          </p:cNvSpPr>
          <p:nvPr>
            <p:ph type="ftr" sz="quarter" idx="11"/>
          </p:nvPr>
        </p:nvSpPr>
        <p:spPr/>
        <p:txBody>
          <a:bodyPr/>
          <a:lstStyle/>
          <a:p>
            <a:r>
              <a:rPr lang="en-IN"/>
              <a:t>Department of Computer Technology</a:t>
            </a:r>
          </a:p>
        </p:txBody>
      </p:sp>
      <p:sp>
        <p:nvSpPr>
          <p:cNvPr id="7" name="Slide Number Placeholder 6"/>
          <p:cNvSpPr>
            <a:spLocks noGrp="1"/>
          </p:cNvSpPr>
          <p:nvPr>
            <p:ph type="sldNum" sz="quarter" idx="12"/>
          </p:nvPr>
        </p:nvSpPr>
        <p:spPr/>
        <p:txBody>
          <a:bodyPr/>
          <a:lstStyle/>
          <a:p>
            <a:fld id="{2C27CD30-152D-4282-9366-9685126D10A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411D2E4-D13A-4DB0-ACE7-2947431EE18A}" type="datetime1">
              <a:rPr lang="en-IN" smtClean="0"/>
              <a:t>06-10-2022</a:t>
            </a:fld>
            <a:endParaRPr lang="en-IN"/>
          </a:p>
        </p:txBody>
      </p:sp>
      <p:sp>
        <p:nvSpPr>
          <p:cNvPr id="6" name="Footer Placeholder 5"/>
          <p:cNvSpPr>
            <a:spLocks noGrp="1"/>
          </p:cNvSpPr>
          <p:nvPr>
            <p:ph type="ftr" sz="quarter" idx="11"/>
          </p:nvPr>
        </p:nvSpPr>
        <p:spPr/>
        <p:txBody>
          <a:bodyPr/>
          <a:lstStyle/>
          <a:p>
            <a:r>
              <a:rPr lang="en-IN"/>
              <a:t>Department of Computer Technology</a:t>
            </a:r>
          </a:p>
        </p:txBody>
      </p:sp>
      <p:sp>
        <p:nvSpPr>
          <p:cNvPr id="7" name="Slide Number Placeholder 6"/>
          <p:cNvSpPr>
            <a:spLocks noGrp="1"/>
          </p:cNvSpPr>
          <p:nvPr>
            <p:ph type="sldNum" sz="quarter" idx="12"/>
          </p:nvPr>
        </p:nvSpPr>
        <p:spPr/>
        <p:txBody>
          <a:bodyPr/>
          <a:lstStyle/>
          <a:p>
            <a:fld id="{2C27CD30-152D-4282-9366-9685126D10A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CF573B-471E-40D9-895F-0CEE590106D1}" type="datetime1">
              <a:rPr lang="en-IN" smtClean="0"/>
              <a:t>06-10-2022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Department of Computer Technology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27CD30-152D-4282-9366-9685126D10A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25633"/>
            <a:ext cx="10515600" cy="1007197"/>
          </a:xfrm>
        </p:spPr>
        <p:txBody>
          <a:bodyPr>
            <a:normAutofit fontScale="90000"/>
          </a:bodyPr>
          <a:lstStyle/>
          <a:p>
            <a:pPr algn="ctr"/>
            <a:r>
              <a:rPr lang="en-IN" sz="2800" dirty="0">
                <a:latin typeface="Times New Roman" panose="02020603050405020304" pitchFamily="18" charset="0"/>
                <a:cs typeface="Times New Roman" panose="02020603050405020304" pitchFamily="18" charset="0"/>
              </a:rPr>
              <a:t>Group ID - G27 </a:t>
            </a:r>
            <a:br>
              <a:rPr lang="en-IN" sz="2800" dirty="0">
                <a:latin typeface="Times New Roman" panose="02020603050405020304" pitchFamily="18" charset="0"/>
                <a:cs typeface="Times New Roman" panose="02020603050405020304" pitchFamily="18" charset="0"/>
              </a:rPr>
            </a:br>
            <a:r>
              <a:rPr lang="en-IN" sz="2800" dirty="0">
                <a:solidFill>
                  <a:srgbClr val="002060"/>
                </a:solidFill>
                <a:latin typeface="Times New Roman" panose="02020603050405020304" pitchFamily="18" charset="0"/>
                <a:cs typeface="Times New Roman" panose="02020603050405020304" pitchFamily="18" charset="0"/>
              </a:rPr>
              <a:t>CHEST X-RAY ANALYSIS USING DEEP LEARNING ALGORITHM </a:t>
            </a:r>
          </a:p>
        </p:txBody>
      </p:sp>
      <p:sp>
        <p:nvSpPr>
          <p:cNvPr id="3" name="Content Placeholder 2"/>
          <p:cNvSpPr>
            <a:spLocks noGrp="1"/>
          </p:cNvSpPr>
          <p:nvPr>
            <p:ph idx="1"/>
          </p:nvPr>
        </p:nvSpPr>
        <p:spPr>
          <a:xfrm>
            <a:off x="838201" y="3918856"/>
            <a:ext cx="4661262" cy="2437493"/>
          </a:xfrm>
        </p:spPr>
        <p:txBody>
          <a:bodyPr>
            <a:normAutofit fontScale="92500" lnSpcReduction="10000"/>
          </a:bodyPr>
          <a:lstStyle/>
          <a:p>
            <a:pPr marL="0" indent="0">
              <a:buNone/>
            </a:pPr>
            <a:r>
              <a:rPr lang="en-IN" sz="2400" dirty="0">
                <a:latin typeface="Times New Roman" panose="02020603050405020304" pitchFamily="18" charset="0"/>
                <a:cs typeface="Times New Roman" panose="02020603050405020304" pitchFamily="18" charset="0"/>
              </a:rPr>
              <a:t>Name of the Students</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Bhavesh </a:t>
            </a:r>
            <a:r>
              <a:rPr lang="en-IN" sz="2400" dirty="0" err="1">
                <a:latin typeface="Times New Roman" panose="02020603050405020304" pitchFamily="18" charset="0"/>
                <a:cs typeface="Times New Roman" panose="02020603050405020304" pitchFamily="18" charset="0"/>
              </a:rPr>
              <a:t>Verulkar</a:t>
            </a:r>
            <a:r>
              <a:rPr lang="en-IN" sz="2400" dirty="0">
                <a:latin typeface="Times New Roman" panose="02020603050405020304" pitchFamily="18" charset="0"/>
                <a:cs typeface="Times New Roman" panose="02020603050405020304" pitchFamily="18" charset="0"/>
              </a:rPr>
              <a:t> (260)</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Prathamesh Tonge (243)</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Sankalp Thakre (229)</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Shreya </a:t>
            </a:r>
            <a:r>
              <a:rPr lang="en-IN" sz="2400" dirty="0" err="1">
                <a:latin typeface="Times New Roman" panose="02020603050405020304" pitchFamily="18" charset="0"/>
                <a:cs typeface="Times New Roman" panose="02020603050405020304" pitchFamily="18" charset="0"/>
              </a:rPr>
              <a:t>Balpande</a:t>
            </a:r>
            <a:r>
              <a:rPr lang="en-IN" sz="2400" dirty="0">
                <a:latin typeface="Times New Roman" panose="02020603050405020304" pitchFamily="18" charset="0"/>
                <a:cs typeface="Times New Roman" panose="02020603050405020304" pitchFamily="18" charset="0"/>
              </a:rPr>
              <a:t> (239)</a:t>
            </a:r>
          </a:p>
          <a:p>
            <a:pPr marL="514350" indent="-514350">
              <a:buFont typeface="+mj-lt"/>
              <a:buAutoNum type="arabicPeriod"/>
            </a:pPr>
            <a:r>
              <a:rPr lang="en-IN" sz="2400" dirty="0" err="1">
                <a:latin typeface="Times New Roman" panose="02020603050405020304" pitchFamily="18" charset="0"/>
                <a:cs typeface="Times New Roman" panose="02020603050405020304" pitchFamily="18" charset="0"/>
              </a:rPr>
              <a:t>Pranjali</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Parshive</a:t>
            </a:r>
            <a:r>
              <a:rPr lang="en-IN" sz="2400" dirty="0">
                <a:latin typeface="Times New Roman" panose="02020603050405020304" pitchFamily="18" charset="0"/>
                <a:cs typeface="Times New Roman" panose="02020603050405020304" pitchFamily="18" charset="0"/>
              </a:rPr>
              <a:t> (207)</a:t>
            </a:r>
          </a:p>
          <a:p>
            <a:pPr marL="514350" indent="-514350">
              <a:buFont typeface="+mj-lt"/>
              <a:buAutoNum type="arabicPeriod"/>
            </a:pPr>
            <a:endParaRPr lang="en-IN" dirty="0">
              <a:latin typeface="Times New Roman" panose="02020603050405020304" pitchFamily="18" charset="0"/>
              <a:cs typeface="Times New Roman" panose="02020603050405020304" pitchFamily="18" charset="0"/>
            </a:endParaRPr>
          </a:p>
        </p:txBody>
      </p:sp>
      <p:sp>
        <p:nvSpPr>
          <p:cNvPr id="4" name="Content Placeholder 2"/>
          <p:cNvSpPr txBox="1"/>
          <p:nvPr/>
        </p:nvSpPr>
        <p:spPr>
          <a:xfrm>
            <a:off x="6492240" y="3918857"/>
            <a:ext cx="4861560" cy="22581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0" indent="0" algn="ctr">
              <a:buFont typeface="Arial" panose="02080604020202020204" pitchFamily="34" charset="0"/>
              <a:buNone/>
            </a:pPr>
            <a:r>
              <a:rPr lang="en-IN" sz="2200" dirty="0">
                <a:latin typeface="Times New Roman" panose="02020603050405020304" pitchFamily="18" charset="0"/>
                <a:cs typeface="Times New Roman" panose="02020603050405020304" pitchFamily="18" charset="0"/>
              </a:rPr>
              <a:t>Under the Guidance of</a:t>
            </a:r>
          </a:p>
          <a:p>
            <a:pPr marL="0" indent="0" algn="ctr">
              <a:buFont typeface="Arial" panose="02080604020202020204" pitchFamily="34" charset="0"/>
              <a:buNone/>
            </a:pPr>
            <a:r>
              <a:rPr lang="en-IN" sz="2200" dirty="0" err="1">
                <a:latin typeface="Times New Roman" panose="02020603050405020304" pitchFamily="18" charset="0"/>
                <a:cs typeface="Times New Roman" panose="02020603050405020304" pitchFamily="18" charset="0"/>
              </a:rPr>
              <a:t>Mr.P.U.Tembhare</a:t>
            </a:r>
            <a:r>
              <a:rPr lang="en-IN" sz="2200" dirty="0">
                <a:latin typeface="Times New Roman" panose="02020603050405020304" pitchFamily="18" charset="0"/>
                <a:cs typeface="Times New Roman" panose="02020603050405020304" pitchFamily="18" charset="0"/>
              </a:rPr>
              <a:t> </a:t>
            </a:r>
          </a:p>
          <a:p>
            <a:pPr marL="0" indent="0" algn="ctr">
              <a:buFont typeface="Arial" panose="02080604020202020204" pitchFamily="34" charset="0"/>
              <a:buNone/>
            </a:pPr>
            <a:r>
              <a:rPr lang="en-IN" sz="2200" dirty="0">
                <a:latin typeface="Times New Roman" panose="02020603050405020304" pitchFamily="18" charset="0"/>
                <a:cs typeface="Times New Roman" panose="02020603050405020304" pitchFamily="18" charset="0"/>
              </a:rPr>
              <a:t>Assistant Professor</a:t>
            </a:r>
          </a:p>
          <a:p>
            <a:pPr marL="0" indent="0" algn="ctr">
              <a:buFont typeface="Arial" panose="02080604020202020204" pitchFamily="34" charset="0"/>
              <a:buNone/>
            </a:pPr>
            <a:r>
              <a:rPr lang="en-IN" sz="2200" dirty="0">
                <a:latin typeface="Times New Roman" panose="02020603050405020304" pitchFamily="18" charset="0"/>
                <a:cs typeface="Times New Roman" panose="02020603050405020304" pitchFamily="18" charset="0"/>
              </a:rPr>
              <a:t>Department of Computer Technology</a:t>
            </a:r>
          </a:p>
        </p:txBody>
      </p:sp>
      <p:pic>
        <p:nvPicPr>
          <p:cNvPr id="5" name="Picture 4"/>
          <p:cNvPicPr>
            <a:picLocks noChangeAspect="1"/>
          </p:cNvPicPr>
          <p:nvPr/>
        </p:nvPicPr>
        <p:blipFill>
          <a:blip r:embed="rId2"/>
          <a:stretch>
            <a:fillRect/>
          </a:stretch>
        </p:blipFill>
        <p:spPr>
          <a:xfrm>
            <a:off x="13063" y="230772"/>
            <a:ext cx="12192001" cy="1399082"/>
          </a:xfrm>
          <a:prstGeom prst="rect">
            <a:avLst/>
          </a:prstGeom>
        </p:spPr>
      </p:pic>
      <p:sp>
        <p:nvSpPr>
          <p:cNvPr id="6" name="Title 1"/>
          <p:cNvSpPr txBox="1"/>
          <p:nvPr/>
        </p:nvSpPr>
        <p:spPr>
          <a:xfrm>
            <a:off x="990600" y="1629854"/>
            <a:ext cx="10515600" cy="8163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000" b="1" dirty="0">
                <a:solidFill>
                  <a:srgbClr val="002060"/>
                </a:solidFill>
                <a:latin typeface="Times New Roman" panose="02020603050405020304" pitchFamily="18" charset="0"/>
                <a:cs typeface="Times New Roman" panose="02020603050405020304" pitchFamily="18" charset="0"/>
              </a:rPr>
              <a:t>Session 2022-23</a:t>
            </a:r>
          </a:p>
          <a:p>
            <a:pPr algn="ctr"/>
            <a:r>
              <a:rPr lang="en-IN" sz="2000" b="1" dirty="0">
                <a:solidFill>
                  <a:srgbClr val="002060"/>
                </a:solidFill>
                <a:latin typeface="Times New Roman" panose="02020603050405020304" pitchFamily="18" charset="0"/>
                <a:cs typeface="Times New Roman" panose="02020603050405020304" pitchFamily="18" charset="0"/>
              </a:rPr>
              <a:t>Defining Seminar / Progress Seminar</a:t>
            </a:r>
          </a:p>
        </p:txBody>
      </p:sp>
      <p:sp>
        <p:nvSpPr>
          <p:cNvPr id="7" name="Footer Placeholder 6"/>
          <p:cNvSpPr>
            <a:spLocks noGrp="1"/>
          </p:cNvSpPr>
          <p:nvPr>
            <p:ph type="ftr" sz="quarter" idx="11"/>
          </p:nvPr>
        </p:nvSpPr>
        <p:spPr/>
        <p:txBody>
          <a:bodyPr/>
          <a:lstStyle/>
          <a:p>
            <a:r>
              <a:rPr lang="en-IN"/>
              <a:t>Department of Computer Technology</a:t>
            </a:r>
          </a:p>
        </p:txBody>
      </p:sp>
      <p:sp>
        <p:nvSpPr>
          <p:cNvPr id="8" name="Slide Number Placeholder 7"/>
          <p:cNvSpPr>
            <a:spLocks noGrp="1"/>
          </p:cNvSpPr>
          <p:nvPr>
            <p:ph type="sldNum" sz="quarter" idx="12"/>
          </p:nvPr>
        </p:nvSpPr>
        <p:spPr/>
        <p:txBody>
          <a:bodyPr/>
          <a:lstStyle/>
          <a:p>
            <a:fld id="{2C27CD30-152D-4282-9366-9685126D10A5}" type="slidenum">
              <a:rPr lang="en-IN" smtClean="0"/>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a:xfrm>
            <a:off x="838200" y="1847850"/>
            <a:ext cx="10515600" cy="4351338"/>
          </a:xfrm>
        </p:spPr>
        <p:txBody>
          <a:bodyPr>
            <a:normAutofit fontScale="92500"/>
          </a:bodyPr>
          <a:lstStyle/>
          <a:p>
            <a:pPr algn="just"/>
            <a:r>
              <a:rPr lang="en-US" b="0" i="0" dirty="0">
                <a:solidFill>
                  <a:srgbClr val="000000"/>
                </a:solidFill>
                <a:effectLst/>
                <a:latin typeface="Roboto" panose="02000000000000000000" pitchFamily="2" charset="0"/>
              </a:rPr>
              <a:t>Our models ability to </a:t>
            </a:r>
            <a:r>
              <a:rPr lang="en-US" dirty="0">
                <a:solidFill>
                  <a:srgbClr val="000000"/>
                </a:solidFill>
                <a:latin typeface="Roboto" panose="02000000000000000000" pitchFamily="2" charset="0"/>
              </a:rPr>
              <a:t>cause</a:t>
            </a:r>
            <a:r>
              <a:rPr lang="en-US" b="0" i="0" dirty="0">
                <a:solidFill>
                  <a:srgbClr val="000000"/>
                </a:solidFill>
                <a:effectLst/>
                <a:latin typeface="Roboto" panose="02000000000000000000" pitchFamily="2" charset="0"/>
              </a:rPr>
              <a:t> severity lung infections could be used for escalation or de-escalation of care as well as monitoring treatment efficacy, especially in the intensive care unit (ICU).</a:t>
            </a:r>
          </a:p>
          <a:p>
            <a:pPr algn="just"/>
            <a:r>
              <a:rPr lang="en-US" b="0" i="0" dirty="0">
                <a:solidFill>
                  <a:srgbClr val="000000"/>
                </a:solidFill>
                <a:effectLst/>
                <a:latin typeface="Roboto" panose="02000000000000000000" pitchFamily="2" charset="0"/>
              </a:rPr>
              <a:t>Our results show that with the superimposition of the improvement steps, the overall performance of deep CNN models keeps getting better.</a:t>
            </a:r>
          </a:p>
          <a:p>
            <a:pPr algn="just"/>
            <a:r>
              <a:rPr lang="en-US" b="0" i="0" dirty="0">
                <a:solidFill>
                  <a:srgbClr val="000000"/>
                </a:solidFill>
                <a:effectLst/>
                <a:latin typeface="Roboto" panose="02000000000000000000" pitchFamily="2" charset="0"/>
              </a:rPr>
              <a:t>CNN(convolutional neural network) algorithm will have better performance using large amounts of data for the model training. Therefore, further study is expected to use a more significant amount of image data to produce a better performance model in image classification and object localization. </a:t>
            </a:r>
            <a:endParaRPr lang="en-US" dirty="0">
              <a:solidFill>
                <a:srgbClr val="000000"/>
              </a:solidFill>
              <a:latin typeface="Roboto" panose="02000000000000000000" pitchFamily="2" charset="0"/>
            </a:endParaRPr>
          </a:p>
        </p:txBody>
      </p:sp>
      <p:sp>
        <p:nvSpPr>
          <p:cNvPr id="4" name="Footer Placeholder 3"/>
          <p:cNvSpPr>
            <a:spLocks noGrp="1"/>
          </p:cNvSpPr>
          <p:nvPr>
            <p:ph type="ftr" sz="quarter" idx="11"/>
          </p:nvPr>
        </p:nvSpPr>
        <p:spPr/>
        <p:txBody>
          <a:bodyPr/>
          <a:lstStyle/>
          <a:p>
            <a:r>
              <a:rPr lang="en-IN"/>
              <a:t>Department of Computer Technology</a:t>
            </a:r>
          </a:p>
        </p:txBody>
      </p:sp>
      <p:sp>
        <p:nvSpPr>
          <p:cNvPr id="5" name="Slide Number Placeholder 4"/>
          <p:cNvSpPr>
            <a:spLocks noGrp="1"/>
          </p:cNvSpPr>
          <p:nvPr>
            <p:ph type="sldNum" sz="quarter" idx="12"/>
          </p:nvPr>
        </p:nvSpPr>
        <p:spPr/>
        <p:txBody>
          <a:bodyPr/>
          <a:lstStyle/>
          <a:p>
            <a:fld id="{2C27CD30-152D-4282-9366-9685126D10A5}" type="slidenum">
              <a:rPr lang="en-IN" smtClean="0"/>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 and Discussion </a:t>
            </a:r>
            <a:r>
              <a:rPr lang="en-IN" sz="2800" dirty="0"/>
              <a:t>(Expected Result)</a:t>
            </a:r>
            <a:endParaRPr lang="en-IN" dirty="0"/>
          </a:p>
        </p:txBody>
      </p:sp>
      <p:sp>
        <p:nvSpPr>
          <p:cNvPr id="3" name="Content Placeholder 2"/>
          <p:cNvSpPr>
            <a:spLocks noGrp="1"/>
          </p:cNvSpPr>
          <p:nvPr>
            <p:ph idx="1"/>
          </p:nvPr>
        </p:nvSpPr>
        <p:spPr>
          <a:xfrm>
            <a:off x="838200" y="1847850"/>
            <a:ext cx="10515600" cy="4351338"/>
          </a:xfrm>
        </p:spPr>
        <p:txBody>
          <a:bodyPr>
            <a:normAutofit/>
          </a:bodyPr>
          <a:lstStyle/>
          <a:p>
            <a:pPr algn="just"/>
            <a:r>
              <a:rPr lang="en-US" sz="3200" dirty="0"/>
              <a:t>Computing power and the availability of large datasets allowed this approach</a:t>
            </a:r>
            <a:r>
              <a:rPr lang="en-US" dirty="0"/>
              <a:t>.</a:t>
            </a:r>
          </a:p>
          <a:p>
            <a:pPr algn="just"/>
            <a:r>
              <a:rPr lang="en-US" b="0" i="0" dirty="0">
                <a:solidFill>
                  <a:srgbClr val="000000"/>
                </a:solidFill>
                <a:effectLst/>
                <a:latin typeface="Roboto" panose="02000000000000000000" pitchFamily="2" charset="0"/>
              </a:rPr>
              <a:t>Our experiments investigated both the detection of lung abnormality and the diagnosis of specific TB </a:t>
            </a:r>
            <a:r>
              <a:rPr lang="en-US" b="0" i="0" dirty="0" err="1">
                <a:solidFill>
                  <a:srgbClr val="000000"/>
                </a:solidFill>
                <a:effectLst/>
                <a:latin typeface="Roboto" panose="02000000000000000000" pitchFamily="2" charset="0"/>
              </a:rPr>
              <a:t>symtoms</a:t>
            </a:r>
            <a:r>
              <a:rPr lang="en-US" b="0" i="0" dirty="0">
                <a:solidFill>
                  <a:srgbClr val="000000"/>
                </a:solidFill>
                <a:effectLst/>
                <a:latin typeface="Roboto" panose="02000000000000000000" pitchFamily="2" charset="0"/>
              </a:rPr>
              <a:t> among seven TB-related lung diseases (consolidation, effusion, fibrosis, infiltration, mass, pneumonia) from Chest-XR images via deep CNN models.</a:t>
            </a:r>
          </a:p>
          <a:p>
            <a:pPr algn="just"/>
            <a:r>
              <a:rPr lang="en-US" dirty="0">
                <a:solidFill>
                  <a:srgbClr val="000000"/>
                </a:solidFill>
                <a:latin typeface="Roboto" panose="02000000000000000000" pitchFamily="2" charset="0"/>
              </a:rPr>
              <a:t>We recognize 800+ images of X-ray and predict 7 diseases or more.</a:t>
            </a:r>
            <a:endParaRPr lang="en-IN" dirty="0"/>
          </a:p>
          <a:p>
            <a:pPr marL="0" indent="0" algn="just">
              <a:buNone/>
            </a:pPr>
            <a:endParaRPr lang="en-US" dirty="0">
              <a:solidFill>
                <a:srgbClr val="000000"/>
              </a:solidFill>
              <a:latin typeface="Roboto" panose="02000000000000000000" pitchFamily="2" charset="0"/>
            </a:endParaRPr>
          </a:p>
          <a:p>
            <a:endParaRPr lang="en-IN" dirty="0"/>
          </a:p>
        </p:txBody>
      </p:sp>
      <p:sp>
        <p:nvSpPr>
          <p:cNvPr id="4" name="Footer Placeholder 3"/>
          <p:cNvSpPr>
            <a:spLocks noGrp="1"/>
          </p:cNvSpPr>
          <p:nvPr>
            <p:ph type="ftr" sz="quarter" idx="11"/>
          </p:nvPr>
        </p:nvSpPr>
        <p:spPr/>
        <p:txBody>
          <a:bodyPr/>
          <a:lstStyle/>
          <a:p>
            <a:r>
              <a:rPr lang="en-IN"/>
              <a:t>Department of Computer Technology</a:t>
            </a:r>
          </a:p>
        </p:txBody>
      </p:sp>
      <p:sp>
        <p:nvSpPr>
          <p:cNvPr id="5" name="Slide Number Placeholder 4"/>
          <p:cNvSpPr>
            <a:spLocks noGrp="1"/>
          </p:cNvSpPr>
          <p:nvPr>
            <p:ph type="sldNum" sz="quarter" idx="12"/>
          </p:nvPr>
        </p:nvSpPr>
        <p:spPr/>
        <p:txBody>
          <a:bodyPr/>
          <a:lstStyle/>
          <a:p>
            <a:fld id="{2C27CD30-152D-4282-9366-9685126D10A5}" type="slidenum">
              <a:rPr lang="en-IN" smtClean="0"/>
              <a:t>11</a:t>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work</a:t>
            </a:r>
          </a:p>
        </p:txBody>
      </p:sp>
      <p:sp>
        <p:nvSpPr>
          <p:cNvPr id="3" name="Content Placeholder 2"/>
          <p:cNvSpPr>
            <a:spLocks noGrp="1"/>
          </p:cNvSpPr>
          <p:nvPr>
            <p:ph idx="1"/>
          </p:nvPr>
        </p:nvSpPr>
        <p:spPr/>
        <p:txBody>
          <a:bodyPr/>
          <a:lstStyle/>
          <a:p>
            <a:pPr algn="just"/>
            <a:r>
              <a:rPr lang="en-US" dirty="0"/>
              <a:t>Every one of us would like to have a good medical care system and physicians are expected to be medical experts and take good decisions all the time.</a:t>
            </a:r>
          </a:p>
          <a:p>
            <a:pPr algn="just"/>
            <a:r>
              <a:rPr lang="en-US" dirty="0"/>
              <a:t>Predictive modeling uses AI to create a prediction from past records, trends, individuals, diseases and the model is deployed so that a new individual can get a prediction instantly.</a:t>
            </a:r>
          </a:p>
          <a:p>
            <a:pPr algn="just"/>
            <a:r>
              <a:rPr lang="en-US" dirty="0"/>
              <a:t>Health and Medicare units can use these predictive models to accurately assess when a patient can safely be released.</a:t>
            </a:r>
          </a:p>
          <a:p>
            <a:pPr algn="just"/>
            <a:r>
              <a:rPr lang="en-US" i="0" dirty="0">
                <a:solidFill>
                  <a:srgbClr val="000000"/>
                </a:solidFill>
                <a:effectLst/>
              </a:rPr>
              <a:t>Further  study will also be expected to use x-ray image data with more classes of various diseases to be more helpful.</a:t>
            </a:r>
          </a:p>
          <a:p>
            <a:endParaRPr lang="en-IN" dirty="0"/>
          </a:p>
        </p:txBody>
      </p:sp>
      <p:sp>
        <p:nvSpPr>
          <p:cNvPr id="4" name="Footer Placeholder 3"/>
          <p:cNvSpPr>
            <a:spLocks noGrp="1"/>
          </p:cNvSpPr>
          <p:nvPr>
            <p:ph type="ftr" sz="quarter" idx="11"/>
          </p:nvPr>
        </p:nvSpPr>
        <p:spPr/>
        <p:txBody>
          <a:bodyPr/>
          <a:lstStyle/>
          <a:p>
            <a:r>
              <a:rPr lang="en-IN"/>
              <a:t>Department of Computer Technology</a:t>
            </a:r>
          </a:p>
        </p:txBody>
      </p:sp>
      <p:sp>
        <p:nvSpPr>
          <p:cNvPr id="5" name="Slide Number Placeholder 4"/>
          <p:cNvSpPr>
            <a:spLocks noGrp="1"/>
          </p:cNvSpPr>
          <p:nvPr>
            <p:ph type="sldNum" sz="quarter" idx="12"/>
          </p:nvPr>
        </p:nvSpPr>
        <p:spPr/>
        <p:txBody>
          <a:bodyPr/>
          <a:lstStyle/>
          <a:p>
            <a:fld id="{2C27CD30-152D-4282-9366-9685126D10A5}" type="slidenum">
              <a:rPr lang="en-IN" smtClean="0"/>
              <a:t>12</a:t>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a:xfrm>
            <a:off x="838200" y="1595535"/>
            <a:ext cx="10515600" cy="4693297"/>
          </a:xfrm>
        </p:spPr>
        <p:txBody>
          <a:bodyPr>
            <a:normAutofit fontScale="92500" lnSpcReduction="20000"/>
          </a:bodyPr>
          <a:lstStyle/>
          <a:p>
            <a:pPr algn="just"/>
            <a:r>
              <a:rPr lang="en-US" i="0" dirty="0">
                <a:solidFill>
                  <a:srgbClr val="1A1A1A"/>
                </a:solidFill>
                <a:effectLst/>
                <a:latin typeface="Arial" panose="020B0604020202020204" pitchFamily="34" charset="0"/>
              </a:rPr>
              <a:t>Classification and Predictions of Lung Diseases from Chest X-rays Using </a:t>
            </a:r>
            <a:r>
              <a:rPr lang="en-US" i="0" dirty="0" err="1">
                <a:solidFill>
                  <a:srgbClr val="1A1A1A"/>
                </a:solidFill>
                <a:effectLst/>
                <a:latin typeface="Arial" panose="020B0604020202020204" pitchFamily="34" charset="0"/>
              </a:rPr>
              <a:t>MobileNet</a:t>
            </a:r>
            <a:r>
              <a:rPr lang="en-US" i="0" dirty="0">
                <a:solidFill>
                  <a:srgbClr val="1A1A1A"/>
                </a:solidFill>
                <a:effectLst/>
                <a:latin typeface="Arial" panose="020B0604020202020204" pitchFamily="34" charset="0"/>
              </a:rPr>
              <a:t> V2,Article-18 March 2021.</a:t>
            </a:r>
          </a:p>
          <a:p>
            <a:pPr marL="0" indent="0" algn="just">
              <a:buNone/>
            </a:pPr>
            <a:endParaRPr lang="en-US" i="0" dirty="0">
              <a:solidFill>
                <a:srgbClr val="1A1A1A"/>
              </a:solidFill>
              <a:effectLst/>
              <a:latin typeface="Arial" panose="020B0604020202020204" pitchFamily="34" charset="0"/>
            </a:endParaRPr>
          </a:p>
          <a:p>
            <a:pPr algn="just"/>
            <a:r>
              <a:rPr lang="en-US" b="0" i="0" dirty="0">
                <a:solidFill>
                  <a:srgbClr val="000000"/>
                </a:solidFill>
                <a:effectLst/>
                <a:latin typeface="ff1"/>
              </a:rPr>
              <a:t>(IJACSA) International Journal of Advanced Computer Science and Applications, Vol. 12, No. 10, 2021.</a:t>
            </a:r>
          </a:p>
          <a:p>
            <a:pPr marL="0" indent="0" algn="just">
              <a:buNone/>
            </a:pPr>
            <a:endParaRPr lang="en-US" b="0" i="0" dirty="0">
              <a:solidFill>
                <a:srgbClr val="000000"/>
              </a:solidFill>
              <a:effectLst/>
              <a:latin typeface="ff1"/>
            </a:endParaRPr>
          </a:p>
          <a:p>
            <a:pPr algn="just"/>
            <a:r>
              <a:rPr lang="en-US" dirty="0"/>
              <a:t>International Research Journal of Engineering and Technology (IRJET)  Volume: 06 Issue: 05 May 2019</a:t>
            </a:r>
          </a:p>
          <a:p>
            <a:pPr marL="0" indent="0" algn="just">
              <a:buNone/>
            </a:pPr>
            <a:endParaRPr lang="en-US" dirty="0"/>
          </a:p>
          <a:p>
            <a:pPr algn="just"/>
            <a:r>
              <a:rPr lang="en-US" sz="1800"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Sahlol</a:t>
            </a:r>
            <a:r>
              <a:rPr lang="en-US" dirty="0">
                <a:effectLst/>
                <a:latin typeface="Times New Roman" panose="02020603050405020304" pitchFamily="18" charset="0"/>
                <a:ea typeface="Times New Roman" panose="02020603050405020304" pitchFamily="18" charset="0"/>
              </a:rPr>
              <a:t>, A.T.; Abd </a:t>
            </a:r>
            <a:r>
              <a:rPr lang="en-US" dirty="0" err="1">
                <a:effectLst/>
                <a:latin typeface="Times New Roman" panose="02020603050405020304" pitchFamily="18" charset="0"/>
                <a:ea typeface="Times New Roman" panose="02020603050405020304" pitchFamily="18" charset="0"/>
              </a:rPr>
              <a:t>Elaziz</a:t>
            </a:r>
            <a:r>
              <a:rPr lang="en-US" dirty="0">
                <a:effectLst/>
                <a:latin typeface="Times New Roman" panose="02020603050405020304" pitchFamily="18" charset="0"/>
                <a:ea typeface="Times New Roman" panose="02020603050405020304" pitchFamily="18" charset="0"/>
              </a:rPr>
              <a:t>, M.; Tariq Jamal, A.; </a:t>
            </a:r>
            <a:r>
              <a:rPr lang="en-US" dirty="0" err="1">
                <a:effectLst/>
                <a:latin typeface="Times New Roman" panose="02020603050405020304" pitchFamily="18" charset="0"/>
                <a:ea typeface="Times New Roman" panose="02020603050405020304" pitchFamily="18" charset="0"/>
              </a:rPr>
              <a:t>Damaševiˇcius</a:t>
            </a:r>
            <a:r>
              <a:rPr lang="en-US" dirty="0">
                <a:effectLst/>
                <a:latin typeface="Times New Roman" panose="02020603050405020304" pitchFamily="18" charset="0"/>
                <a:ea typeface="Times New Roman" panose="02020603050405020304" pitchFamily="18" charset="0"/>
              </a:rPr>
              <a:t>, R.; Farouk Hassan, O. A Novel Method for</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Detection of Tuberculosis in Chest Radiographs Using Artificial Ecosystem-Based </a:t>
            </a:r>
            <a:r>
              <a:rPr lang="en-US" dirty="0" err="1">
                <a:effectLst/>
                <a:latin typeface="Times New Roman" panose="02020603050405020304" pitchFamily="18" charset="0"/>
                <a:ea typeface="Times New Roman" panose="02020603050405020304" pitchFamily="18" charset="0"/>
              </a:rPr>
              <a:t>Optimisation</a:t>
            </a:r>
            <a:r>
              <a:rPr lang="en-US" dirty="0">
                <a:effectLst/>
                <a:latin typeface="Times New Roman" panose="02020603050405020304" pitchFamily="18" charset="0"/>
                <a:ea typeface="Times New Roman" panose="02020603050405020304" pitchFamily="18" charset="0"/>
              </a:rPr>
              <a:t> of Deep</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Neural</a:t>
            </a:r>
            <a:r>
              <a:rPr lang="en-US" spc="-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Network</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Features-08 July 2020.</a:t>
            </a:r>
            <a:endParaRPr lang="en-IN" dirty="0">
              <a:effectLst/>
              <a:latin typeface="Times New Roman" panose="02020603050405020304" pitchFamily="18" charset="0"/>
              <a:ea typeface="Times New Roman" panose="02020603050405020304" pitchFamily="18" charset="0"/>
            </a:endParaRPr>
          </a:p>
          <a:p>
            <a:pPr algn="l"/>
            <a:endParaRPr lang="en-US" b="0" i="0" dirty="0">
              <a:solidFill>
                <a:srgbClr val="000000"/>
              </a:solidFill>
              <a:effectLst/>
              <a:latin typeface="ff1"/>
            </a:endParaRPr>
          </a:p>
        </p:txBody>
      </p:sp>
      <p:sp>
        <p:nvSpPr>
          <p:cNvPr id="4" name="Footer Placeholder 3"/>
          <p:cNvSpPr>
            <a:spLocks noGrp="1"/>
          </p:cNvSpPr>
          <p:nvPr>
            <p:ph type="ftr" sz="quarter" idx="11"/>
          </p:nvPr>
        </p:nvSpPr>
        <p:spPr/>
        <p:txBody>
          <a:bodyPr/>
          <a:lstStyle/>
          <a:p>
            <a:r>
              <a:rPr lang="en-IN"/>
              <a:t>Department of Computer Technology</a:t>
            </a:r>
          </a:p>
        </p:txBody>
      </p:sp>
      <p:sp>
        <p:nvSpPr>
          <p:cNvPr id="5" name="Slide Number Placeholder 4"/>
          <p:cNvSpPr>
            <a:spLocks noGrp="1"/>
          </p:cNvSpPr>
          <p:nvPr>
            <p:ph type="sldNum" sz="quarter" idx="12"/>
          </p:nvPr>
        </p:nvSpPr>
        <p:spPr/>
        <p:txBody>
          <a:bodyPr/>
          <a:lstStyle/>
          <a:p>
            <a:fld id="{2C27CD30-152D-4282-9366-9685126D10A5}" type="slidenum">
              <a:rPr lang="en-IN" smtClean="0"/>
              <a:t>13</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Contents</a:t>
            </a:r>
          </a:p>
        </p:txBody>
      </p:sp>
      <p:sp>
        <p:nvSpPr>
          <p:cNvPr id="3" name="Content Placeholder 2"/>
          <p:cNvSpPr>
            <a:spLocks noGrp="1"/>
          </p:cNvSpPr>
          <p:nvPr>
            <p:ph idx="1"/>
          </p:nvPr>
        </p:nvSpPr>
        <p:spPr/>
        <p:txBody>
          <a:bodyPr>
            <a:normAutofit fontScale="85000" lnSpcReduction="20000"/>
          </a:bodyPr>
          <a:lstStyle/>
          <a:p>
            <a:r>
              <a:rPr lang="en-IN" dirty="0"/>
              <a:t>Overview</a:t>
            </a:r>
          </a:p>
          <a:p>
            <a:r>
              <a:rPr lang="en-IN" dirty="0"/>
              <a:t>Related Work</a:t>
            </a:r>
          </a:p>
          <a:p>
            <a:r>
              <a:rPr lang="en-IN" dirty="0"/>
              <a:t>Important &amp; Needs of Your Project </a:t>
            </a:r>
          </a:p>
          <a:p>
            <a:r>
              <a:rPr lang="en-IN" dirty="0"/>
              <a:t>Objective</a:t>
            </a:r>
          </a:p>
          <a:p>
            <a:r>
              <a:rPr lang="en-IN" dirty="0"/>
              <a:t>Working Principal &amp; methodology </a:t>
            </a:r>
          </a:p>
          <a:p>
            <a:r>
              <a:rPr lang="en-IN" dirty="0"/>
              <a:t>Component Requirements</a:t>
            </a:r>
          </a:p>
          <a:p>
            <a:r>
              <a:rPr lang="en-IN" dirty="0"/>
              <a:t>Construction Design</a:t>
            </a:r>
          </a:p>
          <a:p>
            <a:r>
              <a:rPr lang="en-IN" dirty="0"/>
              <a:t>Calculation &amp; Evolution</a:t>
            </a:r>
          </a:p>
          <a:p>
            <a:r>
              <a:rPr lang="en-IN" dirty="0"/>
              <a:t>Result and Discussion</a:t>
            </a:r>
          </a:p>
          <a:p>
            <a:r>
              <a:rPr lang="en-IN" dirty="0"/>
              <a:t>Conclusion</a:t>
            </a:r>
          </a:p>
          <a:p>
            <a:r>
              <a:rPr lang="en-IN" dirty="0"/>
              <a:t>Future work</a:t>
            </a:r>
          </a:p>
        </p:txBody>
      </p:sp>
      <p:sp>
        <p:nvSpPr>
          <p:cNvPr id="4" name="Footer Placeholder 3"/>
          <p:cNvSpPr>
            <a:spLocks noGrp="1"/>
          </p:cNvSpPr>
          <p:nvPr>
            <p:ph type="ftr" sz="quarter" idx="11"/>
          </p:nvPr>
        </p:nvSpPr>
        <p:spPr/>
        <p:txBody>
          <a:bodyPr/>
          <a:lstStyle/>
          <a:p>
            <a:r>
              <a:rPr lang="en-IN"/>
              <a:t>Department of Computer Technology</a:t>
            </a:r>
          </a:p>
        </p:txBody>
      </p:sp>
      <p:sp>
        <p:nvSpPr>
          <p:cNvPr id="5" name="Slide Number Placeholder 4"/>
          <p:cNvSpPr>
            <a:spLocks noGrp="1"/>
          </p:cNvSpPr>
          <p:nvPr>
            <p:ph type="sldNum" sz="quarter" idx="12"/>
          </p:nvPr>
        </p:nvSpPr>
        <p:spPr/>
        <p:txBody>
          <a:bodyPr/>
          <a:lstStyle/>
          <a:p>
            <a:fld id="{2C27CD30-152D-4282-9366-9685126D10A5}" type="slidenum">
              <a:rPr lang="en-IN" smtClean="0"/>
              <a:t>2</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Overview</a:t>
            </a:r>
          </a:p>
        </p:txBody>
      </p:sp>
      <p:sp>
        <p:nvSpPr>
          <p:cNvPr id="3" name="Content Placeholder 2"/>
          <p:cNvSpPr>
            <a:spLocks noGrp="1"/>
          </p:cNvSpPr>
          <p:nvPr>
            <p:ph idx="1"/>
          </p:nvPr>
        </p:nvSpPr>
        <p:spPr/>
        <p:txBody>
          <a:bodyPr>
            <a:normAutofit fontScale="92500" lnSpcReduction="10000"/>
          </a:bodyPr>
          <a:lstStyle/>
          <a:p>
            <a:pPr algn="just"/>
            <a:r>
              <a:rPr lang="en-US" dirty="0"/>
              <a:t>This technology is essential and critical for the examination, diagnosis and treatment of chest diseases, which is one of the main causes of death worldwide.</a:t>
            </a:r>
          </a:p>
          <a:p>
            <a:pPr algn="just"/>
            <a:r>
              <a:rPr lang="en-US" dirty="0"/>
              <a:t>Reading X Rays requires careful observation and knowledge of anatomical principles, physiology and pathology. </a:t>
            </a:r>
          </a:p>
          <a:p>
            <a:pPr algn="just"/>
            <a:r>
              <a:rPr lang="en-US" dirty="0"/>
              <a:t>Convolutional neural networks are the most widely used methods from Image </a:t>
            </a:r>
            <a:r>
              <a:rPr lang="en-US" dirty="0" err="1"/>
              <a:t>recongnition</a:t>
            </a:r>
            <a:r>
              <a:rPr lang="en-US" dirty="0"/>
              <a:t>. </a:t>
            </a:r>
          </a:p>
          <a:p>
            <a:pPr algn="just"/>
            <a:r>
              <a:rPr lang="en-US" dirty="0"/>
              <a:t>Classify 7 different lung diseases using Chest Radiographs with high accuracy.</a:t>
            </a:r>
          </a:p>
          <a:p>
            <a:pPr algn="just"/>
            <a:r>
              <a:rPr lang="en-US" dirty="0"/>
              <a:t>Disease prediction according to the symptoms shown by the patient we have built Database to Analysis.</a:t>
            </a:r>
          </a:p>
          <a:p>
            <a:pPr marL="0" indent="0">
              <a:buNone/>
            </a:pPr>
            <a:endParaRPr lang="en-US" dirty="0"/>
          </a:p>
        </p:txBody>
      </p:sp>
      <p:sp>
        <p:nvSpPr>
          <p:cNvPr id="4" name="Footer Placeholder 3"/>
          <p:cNvSpPr>
            <a:spLocks noGrp="1"/>
          </p:cNvSpPr>
          <p:nvPr>
            <p:ph type="ftr" sz="quarter" idx="11"/>
          </p:nvPr>
        </p:nvSpPr>
        <p:spPr/>
        <p:txBody>
          <a:bodyPr/>
          <a:lstStyle/>
          <a:p>
            <a:r>
              <a:rPr lang="en-IN"/>
              <a:t>Department of Computer Technology</a:t>
            </a:r>
          </a:p>
        </p:txBody>
      </p:sp>
      <p:sp>
        <p:nvSpPr>
          <p:cNvPr id="5" name="Slide Number Placeholder 4"/>
          <p:cNvSpPr>
            <a:spLocks noGrp="1"/>
          </p:cNvSpPr>
          <p:nvPr>
            <p:ph type="sldNum" sz="quarter" idx="12"/>
          </p:nvPr>
        </p:nvSpPr>
        <p:spPr/>
        <p:txBody>
          <a:bodyPr/>
          <a:lstStyle/>
          <a:p>
            <a:fld id="{2C27CD30-152D-4282-9366-9685126D10A5}" type="slidenum">
              <a:rPr lang="en-IN" smtClean="0"/>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Related Works </a:t>
            </a:r>
            <a:r>
              <a:rPr lang="en-IN" sz="2400" dirty="0"/>
              <a:t>(Literature Review)</a:t>
            </a:r>
            <a:endParaRPr lang="en-IN" dirty="0"/>
          </a:p>
        </p:txBody>
      </p:sp>
      <p:sp>
        <p:nvSpPr>
          <p:cNvPr id="3" name="Content Placeholder 2"/>
          <p:cNvSpPr>
            <a:spLocks noGrp="1"/>
          </p:cNvSpPr>
          <p:nvPr>
            <p:ph idx="1"/>
          </p:nvPr>
        </p:nvSpPr>
        <p:spPr>
          <a:xfrm>
            <a:off x="297024" y="1847850"/>
            <a:ext cx="10515600" cy="4351338"/>
          </a:xfrm>
        </p:spPr>
        <p:txBody>
          <a:bodyPr>
            <a:normAutofit fontScale="92500"/>
          </a:bodyPr>
          <a:lstStyle/>
          <a:p>
            <a:pPr algn="just"/>
            <a:r>
              <a:rPr lang="en-US" dirty="0"/>
              <a:t>In the </a:t>
            </a:r>
            <a:r>
              <a:rPr lang="en-IN" dirty="0"/>
              <a:t>MACS Laboratory</a:t>
            </a:r>
            <a:r>
              <a:rPr lang="en-US" dirty="0"/>
              <a:t> paper Disease Prediction System several research groups have started to focus on the application of CNNs for chest X-ray classifications.</a:t>
            </a:r>
          </a:p>
          <a:p>
            <a:pPr algn="just"/>
            <a:r>
              <a:rPr lang="en-US" dirty="0"/>
              <a:t>The database contain collection of records, focuses on optimizing latency, but at the same time, it also enables small networks to operate efficiently and support any size input, which can provide a better experience.</a:t>
            </a:r>
          </a:p>
          <a:p>
            <a:pPr algn="just"/>
            <a:r>
              <a:rPr lang="en-US" dirty="0"/>
              <a:t>This database is currently one of the largest public X-ray databases, containing back-to-front and front-to-back thoracic films from 30,805 unique patients. Each image was annotated with as many as 7different thoracic pathological ethics, which were selected based on the frequency of observation and diagnosis in clinical practice. </a:t>
            </a:r>
            <a:endParaRPr lang="en-IN" dirty="0"/>
          </a:p>
        </p:txBody>
      </p:sp>
      <p:sp>
        <p:nvSpPr>
          <p:cNvPr id="4" name="Footer Placeholder 3"/>
          <p:cNvSpPr>
            <a:spLocks noGrp="1"/>
          </p:cNvSpPr>
          <p:nvPr>
            <p:ph type="ftr" sz="quarter" idx="11"/>
          </p:nvPr>
        </p:nvSpPr>
        <p:spPr/>
        <p:txBody>
          <a:bodyPr/>
          <a:lstStyle/>
          <a:p>
            <a:r>
              <a:rPr lang="en-IN"/>
              <a:t>Department of Computer Technology</a:t>
            </a:r>
          </a:p>
        </p:txBody>
      </p:sp>
      <p:sp>
        <p:nvSpPr>
          <p:cNvPr id="5" name="Slide Number Placeholder 4"/>
          <p:cNvSpPr>
            <a:spLocks noGrp="1"/>
          </p:cNvSpPr>
          <p:nvPr>
            <p:ph type="sldNum" sz="quarter" idx="12"/>
          </p:nvPr>
        </p:nvSpPr>
        <p:spPr/>
        <p:txBody>
          <a:bodyPr/>
          <a:lstStyle/>
          <a:p>
            <a:fld id="{2C27CD30-152D-4282-9366-9685126D10A5}" type="slidenum">
              <a:rPr lang="en-IN" smtClean="0"/>
              <a:t>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Importance &amp; Needs of the Project</a:t>
            </a:r>
          </a:p>
        </p:txBody>
      </p:sp>
      <p:sp>
        <p:nvSpPr>
          <p:cNvPr id="3" name="Content Placeholder 2"/>
          <p:cNvSpPr>
            <a:spLocks noGrp="1"/>
          </p:cNvSpPr>
          <p:nvPr>
            <p:ph idx="1"/>
          </p:nvPr>
        </p:nvSpPr>
        <p:spPr/>
        <p:txBody>
          <a:bodyPr>
            <a:normAutofit/>
          </a:bodyPr>
          <a:lstStyle/>
          <a:p>
            <a:pPr algn="just"/>
            <a:r>
              <a:rPr lang="en-US" b="0" i="0" dirty="0">
                <a:solidFill>
                  <a:srgbClr val="000000"/>
                </a:solidFill>
                <a:effectLst/>
                <a:latin typeface="Roboto" panose="020B0604020202020204" pitchFamily="2" charset="0"/>
              </a:rPr>
              <a:t>Historically, Chest diseases are very serious health problems in the life of people . These diseases include </a:t>
            </a:r>
            <a:r>
              <a:rPr lang="en-US" b="0" i="0" dirty="0">
                <a:solidFill>
                  <a:srgbClr val="000000"/>
                </a:solidFill>
                <a:effectLst/>
                <a:latin typeface="Roboto" panose="02000000000000000000" pitchFamily="2" charset="0"/>
              </a:rPr>
              <a:t> consolidation, effusion, fibrosis, infiltration, mass, </a:t>
            </a:r>
            <a:r>
              <a:rPr lang="en-US" b="0" i="0" dirty="0">
                <a:solidFill>
                  <a:srgbClr val="000000"/>
                </a:solidFill>
                <a:effectLst/>
                <a:latin typeface="Roboto" panose="020B0604020202020204" pitchFamily="2" charset="0"/>
              </a:rPr>
              <a:t>pneumonia, asthma and lung diseases.</a:t>
            </a:r>
          </a:p>
          <a:p>
            <a:pPr algn="just"/>
            <a:r>
              <a:rPr lang="en-US" b="0" i="0" dirty="0">
                <a:solidFill>
                  <a:srgbClr val="000000"/>
                </a:solidFill>
                <a:effectLst/>
                <a:latin typeface="Roboto" panose="020B0604020202020204" pitchFamily="2" charset="0"/>
              </a:rPr>
              <a:t>The timely infections diseases have had civilization-altering consequences. so, diagnosis of chest diseases in the early stage is very important.</a:t>
            </a:r>
          </a:p>
          <a:p>
            <a:pPr algn="just"/>
            <a:r>
              <a:rPr lang="en-US" b="0" i="0" dirty="0">
                <a:solidFill>
                  <a:srgbClr val="000000"/>
                </a:solidFill>
                <a:effectLst/>
                <a:latin typeface="Roboto" panose="020B0604020202020204" pitchFamily="2" charset="0"/>
              </a:rPr>
              <a:t>An X-ray is a quick, painless test that produces images of the structures inside your body and The study of major diseases from x-rays becomes a most challenging task</a:t>
            </a:r>
            <a:endParaRPr lang="en-US" dirty="0"/>
          </a:p>
        </p:txBody>
      </p:sp>
      <p:sp>
        <p:nvSpPr>
          <p:cNvPr id="4" name="Footer Placeholder 3"/>
          <p:cNvSpPr>
            <a:spLocks noGrp="1"/>
          </p:cNvSpPr>
          <p:nvPr>
            <p:ph type="ftr" sz="quarter" idx="11"/>
          </p:nvPr>
        </p:nvSpPr>
        <p:spPr/>
        <p:txBody>
          <a:bodyPr/>
          <a:lstStyle/>
          <a:p>
            <a:r>
              <a:rPr lang="en-IN"/>
              <a:t>Department of Computer Technology</a:t>
            </a:r>
          </a:p>
        </p:txBody>
      </p:sp>
      <p:sp>
        <p:nvSpPr>
          <p:cNvPr id="5" name="Slide Number Placeholder 4"/>
          <p:cNvSpPr>
            <a:spLocks noGrp="1"/>
          </p:cNvSpPr>
          <p:nvPr>
            <p:ph type="sldNum" sz="quarter" idx="12"/>
          </p:nvPr>
        </p:nvSpPr>
        <p:spPr/>
        <p:txBody>
          <a:bodyPr/>
          <a:lstStyle/>
          <a:p>
            <a:fld id="{2C27CD30-152D-4282-9366-9685126D10A5}" type="slidenum">
              <a:rPr lang="en-IN" smtClean="0"/>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a:t>
            </a:r>
          </a:p>
        </p:txBody>
      </p:sp>
      <p:sp>
        <p:nvSpPr>
          <p:cNvPr id="3" name="Content Placeholder 2"/>
          <p:cNvSpPr>
            <a:spLocks noGrp="1"/>
          </p:cNvSpPr>
          <p:nvPr>
            <p:ph idx="1"/>
          </p:nvPr>
        </p:nvSpPr>
        <p:spPr/>
        <p:txBody>
          <a:bodyPr>
            <a:normAutofit/>
          </a:bodyPr>
          <a:lstStyle/>
          <a:p>
            <a:pPr algn="just"/>
            <a:r>
              <a:rPr lang="en-IN" dirty="0"/>
              <a:t> </a:t>
            </a:r>
            <a:r>
              <a:rPr lang="en-US" dirty="0"/>
              <a:t>Making models  deployment ready and  cost effective</a:t>
            </a:r>
            <a:r>
              <a:rPr lang="en-IN" dirty="0"/>
              <a:t>.</a:t>
            </a:r>
          </a:p>
          <a:p>
            <a:pPr algn="just"/>
            <a:r>
              <a:rPr lang="en-US" dirty="0"/>
              <a:t>Specialized models trained to classify diseases.</a:t>
            </a:r>
          </a:p>
          <a:p>
            <a:pPr algn="just"/>
            <a:r>
              <a:rPr lang="en" dirty="0">
                <a:sym typeface="Arial"/>
              </a:rPr>
              <a:t>Diseases are often known to be medical conditions that are associated with specific signs and symptoms.</a:t>
            </a:r>
            <a:r>
              <a:rPr lang="en-IN" dirty="0"/>
              <a:t>       </a:t>
            </a:r>
          </a:p>
          <a:p>
            <a:pPr algn="just"/>
            <a:r>
              <a:rPr lang="en-US" dirty="0"/>
              <a:t>Accuracy is a measure to know how well or bad a model . Based on the current learning, evaluate the model on validation sets</a:t>
            </a:r>
            <a:r>
              <a:rPr lang="en-IN" dirty="0"/>
              <a:t>.</a:t>
            </a:r>
          </a:p>
          <a:p>
            <a:pPr algn="just"/>
            <a:r>
              <a:rPr lang="en-US" dirty="0"/>
              <a:t>Machine Learning is also used for the healthcare industry to bring advancement in their techniques so that they can provide better services to their patients. </a:t>
            </a:r>
            <a:r>
              <a:rPr lang="en-IN" dirty="0"/>
              <a:t>                                                                                                                                                                                                                                                                                                                                                        </a:t>
            </a:r>
          </a:p>
          <a:p>
            <a:pPr marL="0" indent="0">
              <a:buNone/>
            </a:pPr>
            <a:endParaRPr lang="en-IN" dirty="0"/>
          </a:p>
        </p:txBody>
      </p:sp>
      <p:sp>
        <p:nvSpPr>
          <p:cNvPr id="4" name="Footer Placeholder 3"/>
          <p:cNvSpPr>
            <a:spLocks noGrp="1"/>
          </p:cNvSpPr>
          <p:nvPr>
            <p:ph type="ftr" sz="quarter" idx="11"/>
          </p:nvPr>
        </p:nvSpPr>
        <p:spPr/>
        <p:txBody>
          <a:bodyPr/>
          <a:lstStyle/>
          <a:p>
            <a:r>
              <a:rPr lang="en-IN"/>
              <a:t>Department of Computer Technology</a:t>
            </a:r>
          </a:p>
        </p:txBody>
      </p:sp>
      <p:sp>
        <p:nvSpPr>
          <p:cNvPr id="5" name="Slide Number Placeholder 4"/>
          <p:cNvSpPr>
            <a:spLocks noGrp="1"/>
          </p:cNvSpPr>
          <p:nvPr>
            <p:ph type="sldNum" sz="quarter" idx="12"/>
          </p:nvPr>
        </p:nvSpPr>
        <p:spPr/>
        <p:txBody>
          <a:bodyPr/>
          <a:lstStyle/>
          <a:p>
            <a:fld id="{2C27CD30-152D-4282-9366-9685126D10A5}" type="slidenum">
              <a:rPr lang="en-IN" smtClean="0"/>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 Principal &amp; methodology </a:t>
            </a:r>
          </a:p>
        </p:txBody>
      </p:sp>
      <p:sp>
        <p:nvSpPr>
          <p:cNvPr id="3" name="Content Placeholder 2"/>
          <p:cNvSpPr>
            <a:spLocks noGrp="1"/>
          </p:cNvSpPr>
          <p:nvPr>
            <p:ph idx="1"/>
          </p:nvPr>
        </p:nvSpPr>
        <p:spPr>
          <a:xfrm>
            <a:off x="838200" y="1825624"/>
            <a:ext cx="10515600" cy="4530726"/>
          </a:xfrm>
        </p:spPr>
        <p:txBody>
          <a:bodyPr>
            <a:normAutofit fontScale="32500" lnSpcReduction="20000"/>
          </a:bodyPr>
          <a:lstStyle/>
          <a:p>
            <a:pPr algn="just"/>
            <a:r>
              <a:rPr lang="en-US" sz="8000" dirty="0"/>
              <a:t>We want to predict the disease suffered by a patient depending upon the symptoms.</a:t>
            </a:r>
          </a:p>
          <a:p>
            <a:pPr algn="just"/>
            <a:r>
              <a:rPr lang="en-US" sz="8000" dirty="0"/>
              <a:t>First step involves choosing the appropriate algorithm and representation of data in the form of the model. The cleaned data is split into two parts – train and test (proportion depending on the </a:t>
            </a:r>
            <a:r>
              <a:rPr lang="en-US" sz="8000" dirty="0" err="1"/>
              <a:t>prespective</a:t>
            </a:r>
            <a:r>
              <a:rPr lang="en-US" sz="8000" dirty="0"/>
              <a:t>); the first part (training data) is used for developing the model. The second part (test data), is used as a reference.</a:t>
            </a:r>
          </a:p>
          <a:p>
            <a:pPr algn="just"/>
            <a:r>
              <a:rPr lang="en-US" sz="8000" dirty="0"/>
              <a:t>To test the accuracy, the second part of the data (holdout / test data) is used. This step determines the precision in the choice of the algorithm based on the outcome. A better test to check accuracy of model is to see its performance on data which was not used at all during model build.</a:t>
            </a:r>
          </a:p>
          <a:p>
            <a:pPr algn="just"/>
            <a:r>
              <a:rPr lang="en-US" sz="8000" dirty="0"/>
              <a:t>This step might involve choosing a different model altogether or introducing more variables to augment the efficiency. That’s why significant amount of time needs to be spent in data collection and preparation.</a:t>
            </a:r>
          </a:p>
          <a:p>
            <a:endParaRPr lang="en-IN" dirty="0"/>
          </a:p>
        </p:txBody>
      </p:sp>
      <p:sp>
        <p:nvSpPr>
          <p:cNvPr id="4" name="Footer Placeholder 3"/>
          <p:cNvSpPr>
            <a:spLocks noGrp="1"/>
          </p:cNvSpPr>
          <p:nvPr>
            <p:ph type="ftr" sz="quarter" idx="11"/>
          </p:nvPr>
        </p:nvSpPr>
        <p:spPr/>
        <p:txBody>
          <a:bodyPr/>
          <a:lstStyle/>
          <a:p>
            <a:r>
              <a:rPr lang="en-IN"/>
              <a:t>Department of Computer Technology</a:t>
            </a:r>
          </a:p>
        </p:txBody>
      </p:sp>
      <p:sp>
        <p:nvSpPr>
          <p:cNvPr id="5" name="Slide Number Placeholder 4"/>
          <p:cNvSpPr>
            <a:spLocks noGrp="1"/>
          </p:cNvSpPr>
          <p:nvPr>
            <p:ph type="sldNum" sz="quarter" idx="12"/>
          </p:nvPr>
        </p:nvSpPr>
        <p:spPr/>
        <p:txBody>
          <a:bodyPr/>
          <a:lstStyle/>
          <a:p>
            <a:fld id="{2C27CD30-152D-4282-9366-9685126D10A5}" type="slidenum">
              <a:rPr lang="en-IN" smtClean="0"/>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Component Requirements</a:t>
            </a:r>
          </a:p>
        </p:txBody>
      </p:sp>
      <p:sp>
        <p:nvSpPr>
          <p:cNvPr id="3" name="Content Placeholder 2"/>
          <p:cNvSpPr>
            <a:spLocks noGrp="1"/>
          </p:cNvSpPr>
          <p:nvPr>
            <p:ph idx="1"/>
          </p:nvPr>
        </p:nvSpPr>
        <p:spPr/>
        <p:txBody>
          <a:bodyPr/>
          <a:lstStyle/>
          <a:p>
            <a:r>
              <a:rPr lang="en-IN" dirty="0"/>
              <a:t>Software-  </a:t>
            </a:r>
            <a:r>
              <a:rPr lang="en-IN" dirty="0" err="1"/>
              <a:t>Tensorflow</a:t>
            </a:r>
            <a:r>
              <a:rPr lang="en-IN" dirty="0"/>
              <a:t> , Flask(data base), </a:t>
            </a:r>
            <a:r>
              <a:rPr lang="en-US" dirty="0">
                <a:effectLst/>
                <a:latin typeface="Times New Roman" panose="02020603050405020304" pitchFamily="18" charset="0"/>
                <a:ea typeface="Times New Roman" panose="02020603050405020304" pitchFamily="18" charset="0"/>
              </a:rPr>
              <a:t>Language-Python</a:t>
            </a:r>
            <a:r>
              <a:rPr lang="en-US" spc="5" dirty="0">
                <a:effectLst/>
                <a:latin typeface="Times New Roman" panose="02020603050405020304" pitchFamily="18" charset="0"/>
                <a:ea typeface="Times New Roman" panose="02020603050405020304" pitchFamily="18" charset="0"/>
              </a:rPr>
              <a:t> , </a:t>
            </a:r>
            <a:r>
              <a:rPr lang="en-US" dirty="0" err="1">
                <a:effectLst/>
                <a:latin typeface="Times New Roman" panose="02020603050405020304" pitchFamily="18" charset="0"/>
                <a:ea typeface="Times New Roman" panose="02020603050405020304" pitchFamily="18" charset="0"/>
              </a:rPr>
              <a:t>kaggle</a:t>
            </a:r>
            <a:r>
              <a:rPr lang="en-US" dirty="0">
                <a:effectLst/>
                <a:latin typeface="Times New Roman" panose="02020603050405020304" pitchFamily="18" charset="0"/>
                <a:ea typeface="Times New Roman" panose="02020603050405020304" pitchFamily="18" charset="0"/>
              </a:rPr>
              <a:t>,</a:t>
            </a:r>
            <a:r>
              <a:rPr lang="en-US" spc="-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React.js</a:t>
            </a:r>
            <a:endParaRPr lang="en-IN" dirty="0">
              <a:effectLst/>
              <a:latin typeface="Times New Roman" panose="02020603050405020304" pitchFamily="18" charset="0"/>
              <a:ea typeface="Times New Roman" panose="02020603050405020304" pitchFamily="18" charset="0"/>
            </a:endParaRPr>
          </a:p>
          <a:p>
            <a:pPr marL="457200" lvl="1" indent="0">
              <a:buNone/>
            </a:pPr>
            <a:endParaRPr lang="en-IN" sz="2800" dirty="0"/>
          </a:p>
          <a:p>
            <a:r>
              <a:rPr lang="en-IN" dirty="0"/>
              <a:t>Hardware-</a:t>
            </a:r>
            <a:r>
              <a:rPr lang="en-US" dirty="0">
                <a:effectLst/>
                <a:latin typeface="Times New Roman" panose="02020603050405020304" pitchFamily="18" charset="0"/>
                <a:ea typeface="Times New Roman" panose="02020603050405020304" pitchFamily="18" charset="0"/>
              </a:rPr>
              <a:t>Processor:</a:t>
            </a:r>
            <a:r>
              <a:rPr lang="en-US" spc="15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i5</a:t>
            </a:r>
            <a:r>
              <a:rPr lang="en-US" spc="-285" dirty="0">
                <a:effectLst/>
                <a:latin typeface="Times New Roman" panose="02020603050405020304" pitchFamily="18" charset="0"/>
                <a:ea typeface="Times New Roman" panose="02020603050405020304" pitchFamily="18" charset="0"/>
              </a:rPr>
              <a:t> </a:t>
            </a:r>
          </a:p>
          <a:p>
            <a:pPr marL="457200" lvl="1" indent="0">
              <a:buNone/>
            </a:pPr>
            <a:r>
              <a:rPr lang="en-US" spc="-285" dirty="0">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RAM: 8GB</a:t>
            </a:r>
            <a:r>
              <a:rPr lang="en-US" spc="5" dirty="0">
                <a:effectLst/>
                <a:latin typeface="Times New Roman" panose="02020603050405020304" pitchFamily="18" charset="0"/>
                <a:ea typeface="Times New Roman" panose="02020603050405020304" pitchFamily="18" charset="0"/>
              </a:rPr>
              <a:t> </a:t>
            </a:r>
          </a:p>
          <a:p>
            <a:pPr marL="457200" lvl="1" indent="0">
              <a:buNone/>
            </a:pPr>
            <a:r>
              <a:rPr lang="en-US" spc="5" dirty="0">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ROM:</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10GB</a:t>
            </a:r>
            <a:endParaRPr lang="en-IN" dirty="0">
              <a:effectLst/>
              <a:latin typeface="Times New Roman" panose="02020603050405020304" pitchFamily="18" charset="0"/>
              <a:ea typeface="Times New Roman" panose="02020603050405020304" pitchFamily="18" charset="0"/>
            </a:endParaRPr>
          </a:p>
          <a:p>
            <a:endParaRPr lang="en-IN" dirty="0"/>
          </a:p>
        </p:txBody>
      </p:sp>
      <p:sp>
        <p:nvSpPr>
          <p:cNvPr id="4" name="Footer Placeholder 3"/>
          <p:cNvSpPr>
            <a:spLocks noGrp="1"/>
          </p:cNvSpPr>
          <p:nvPr>
            <p:ph type="ftr" sz="quarter" idx="11"/>
          </p:nvPr>
        </p:nvSpPr>
        <p:spPr/>
        <p:txBody>
          <a:bodyPr/>
          <a:lstStyle/>
          <a:p>
            <a:r>
              <a:rPr lang="en-IN"/>
              <a:t>Department of Computer Technology</a:t>
            </a:r>
          </a:p>
        </p:txBody>
      </p:sp>
      <p:sp>
        <p:nvSpPr>
          <p:cNvPr id="5" name="Slide Number Placeholder 4"/>
          <p:cNvSpPr>
            <a:spLocks noGrp="1"/>
          </p:cNvSpPr>
          <p:nvPr>
            <p:ph type="sldNum" sz="quarter" idx="12"/>
          </p:nvPr>
        </p:nvSpPr>
        <p:spPr/>
        <p:txBody>
          <a:bodyPr/>
          <a:lstStyle/>
          <a:p>
            <a:fld id="{2C27CD30-152D-4282-9366-9685126D10A5}" type="slidenum">
              <a:rPr lang="en-IN" smtClean="0"/>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t>Design Parameter</a:t>
            </a:r>
          </a:p>
        </p:txBody>
      </p:sp>
      <p:sp>
        <p:nvSpPr>
          <p:cNvPr id="4" name="Footer Placeholder 3"/>
          <p:cNvSpPr>
            <a:spLocks noGrp="1"/>
          </p:cNvSpPr>
          <p:nvPr>
            <p:ph type="ftr" sz="quarter" idx="11"/>
          </p:nvPr>
        </p:nvSpPr>
        <p:spPr/>
        <p:txBody>
          <a:bodyPr/>
          <a:lstStyle/>
          <a:p>
            <a:r>
              <a:rPr lang="en-IN"/>
              <a:t>Department of Computer Technology</a:t>
            </a:r>
          </a:p>
        </p:txBody>
      </p:sp>
      <p:sp>
        <p:nvSpPr>
          <p:cNvPr id="5" name="Slide Number Placeholder 4"/>
          <p:cNvSpPr>
            <a:spLocks noGrp="1"/>
          </p:cNvSpPr>
          <p:nvPr>
            <p:ph type="sldNum" sz="quarter" idx="12"/>
          </p:nvPr>
        </p:nvSpPr>
        <p:spPr/>
        <p:txBody>
          <a:bodyPr/>
          <a:lstStyle/>
          <a:p>
            <a:fld id="{2C27CD30-152D-4282-9366-9685126D10A5}" type="slidenum">
              <a:rPr lang="en-IN" smtClean="0"/>
              <a:t>9</a:t>
            </a:fld>
            <a:endParaRPr lang="en-IN"/>
          </a:p>
        </p:txBody>
      </p:sp>
      <p:pic>
        <p:nvPicPr>
          <p:cNvPr id="15" name="Content Placeholder 14">
            <a:extLst>
              <a:ext uri="{FF2B5EF4-FFF2-40B4-BE49-F238E27FC236}">
                <a16:creationId xmlns:a16="http://schemas.microsoft.com/office/drawing/2014/main" id="{DEB32887-B0C4-D4C6-444A-E39DC45851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5082" y="1825625"/>
            <a:ext cx="9709800" cy="4351338"/>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TotalTime>
  <Words>1154</Words>
  <Application>Microsoft Office PowerPoint</Application>
  <PresentationFormat>Widescreen</PresentationFormat>
  <Paragraphs>104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ff1</vt:lpstr>
      <vt:lpstr>Roboto</vt:lpstr>
      <vt:lpstr>Times New Roman</vt:lpstr>
      <vt:lpstr>Office Theme</vt:lpstr>
      <vt:lpstr>Group ID - G27  CHEST X-RAY ANALYSIS USING DEEP LEARNING ALGORITHM </vt:lpstr>
      <vt:lpstr>Contents</vt:lpstr>
      <vt:lpstr>Overview</vt:lpstr>
      <vt:lpstr>Related Works (Literature Review)</vt:lpstr>
      <vt:lpstr>Importance &amp; Needs of the Project</vt:lpstr>
      <vt:lpstr>Objective</vt:lpstr>
      <vt:lpstr>Working Principal &amp; methodology </vt:lpstr>
      <vt:lpstr>Component Requirements</vt:lpstr>
      <vt:lpstr>Design Parameter</vt:lpstr>
      <vt:lpstr>Conclusion</vt:lpstr>
      <vt:lpstr>Result and Discussion (Expected Result)</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Prathamesh Tonge</cp:lastModifiedBy>
  <cp:revision>14</cp:revision>
  <dcterms:created xsi:type="dcterms:W3CDTF">2022-08-30T07:57:25Z</dcterms:created>
  <dcterms:modified xsi:type="dcterms:W3CDTF">2022-10-06T18:06:57Z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1033-11.1.0.10976</vt:lpwstr>
  </property>
</Properties>
</file>