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88E9843-8C45-46C3-8AD0-602A0E2CACC3}">
  <a:tblStyle styleId="{B88E9843-8C45-46C3-8AD0-602A0E2CACC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Everyone, we are byte builders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e22dd807d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e22dd807d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Google Cloud Pub/Sub is a powerful messaging service designed for real-time and reliable communication between applications. Here’s how it works: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Publisher:</a:t>
            </a:r>
            <a:r>
              <a:rPr lang="en">
                <a:solidFill>
                  <a:schemeClr val="dk1"/>
                </a:solidFill>
              </a:rPr>
              <a:t> Sends messages to a topic, ensuring data is distributed quickly and efficiently.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Subscriber:</a:t>
            </a:r>
            <a:r>
              <a:rPr lang="en">
                <a:solidFill>
                  <a:schemeClr val="dk1"/>
                </a:solidFill>
              </a:rPr>
              <a:t> Receives messages from a subscription, allowing for immediate processing.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Topic:</a:t>
            </a:r>
            <a:r>
              <a:rPr lang="en">
                <a:solidFill>
                  <a:schemeClr val="dk1"/>
                </a:solidFill>
              </a:rPr>
              <a:t> The named resource where messages are sent, acting as the central hub.</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Subscription:</a:t>
            </a:r>
            <a:r>
              <a:rPr lang="en">
                <a:solidFill>
                  <a:schemeClr val="dk1"/>
                </a:solidFill>
              </a:rPr>
              <a:t> Represents the stream of messages from a specific topic, delivering them directly to the subscribing application for seamless integration.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By leveraging these components, we achieved a highly responsive and reliable data pipeline, capable of handling real-time data flow with ease.</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e2e7a844e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e2e7a844e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Let’s dive into the core components of our system that ensure smooth and efficient data processing: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Initialization:</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Logging Configuration:</a:t>
            </a:r>
            <a:r>
              <a:rPr lang="en">
                <a:solidFill>
                  <a:schemeClr val="dk1"/>
                </a:solidFill>
              </a:rPr>
              <a:t> Set up comprehensive logging for real-time monitoring and troubleshooting.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Pub/Sub Client Setup:</a:t>
            </a:r>
            <a:r>
              <a:rPr lang="en">
                <a:solidFill>
                  <a:schemeClr val="dk1"/>
                </a:solidFill>
              </a:rPr>
              <a:t> Establish a connection to Google Cloud Pub/Sub for seamless message handling.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Vehicle IDs:</a:t>
            </a:r>
            <a:r>
              <a:rPr lang="en">
                <a:solidFill>
                  <a:schemeClr val="dk1"/>
                </a:solidFill>
              </a:rPr>
              <a:t> Define a list of vehicle IDs to focus our data processing efforts.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Function Definitions: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get_response_details(vehicle_id):</a:t>
            </a:r>
            <a:r>
              <a:rPr lang="en">
                <a:solidFill>
                  <a:schemeClr val="dk1"/>
                </a:solidFill>
              </a:rPr>
              <a:t> Fetch detailed breadcrumb data from the bus data API for each vehicle ID.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publish_to_pubsub(vehicle_id, event):</a:t>
            </a:r>
            <a:r>
              <a:rPr lang="en">
                <a:solidFill>
                  <a:schemeClr val="dk1"/>
                </a:solidFill>
              </a:rPr>
              <a:t> Efficiently publish the fetched data to Google Cloud Pub/Sub for downstream processing.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Main Execution:</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Threading:</a:t>
            </a:r>
            <a:r>
              <a:rPr lang="en">
                <a:solidFill>
                  <a:schemeClr val="dk1"/>
                </a:solidFill>
              </a:rPr>
              <a:t> Create and initiate threads to process vehicle IDs concurrently, maximizing our processing speed.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Synchronization:</a:t>
            </a:r>
            <a:r>
              <a:rPr lang="en">
                <a:solidFill>
                  <a:schemeClr val="dk1"/>
                </a:solidFill>
              </a:rPr>
              <a:t> Use thread joining to ensure that all vehicle IDs are processed completely before moving forward.</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structured approach enabled us to handle high volumes of real-time data efficiently, ensuring accuracy and timeliness in our data pipeline.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4o</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e1e4839e5c_0_9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e1e4839e5c_0_9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e328cb0b45_8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e328cb0b45_8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e217da5bc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e217da5bc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e2e7a844ea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e2e7a844ea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e2e7a844ea_4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e2e7a844ea_4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e1e4839e5c_0_9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e1e4839e5c_0_9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e1e4839e5c_0_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e1e4839e5c_0_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e328cb0b45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e328cb0b45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e1e4839e5c_0_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e1e4839e5c_0_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team of 4. I’m Taariq Mansurie and we </a:t>
            </a:r>
            <a:r>
              <a:rPr lang="en"/>
              <a:t>have</a:t>
            </a:r>
            <a:r>
              <a:rPr lang="en"/>
              <a:t> with us Manisha Kumari, Manisha Katta, Prathamesh Chakote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e217da5bc2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e217da5bc2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e328cb0b45_1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e328cb0b45_1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e1e4839e5c_0_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e1e4839e5c_0_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Added multiple i/o operations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e1e4839e5c_0_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e1e4839e5c_0_8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e1e4839e5c_0_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e1e4839e5c_0_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e328cb0b45_1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e328cb0b45_1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Finish the presentation with a “Thank You” slide. Feel free to thank anybody who helped you, but at the very least be sure to thank TriMet for sharing their valuable real-world data for your project.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e1e4839e5c_0_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e1e4839e5c_0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automated and integrated a pipeline for trimet data.</a:t>
            </a:r>
            <a:r>
              <a:rPr lang="en">
                <a:solidFill>
                  <a:schemeClr val="dk1"/>
                </a:solidFill>
              </a:rPr>
              <a:t>This project involves building an automated pipeline to handle Trimet bus GPS sensor data. The pipeline will automatically collect daily GPS bus data from a server, parse it into breadcrumb readings, and transport it via Google Cloud Pub/Sub to GCP Storage. The data will be validated, transformed for analysis, and enhanced with absolute timestamps before being loaded into a SQL database. Additionally, bus breadcrumb data will be integrated with route stop events data for comprehensive data visualizations.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e1e4839e5c_0_8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e1e4839e5c_0_8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TriMet, the regional transit organization for Portland, Oregon, operates over 600 buses on 80+ routes. To manage this extensive network, TriMet uses a wireless sensor system that captures GPS data from each bus every 5 seconds, resulting in nearly 2 million daily sensor readings. This breadcrumb data helps monitor and optimize the city's public transportation system.</a:t>
            </a:r>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e1e4839e5c_0_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e1e4839e5c_0_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e1e4839e5c_0_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e1e4839e5c_0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e1e4839e5c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e1e4839e5c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e217da5bc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e217da5bc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e1e4839e5c_0_9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e1e4839e5c_0_9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VM as Virtual Machine </a:t>
            </a:r>
            <a:endParaRPr/>
          </a:p>
          <a:p>
            <a:pPr indent="0" lvl="0" marL="0" rtl="0" algn="l">
              <a:spcBef>
                <a:spcPts val="0"/>
              </a:spcBef>
              <a:spcAft>
                <a:spcPts val="0"/>
              </a:spcAft>
              <a:buNone/>
            </a:pPr>
            <a:r>
              <a:rPr lang="en"/>
              <a:t>2 Different VM </a:t>
            </a:r>
            <a:r>
              <a:rPr lang="en"/>
              <a:t>used which are located in different Regions</a:t>
            </a:r>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For this project, we utilized a Google Cloud VM instance with the following specifications to ensure optimal performance and reliability:</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Machine Type:</a:t>
            </a:r>
            <a:r>
              <a:rPr lang="en">
                <a:solidFill>
                  <a:schemeClr val="dk1"/>
                </a:solidFill>
              </a:rPr>
              <a:t> e2-medium</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Architecture:</a:t>
            </a:r>
            <a:r>
              <a:rPr lang="en">
                <a:solidFill>
                  <a:schemeClr val="dk1"/>
                </a:solidFill>
              </a:rPr>
              <a:t> x86/64</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IP Stack Type:</a:t>
            </a:r>
            <a:r>
              <a:rPr lang="en">
                <a:solidFill>
                  <a:schemeClr val="dk1"/>
                </a:solidFill>
              </a:rPr>
              <a:t> IPv4</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Cloud API Access Scopes:</a:t>
            </a:r>
            <a:r>
              <a:rPr lang="en">
                <a:solidFill>
                  <a:schemeClr val="dk1"/>
                </a:solidFill>
              </a:rPr>
              <a:t> Full access to all Cloud APIs, enabling seamless integration and comprehensive data handling capabilities.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These specifications provided a robust foundation for our data pipeline, facilitating efficient data processing and storage operations.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jp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jp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mailto:Kumari@pdx.edu" TargetMode="External"/><Relationship Id="rId4" Type="http://schemas.openxmlformats.org/officeDocument/2006/relationships/hyperlink" Target="mailto:Manishak@pdx.edu" TargetMode="External"/><Relationship Id="rId5" Type="http://schemas.openxmlformats.org/officeDocument/2006/relationships/hyperlink" Target="mailto:chakote@pdx.edu" TargetMode="External"/><Relationship Id="rId6" Type="http://schemas.openxmlformats.org/officeDocument/2006/relationships/hyperlink" Target="mailto:Mansurie@pdx.edu" TargetMode="External"/><Relationship Id="rId7" Type="http://schemas.openxmlformats.org/officeDocument/2006/relationships/image" Target="../media/image2.jpg"/><Relationship Id="rId8"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jp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jp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jp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jp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8.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11.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7300"/>
              <a:t>Data Engineering </a:t>
            </a:r>
            <a:endParaRPr sz="7300"/>
          </a:p>
        </p:txBody>
      </p:sp>
      <p:sp>
        <p:nvSpPr>
          <p:cNvPr id="55" name="Google Shape;55;p13"/>
          <p:cNvSpPr txBox="1"/>
          <p:nvPr>
            <p:ph idx="1" type="subTitle"/>
          </p:nvPr>
        </p:nvSpPr>
        <p:spPr>
          <a:xfrm>
            <a:off x="311700" y="2834125"/>
            <a:ext cx="8520600" cy="1680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Team </a:t>
            </a:r>
            <a:r>
              <a:rPr lang="en"/>
              <a:t>ByteBuilders</a:t>
            </a:r>
            <a:endParaRPr/>
          </a:p>
        </p:txBody>
      </p:sp>
      <p:pic>
        <p:nvPicPr>
          <p:cNvPr id="56" name="Google Shape;56;p13"/>
          <p:cNvPicPr preferRelativeResize="0"/>
          <p:nvPr/>
        </p:nvPicPr>
        <p:blipFill>
          <a:blip r:embed="rId3">
            <a:alphaModFix/>
          </a:blip>
          <a:stretch>
            <a:fillRect/>
          </a:stretch>
        </p:blipFill>
        <p:spPr>
          <a:xfrm>
            <a:off x="8437325" y="86600"/>
            <a:ext cx="621000" cy="621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(PUB-SUB):</a:t>
            </a:r>
            <a:endParaRPr/>
          </a:p>
        </p:txBody>
      </p:sp>
      <p:pic>
        <p:nvPicPr>
          <p:cNvPr id="129" name="Google Shape;129;p22"/>
          <p:cNvPicPr preferRelativeResize="0"/>
          <p:nvPr/>
        </p:nvPicPr>
        <p:blipFill>
          <a:blip r:embed="rId3">
            <a:alphaModFix/>
          </a:blip>
          <a:stretch>
            <a:fillRect/>
          </a:stretch>
        </p:blipFill>
        <p:spPr>
          <a:xfrm>
            <a:off x="8437325" y="86600"/>
            <a:ext cx="621000" cy="621025"/>
          </a:xfrm>
          <a:prstGeom prst="rect">
            <a:avLst/>
          </a:prstGeom>
          <a:noFill/>
          <a:ln>
            <a:noFill/>
          </a:ln>
        </p:spPr>
      </p:pic>
      <p:pic>
        <p:nvPicPr>
          <p:cNvPr id="130" name="Google Shape;130;p22"/>
          <p:cNvPicPr preferRelativeResize="0"/>
          <p:nvPr/>
        </p:nvPicPr>
        <p:blipFill>
          <a:blip r:embed="rId4">
            <a:alphaModFix/>
          </a:blip>
          <a:stretch>
            <a:fillRect/>
          </a:stretch>
        </p:blipFill>
        <p:spPr>
          <a:xfrm>
            <a:off x="154700" y="1179525"/>
            <a:ext cx="4476376" cy="3789950"/>
          </a:xfrm>
          <a:prstGeom prst="rect">
            <a:avLst/>
          </a:prstGeom>
          <a:noFill/>
          <a:ln>
            <a:noFill/>
          </a:ln>
        </p:spPr>
      </p:pic>
      <p:sp>
        <p:nvSpPr>
          <p:cNvPr id="131" name="Google Shape;131;p22"/>
          <p:cNvSpPr txBox="1"/>
          <p:nvPr/>
        </p:nvSpPr>
        <p:spPr>
          <a:xfrm>
            <a:off x="4795450" y="1179525"/>
            <a:ext cx="4146900" cy="348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50">
                <a:solidFill>
                  <a:schemeClr val="lt2"/>
                </a:solidFill>
              </a:rPr>
              <a:t>A messaging service for real-time and reliable messaging between applications.</a:t>
            </a:r>
            <a:endParaRPr sz="1550">
              <a:solidFill>
                <a:schemeClr val="lt2"/>
              </a:solidFill>
            </a:endParaRPr>
          </a:p>
          <a:p>
            <a:pPr indent="0" lvl="0" marL="0" rtl="0" algn="l">
              <a:spcBef>
                <a:spcPts val="0"/>
              </a:spcBef>
              <a:spcAft>
                <a:spcPts val="0"/>
              </a:spcAft>
              <a:buNone/>
            </a:pPr>
            <a:r>
              <a:rPr b="1" lang="en" sz="1550">
                <a:solidFill>
                  <a:schemeClr val="lt2"/>
                </a:solidFill>
              </a:rPr>
              <a:t>Components:</a:t>
            </a:r>
            <a:endParaRPr b="1" sz="1550">
              <a:solidFill>
                <a:schemeClr val="lt2"/>
              </a:solidFill>
            </a:endParaRPr>
          </a:p>
          <a:p>
            <a:pPr indent="-327025" lvl="0" marL="457200" rtl="0" algn="l">
              <a:lnSpc>
                <a:spcPct val="115000"/>
              </a:lnSpc>
              <a:spcBef>
                <a:spcPts val="1200"/>
              </a:spcBef>
              <a:spcAft>
                <a:spcPts val="0"/>
              </a:spcAft>
              <a:buClr>
                <a:schemeClr val="lt2"/>
              </a:buClr>
              <a:buSzPts val="1550"/>
              <a:buChar char="●"/>
            </a:pPr>
            <a:r>
              <a:rPr b="1" lang="en" sz="1550">
                <a:solidFill>
                  <a:schemeClr val="accent1"/>
                </a:solidFill>
              </a:rPr>
              <a:t>Publisher</a:t>
            </a:r>
            <a:r>
              <a:rPr b="1" lang="en" sz="1550">
                <a:solidFill>
                  <a:schemeClr val="lt2"/>
                </a:solidFill>
              </a:rPr>
              <a:t>:</a:t>
            </a:r>
            <a:r>
              <a:rPr lang="en" sz="1550">
                <a:solidFill>
                  <a:schemeClr val="lt2"/>
                </a:solidFill>
              </a:rPr>
              <a:t> Sends messages to a topic.</a:t>
            </a:r>
            <a:endParaRPr sz="1550">
              <a:solidFill>
                <a:schemeClr val="lt2"/>
              </a:solidFill>
            </a:endParaRPr>
          </a:p>
          <a:p>
            <a:pPr indent="-327025" lvl="0" marL="457200" rtl="0" algn="l">
              <a:lnSpc>
                <a:spcPct val="115000"/>
              </a:lnSpc>
              <a:spcBef>
                <a:spcPts val="0"/>
              </a:spcBef>
              <a:spcAft>
                <a:spcPts val="0"/>
              </a:spcAft>
              <a:buClr>
                <a:schemeClr val="lt2"/>
              </a:buClr>
              <a:buSzPts val="1550"/>
              <a:buChar char="●"/>
            </a:pPr>
            <a:r>
              <a:rPr b="1" lang="en" sz="1550">
                <a:solidFill>
                  <a:schemeClr val="accent1"/>
                </a:solidFill>
              </a:rPr>
              <a:t>Subscriber</a:t>
            </a:r>
            <a:r>
              <a:rPr b="1" lang="en" sz="1550">
                <a:solidFill>
                  <a:schemeClr val="lt2"/>
                </a:solidFill>
              </a:rPr>
              <a:t>:</a:t>
            </a:r>
            <a:r>
              <a:rPr lang="en" sz="1550">
                <a:solidFill>
                  <a:schemeClr val="lt2"/>
                </a:solidFill>
              </a:rPr>
              <a:t> Receives messages from a subscription to a topic.</a:t>
            </a:r>
            <a:endParaRPr sz="1550">
              <a:solidFill>
                <a:schemeClr val="lt2"/>
              </a:solidFill>
            </a:endParaRPr>
          </a:p>
          <a:p>
            <a:pPr indent="-327025" lvl="0" marL="457200" rtl="0" algn="l">
              <a:lnSpc>
                <a:spcPct val="115000"/>
              </a:lnSpc>
              <a:spcBef>
                <a:spcPts val="0"/>
              </a:spcBef>
              <a:spcAft>
                <a:spcPts val="0"/>
              </a:spcAft>
              <a:buClr>
                <a:schemeClr val="lt2"/>
              </a:buClr>
              <a:buSzPts val="1550"/>
              <a:buChar char="●"/>
            </a:pPr>
            <a:r>
              <a:rPr b="1" lang="en" sz="1550">
                <a:solidFill>
                  <a:schemeClr val="accent1"/>
                </a:solidFill>
              </a:rPr>
              <a:t>Topic</a:t>
            </a:r>
            <a:r>
              <a:rPr b="1" lang="en" sz="1550">
                <a:solidFill>
                  <a:schemeClr val="lt2"/>
                </a:solidFill>
              </a:rPr>
              <a:t>:</a:t>
            </a:r>
            <a:r>
              <a:rPr lang="en" sz="1550">
                <a:solidFill>
                  <a:schemeClr val="lt2"/>
                </a:solidFill>
              </a:rPr>
              <a:t> Named resource to which messages are sent.</a:t>
            </a:r>
            <a:endParaRPr sz="1550">
              <a:solidFill>
                <a:schemeClr val="lt2"/>
              </a:solidFill>
            </a:endParaRPr>
          </a:p>
          <a:p>
            <a:pPr indent="-327025" lvl="0" marL="457200" rtl="0" algn="l">
              <a:lnSpc>
                <a:spcPct val="115000"/>
              </a:lnSpc>
              <a:spcBef>
                <a:spcPts val="0"/>
              </a:spcBef>
              <a:spcAft>
                <a:spcPts val="0"/>
              </a:spcAft>
              <a:buClr>
                <a:schemeClr val="lt2"/>
              </a:buClr>
              <a:buSzPts val="1550"/>
              <a:buChar char="●"/>
            </a:pPr>
            <a:r>
              <a:rPr b="1" lang="en" sz="1550">
                <a:solidFill>
                  <a:schemeClr val="accent1"/>
                </a:solidFill>
              </a:rPr>
              <a:t>Subscription</a:t>
            </a:r>
            <a:r>
              <a:rPr b="1" lang="en" sz="1550">
                <a:solidFill>
                  <a:schemeClr val="lt2"/>
                </a:solidFill>
              </a:rPr>
              <a:t>:</a:t>
            </a:r>
            <a:r>
              <a:rPr lang="en" sz="1550">
                <a:solidFill>
                  <a:schemeClr val="lt2"/>
                </a:solidFill>
              </a:rPr>
              <a:t> Named resource representing the stream of messages from a single, specific topic, to be delivered to the subscribing application.</a:t>
            </a:r>
            <a:endParaRPr sz="1550">
              <a:solidFill>
                <a:schemeClr val="l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(Publisher):</a:t>
            </a:r>
            <a:endParaRPr/>
          </a:p>
        </p:txBody>
      </p:sp>
      <p:sp>
        <p:nvSpPr>
          <p:cNvPr id="137" name="Google Shape;137;p23"/>
          <p:cNvSpPr txBox="1"/>
          <p:nvPr>
            <p:ph idx="1" type="body"/>
          </p:nvPr>
        </p:nvSpPr>
        <p:spPr>
          <a:xfrm>
            <a:off x="3843900" y="863550"/>
            <a:ext cx="4988400" cy="3912900"/>
          </a:xfrm>
          <a:prstGeom prst="rect">
            <a:avLst/>
          </a:prstGeom>
        </p:spPr>
        <p:txBody>
          <a:bodyPr anchorCtr="0" anchor="t" bIns="91425" lIns="91425" spcFirstLastPara="1" rIns="91425" wrap="square" tIns="91425">
            <a:noAutofit/>
          </a:bodyPr>
          <a:lstStyle/>
          <a:p>
            <a:pPr indent="0" lvl="0" marL="457200" rtl="0" algn="l">
              <a:lnSpc>
                <a:spcPct val="95000"/>
              </a:lnSpc>
              <a:spcBef>
                <a:spcPts val="0"/>
              </a:spcBef>
              <a:spcAft>
                <a:spcPts val="0"/>
              </a:spcAft>
              <a:buSzPts val="275"/>
              <a:buNone/>
            </a:pPr>
            <a:r>
              <a:rPr lang="en" sz="1550">
                <a:solidFill>
                  <a:schemeClr val="accent1"/>
                </a:solidFill>
              </a:rPr>
              <a:t>Initialization</a:t>
            </a:r>
            <a:r>
              <a:rPr lang="en" sz="1550"/>
              <a:t>:  Configure logging for monitoring; Set up Google Cloud Pub/Sub client; Define list of vehicle IDs to process.</a:t>
            </a:r>
            <a:endParaRPr sz="1550"/>
          </a:p>
          <a:p>
            <a:pPr indent="0" lvl="0" marL="457200" rtl="0" algn="l">
              <a:lnSpc>
                <a:spcPct val="100000"/>
              </a:lnSpc>
              <a:spcBef>
                <a:spcPts val="1200"/>
              </a:spcBef>
              <a:spcAft>
                <a:spcPts val="0"/>
              </a:spcAft>
              <a:buSzPts val="275"/>
              <a:buNone/>
            </a:pPr>
            <a:r>
              <a:rPr b="1" lang="en" sz="1550">
                <a:solidFill>
                  <a:schemeClr val="accent1"/>
                </a:solidFill>
              </a:rPr>
              <a:t>Function Definitions:</a:t>
            </a:r>
            <a:endParaRPr b="1" sz="1550">
              <a:solidFill>
                <a:schemeClr val="accent1"/>
              </a:solidFill>
            </a:endParaRPr>
          </a:p>
          <a:p>
            <a:pPr indent="0" lvl="0" marL="457200" rtl="0" algn="l">
              <a:lnSpc>
                <a:spcPct val="100000"/>
              </a:lnSpc>
              <a:spcBef>
                <a:spcPts val="200"/>
              </a:spcBef>
              <a:spcAft>
                <a:spcPts val="0"/>
              </a:spcAft>
              <a:buSzPts val="275"/>
              <a:buNone/>
            </a:pPr>
            <a:r>
              <a:rPr b="1" lang="en" sz="1550"/>
              <a:t>get_response_details(vehicle_id): </a:t>
            </a:r>
            <a:r>
              <a:rPr lang="en" sz="1550"/>
              <a:t>Fetch breadcrumbs data from the bus data API for a specific vehicle ID.</a:t>
            </a:r>
            <a:endParaRPr sz="1550"/>
          </a:p>
          <a:p>
            <a:pPr indent="0" lvl="0" marL="457200" rtl="0" algn="l">
              <a:lnSpc>
                <a:spcPct val="100000"/>
              </a:lnSpc>
              <a:spcBef>
                <a:spcPts val="1200"/>
              </a:spcBef>
              <a:spcAft>
                <a:spcPts val="0"/>
              </a:spcAft>
              <a:buSzPts val="275"/>
              <a:buNone/>
            </a:pPr>
            <a:r>
              <a:rPr b="1" lang="en" sz="1550"/>
              <a:t>publish_to_pubsub(vehicle_id, event):</a:t>
            </a:r>
            <a:r>
              <a:rPr lang="en" sz="1550"/>
              <a:t> Publish fetched data to Google Cloud Pub/Sub.</a:t>
            </a:r>
            <a:endParaRPr sz="1550"/>
          </a:p>
          <a:p>
            <a:pPr indent="0" lvl="0" marL="457200" rtl="0" algn="l">
              <a:lnSpc>
                <a:spcPct val="95000"/>
              </a:lnSpc>
              <a:spcBef>
                <a:spcPts val="1200"/>
              </a:spcBef>
              <a:spcAft>
                <a:spcPts val="0"/>
              </a:spcAft>
              <a:buSzPts val="275"/>
              <a:buNone/>
            </a:pPr>
            <a:r>
              <a:rPr b="1" lang="en" sz="1550">
                <a:solidFill>
                  <a:schemeClr val="accent1"/>
                </a:solidFill>
              </a:rPr>
              <a:t>Main Execution</a:t>
            </a:r>
            <a:endParaRPr b="1" sz="1550">
              <a:solidFill>
                <a:schemeClr val="accent1"/>
              </a:solidFill>
            </a:endParaRPr>
          </a:p>
          <a:p>
            <a:pPr indent="0" lvl="0" marL="457200" rtl="0" algn="l">
              <a:lnSpc>
                <a:spcPct val="95000"/>
              </a:lnSpc>
              <a:spcBef>
                <a:spcPts val="400"/>
              </a:spcBef>
              <a:spcAft>
                <a:spcPts val="0"/>
              </a:spcAft>
              <a:buSzPts val="275"/>
              <a:buNone/>
            </a:pPr>
            <a:r>
              <a:rPr lang="en" sz="1550"/>
              <a:t>Create and start threads to process vehicle IDs concurrently; Join threads to ensure all processing is completed.</a:t>
            </a:r>
            <a:endParaRPr sz="1550"/>
          </a:p>
          <a:p>
            <a:pPr indent="0" lvl="0" marL="457200" rtl="0" algn="l">
              <a:lnSpc>
                <a:spcPct val="95000"/>
              </a:lnSpc>
              <a:spcBef>
                <a:spcPts val="1200"/>
              </a:spcBef>
              <a:spcAft>
                <a:spcPts val="1200"/>
              </a:spcAft>
              <a:buSzPts val="275"/>
              <a:buNone/>
            </a:pPr>
            <a:r>
              <a:t/>
            </a:r>
            <a:endParaRPr sz="1450"/>
          </a:p>
        </p:txBody>
      </p:sp>
      <p:pic>
        <p:nvPicPr>
          <p:cNvPr id="138" name="Google Shape;138;p23"/>
          <p:cNvPicPr preferRelativeResize="0"/>
          <p:nvPr/>
        </p:nvPicPr>
        <p:blipFill>
          <a:blip r:embed="rId3">
            <a:alphaModFix/>
          </a:blip>
          <a:stretch>
            <a:fillRect/>
          </a:stretch>
        </p:blipFill>
        <p:spPr>
          <a:xfrm>
            <a:off x="8437325" y="86600"/>
            <a:ext cx="621000" cy="621025"/>
          </a:xfrm>
          <a:prstGeom prst="rect">
            <a:avLst/>
          </a:prstGeom>
          <a:noFill/>
          <a:ln>
            <a:noFill/>
          </a:ln>
        </p:spPr>
      </p:pic>
      <p:pic>
        <p:nvPicPr>
          <p:cNvPr id="139" name="Google Shape;139;p23"/>
          <p:cNvPicPr preferRelativeResize="0"/>
          <p:nvPr/>
        </p:nvPicPr>
        <p:blipFill>
          <a:blip r:embed="rId4">
            <a:alphaModFix/>
          </a:blip>
          <a:stretch>
            <a:fillRect/>
          </a:stretch>
        </p:blipFill>
        <p:spPr>
          <a:xfrm>
            <a:off x="311700" y="1152475"/>
            <a:ext cx="3382300" cy="341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(Subscriber):</a:t>
            </a:r>
            <a:endParaRPr/>
          </a:p>
        </p:txBody>
      </p:sp>
      <p:sp>
        <p:nvSpPr>
          <p:cNvPr id="145" name="Google Shape;145;p24"/>
          <p:cNvSpPr txBox="1"/>
          <p:nvPr>
            <p:ph idx="1" type="body"/>
          </p:nvPr>
        </p:nvSpPr>
        <p:spPr>
          <a:xfrm>
            <a:off x="3605675" y="771150"/>
            <a:ext cx="5265300" cy="3987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50"/>
              <a:t>        </a:t>
            </a:r>
            <a:r>
              <a:rPr lang="en" sz="1450">
                <a:solidFill>
                  <a:schemeClr val="accent1"/>
                </a:solidFill>
              </a:rPr>
              <a:t>validate_message</a:t>
            </a:r>
            <a:r>
              <a:rPr lang="en" sz="1450"/>
              <a:t>(message, validators): </a:t>
            </a:r>
            <a:endParaRPr sz="1450"/>
          </a:p>
          <a:p>
            <a:pPr indent="457200" lvl="0" marL="0" rtl="0" algn="l">
              <a:lnSpc>
                <a:spcPct val="100000"/>
              </a:lnSpc>
              <a:spcBef>
                <a:spcPts val="300"/>
              </a:spcBef>
              <a:spcAft>
                <a:spcPts val="0"/>
              </a:spcAft>
              <a:buNone/>
            </a:pPr>
            <a:r>
              <a:rPr lang="en" sz="1450"/>
              <a:t>Returns True if  all validations pass, False otherwise</a:t>
            </a:r>
            <a:endParaRPr sz="1450"/>
          </a:p>
          <a:p>
            <a:pPr indent="457200" lvl="0" marL="0" rtl="0" algn="l">
              <a:lnSpc>
                <a:spcPct val="100000"/>
              </a:lnSpc>
              <a:spcBef>
                <a:spcPts val="300"/>
              </a:spcBef>
              <a:spcAft>
                <a:spcPts val="0"/>
              </a:spcAft>
              <a:buNone/>
            </a:pPr>
            <a:r>
              <a:t/>
            </a:r>
            <a:endParaRPr sz="1450"/>
          </a:p>
          <a:p>
            <a:pPr indent="0" lvl="0" marL="457200" rtl="0" algn="l">
              <a:lnSpc>
                <a:spcPct val="95000"/>
              </a:lnSpc>
              <a:spcBef>
                <a:spcPts val="300"/>
              </a:spcBef>
              <a:spcAft>
                <a:spcPts val="0"/>
              </a:spcAft>
              <a:buNone/>
            </a:pPr>
            <a:r>
              <a:rPr lang="en" sz="1450">
                <a:solidFill>
                  <a:schemeClr val="accent1"/>
                </a:solidFill>
              </a:rPr>
              <a:t>callback(message):</a:t>
            </a:r>
            <a:r>
              <a:rPr lang="en" sz="1450"/>
              <a:t> Decode base64 data if necessary, Deserialize JSON data, Append breadcrumb to gcs_messages, Validate breadcrumb using, validate_message, Acknowledge message if validation passes, otherwise, negative acknowledgment</a:t>
            </a:r>
            <a:endParaRPr sz="1450"/>
          </a:p>
          <a:p>
            <a:pPr indent="0" lvl="0" marL="457200" rtl="0" algn="l">
              <a:lnSpc>
                <a:spcPct val="95000"/>
              </a:lnSpc>
              <a:spcBef>
                <a:spcPts val="1200"/>
              </a:spcBef>
              <a:spcAft>
                <a:spcPts val="0"/>
              </a:spcAft>
              <a:buNone/>
            </a:pPr>
            <a:r>
              <a:rPr lang="en" sz="1450">
                <a:solidFill>
                  <a:schemeClr val="accent1"/>
                </a:solidFill>
              </a:rPr>
              <a:t>Post-Processing: </a:t>
            </a:r>
            <a:r>
              <a:rPr lang="en" sz="1450"/>
              <a:t> If subscription times out:Save gcs_messages to GCS, Process validated_messages wit</a:t>
            </a:r>
            <a:r>
              <a:rPr lang="en" sz="1450"/>
              <a:t>h, </a:t>
            </a:r>
            <a:r>
              <a:rPr lang="en" sz="1450"/>
              <a:t>process_validated_messages, Validate speed using validate_speed_, Copy trip data to PostgreSQL using copy_trip_data, Filter and copy breadcrumbs to PostgreSQL using filter_and_copy_to_postgres</a:t>
            </a:r>
            <a:endParaRPr sz="1450"/>
          </a:p>
          <a:p>
            <a:pPr indent="0" lvl="0" marL="457200" rtl="0" algn="l">
              <a:lnSpc>
                <a:spcPct val="95000"/>
              </a:lnSpc>
              <a:spcBef>
                <a:spcPts val="1200"/>
              </a:spcBef>
              <a:spcAft>
                <a:spcPts val="1200"/>
              </a:spcAft>
              <a:buNone/>
            </a:pPr>
            <a:r>
              <a:rPr lang="en" sz="1450">
                <a:solidFill>
                  <a:schemeClr val="accent1"/>
                </a:solidFill>
              </a:rPr>
              <a:t>Close database connection</a:t>
            </a:r>
            <a:endParaRPr sz="1450"/>
          </a:p>
        </p:txBody>
      </p:sp>
      <p:pic>
        <p:nvPicPr>
          <p:cNvPr id="146" name="Google Shape;146;p24"/>
          <p:cNvPicPr preferRelativeResize="0"/>
          <p:nvPr/>
        </p:nvPicPr>
        <p:blipFill>
          <a:blip r:embed="rId3">
            <a:alphaModFix/>
          </a:blip>
          <a:stretch>
            <a:fillRect/>
          </a:stretch>
        </p:blipFill>
        <p:spPr>
          <a:xfrm>
            <a:off x="8437325" y="86600"/>
            <a:ext cx="621000" cy="621025"/>
          </a:xfrm>
          <a:prstGeom prst="rect">
            <a:avLst/>
          </a:prstGeom>
          <a:noFill/>
          <a:ln>
            <a:noFill/>
          </a:ln>
        </p:spPr>
      </p:pic>
      <p:pic>
        <p:nvPicPr>
          <p:cNvPr id="147" name="Google Shape;147;p24"/>
          <p:cNvPicPr preferRelativeResize="0"/>
          <p:nvPr/>
        </p:nvPicPr>
        <p:blipFill>
          <a:blip r:embed="rId4">
            <a:alphaModFix/>
          </a:blip>
          <a:stretch>
            <a:fillRect/>
          </a:stretch>
        </p:blipFill>
        <p:spPr>
          <a:xfrm>
            <a:off x="311700" y="1323375"/>
            <a:ext cx="3208025" cy="2496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GCP Cloud storage</a:t>
            </a:r>
            <a:r>
              <a:rPr lang="en"/>
              <a:t>:</a:t>
            </a:r>
            <a:endParaRPr/>
          </a:p>
        </p:txBody>
      </p:sp>
      <p:sp>
        <p:nvSpPr>
          <p:cNvPr id="153" name="Google Shape;153;p25"/>
          <p:cNvSpPr txBox="1"/>
          <p:nvPr>
            <p:ph idx="1" type="body"/>
          </p:nvPr>
        </p:nvSpPr>
        <p:spPr>
          <a:xfrm>
            <a:off x="3986650" y="1152475"/>
            <a:ext cx="4845600" cy="37080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A scalable and secure object storage service provided by Google Cloud.</a:t>
            </a:r>
            <a:endParaRPr sz="1900"/>
          </a:p>
          <a:p>
            <a:pPr indent="-349250" lvl="0" marL="457200" rtl="0" algn="l">
              <a:spcBef>
                <a:spcPts val="0"/>
              </a:spcBef>
              <a:spcAft>
                <a:spcPts val="0"/>
              </a:spcAft>
              <a:buSzPts val="1900"/>
              <a:buChar char="●"/>
            </a:pPr>
            <a:r>
              <a:rPr lang="en" sz="1900"/>
              <a:t>Used for storing and accessing large amounts of unstructured data, such as text, binary data, images, and more.</a:t>
            </a:r>
            <a:endParaRPr sz="1900"/>
          </a:p>
          <a:p>
            <a:pPr indent="-349250" lvl="0" marL="457200" rtl="0" algn="l">
              <a:spcBef>
                <a:spcPts val="0"/>
              </a:spcBef>
              <a:spcAft>
                <a:spcPts val="0"/>
              </a:spcAft>
              <a:buSzPts val="1900"/>
              <a:buChar char="●"/>
            </a:pPr>
            <a:r>
              <a:rPr lang="en" sz="1900"/>
              <a:t>Collected messages during processing.</a:t>
            </a:r>
            <a:endParaRPr sz="1900"/>
          </a:p>
          <a:p>
            <a:pPr indent="-349250" lvl="0" marL="457200" rtl="0" algn="l">
              <a:spcBef>
                <a:spcPts val="0"/>
              </a:spcBef>
              <a:spcAft>
                <a:spcPts val="0"/>
              </a:spcAft>
              <a:buSzPts val="1900"/>
              <a:buChar char="●"/>
            </a:pPr>
            <a:r>
              <a:rPr lang="en" sz="1900"/>
              <a:t>Converted messages to CSV format.</a:t>
            </a:r>
            <a:endParaRPr sz="1900"/>
          </a:p>
          <a:p>
            <a:pPr indent="-349250" lvl="0" marL="457200" rtl="0" algn="l">
              <a:spcBef>
                <a:spcPts val="0"/>
              </a:spcBef>
              <a:spcAft>
                <a:spcPts val="0"/>
              </a:spcAft>
              <a:buSzPts val="1900"/>
              <a:buChar char="●"/>
            </a:pPr>
            <a:r>
              <a:rPr lang="en" sz="1900"/>
              <a:t>Compressed the csv file</a:t>
            </a:r>
            <a:endParaRPr sz="1900"/>
          </a:p>
          <a:p>
            <a:pPr indent="-349250" lvl="0" marL="457200" rtl="0" algn="l">
              <a:spcBef>
                <a:spcPts val="0"/>
              </a:spcBef>
              <a:spcAft>
                <a:spcPts val="0"/>
              </a:spcAft>
              <a:buSzPts val="1900"/>
              <a:buChar char="●"/>
            </a:pPr>
            <a:r>
              <a:rPr lang="en" sz="1900"/>
              <a:t>Uploaded the CSV file to GCS for storage and future access.</a:t>
            </a:r>
            <a:endParaRPr sz="1900"/>
          </a:p>
        </p:txBody>
      </p:sp>
      <p:pic>
        <p:nvPicPr>
          <p:cNvPr id="154" name="Google Shape;154;p25"/>
          <p:cNvPicPr preferRelativeResize="0"/>
          <p:nvPr/>
        </p:nvPicPr>
        <p:blipFill>
          <a:blip r:embed="rId3">
            <a:alphaModFix/>
          </a:blip>
          <a:stretch>
            <a:fillRect/>
          </a:stretch>
        </p:blipFill>
        <p:spPr>
          <a:xfrm>
            <a:off x="162075" y="1152475"/>
            <a:ext cx="3648075" cy="3114675"/>
          </a:xfrm>
          <a:prstGeom prst="rect">
            <a:avLst/>
          </a:prstGeom>
          <a:noFill/>
          <a:ln>
            <a:noFill/>
          </a:ln>
        </p:spPr>
      </p:pic>
      <p:pic>
        <p:nvPicPr>
          <p:cNvPr id="155" name="Google Shape;155;p25"/>
          <p:cNvPicPr preferRelativeResize="0"/>
          <p:nvPr/>
        </p:nvPicPr>
        <p:blipFill>
          <a:blip r:embed="rId4">
            <a:alphaModFix/>
          </a:blip>
          <a:stretch>
            <a:fillRect/>
          </a:stretch>
        </p:blipFill>
        <p:spPr>
          <a:xfrm>
            <a:off x="8437325" y="86600"/>
            <a:ext cx="621000" cy="621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Validations:</a:t>
            </a:r>
            <a:endParaRPr/>
          </a:p>
        </p:txBody>
      </p:sp>
      <p:sp>
        <p:nvSpPr>
          <p:cNvPr id="161" name="Google Shape;16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Validate the data based on data constraints.</a:t>
            </a:r>
            <a:endParaRPr sz="1900"/>
          </a:p>
          <a:p>
            <a:pPr indent="-349250" lvl="0" marL="457200" rtl="0" algn="l">
              <a:spcBef>
                <a:spcPts val="0"/>
              </a:spcBef>
              <a:spcAft>
                <a:spcPts val="0"/>
              </a:spcAft>
              <a:buSzPts val="1900"/>
              <a:buChar char="●"/>
            </a:pPr>
            <a:r>
              <a:rPr lang="en" sz="1900"/>
              <a:t>To validate the data added 10 different assertion based parameters of breadcrumb data.</a:t>
            </a:r>
            <a:endParaRPr sz="1900"/>
          </a:p>
          <a:p>
            <a:pPr indent="-349250" lvl="0" marL="457200" rtl="0" algn="l">
              <a:spcBef>
                <a:spcPts val="0"/>
              </a:spcBef>
              <a:spcAft>
                <a:spcPts val="0"/>
              </a:spcAft>
              <a:buSzPts val="1900"/>
              <a:buChar char="●"/>
            </a:pPr>
            <a:r>
              <a:rPr lang="en" sz="1900"/>
              <a:t>Added 5 more validations for StopEvent data</a:t>
            </a:r>
            <a:endParaRPr sz="1900"/>
          </a:p>
          <a:p>
            <a:pPr indent="-349250" lvl="0" marL="457200" rtl="0" algn="l">
              <a:spcBef>
                <a:spcPts val="0"/>
              </a:spcBef>
              <a:spcAft>
                <a:spcPts val="0"/>
              </a:spcAft>
              <a:buSzPts val="1900"/>
              <a:buChar char="●"/>
            </a:pPr>
            <a:r>
              <a:rPr lang="en" sz="1900">
                <a:solidFill>
                  <a:schemeClr val="accent1"/>
                </a:solidFill>
              </a:rPr>
              <a:t>Sample assertion:</a:t>
            </a:r>
            <a:r>
              <a:rPr lang="en" sz="1900"/>
              <a:t> if location (latitude and longitude) is not in Portland area then discard.</a:t>
            </a:r>
            <a:endParaRPr sz="1900"/>
          </a:p>
          <a:p>
            <a:pPr indent="-349250" lvl="0" marL="457200" rtl="0" algn="l">
              <a:spcBef>
                <a:spcPts val="0"/>
              </a:spcBef>
              <a:spcAft>
                <a:spcPts val="0"/>
              </a:spcAft>
              <a:buSzPts val="1900"/>
              <a:buChar char="●"/>
            </a:pPr>
            <a:r>
              <a:rPr lang="en" sz="1900"/>
              <a:t>Based of validations, if data is not passed required validation then simply discard the breadcrumb data.</a:t>
            </a:r>
            <a:endParaRPr sz="1900"/>
          </a:p>
          <a:p>
            <a:pPr indent="-349250" lvl="0" marL="457200" rtl="0" algn="l">
              <a:spcBef>
                <a:spcPts val="0"/>
              </a:spcBef>
              <a:spcAft>
                <a:spcPts val="0"/>
              </a:spcAft>
              <a:buSzPts val="1900"/>
              <a:buChar char="●"/>
            </a:pPr>
            <a:r>
              <a:rPr lang="en" sz="1900"/>
              <a:t>Help to minimise the noise in data also removed unwanted outliers.</a:t>
            </a:r>
            <a:endParaRPr sz="1900"/>
          </a:p>
        </p:txBody>
      </p:sp>
      <p:pic>
        <p:nvPicPr>
          <p:cNvPr id="162" name="Google Shape;162;p26"/>
          <p:cNvPicPr preferRelativeResize="0"/>
          <p:nvPr/>
        </p:nvPicPr>
        <p:blipFill>
          <a:blip r:embed="rId3">
            <a:alphaModFix/>
          </a:blip>
          <a:stretch>
            <a:fillRect/>
          </a:stretch>
        </p:blipFill>
        <p:spPr>
          <a:xfrm>
            <a:off x="8437325" y="86600"/>
            <a:ext cx="621000" cy="621025"/>
          </a:xfrm>
          <a:prstGeom prst="rect">
            <a:avLst/>
          </a:prstGeom>
          <a:noFill/>
          <a:ln>
            <a:noFill/>
          </a:ln>
        </p:spPr>
      </p:pic>
      <p:pic>
        <p:nvPicPr>
          <p:cNvPr id="163" name="Google Shape;163;p26"/>
          <p:cNvPicPr preferRelativeResize="0"/>
          <p:nvPr/>
        </p:nvPicPr>
        <p:blipFill>
          <a:blip r:embed="rId4">
            <a:alphaModFix amt="14000"/>
          </a:blip>
          <a:stretch>
            <a:fillRect/>
          </a:stretch>
        </p:blipFill>
        <p:spPr>
          <a:xfrm>
            <a:off x="1744475" y="2158737"/>
            <a:ext cx="5655050" cy="1330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196450" y="134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Transformation and </a:t>
            </a:r>
            <a:r>
              <a:rPr lang="en"/>
              <a:t>Enhancement </a:t>
            </a:r>
            <a:r>
              <a:rPr lang="en"/>
              <a:t>:</a:t>
            </a:r>
            <a:endParaRPr/>
          </a:p>
        </p:txBody>
      </p:sp>
      <p:graphicFrame>
        <p:nvGraphicFramePr>
          <p:cNvPr id="169" name="Google Shape;169;p27"/>
          <p:cNvGraphicFramePr/>
          <p:nvPr/>
        </p:nvGraphicFramePr>
        <p:xfrm>
          <a:off x="476175" y="623575"/>
          <a:ext cx="3000000" cy="3000000"/>
        </p:xfrm>
        <a:graphic>
          <a:graphicData uri="http://schemas.openxmlformats.org/drawingml/2006/table">
            <a:tbl>
              <a:tblPr>
                <a:noFill/>
                <a:tableStyleId>{B88E9843-8C45-46C3-8AD0-602A0E2CACC3}</a:tableStyleId>
              </a:tblPr>
              <a:tblGrid>
                <a:gridCol w="3980575"/>
                <a:gridCol w="3980575"/>
              </a:tblGrid>
              <a:tr h="502025">
                <a:tc>
                  <a:txBody>
                    <a:bodyPr/>
                    <a:lstStyle/>
                    <a:p>
                      <a:pPr indent="0" lvl="0" marL="0" rtl="0" algn="ctr">
                        <a:spcBef>
                          <a:spcPts val="0"/>
                        </a:spcBef>
                        <a:spcAft>
                          <a:spcPts val="0"/>
                        </a:spcAft>
                        <a:buNone/>
                      </a:pPr>
                      <a:r>
                        <a:rPr lang="en" sz="1800">
                          <a:solidFill>
                            <a:schemeClr val="accent1"/>
                          </a:solidFill>
                        </a:rPr>
                        <a:t>Transformation</a:t>
                      </a:r>
                      <a:endParaRPr sz="1800">
                        <a:solidFill>
                          <a:schemeClr val="accent1"/>
                        </a:solidFill>
                      </a:endParaRPr>
                    </a:p>
                  </a:txBody>
                  <a:tcPr marT="91425" marB="91425" marR="91425" marL="91425"/>
                </a:tc>
                <a:tc>
                  <a:txBody>
                    <a:bodyPr/>
                    <a:lstStyle/>
                    <a:p>
                      <a:pPr indent="0" lvl="0" marL="0" rtl="0" algn="ctr">
                        <a:spcBef>
                          <a:spcPts val="0"/>
                        </a:spcBef>
                        <a:spcAft>
                          <a:spcPts val="0"/>
                        </a:spcAft>
                        <a:buNone/>
                      </a:pPr>
                      <a:r>
                        <a:rPr lang="en" sz="1800">
                          <a:solidFill>
                            <a:schemeClr val="accent1"/>
                          </a:solidFill>
                        </a:rPr>
                        <a:t>Enhancement</a:t>
                      </a:r>
                      <a:endParaRPr/>
                    </a:p>
                  </a:txBody>
                  <a:tcPr marT="91425" marB="91425" marR="91425" marL="91425"/>
                </a:tc>
              </a:tr>
              <a:tr h="1390075">
                <a:tc>
                  <a:txBody>
                    <a:bodyPr/>
                    <a:lstStyle/>
                    <a:p>
                      <a:pPr indent="-285750" lvl="0" marL="342900" rtl="0" algn="l">
                        <a:lnSpc>
                          <a:spcPct val="95000"/>
                        </a:lnSpc>
                        <a:spcBef>
                          <a:spcPts val="0"/>
                        </a:spcBef>
                        <a:spcAft>
                          <a:spcPts val="1200"/>
                        </a:spcAft>
                        <a:buNone/>
                      </a:pPr>
                      <a:r>
                        <a:rPr lang="en" sz="1800">
                          <a:solidFill>
                            <a:schemeClr val="accent1"/>
                          </a:solidFill>
                        </a:rPr>
                        <a:t>1. </a:t>
                      </a:r>
                      <a:r>
                        <a:rPr lang="en" sz="1800">
                          <a:solidFill>
                            <a:schemeClr val="lt2"/>
                          </a:solidFill>
                        </a:rPr>
                        <a:t> Based on the validation failures data were            transformed to match the requirements</a:t>
                      </a:r>
                      <a:endParaRPr sz="1800"/>
                    </a:p>
                  </a:txBody>
                  <a:tcPr marT="91425" marB="91425" marR="91425" marL="91425"/>
                </a:tc>
                <a:tc>
                  <a:txBody>
                    <a:bodyPr/>
                    <a:lstStyle/>
                    <a:p>
                      <a:pPr indent="-342900" lvl="0" marL="457200" rtl="0" algn="l">
                        <a:lnSpc>
                          <a:spcPct val="115000"/>
                        </a:lnSpc>
                        <a:spcBef>
                          <a:spcPts val="0"/>
                        </a:spcBef>
                        <a:spcAft>
                          <a:spcPts val="0"/>
                        </a:spcAft>
                        <a:buClr>
                          <a:schemeClr val="accent1"/>
                        </a:buClr>
                        <a:buSzPts val="1800"/>
                        <a:buAutoNum type="arabicPeriod"/>
                      </a:pPr>
                      <a:r>
                        <a:rPr lang="en" sz="1800">
                          <a:solidFill>
                            <a:schemeClr val="lt2"/>
                          </a:solidFill>
                        </a:rPr>
                        <a:t>Based on the requirement of data were enhanced it to match the requirements</a:t>
                      </a:r>
                      <a:endParaRPr sz="1800"/>
                    </a:p>
                  </a:txBody>
                  <a:tcPr marT="91425" marB="91425" marR="91425" marL="91425"/>
                </a:tc>
              </a:tr>
              <a:tr h="1987000">
                <a:tc>
                  <a:txBody>
                    <a:bodyPr/>
                    <a:lstStyle/>
                    <a:p>
                      <a:pPr indent="-400050" lvl="0" marL="457200" rtl="0" algn="l">
                        <a:lnSpc>
                          <a:spcPct val="95000"/>
                        </a:lnSpc>
                        <a:spcBef>
                          <a:spcPts val="0"/>
                        </a:spcBef>
                        <a:spcAft>
                          <a:spcPts val="0"/>
                        </a:spcAft>
                        <a:buNone/>
                      </a:pPr>
                      <a:r>
                        <a:rPr lang="en" sz="1800">
                          <a:solidFill>
                            <a:schemeClr val="accent1"/>
                          </a:solidFill>
                        </a:rPr>
                        <a:t>2.</a:t>
                      </a:r>
                      <a:r>
                        <a:rPr lang="en" sz="1800">
                          <a:solidFill>
                            <a:schemeClr val="lt2"/>
                          </a:solidFill>
                        </a:rPr>
                        <a:t>    </a:t>
                      </a:r>
                      <a:r>
                        <a:rPr lang="en" sz="1800">
                          <a:solidFill>
                            <a:schemeClr val="lt2"/>
                          </a:solidFill>
                        </a:rPr>
                        <a:t>Some important transformations:</a:t>
                      </a:r>
                      <a:br>
                        <a:rPr lang="en" sz="1800">
                          <a:solidFill>
                            <a:schemeClr val="lt2"/>
                          </a:solidFill>
                        </a:rPr>
                      </a:br>
                      <a:r>
                        <a:rPr lang="en" sz="1800">
                          <a:solidFill>
                            <a:schemeClr val="accent1"/>
                          </a:solidFill>
                        </a:rPr>
                        <a:t>A. </a:t>
                      </a:r>
                      <a:r>
                        <a:rPr lang="en" sz="1800">
                          <a:solidFill>
                            <a:schemeClr val="lt2"/>
                          </a:solidFill>
                        </a:rPr>
                        <a:t>Removing null values and duplicates to match table schema </a:t>
                      </a:r>
                      <a:br>
                        <a:rPr lang="en" sz="1800">
                          <a:solidFill>
                            <a:schemeClr val="lt2"/>
                          </a:solidFill>
                        </a:rPr>
                      </a:br>
                      <a:r>
                        <a:rPr lang="en" sz="1800">
                          <a:solidFill>
                            <a:schemeClr val="accent1"/>
                          </a:solidFill>
                        </a:rPr>
                        <a:t>B.</a:t>
                      </a:r>
                      <a:r>
                        <a:rPr lang="en" sz="1800">
                          <a:solidFill>
                            <a:schemeClr val="lt2"/>
                          </a:solidFill>
                        </a:rPr>
                        <a:t> Changing of time to psql Timestamp data type</a:t>
                      </a:r>
                      <a:endParaRPr sz="1800">
                        <a:solidFill>
                          <a:schemeClr val="lt2"/>
                        </a:solidFill>
                      </a:endParaRPr>
                    </a:p>
                    <a:p>
                      <a:pPr indent="0" lvl="0" marL="0" rtl="0" algn="l">
                        <a:spcBef>
                          <a:spcPts val="1200"/>
                        </a:spcBef>
                        <a:spcAft>
                          <a:spcPts val="0"/>
                        </a:spcAft>
                        <a:buNone/>
                      </a:pPr>
                      <a:r>
                        <a:t/>
                      </a:r>
                      <a:endParaRPr sz="1800"/>
                    </a:p>
                  </a:txBody>
                  <a:tcPr marT="91425" marB="91425" marR="91425" marL="91425"/>
                </a:tc>
                <a:tc>
                  <a:txBody>
                    <a:bodyPr/>
                    <a:lstStyle/>
                    <a:p>
                      <a:pPr indent="0" lvl="0" marL="0" rtl="0" algn="l">
                        <a:lnSpc>
                          <a:spcPct val="115000"/>
                        </a:lnSpc>
                        <a:spcBef>
                          <a:spcPts val="0"/>
                        </a:spcBef>
                        <a:spcAft>
                          <a:spcPts val="1200"/>
                        </a:spcAft>
                        <a:buNone/>
                      </a:pPr>
                      <a:r>
                        <a:rPr lang="en" sz="1800">
                          <a:solidFill>
                            <a:schemeClr val="accent1"/>
                          </a:solidFill>
                        </a:rPr>
                        <a:t>2.  </a:t>
                      </a:r>
                      <a:r>
                        <a:rPr lang="en" sz="1800">
                          <a:solidFill>
                            <a:schemeClr val="lt2"/>
                          </a:solidFill>
                        </a:rPr>
                        <a:t>The breadcrumb data went through some major enhancement one of which was:</a:t>
                      </a:r>
                      <a:br>
                        <a:rPr lang="en" sz="1800">
                          <a:solidFill>
                            <a:schemeClr val="lt2"/>
                          </a:solidFill>
                        </a:rPr>
                      </a:br>
                      <a:r>
                        <a:rPr lang="en" sz="1800">
                          <a:solidFill>
                            <a:schemeClr val="accent1"/>
                          </a:solidFill>
                        </a:rPr>
                        <a:t>A.</a:t>
                      </a:r>
                      <a:r>
                        <a:rPr lang="en" sz="1800">
                          <a:solidFill>
                            <a:schemeClr val="lt2"/>
                          </a:solidFill>
                        </a:rPr>
                        <a:t> Speed calculation </a:t>
                      </a:r>
                      <a:endParaRPr sz="1800"/>
                    </a:p>
                  </a:txBody>
                  <a:tcPr marT="91425" marB="91425" marR="91425" marL="91425"/>
                </a:tc>
              </a:tr>
            </a:tbl>
          </a:graphicData>
        </a:graphic>
      </p:graphicFrame>
      <p:pic>
        <p:nvPicPr>
          <p:cNvPr id="170" name="Google Shape;170;p27"/>
          <p:cNvPicPr preferRelativeResize="0"/>
          <p:nvPr/>
        </p:nvPicPr>
        <p:blipFill>
          <a:blip r:embed="rId3">
            <a:alphaModFix/>
          </a:blip>
          <a:stretch>
            <a:fillRect/>
          </a:stretch>
        </p:blipFill>
        <p:spPr>
          <a:xfrm>
            <a:off x="8437325" y="86600"/>
            <a:ext cx="621000" cy="621025"/>
          </a:xfrm>
          <a:prstGeom prst="rect">
            <a:avLst/>
          </a:prstGeom>
          <a:noFill/>
          <a:ln>
            <a:noFill/>
          </a:ln>
        </p:spPr>
      </p:pic>
      <p:pic>
        <p:nvPicPr>
          <p:cNvPr id="171" name="Google Shape;171;p27"/>
          <p:cNvPicPr preferRelativeResize="0"/>
          <p:nvPr/>
        </p:nvPicPr>
        <p:blipFill>
          <a:blip r:embed="rId4">
            <a:alphaModFix amt="14000"/>
          </a:blip>
          <a:stretch>
            <a:fillRect/>
          </a:stretch>
        </p:blipFill>
        <p:spPr>
          <a:xfrm>
            <a:off x="1744475" y="2158737"/>
            <a:ext cx="5655050" cy="1330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Integration</a:t>
            </a:r>
            <a:r>
              <a:rPr lang="en"/>
              <a:t>:</a:t>
            </a:r>
            <a:endParaRPr/>
          </a:p>
        </p:txBody>
      </p:sp>
      <p:sp>
        <p:nvSpPr>
          <p:cNvPr id="177" name="Google Shape;177;p28"/>
          <p:cNvSpPr txBox="1"/>
          <p:nvPr>
            <p:ph idx="1" type="body"/>
          </p:nvPr>
        </p:nvSpPr>
        <p:spPr>
          <a:xfrm>
            <a:off x="311700" y="1087925"/>
            <a:ext cx="8520600" cy="3730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have 3 psql tables namely:</a:t>
            </a:r>
            <a:br>
              <a:rPr lang="en"/>
            </a:br>
            <a:r>
              <a:rPr lang="en">
                <a:solidFill>
                  <a:schemeClr val="accent1"/>
                </a:solidFill>
              </a:rPr>
              <a:t>a. Breadcrumb</a:t>
            </a:r>
            <a:br>
              <a:rPr lang="en">
                <a:solidFill>
                  <a:schemeClr val="accent1"/>
                </a:solidFill>
              </a:rPr>
            </a:br>
            <a:r>
              <a:rPr lang="en">
                <a:solidFill>
                  <a:schemeClr val="accent1"/>
                </a:solidFill>
              </a:rPr>
              <a:t>b. Trip</a:t>
            </a:r>
            <a:br>
              <a:rPr lang="en">
                <a:solidFill>
                  <a:schemeClr val="accent1"/>
                </a:solidFill>
              </a:rPr>
            </a:br>
            <a:r>
              <a:rPr lang="en">
                <a:solidFill>
                  <a:schemeClr val="accent1"/>
                </a:solidFill>
              </a:rPr>
              <a:t>c. event_info</a:t>
            </a:r>
            <a:br>
              <a:rPr lang="en"/>
            </a:br>
            <a:endParaRPr/>
          </a:p>
          <a:p>
            <a:pPr indent="-342900" lvl="0" marL="457200" rtl="0" algn="l">
              <a:spcBef>
                <a:spcPts val="0"/>
              </a:spcBef>
              <a:spcAft>
                <a:spcPts val="0"/>
              </a:spcAft>
              <a:buSzPts val="1800"/>
              <a:buChar char="●"/>
            </a:pPr>
            <a:r>
              <a:rPr lang="en"/>
              <a:t>Trip table required three informations from event_info which were </a:t>
            </a:r>
            <a:r>
              <a:rPr lang="en">
                <a:solidFill>
                  <a:schemeClr val="accent1"/>
                </a:solidFill>
              </a:rPr>
              <a:t>route_id</a:t>
            </a:r>
            <a:r>
              <a:rPr lang="en"/>
              <a:t>, </a:t>
            </a:r>
            <a:r>
              <a:rPr lang="en">
                <a:solidFill>
                  <a:schemeClr val="accent1"/>
                </a:solidFill>
              </a:rPr>
              <a:t>service_key</a:t>
            </a:r>
            <a:r>
              <a:rPr lang="en"/>
              <a:t>, and </a:t>
            </a:r>
            <a:r>
              <a:rPr lang="en">
                <a:solidFill>
                  <a:schemeClr val="accent1"/>
                </a:solidFill>
              </a:rPr>
              <a:t>direction</a:t>
            </a:r>
            <a:r>
              <a:rPr lang="en"/>
              <a:t>. </a:t>
            </a:r>
            <a:endParaRPr/>
          </a:p>
          <a:p>
            <a:pPr indent="-342900" lvl="0" marL="457200" rtl="0" algn="l">
              <a:spcBef>
                <a:spcPts val="0"/>
              </a:spcBef>
              <a:spcAft>
                <a:spcPts val="0"/>
              </a:spcAft>
              <a:buSzPts val="1800"/>
              <a:buChar char="●"/>
            </a:pPr>
            <a:r>
              <a:rPr lang="en"/>
              <a:t>Used update command to update trip by joining it with table event_info based on trip_id and vehicle_id</a:t>
            </a:r>
            <a:endParaRPr/>
          </a:p>
        </p:txBody>
      </p:sp>
      <p:pic>
        <p:nvPicPr>
          <p:cNvPr id="178" name="Google Shape;178;p28"/>
          <p:cNvPicPr preferRelativeResize="0"/>
          <p:nvPr/>
        </p:nvPicPr>
        <p:blipFill>
          <a:blip r:embed="rId3">
            <a:alphaModFix/>
          </a:blip>
          <a:stretch>
            <a:fillRect/>
          </a:stretch>
        </p:blipFill>
        <p:spPr>
          <a:xfrm>
            <a:off x="8437325" y="86600"/>
            <a:ext cx="621000" cy="621025"/>
          </a:xfrm>
          <a:prstGeom prst="rect">
            <a:avLst/>
          </a:prstGeom>
          <a:noFill/>
          <a:ln>
            <a:noFill/>
          </a:ln>
        </p:spPr>
      </p:pic>
      <p:pic>
        <p:nvPicPr>
          <p:cNvPr id="179" name="Google Shape;179;p28"/>
          <p:cNvPicPr preferRelativeResize="0"/>
          <p:nvPr/>
        </p:nvPicPr>
        <p:blipFill>
          <a:blip r:embed="rId4">
            <a:alphaModFix amt="14000"/>
          </a:blip>
          <a:stretch>
            <a:fillRect/>
          </a:stretch>
        </p:blipFill>
        <p:spPr>
          <a:xfrm>
            <a:off x="1744475" y="2158737"/>
            <a:ext cx="5655050" cy="1330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110763"/>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a:t>
            </a:r>
            <a:r>
              <a:rPr lang="en"/>
              <a:t>: </a:t>
            </a:r>
            <a:endParaRPr/>
          </a:p>
        </p:txBody>
      </p:sp>
      <p:sp>
        <p:nvSpPr>
          <p:cNvPr id="185" name="Google Shape;185;p29"/>
          <p:cNvSpPr txBox="1"/>
          <p:nvPr>
            <p:ph idx="1" type="body"/>
          </p:nvPr>
        </p:nvSpPr>
        <p:spPr>
          <a:xfrm>
            <a:off x="105900" y="683475"/>
            <a:ext cx="8932200" cy="4185300"/>
          </a:xfrm>
          <a:prstGeom prst="rect">
            <a:avLst/>
          </a:prstGeom>
        </p:spPr>
        <p:txBody>
          <a:bodyPr anchorCtr="0" anchor="t" bIns="91425" lIns="91425" spcFirstLastPara="1" rIns="91425" wrap="square" tIns="91425">
            <a:normAutofit fontScale="47500"/>
          </a:bodyPr>
          <a:lstStyle/>
          <a:p>
            <a:pPr indent="0" lvl="0" marL="0" rtl="0" algn="l">
              <a:spcBef>
                <a:spcPts val="0"/>
              </a:spcBef>
              <a:spcAft>
                <a:spcPts val="0"/>
              </a:spcAft>
              <a:buNone/>
            </a:pPr>
            <a:r>
              <a:rPr b="1" lang="en" sz="3694">
                <a:solidFill>
                  <a:schemeClr val="accent1"/>
                </a:solidFill>
              </a:rPr>
              <a:t>Breadcrumbs data</a:t>
            </a:r>
            <a:endParaRPr b="1" sz="3694">
              <a:solidFill>
                <a:schemeClr val="accent1"/>
              </a:solidFill>
            </a:endParaRPr>
          </a:p>
          <a:p>
            <a:pPr indent="0" lvl="0" marL="0" rtl="0" algn="l">
              <a:spcBef>
                <a:spcPts val="1200"/>
              </a:spcBef>
              <a:spcAft>
                <a:spcPts val="0"/>
              </a:spcAft>
              <a:buNone/>
            </a:pPr>
            <a:r>
              <a:rPr lang="en" sz="3247"/>
              <a:t>A. Total data </a:t>
            </a:r>
            <a:r>
              <a:rPr lang="en" sz="3247"/>
              <a:t>received: </a:t>
            </a:r>
            <a:r>
              <a:rPr lang="en" sz="3247">
                <a:solidFill>
                  <a:srgbClr val="E8EAED"/>
                </a:solidFill>
              </a:rPr>
              <a:t>954.7210 MB</a:t>
            </a:r>
            <a:endParaRPr sz="3247">
              <a:solidFill>
                <a:srgbClr val="E8EAED"/>
              </a:solidFill>
            </a:endParaRPr>
          </a:p>
          <a:p>
            <a:pPr indent="0" lvl="0" marL="0" rtl="0" algn="l">
              <a:spcBef>
                <a:spcPts val="1200"/>
              </a:spcBef>
              <a:spcAft>
                <a:spcPts val="0"/>
              </a:spcAft>
              <a:buNone/>
            </a:pPr>
            <a:r>
              <a:rPr lang="en" sz="3247"/>
              <a:t>B</a:t>
            </a:r>
            <a:r>
              <a:rPr lang="en" sz="3247">
                <a:solidFill>
                  <a:srgbClr val="E8EAED"/>
                </a:solidFill>
              </a:rPr>
              <a:t>. </a:t>
            </a:r>
            <a:r>
              <a:rPr lang="en" sz="3247"/>
              <a:t>Number of records stored</a:t>
            </a:r>
            <a:r>
              <a:rPr lang="en" sz="3247">
                <a:solidFill>
                  <a:srgbClr val="E8EAED"/>
                </a:solidFill>
              </a:rPr>
              <a:t>: 14,079,025</a:t>
            </a:r>
            <a:endParaRPr sz="3247">
              <a:solidFill>
                <a:srgbClr val="E8EAED"/>
              </a:solidFill>
            </a:endParaRPr>
          </a:p>
          <a:p>
            <a:pPr indent="0" lvl="0" marL="0" rtl="0" algn="l">
              <a:spcBef>
                <a:spcPts val="1200"/>
              </a:spcBef>
              <a:spcAft>
                <a:spcPts val="0"/>
              </a:spcAft>
              <a:buNone/>
            </a:pPr>
            <a:r>
              <a:rPr lang="en" sz="3247"/>
              <a:t>C</a:t>
            </a:r>
            <a:r>
              <a:rPr lang="en" sz="3247">
                <a:solidFill>
                  <a:srgbClr val="E8EAED"/>
                </a:solidFill>
              </a:rPr>
              <a:t>. </a:t>
            </a:r>
            <a:r>
              <a:rPr lang="en" sz="3247">
                <a:solidFill>
                  <a:srgbClr val="9E9E9E"/>
                </a:solidFill>
              </a:rPr>
              <a:t>weekday</a:t>
            </a:r>
            <a:r>
              <a:rPr lang="en" sz="3247">
                <a:solidFill>
                  <a:srgbClr val="E8EAED"/>
                </a:solidFill>
              </a:rPr>
              <a:t> </a:t>
            </a:r>
            <a:r>
              <a:rPr lang="en" sz="3247"/>
              <a:t>Average amount of data following through pipeline:  320529 records which is </a:t>
            </a:r>
            <a:r>
              <a:rPr lang="en" sz="3247">
                <a:solidFill>
                  <a:schemeClr val="dk1"/>
                </a:solidFill>
              </a:rPr>
              <a:t>21.7  MB</a:t>
            </a:r>
            <a:endParaRPr sz="3247">
              <a:solidFill>
                <a:schemeClr val="dk1"/>
              </a:solidFill>
            </a:endParaRPr>
          </a:p>
          <a:p>
            <a:pPr indent="0" lvl="0" marL="0" rtl="0" algn="l">
              <a:spcBef>
                <a:spcPts val="1200"/>
              </a:spcBef>
              <a:spcAft>
                <a:spcPts val="0"/>
              </a:spcAft>
              <a:buNone/>
            </a:pPr>
            <a:r>
              <a:rPr lang="en" sz="3247"/>
              <a:t>D. Average number of data following through pipeline on weekend: 196289 records </a:t>
            </a:r>
            <a:r>
              <a:rPr lang="en" sz="3247">
                <a:solidFill>
                  <a:schemeClr val="dk1"/>
                </a:solidFill>
              </a:rPr>
              <a:t>17.4 MB</a:t>
            </a:r>
            <a:endParaRPr sz="3247">
              <a:solidFill>
                <a:schemeClr val="dk1"/>
              </a:solidFill>
            </a:endParaRPr>
          </a:p>
          <a:p>
            <a:pPr indent="0" lvl="0" marL="0" rtl="0" algn="l">
              <a:spcBef>
                <a:spcPts val="1200"/>
              </a:spcBef>
              <a:spcAft>
                <a:spcPts val="0"/>
              </a:spcAft>
              <a:buNone/>
            </a:pPr>
            <a:r>
              <a:rPr b="1" lang="en" sz="3694">
                <a:solidFill>
                  <a:schemeClr val="accent1"/>
                </a:solidFill>
              </a:rPr>
              <a:t>Stop events data</a:t>
            </a:r>
            <a:br>
              <a:rPr lang="en">
                <a:solidFill>
                  <a:schemeClr val="accent1"/>
                </a:solidFill>
              </a:rPr>
            </a:br>
            <a:r>
              <a:rPr lang="en" sz="3110">
                <a:solidFill>
                  <a:schemeClr val="accent1"/>
                </a:solidFill>
              </a:rPr>
              <a:t> </a:t>
            </a:r>
            <a:r>
              <a:rPr lang="en" sz="3110"/>
              <a:t>A. Total stop events’ data received: </a:t>
            </a:r>
            <a:r>
              <a:rPr lang="en" sz="3110">
                <a:solidFill>
                  <a:srgbClr val="E8EAED"/>
                </a:solidFill>
              </a:rPr>
              <a:t>37.30 MB</a:t>
            </a:r>
            <a:endParaRPr sz="3110">
              <a:solidFill>
                <a:srgbClr val="E8EAED"/>
              </a:solidFill>
            </a:endParaRPr>
          </a:p>
          <a:p>
            <a:pPr indent="0" lvl="0" marL="0" rtl="0" algn="l">
              <a:spcBef>
                <a:spcPts val="1200"/>
              </a:spcBef>
              <a:spcAft>
                <a:spcPts val="0"/>
              </a:spcAft>
              <a:buNone/>
            </a:pPr>
            <a:r>
              <a:rPr lang="en" sz="3110"/>
              <a:t> B. Number of stop events records</a:t>
            </a:r>
            <a:r>
              <a:rPr lang="en" sz="3110">
                <a:solidFill>
                  <a:srgbClr val="E8EAED"/>
                </a:solidFill>
              </a:rPr>
              <a:t>: 550,107</a:t>
            </a:r>
            <a:endParaRPr sz="3110">
              <a:solidFill>
                <a:srgbClr val="E8EAED"/>
              </a:solidFill>
            </a:endParaRPr>
          </a:p>
          <a:p>
            <a:pPr indent="0" lvl="0" marL="0" rtl="0" algn="l">
              <a:lnSpc>
                <a:spcPct val="200000"/>
              </a:lnSpc>
              <a:spcBef>
                <a:spcPts val="1200"/>
              </a:spcBef>
              <a:spcAft>
                <a:spcPts val="1200"/>
              </a:spcAft>
              <a:buNone/>
            </a:pPr>
            <a:r>
              <a:rPr lang="en" sz="3110"/>
              <a:t> C.</a:t>
            </a:r>
            <a:r>
              <a:rPr lang="en" sz="3110">
                <a:solidFill>
                  <a:srgbClr val="E8EAED"/>
                </a:solidFill>
              </a:rPr>
              <a:t> </a:t>
            </a:r>
            <a:r>
              <a:rPr lang="en" sz="3110">
                <a:highlight>
                  <a:schemeClr val="lt1"/>
                </a:highlight>
              </a:rPr>
              <a:t>Weekday</a:t>
            </a:r>
            <a:r>
              <a:rPr lang="en" sz="3110">
                <a:solidFill>
                  <a:srgbClr val="E8EAED"/>
                </a:solidFill>
              </a:rPr>
              <a:t> </a:t>
            </a:r>
            <a:r>
              <a:rPr lang="en" sz="3110"/>
              <a:t>Average amount of data following through pipeline: </a:t>
            </a:r>
            <a:r>
              <a:rPr lang="en" sz="3110">
                <a:solidFill>
                  <a:schemeClr val="dk1"/>
                </a:solidFill>
              </a:rPr>
              <a:t>39569  </a:t>
            </a:r>
            <a:r>
              <a:rPr lang="en" sz="3110"/>
              <a:t>records which is</a:t>
            </a:r>
            <a:r>
              <a:rPr lang="en" sz="3110">
                <a:solidFill>
                  <a:schemeClr val="dk1"/>
                </a:solidFill>
              </a:rPr>
              <a:t>   2.68  MB</a:t>
            </a:r>
            <a:br>
              <a:rPr lang="en" sz="3110">
                <a:solidFill>
                  <a:srgbClr val="E8EAED"/>
                </a:solidFill>
              </a:rPr>
            </a:br>
            <a:r>
              <a:rPr lang="en" sz="3110"/>
              <a:t> </a:t>
            </a:r>
            <a:r>
              <a:rPr lang="en" sz="3110">
                <a:highlight>
                  <a:schemeClr val="lt1"/>
                </a:highlight>
              </a:rPr>
              <a:t>D</a:t>
            </a:r>
            <a:r>
              <a:rPr lang="en" sz="3110">
                <a:solidFill>
                  <a:srgbClr val="E8EAED"/>
                </a:solidFill>
                <a:highlight>
                  <a:schemeClr val="lt1"/>
                </a:highlight>
              </a:rPr>
              <a:t>. </a:t>
            </a:r>
            <a:r>
              <a:rPr lang="en" sz="3110"/>
              <a:t>Weekend average amount of data following through pipeline:</a:t>
            </a:r>
            <a:r>
              <a:rPr lang="en" sz="3110">
                <a:solidFill>
                  <a:srgbClr val="E8EAED"/>
                </a:solidFill>
              </a:rPr>
              <a:t> 23323 </a:t>
            </a:r>
            <a:r>
              <a:rPr lang="en" sz="3110"/>
              <a:t>records which is</a:t>
            </a:r>
            <a:r>
              <a:rPr lang="en" sz="3110">
                <a:solidFill>
                  <a:srgbClr val="E8EAED"/>
                </a:solidFill>
              </a:rPr>
              <a:t> </a:t>
            </a:r>
            <a:r>
              <a:rPr lang="en" sz="3110">
                <a:solidFill>
                  <a:srgbClr val="E8EAED"/>
                </a:solidFill>
                <a:highlight>
                  <a:srgbClr val="303134"/>
                </a:highlight>
              </a:rPr>
              <a:t>1.58 MB</a:t>
            </a:r>
            <a:endParaRPr sz="3110">
              <a:solidFill>
                <a:schemeClr val="dk1"/>
              </a:solidFill>
            </a:endParaRPr>
          </a:p>
        </p:txBody>
      </p:sp>
      <p:pic>
        <p:nvPicPr>
          <p:cNvPr id="186" name="Google Shape;186;p29"/>
          <p:cNvPicPr preferRelativeResize="0"/>
          <p:nvPr/>
        </p:nvPicPr>
        <p:blipFill>
          <a:blip r:embed="rId3">
            <a:alphaModFix/>
          </a:blip>
          <a:stretch>
            <a:fillRect/>
          </a:stretch>
        </p:blipFill>
        <p:spPr>
          <a:xfrm>
            <a:off x="8437325" y="86600"/>
            <a:ext cx="621000" cy="621025"/>
          </a:xfrm>
          <a:prstGeom prst="rect">
            <a:avLst/>
          </a:prstGeom>
          <a:noFill/>
          <a:ln>
            <a:noFill/>
          </a:ln>
        </p:spPr>
      </p:pic>
      <p:pic>
        <p:nvPicPr>
          <p:cNvPr id="187" name="Google Shape;187;p29"/>
          <p:cNvPicPr preferRelativeResize="0"/>
          <p:nvPr/>
        </p:nvPicPr>
        <p:blipFill>
          <a:blip r:embed="rId4">
            <a:alphaModFix amt="14000"/>
          </a:blip>
          <a:stretch>
            <a:fillRect/>
          </a:stretch>
        </p:blipFill>
        <p:spPr>
          <a:xfrm>
            <a:off x="1744475" y="2158737"/>
            <a:ext cx="5655050" cy="1330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221725" y="110763"/>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 1:</a:t>
            </a:r>
            <a:endParaRPr/>
          </a:p>
        </p:txBody>
      </p:sp>
      <p:sp>
        <p:nvSpPr>
          <p:cNvPr id="193" name="Google Shape;193;p30"/>
          <p:cNvSpPr txBox="1"/>
          <p:nvPr>
            <p:ph idx="1" type="body"/>
          </p:nvPr>
        </p:nvSpPr>
        <p:spPr>
          <a:xfrm>
            <a:off x="311700" y="707625"/>
            <a:ext cx="8520600" cy="42711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n" sz="2152">
                <a:solidFill>
                  <a:schemeClr val="accent1"/>
                </a:solidFill>
              </a:rPr>
              <a:t>Description</a:t>
            </a:r>
            <a:r>
              <a:rPr b="1" lang="en"/>
              <a:t>:</a:t>
            </a:r>
            <a:r>
              <a:rPr lang="en"/>
              <a:t> This visualization shows us all the Trimet points around Goose Hollow which is our residency, on Monday mornings from 9 to 5pm. We were curious about the amount of TriMet points around our home and its distribution so we thought of querying it and visualizing it. </a:t>
            </a:r>
            <a:endParaRPr/>
          </a:p>
          <a:p>
            <a:pPr indent="0" lvl="0" marL="0" rtl="0" algn="l">
              <a:spcBef>
                <a:spcPts val="1200"/>
              </a:spcBef>
              <a:spcAft>
                <a:spcPts val="0"/>
              </a:spcAft>
              <a:buNone/>
            </a:pPr>
            <a:r>
              <a:rPr b="1" lang="en" sz="2152">
                <a:solidFill>
                  <a:schemeClr val="accent1"/>
                </a:solidFill>
              </a:rPr>
              <a:t>Query</a:t>
            </a:r>
            <a:r>
              <a:rPr lang="en"/>
              <a:t> =</a:t>
            </a:r>
            <a:endParaRPr/>
          </a:p>
          <a:p>
            <a:pPr indent="0" lvl="0" marL="0" rtl="0" algn="l">
              <a:spcBef>
                <a:spcPts val="1200"/>
              </a:spcBef>
              <a:spcAft>
                <a:spcPts val="0"/>
              </a:spcAft>
              <a:buNone/>
            </a:pPr>
            <a:r>
              <a:rPr lang="en"/>
              <a:t>SELECT DISTINCT b.longitude, b.latitude, b.speed FROM Trip t</a:t>
            </a:r>
            <a:endParaRPr/>
          </a:p>
          <a:p>
            <a:pPr indent="0" lvl="0" marL="0" rtl="0" algn="l">
              <a:spcBef>
                <a:spcPts val="1200"/>
              </a:spcBef>
              <a:spcAft>
                <a:spcPts val="0"/>
              </a:spcAft>
              <a:buNone/>
            </a:pPr>
            <a:r>
              <a:rPr lang="en"/>
              <a:t>JOIN BreadCrumb b ON t.trip_id = b.trip_id</a:t>
            </a:r>
            <a:endParaRPr/>
          </a:p>
          <a:p>
            <a:pPr indent="0" lvl="0" marL="0" rtl="0" algn="l">
              <a:spcBef>
                <a:spcPts val="1200"/>
              </a:spcBef>
              <a:spcAft>
                <a:spcPts val="0"/>
              </a:spcAft>
              <a:buNone/>
            </a:pPr>
            <a:r>
              <a:rPr lang="en"/>
              <a:t>WHERE (b.latitude BETWEEN 45.51552896736652 AND 45.51829824128865)</a:t>
            </a:r>
            <a:endParaRPr/>
          </a:p>
          <a:p>
            <a:pPr indent="0" lvl="0" marL="0" rtl="0" algn="l">
              <a:spcBef>
                <a:spcPts val="1200"/>
              </a:spcBef>
              <a:spcAft>
                <a:spcPts val="0"/>
              </a:spcAft>
              <a:buNone/>
            </a:pPr>
            <a:r>
              <a:rPr lang="en"/>
              <a:t>AND (b.longitude BETWEEN -122.69432826013855 AND -122.6893552049442)</a:t>
            </a:r>
            <a:endParaRPr/>
          </a:p>
          <a:p>
            <a:pPr indent="0" lvl="0" marL="0" rtl="0" algn="l">
              <a:spcBef>
                <a:spcPts val="1200"/>
              </a:spcBef>
              <a:spcAft>
                <a:spcPts val="0"/>
              </a:spcAft>
              <a:buNone/>
            </a:pPr>
            <a:r>
              <a:rPr lang="en"/>
              <a:t>And date(b.tstamp) = date '2023-01-23'</a:t>
            </a:r>
            <a:endParaRPr/>
          </a:p>
          <a:p>
            <a:pPr indent="0" lvl="0" marL="0" rtl="0" algn="l">
              <a:spcBef>
                <a:spcPts val="1200"/>
              </a:spcBef>
              <a:spcAft>
                <a:spcPts val="0"/>
              </a:spcAft>
              <a:buNone/>
            </a:pPr>
            <a:r>
              <a:rPr lang="en"/>
              <a:t>AND b.tstamp &gt;= '2023-01-23 09:00:00'</a:t>
            </a:r>
            <a:endParaRPr/>
          </a:p>
          <a:p>
            <a:pPr indent="0" lvl="0" marL="0" rtl="0" algn="l">
              <a:spcBef>
                <a:spcPts val="1200"/>
              </a:spcBef>
              <a:spcAft>
                <a:spcPts val="1200"/>
              </a:spcAft>
              <a:buNone/>
            </a:pPr>
            <a:r>
              <a:rPr lang="en"/>
              <a:t>AND b.tstamp &lt;= '2023-01-23 17:00:00';</a:t>
            </a:r>
            <a:endParaRPr/>
          </a:p>
        </p:txBody>
      </p:sp>
      <p:pic>
        <p:nvPicPr>
          <p:cNvPr id="194" name="Google Shape;194;p30"/>
          <p:cNvPicPr preferRelativeResize="0"/>
          <p:nvPr/>
        </p:nvPicPr>
        <p:blipFill>
          <a:blip r:embed="rId3">
            <a:alphaModFix/>
          </a:blip>
          <a:stretch>
            <a:fillRect/>
          </a:stretch>
        </p:blipFill>
        <p:spPr>
          <a:xfrm>
            <a:off x="8437325" y="86600"/>
            <a:ext cx="621000" cy="621025"/>
          </a:xfrm>
          <a:prstGeom prst="rect">
            <a:avLst/>
          </a:prstGeom>
          <a:noFill/>
          <a:ln>
            <a:noFill/>
          </a:ln>
        </p:spPr>
      </p:pic>
      <p:pic>
        <p:nvPicPr>
          <p:cNvPr id="195" name="Google Shape;195;p30"/>
          <p:cNvPicPr preferRelativeResize="0"/>
          <p:nvPr/>
        </p:nvPicPr>
        <p:blipFill>
          <a:blip r:embed="rId4">
            <a:alphaModFix amt="14000"/>
          </a:blip>
          <a:stretch>
            <a:fillRect/>
          </a:stretch>
        </p:blipFill>
        <p:spPr>
          <a:xfrm>
            <a:off x="1744475" y="2158737"/>
            <a:ext cx="5655050" cy="1330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idx="1" type="body"/>
          </p:nvPr>
        </p:nvSpPr>
        <p:spPr>
          <a:xfrm>
            <a:off x="137525" y="581400"/>
            <a:ext cx="8518200" cy="3980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1" name="Google Shape;201;p31"/>
          <p:cNvPicPr preferRelativeResize="0"/>
          <p:nvPr/>
        </p:nvPicPr>
        <p:blipFill rotWithShape="1">
          <a:blip r:embed="rId3">
            <a:alphaModFix/>
          </a:blip>
          <a:srcRect b="0" l="0" r="0" t="7175"/>
          <a:stretch/>
        </p:blipFill>
        <p:spPr>
          <a:xfrm>
            <a:off x="137525" y="488400"/>
            <a:ext cx="8673099" cy="4284325"/>
          </a:xfrm>
          <a:prstGeom prst="rect">
            <a:avLst/>
          </a:prstGeom>
          <a:noFill/>
          <a:ln>
            <a:noFill/>
          </a:ln>
        </p:spPr>
      </p:pic>
      <p:pic>
        <p:nvPicPr>
          <p:cNvPr id="202" name="Google Shape;202;p31"/>
          <p:cNvPicPr preferRelativeResize="0"/>
          <p:nvPr/>
        </p:nvPicPr>
        <p:blipFill>
          <a:blip r:embed="rId4">
            <a:alphaModFix/>
          </a:blip>
          <a:stretch>
            <a:fillRect/>
          </a:stretch>
        </p:blipFill>
        <p:spPr>
          <a:xfrm>
            <a:off x="8437325" y="86600"/>
            <a:ext cx="621000" cy="621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idx="1" type="body"/>
          </p:nvPr>
        </p:nvSpPr>
        <p:spPr>
          <a:xfrm>
            <a:off x="311700" y="1124525"/>
            <a:ext cx="8424000" cy="39213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sz="3800"/>
              <a:t>Course: Data Engineering</a:t>
            </a:r>
            <a:endParaRPr sz="3800"/>
          </a:p>
          <a:p>
            <a:pPr indent="0" lvl="0" marL="0" rtl="0" algn="l">
              <a:spcBef>
                <a:spcPts val="1200"/>
              </a:spcBef>
              <a:spcAft>
                <a:spcPts val="0"/>
              </a:spcAft>
              <a:buNone/>
            </a:pPr>
            <a:r>
              <a:rPr lang="en" sz="3800"/>
              <a:t>University: Portland State University</a:t>
            </a:r>
            <a:endParaRPr sz="3800"/>
          </a:p>
          <a:p>
            <a:pPr indent="0" lvl="0" marL="0" rtl="0" algn="l">
              <a:spcBef>
                <a:spcPts val="1200"/>
              </a:spcBef>
              <a:spcAft>
                <a:spcPts val="0"/>
              </a:spcAft>
              <a:buNone/>
            </a:pPr>
            <a:r>
              <a:rPr lang="en" sz="3800"/>
              <a:t>Professors: Mina Vu and Bruce Irvin</a:t>
            </a:r>
            <a:endParaRPr sz="3800"/>
          </a:p>
          <a:p>
            <a:pPr indent="0" lvl="0" marL="0" rtl="0" algn="l">
              <a:spcBef>
                <a:spcPts val="1200"/>
              </a:spcBef>
              <a:spcAft>
                <a:spcPts val="0"/>
              </a:spcAft>
              <a:buNone/>
            </a:pPr>
            <a:r>
              <a:t/>
            </a:r>
            <a:endParaRPr sz="3800"/>
          </a:p>
          <a:p>
            <a:pPr indent="0" lvl="0" marL="0" rtl="0" algn="l">
              <a:lnSpc>
                <a:spcPct val="100000"/>
              </a:lnSpc>
              <a:spcBef>
                <a:spcPts val="1200"/>
              </a:spcBef>
              <a:spcAft>
                <a:spcPts val="0"/>
              </a:spcAft>
              <a:buNone/>
            </a:pPr>
            <a:r>
              <a:rPr b="1" lang="en" sz="3800"/>
              <a:t>Team ByteBuilders: </a:t>
            </a:r>
            <a:endParaRPr b="1" sz="3800"/>
          </a:p>
          <a:p>
            <a:pPr indent="-361315" lvl="0" marL="457200" rtl="0" algn="l">
              <a:lnSpc>
                <a:spcPct val="100000"/>
              </a:lnSpc>
              <a:spcBef>
                <a:spcPts val="1200"/>
              </a:spcBef>
              <a:spcAft>
                <a:spcPts val="0"/>
              </a:spcAft>
              <a:buSzPct val="100000"/>
              <a:buChar char="●"/>
            </a:pPr>
            <a:r>
              <a:rPr lang="en" sz="3800"/>
              <a:t>Manisha Kumari </a:t>
            </a:r>
            <a:r>
              <a:rPr lang="en" sz="3800" u="sng">
                <a:solidFill>
                  <a:schemeClr val="accent5"/>
                </a:solidFill>
                <a:hlinkClick r:id="rId3">
                  <a:extLst>
                    <a:ext uri="{A12FA001-AC4F-418D-AE19-62706E023703}">
                      <ahyp:hlinkClr val="tx"/>
                    </a:ext>
                  </a:extLst>
                </a:hlinkClick>
              </a:rPr>
              <a:t>kumari@pdx.edu</a:t>
            </a:r>
            <a:endParaRPr sz="3800"/>
          </a:p>
          <a:p>
            <a:pPr indent="-361315" lvl="0" marL="457200" rtl="0" algn="l">
              <a:lnSpc>
                <a:spcPct val="100000"/>
              </a:lnSpc>
              <a:spcBef>
                <a:spcPts val="0"/>
              </a:spcBef>
              <a:spcAft>
                <a:spcPts val="0"/>
              </a:spcAft>
              <a:buSzPct val="100000"/>
              <a:buChar char="●"/>
            </a:pPr>
            <a:r>
              <a:rPr lang="en" sz="3800"/>
              <a:t>Manisha Katta </a:t>
            </a:r>
            <a:r>
              <a:rPr lang="en" sz="3800" u="sng">
                <a:solidFill>
                  <a:schemeClr val="hlink"/>
                </a:solidFill>
                <a:hlinkClick r:id="rId4"/>
              </a:rPr>
              <a:t>manishak@pdx.edu</a:t>
            </a:r>
            <a:endParaRPr sz="3800"/>
          </a:p>
          <a:p>
            <a:pPr indent="-361315" lvl="0" marL="457200" rtl="0" algn="l">
              <a:lnSpc>
                <a:spcPct val="100000"/>
              </a:lnSpc>
              <a:spcBef>
                <a:spcPts val="0"/>
              </a:spcBef>
              <a:spcAft>
                <a:spcPts val="0"/>
              </a:spcAft>
              <a:buSzPct val="100000"/>
              <a:buChar char="●"/>
            </a:pPr>
            <a:r>
              <a:rPr lang="en" sz="3800"/>
              <a:t>Prathamesh Chakote </a:t>
            </a:r>
            <a:r>
              <a:rPr lang="en" sz="3800" u="sng">
                <a:solidFill>
                  <a:schemeClr val="hlink"/>
                </a:solidFill>
                <a:hlinkClick r:id="rId5"/>
              </a:rPr>
              <a:t>chakote@pdx.edu</a:t>
            </a:r>
            <a:endParaRPr sz="3800"/>
          </a:p>
          <a:p>
            <a:pPr indent="-361315" lvl="0" marL="457200" rtl="0" algn="l">
              <a:lnSpc>
                <a:spcPct val="100000"/>
              </a:lnSpc>
              <a:spcBef>
                <a:spcPts val="0"/>
              </a:spcBef>
              <a:spcAft>
                <a:spcPts val="0"/>
              </a:spcAft>
              <a:buSzPct val="100000"/>
              <a:buChar char="●"/>
            </a:pPr>
            <a:r>
              <a:rPr lang="en" sz="3800"/>
              <a:t>Taariq Mansurie </a:t>
            </a:r>
            <a:r>
              <a:rPr lang="en" sz="3800" u="sng">
                <a:solidFill>
                  <a:schemeClr val="hlink"/>
                </a:solidFill>
                <a:hlinkClick r:id="rId6"/>
              </a:rPr>
              <a:t>mansurie@pdx.edu</a:t>
            </a:r>
            <a:endParaRPr/>
          </a:p>
          <a:p>
            <a:pPr indent="0" lvl="0" marL="0" rtl="0" algn="l">
              <a:spcBef>
                <a:spcPts val="1200"/>
              </a:spcBef>
              <a:spcAft>
                <a:spcPts val="1200"/>
              </a:spcAft>
              <a:buNone/>
            </a:pPr>
            <a:r>
              <a:t/>
            </a:r>
            <a:endParaRPr/>
          </a:p>
        </p:txBody>
      </p:sp>
      <p:pic>
        <p:nvPicPr>
          <p:cNvPr id="62" name="Google Shape;62;p14"/>
          <p:cNvPicPr preferRelativeResize="0"/>
          <p:nvPr/>
        </p:nvPicPr>
        <p:blipFill>
          <a:blip r:embed="rId7">
            <a:alphaModFix/>
          </a:blip>
          <a:stretch>
            <a:fillRect/>
          </a:stretch>
        </p:blipFill>
        <p:spPr>
          <a:xfrm>
            <a:off x="8437325" y="86600"/>
            <a:ext cx="621000" cy="621025"/>
          </a:xfrm>
          <a:prstGeom prst="rect">
            <a:avLst/>
          </a:prstGeom>
          <a:noFill/>
          <a:ln>
            <a:noFill/>
          </a:ln>
        </p:spPr>
      </p:pic>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a:t>
            </a:r>
            <a:endParaRPr/>
          </a:p>
        </p:txBody>
      </p:sp>
      <p:pic>
        <p:nvPicPr>
          <p:cNvPr id="64" name="Google Shape;64;p14"/>
          <p:cNvPicPr preferRelativeResize="0"/>
          <p:nvPr/>
        </p:nvPicPr>
        <p:blipFill>
          <a:blip r:embed="rId8">
            <a:alphaModFix amt="14000"/>
          </a:blip>
          <a:stretch>
            <a:fillRect/>
          </a:stretch>
        </p:blipFill>
        <p:spPr>
          <a:xfrm>
            <a:off x="1744475" y="2158737"/>
            <a:ext cx="5655050" cy="13309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221725" y="110763"/>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 2:</a:t>
            </a:r>
            <a:endParaRPr/>
          </a:p>
        </p:txBody>
      </p:sp>
      <p:sp>
        <p:nvSpPr>
          <p:cNvPr id="208" name="Google Shape;208;p32"/>
          <p:cNvSpPr txBox="1"/>
          <p:nvPr>
            <p:ph idx="1" type="body"/>
          </p:nvPr>
        </p:nvSpPr>
        <p:spPr>
          <a:xfrm>
            <a:off x="311700" y="683475"/>
            <a:ext cx="8520600" cy="42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accent1"/>
                </a:solidFill>
              </a:rPr>
              <a:t>Description</a:t>
            </a:r>
            <a:r>
              <a:rPr b="1" lang="en"/>
              <a:t>: </a:t>
            </a:r>
            <a:r>
              <a:rPr lang="en" sz="2000"/>
              <a:t>The route traveled by trip_id 240258531 is displayed in this visualization, with emphasis on the starting and finishing locations, midway stops, and overall trajectory. It facilitates geographic coverage.</a:t>
            </a:r>
            <a:endParaRPr sz="1700"/>
          </a:p>
          <a:p>
            <a:pPr indent="0" lvl="0" marL="0" rtl="0" algn="l">
              <a:spcBef>
                <a:spcPts val="1200"/>
              </a:spcBef>
              <a:spcAft>
                <a:spcPts val="0"/>
              </a:spcAft>
              <a:buNone/>
            </a:pPr>
            <a:r>
              <a:rPr b="1" lang="en"/>
              <a:t> </a:t>
            </a:r>
            <a:endParaRPr b="1"/>
          </a:p>
          <a:p>
            <a:pPr indent="0" lvl="0" marL="0" rtl="0" algn="l">
              <a:spcBef>
                <a:spcPts val="1200"/>
              </a:spcBef>
              <a:spcAft>
                <a:spcPts val="0"/>
              </a:spcAft>
              <a:buNone/>
            </a:pPr>
            <a:r>
              <a:rPr b="1" lang="en">
                <a:solidFill>
                  <a:schemeClr val="accent1"/>
                </a:solidFill>
              </a:rPr>
              <a:t>Query</a:t>
            </a:r>
            <a:r>
              <a:rPr lang="en"/>
              <a:t>:</a:t>
            </a:r>
            <a:endParaRPr/>
          </a:p>
          <a:p>
            <a:pPr indent="0" lvl="0" marL="0" rtl="0" algn="l">
              <a:spcBef>
                <a:spcPts val="1200"/>
              </a:spcBef>
              <a:spcAft>
                <a:spcPts val="0"/>
              </a:spcAft>
              <a:buNone/>
            </a:pPr>
            <a:r>
              <a:rPr lang="en"/>
              <a:t>SELECT b.longitude, b.latitude, b.speed </a:t>
            </a:r>
            <a:endParaRPr/>
          </a:p>
          <a:p>
            <a:pPr indent="0" lvl="0" marL="0" rtl="0" algn="l">
              <a:spcBef>
                <a:spcPts val="1200"/>
              </a:spcBef>
              <a:spcAft>
                <a:spcPts val="0"/>
              </a:spcAft>
              <a:buNone/>
            </a:pPr>
            <a:r>
              <a:rPr lang="en"/>
              <a:t>FROM breadcrumb b </a:t>
            </a:r>
            <a:endParaRPr/>
          </a:p>
          <a:p>
            <a:pPr indent="0" lvl="0" marL="0" rtl="0" algn="l">
              <a:spcBef>
                <a:spcPts val="1200"/>
              </a:spcBef>
              <a:spcAft>
                <a:spcPts val="0"/>
              </a:spcAft>
              <a:buNone/>
            </a:pPr>
            <a:r>
              <a:rPr lang="en"/>
              <a:t>WHERE trip_id=240258531;</a:t>
            </a:r>
            <a:endParaRPr sz="2100"/>
          </a:p>
          <a:p>
            <a:pPr indent="0" lvl="0" marL="0" rtl="0" algn="l">
              <a:spcBef>
                <a:spcPts val="1200"/>
              </a:spcBef>
              <a:spcAft>
                <a:spcPts val="1200"/>
              </a:spcAft>
              <a:buNone/>
            </a:pPr>
            <a:r>
              <a:t/>
            </a:r>
            <a:endParaRPr/>
          </a:p>
        </p:txBody>
      </p:sp>
      <p:pic>
        <p:nvPicPr>
          <p:cNvPr id="209" name="Google Shape;209;p32"/>
          <p:cNvPicPr preferRelativeResize="0"/>
          <p:nvPr/>
        </p:nvPicPr>
        <p:blipFill>
          <a:blip r:embed="rId3">
            <a:alphaModFix/>
          </a:blip>
          <a:stretch>
            <a:fillRect/>
          </a:stretch>
        </p:blipFill>
        <p:spPr>
          <a:xfrm>
            <a:off x="8437325" y="86600"/>
            <a:ext cx="621000" cy="621025"/>
          </a:xfrm>
          <a:prstGeom prst="rect">
            <a:avLst/>
          </a:prstGeom>
          <a:noFill/>
          <a:ln>
            <a:noFill/>
          </a:ln>
        </p:spPr>
      </p:pic>
      <p:pic>
        <p:nvPicPr>
          <p:cNvPr id="210" name="Google Shape;210;p32"/>
          <p:cNvPicPr preferRelativeResize="0"/>
          <p:nvPr/>
        </p:nvPicPr>
        <p:blipFill>
          <a:blip r:embed="rId4">
            <a:alphaModFix amt="14000"/>
          </a:blip>
          <a:stretch>
            <a:fillRect/>
          </a:stretch>
        </p:blipFill>
        <p:spPr>
          <a:xfrm>
            <a:off x="1744475" y="2158737"/>
            <a:ext cx="5655050" cy="1330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33"/>
          <p:cNvPicPr preferRelativeResize="0"/>
          <p:nvPr/>
        </p:nvPicPr>
        <p:blipFill rotWithShape="1">
          <a:blip r:embed="rId3">
            <a:alphaModFix/>
          </a:blip>
          <a:srcRect b="0" l="6884" r="11834" t="6768"/>
          <a:stretch/>
        </p:blipFill>
        <p:spPr>
          <a:xfrm>
            <a:off x="178600" y="641025"/>
            <a:ext cx="8814125" cy="4289575"/>
          </a:xfrm>
          <a:prstGeom prst="rect">
            <a:avLst/>
          </a:prstGeom>
          <a:noFill/>
          <a:ln>
            <a:noFill/>
          </a:ln>
        </p:spPr>
      </p:pic>
      <p:pic>
        <p:nvPicPr>
          <p:cNvPr id="216" name="Google Shape;216;p33"/>
          <p:cNvPicPr preferRelativeResize="0"/>
          <p:nvPr/>
        </p:nvPicPr>
        <p:blipFill>
          <a:blip r:embed="rId4">
            <a:alphaModFix/>
          </a:blip>
          <a:stretch>
            <a:fillRect/>
          </a:stretch>
        </p:blipFill>
        <p:spPr>
          <a:xfrm>
            <a:off x="8437325" y="86600"/>
            <a:ext cx="621000" cy="621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endParaRPr/>
          </a:p>
        </p:txBody>
      </p:sp>
      <p:sp>
        <p:nvSpPr>
          <p:cNvPr id="222" name="Google Shape;222;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Vm crashes </a:t>
            </a:r>
            <a:endParaRPr/>
          </a:p>
          <a:p>
            <a:pPr indent="-342900" lvl="0" marL="457200" rtl="0" algn="l">
              <a:spcBef>
                <a:spcPts val="0"/>
              </a:spcBef>
              <a:spcAft>
                <a:spcPts val="0"/>
              </a:spcAft>
              <a:buSzPts val="1800"/>
              <a:buAutoNum type="arabicPeriod"/>
            </a:pPr>
            <a:r>
              <a:rPr lang="en"/>
              <a:t>Integration issues with </a:t>
            </a:r>
            <a:r>
              <a:rPr lang="en"/>
              <a:t>amount</a:t>
            </a:r>
            <a:r>
              <a:rPr lang="en"/>
              <a:t> of data we have </a:t>
            </a:r>
            <a:endParaRPr/>
          </a:p>
          <a:p>
            <a:pPr indent="-342900" lvl="0" marL="457200" rtl="0" algn="l">
              <a:spcBef>
                <a:spcPts val="0"/>
              </a:spcBef>
              <a:spcAft>
                <a:spcPts val="0"/>
              </a:spcAft>
              <a:buSzPts val="1800"/>
              <a:buAutoNum type="arabicPeriod"/>
            </a:pPr>
            <a:r>
              <a:rPr lang="en"/>
              <a:t>Deciding transformations for validations </a:t>
            </a:r>
            <a:r>
              <a:rPr lang="en"/>
              <a:t>failure</a:t>
            </a:r>
            <a:endParaRPr/>
          </a:p>
          <a:p>
            <a:pPr indent="-342900" lvl="0" marL="457200" rtl="0" algn="l">
              <a:spcBef>
                <a:spcPts val="0"/>
              </a:spcBef>
              <a:spcAft>
                <a:spcPts val="0"/>
              </a:spcAft>
              <a:buSzPts val="1800"/>
              <a:buAutoNum type="arabicPeriod"/>
            </a:pPr>
            <a:r>
              <a:rPr lang="en"/>
              <a:t>Amount of time taken by publisher and subscriber was too long prior to parallelization using thread</a:t>
            </a:r>
            <a:endParaRPr/>
          </a:p>
          <a:p>
            <a:pPr indent="-342900" lvl="0" marL="457200" rtl="0" algn="l">
              <a:spcBef>
                <a:spcPts val="0"/>
              </a:spcBef>
              <a:spcAft>
                <a:spcPts val="0"/>
              </a:spcAft>
              <a:buSzPts val="1800"/>
              <a:buAutoNum type="arabicPeriod"/>
            </a:pPr>
            <a:r>
              <a:rPr lang="en"/>
              <a:t>Resolving error while inserting data into trip table with primary key constraint</a:t>
            </a:r>
            <a:endParaRPr/>
          </a:p>
        </p:txBody>
      </p:sp>
      <p:pic>
        <p:nvPicPr>
          <p:cNvPr id="223" name="Google Shape;223;p34"/>
          <p:cNvPicPr preferRelativeResize="0"/>
          <p:nvPr/>
        </p:nvPicPr>
        <p:blipFill>
          <a:blip r:embed="rId3">
            <a:alphaModFix/>
          </a:blip>
          <a:stretch>
            <a:fillRect/>
          </a:stretch>
        </p:blipFill>
        <p:spPr>
          <a:xfrm>
            <a:off x="8437325" y="86600"/>
            <a:ext cx="621000" cy="621025"/>
          </a:xfrm>
          <a:prstGeom prst="rect">
            <a:avLst/>
          </a:prstGeom>
          <a:noFill/>
          <a:ln>
            <a:noFill/>
          </a:ln>
        </p:spPr>
      </p:pic>
      <p:pic>
        <p:nvPicPr>
          <p:cNvPr id="224" name="Google Shape;224;p34"/>
          <p:cNvPicPr preferRelativeResize="0"/>
          <p:nvPr/>
        </p:nvPicPr>
        <p:blipFill>
          <a:blip r:embed="rId4">
            <a:alphaModFix amt="14000"/>
          </a:blip>
          <a:stretch>
            <a:fillRect/>
          </a:stretch>
        </p:blipFill>
        <p:spPr>
          <a:xfrm>
            <a:off x="1744475" y="2158737"/>
            <a:ext cx="5655050" cy="1330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Extra Credits: </a:t>
            </a:r>
            <a:endParaRPr/>
          </a:p>
        </p:txBody>
      </p:sp>
      <p:sp>
        <p:nvSpPr>
          <p:cNvPr id="230" name="Google Shape;230;p35"/>
          <p:cNvSpPr txBox="1"/>
          <p:nvPr>
            <p:ph idx="1" type="body"/>
          </p:nvPr>
        </p:nvSpPr>
        <p:spPr>
          <a:xfrm>
            <a:off x="311700" y="1115988"/>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U</a:t>
            </a:r>
            <a:r>
              <a:rPr lang="en"/>
              <a:t>sed multiple VMs to implement our pipeline</a:t>
            </a:r>
            <a:endParaRPr/>
          </a:p>
          <a:p>
            <a:pPr indent="-342900" lvl="0" marL="457200" rtl="0" algn="l">
              <a:spcBef>
                <a:spcPts val="0"/>
              </a:spcBef>
              <a:spcAft>
                <a:spcPts val="0"/>
              </a:spcAft>
              <a:buSzPts val="1800"/>
              <a:buAutoNum type="arabicPeriod"/>
            </a:pPr>
            <a:r>
              <a:rPr lang="en"/>
              <a:t>Implemented data archiving using GCP Cloud storage.</a:t>
            </a:r>
            <a:endParaRPr/>
          </a:p>
        </p:txBody>
      </p:sp>
      <p:pic>
        <p:nvPicPr>
          <p:cNvPr id="231" name="Google Shape;231;p35"/>
          <p:cNvPicPr preferRelativeResize="0"/>
          <p:nvPr/>
        </p:nvPicPr>
        <p:blipFill>
          <a:blip r:embed="rId3">
            <a:alphaModFix/>
          </a:blip>
          <a:stretch>
            <a:fillRect/>
          </a:stretch>
        </p:blipFill>
        <p:spPr>
          <a:xfrm>
            <a:off x="8437325" y="86600"/>
            <a:ext cx="621000" cy="621025"/>
          </a:xfrm>
          <a:prstGeom prst="rect">
            <a:avLst/>
          </a:prstGeom>
          <a:noFill/>
          <a:ln>
            <a:noFill/>
          </a:ln>
        </p:spPr>
      </p:pic>
      <p:pic>
        <p:nvPicPr>
          <p:cNvPr id="232" name="Google Shape;232;p35"/>
          <p:cNvPicPr preferRelativeResize="0"/>
          <p:nvPr/>
        </p:nvPicPr>
        <p:blipFill>
          <a:blip r:embed="rId4">
            <a:alphaModFix amt="14000"/>
          </a:blip>
          <a:stretch>
            <a:fillRect/>
          </a:stretch>
        </p:blipFill>
        <p:spPr>
          <a:xfrm>
            <a:off x="1744475" y="2158737"/>
            <a:ext cx="5655050" cy="1330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t>
            </a:r>
            <a:endParaRPr/>
          </a:p>
        </p:txBody>
      </p:sp>
      <p:sp>
        <p:nvSpPr>
          <p:cNvPr id="238" name="Google Shape;238;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project provided valuable experience in handling real-world data and building a robust data pipeline. We meticulously navigated each step, from data ingestion and validation to processing and storage. This comprehensive approach allowed us to effectively manage and analyze data, ultimately drawing meaningful conclusions and insights.</a:t>
            </a:r>
            <a:endParaRPr/>
          </a:p>
        </p:txBody>
      </p:sp>
      <p:pic>
        <p:nvPicPr>
          <p:cNvPr id="239" name="Google Shape;239;p36"/>
          <p:cNvPicPr preferRelativeResize="0"/>
          <p:nvPr/>
        </p:nvPicPr>
        <p:blipFill>
          <a:blip r:embed="rId3">
            <a:alphaModFix amt="68000"/>
          </a:blip>
          <a:stretch>
            <a:fillRect/>
          </a:stretch>
        </p:blipFill>
        <p:spPr>
          <a:xfrm>
            <a:off x="8437325" y="86600"/>
            <a:ext cx="621000" cy="621025"/>
          </a:xfrm>
          <a:prstGeom prst="rect">
            <a:avLst/>
          </a:prstGeom>
          <a:noFill/>
          <a:ln>
            <a:noFill/>
          </a:ln>
        </p:spPr>
      </p:pic>
      <p:pic>
        <p:nvPicPr>
          <p:cNvPr id="240" name="Google Shape;240;p36"/>
          <p:cNvPicPr preferRelativeResize="0"/>
          <p:nvPr/>
        </p:nvPicPr>
        <p:blipFill>
          <a:blip r:embed="rId4">
            <a:alphaModFix amt="14000"/>
          </a:blip>
          <a:stretch>
            <a:fillRect/>
          </a:stretch>
        </p:blipFill>
        <p:spPr>
          <a:xfrm>
            <a:off x="1744475" y="2158737"/>
            <a:ext cx="5655050" cy="1330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7"/>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Thank you!</a:t>
            </a:r>
            <a:endParaRPr>
              <a:solidFill>
                <a:schemeClr val="accent1"/>
              </a:solidFill>
            </a:endParaRPr>
          </a:p>
        </p:txBody>
      </p:sp>
      <p:sp>
        <p:nvSpPr>
          <p:cNvPr id="246" name="Google Shape;246;p37"/>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2000"/>
              <a:t>Special thanks to Timet, Professor Mina, Professor Bruce, and Vysali </a:t>
            </a:r>
            <a:endParaRPr b="1" sz="2000"/>
          </a:p>
        </p:txBody>
      </p:sp>
      <p:pic>
        <p:nvPicPr>
          <p:cNvPr id="247" name="Google Shape;247;p37"/>
          <p:cNvPicPr preferRelativeResize="0"/>
          <p:nvPr/>
        </p:nvPicPr>
        <p:blipFill>
          <a:blip r:embed="rId3">
            <a:alphaModFix/>
          </a:blip>
          <a:stretch>
            <a:fillRect/>
          </a:stretch>
        </p:blipFill>
        <p:spPr>
          <a:xfrm>
            <a:off x="8437325" y="86600"/>
            <a:ext cx="621000" cy="621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a:t>
            </a:r>
            <a:endParaRPr/>
          </a:p>
        </p:txBody>
      </p:sp>
      <p:sp>
        <p:nvSpPr>
          <p:cNvPr id="70" name="Google Shape;70;p15"/>
          <p:cNvSpPr txBox="1"/>
          <p:nvPr>
            <p:ph idx="1" type="body"/>
          </p:nvPr>
        </p:nvSpPr>
        <p:spPr>
          <a:xfrm>
            <a:off x="311700" y="1152475"/>
            <a:ext cx="8520600" cy="3599700"/>
          </a:xfrm>
          <a:prstGeom prst="rect">
            <a:avLst/>
          </a:prstGeom>
        </p:spPr>
        <p:txBody>
          <a:bodyPr anchorCtr="0" anchor="t" bIns="91425" lIns="91425" spcFirstLastPara="1" rIns="91425" wrap="square" tIns="91425">
            <a:noAutofit/>
          </a:bodyPr>
          <a:lstStyle/>
          <a:p>
            <a:pPr indent="-335597" lvl="0" marL="457200" rtl="0" algn="l">
              <a:lnSpc>
                <a:spcPct val="105000"/>
              </a:lnSpc>
              <a:spcBef>
                <a:spcPts val="0"/>
              </a:spcBef>
              <a:spcAft>
                <a:spcPts val="0"/>
              </a:spcAft>
              <a:buSzPts val="1685"/>
              <a:buChar char="●"/>
            </a:pPr>
            <a:r>
              <a:rPr lang="en" sz="1685"/>
              <a:t>Build a pipeline for </a:t>
            </a:r>
            <a:r>
              <a:rPr lang="en" sz="1685">
                <a:solidFill>
                  <a:schemeClr val="accent5"/>
                </a:solidFill>
              </a:rPr>
              <a:t>Trimet</a:t>
            </a:r>
            <a:r>
              <a:rPr lang="en" sz="1685"/>
              <a:t> dataset</a:t>
            </a:r>
            <a:endParaRPr sz="1685"/>
          </a:p>
          <a:p>
            <a:pPr indent="-335597" lvl="0" marL="457200" rtl="0" algn="l">
              <a:lnSpc>
                <a:spcPct val="105000"/>
              </a:lnSpc>
              <a:spcBef>
                <a:spcPts val="0"/>
              </a:spcBef>
              <a:spcAft>
                <a:spcPts val="0"/>
              </a:spcAft>
              <a:buSzPts val="1685"/>
              <a:buChar char="●"/>
            </a:pPr>
            <a:r>
              <a:rPr lang="en" sz="1685"/>
              <a:t>Automatically </a:t>
            </a:r>
            <a:r>
              <a:rPr lang="en" sz="1685">
                <a:solidFill>
                  <a:schemeClr val="accent5"/>
                </a:solidFill>
              </a:rPr>
              <a:t>gather</a:t>
            </a:r>
            <a:r>
              <a:rPr lang="en" sz="1685"/>
              <a:t> the GPS sensor data from a server daily</a:t>
            </a:r>
            <a:endParaRPr sz="1685"/>
          </a:p>
          <a:p>
            <a:pPr indent="-335597" lvl="0" marL="457200" rtl="0" algn="l">
              <a:lnSpc>
                <a:spcPct val="105000"/>
              </a:lnSpc>
              <a:spcBef>
                <a:spcPts val="0"/>
              </a:spcBef>
              <a:spcAft>
                <a:spcPts val="0"/>
              </a:spcAft>
              <a:buSzPts val="1685"/>
              <a:buChar char="●"/>
            </a:pPr>
            <a:r>
              <a:rPr lang="en" sz="1685">
                <a:solidFill>
                  <a:schemeClr val="accent5"/>
                </a:solidFill>
              </a:rPr>
              <a:t>Parse</a:t>
            </a:r>
            <a:r>
              <a:rPr lang="en" sz="1685"/>
              <a:t> the data into individual breadcrumb readings</a:t>
            </a:r>
            <a:endParaRPr sz="1685"/>
          </a:p>
          <a:p>
            <a:pPr indent="-335597" lvl="0" marL="457200" rtl="0" algn="l">
              <a:lnSpc>
                <a:spcPct val="105000"/>
              </a:lnSpc>
              <a:spcBef>
                <a:spcPts val="0"/>
              </a:spcBef>
              <a:spcAft>
                <a:spcPts val="0"/>
              </a:spcAft>
              <a:buSzPts val="1685"/>
              <a:buChar char="●"/>
            </a:pPr>
            <a:r>
              <a:rPr lang="en" sz="1685">
                <a:solidFill>
                  <a:schemeClr val="accent5"/>
                </a:solidFill>
              </a:rPr>
              <a:t>Transport</a:t>
            </a:r>
            <a:r>
              <a:rPr lang="en" sz="1685"/>
              <a:t> the data through an asynchronous event system (Google Cloud Pub/Sub)</a:t>
            </a:r>
            <a:endParaRPr sz="1685"/>
          </a:p>
          <a:p>
            <a:pPr indent="-335597" lvl="0" marL="457200" rtl="0" algn="l">
              <a:lnSpc>
                <a:spcPct val="105000"/>
              </a:lnSpc>
              <a:spcBef>
                <a:spcPts val="0"/>
              </a:spcBef>
              <a:spcAft>
                <a:spcPts val="0"/>
              </a:spcAft>
              <a:buSzPts val="1685"/>
              <a:buChar char="●"/>
            </a:pPr>
            <a:r>
              <a:rPr lang="en" sz="1685">
                <a:solidFill>
                  <a:schemeClr val="accent5"/>
                </a:solidFill>
              </a:rPr>
              <a:t>Storing </a:t>
            </a:r>
            <a:r>
              <a:rPr lang="en" sz="1685"/>
              <a:t>into GCP Storage</a:t>
            </a:r>
            <a:endParaRPr sz="1685"/>
          </a:p>
          <a:p>
            <a:pPr indent="-335597" lvl="0" marL="457200" rtl="0" algn="l">
              <a:lnSpc>
                <a:spcPct val="105000"/>
              </a:lnSpc>
              <a:spcBef>
                <a:spcPts val="0"/>
              </a:spcBef>
              <a:spcAft>
                <a:spcPts val="0"/>
              </a:spcAft>
              <a:buSzPts val="1685"/>
              <a:buChar char="●"/>
            </a:pPr>
            <a:r>
              <a:rPr lang="en" sz="1685">
                <a:solidFill>
                  <a:schemeClr val="accent5"/>
                </a:solidFill>
              </a:rPr>
              <a:t>Validate</a:t>
            </a:r>
            <a:r>
              <a:rPr lang="en" sz="1685"/>
              <a:t> the data</a:t>
            </a:r>
            <a:endParaRPr sz="1685"/>
          </a:p>
          <a:p>
            <a:pPr indent="-335597" lvl="0" marL="457200" rtl="0" algn="l">
              <a:lnSpc>
                <a:spcPct val="105000"/>
              </a:lnSpc>
              <a:spcBef>
                <a:spcPts val="0"/>
              </a:spcBef>
              <a:spcAft>
                <a:spcPts val="0"/>
              </a:spcAft>
              <a:buSzPts val="1685"/>
              <a:buChar char="●"/>
            </a:pPr>
            <a:r>
              <a:rPr lang="en" sz="1685">
                <a:solidFill>
                  <a:schemeClr val="accent5"/>
                </a:solidFill>
              </a:rPr>
              <a:t>Transform</a:t>
            </a:r>
            <a:r>
              <a:rPr lang="en" sz="1685"/>
              <a:t> the data as needed for analysis</a:t>
            </a:r>
            <a:endParaRPr sz="1685"/>
          </a:p>
          <a:p>
            <a:pPr indent="-335597" lvl="0" marL="457200" rtl="0" algn="l">
              <a:lnSpc>
                <a:spcPct val="105000"/>
              </a:lnSpc>
              <a:spcBef>
                <a:spcPts val="0"/>
              </a:spcBef>
              <a:spcAft>
                <a:spcPts val="0"/>
              </a:spcAft>
              <a:buSzPts val="1685"/>
              <a:buChar char="●"/>
            </a:pPr>
            <a:r>
              <a:rPr lang="en" sz="1685">
                <a:solidFill>
                  <a:schemeClr val="accent5"/>
                </a:solidFill>
              </a:rPr>
              <a:t>Enhance</a:t>
            </a:r>
            <a:r>
              <a:rPr lang="en" sz="1685"/>
              <a:t> the data to produce absolute timestamps</a:t>
            </a:r>
            <a:endParaRPr sz="1685"/>
          </a:p>
          <a:p>
            <a:pPr indent="-335597" lvl="0" marL="457200" rtl="0" algn="l">
              <a:lnSpc>
                <a:spcPct val="105000"/>
              </a:lnSpc>
              <a:spcBef>
                <a:spcPts val="0"/>
              </a:spcBef>
              <a:spcAft>
                <a:spcPts val="0"/>
              </a:spcAft>
              <a:buSzPts val="1685"/>
              <a:buChar char="●"/>
            </a:pPr>
            <a:r>
              <a:rPr lang="en" sz="1685">
                <a:solidFill>
                  <a:schemeClr val="accent5"/>
                </a:solidFill>
              </a:rPr>
              <a:t>Load</a:t>
            </a:r>
            <a:r>
              <a:rPr lang="en" sz="1685"/>
              <a:t> the data into a SQL database</a:t>
            </a:r>
            <a:endParaRPr sz="1685"/>
          </a:p>
          <a:p>
            <a:pPr indent="-335597" lvl="0" marL="457200" rtl="0" algn="l">
              <a:lnSpc>
                <a:spcPct val="105000"/>
              </a:lnSpc>
              <a:spcBef>
                <a:spcPts val="0"/>
              </a:spcBef>
              <a:spcAft>
                <a:spcPts val="0"/>
              </a:spcAft>
              <a:buSzPts val="1685"/>
              <a:buChar char="●"/>
            </a:pPr>
            <a:r>
              <a:rPr lang="en" sz="1685">
                <a:solidFill>
                  <a:schemeClr val="accent5"/>
                </a:solidFill>
              </a:rPr>
              <a:t>Integrate</a:t>
            </a:r>
            <a:r>
              <a:rPr lang="en" sz="1685"/>
              <a:t> bus BreadCrumb data with associated route </a:t>
            </a:r>
            <a:r>
              <a:rPr lang="en" sz="1685"/>
              <a:t>Stop Events</a:t>
            </a:r>
            <a:r>
              <a:rPr lang="en" sz="1685"/>
              <a:t> data. </a:t>
            </a:r>
            <a:endParaRPr sz="1685"/>
          </a:p>
          <a:p>
            <a:pPr indent="-335597" lvl="0" marL="457200" rtl="0" algn="l">
              <a:lnSpc>
                <a:spcPct val="105000"/>
              </a:lnSpc>
              <a:spcBef>
                <a:spcPts val="0"/>
              </a:spcBef>
              <a:spcAft>
                <a:spcPts val="0"/>
              </a:spcAft>
              <a:buSzPts val="1685"/>
              <a:buChar char="●"/>
            </a:pPr>
            <a:r>
              <a:rPr lang="en" sz="1685"/>
              <a:t>Da</a:t>
            </a:r>
            <a:r>
              <a:rPr lang="en" sz="1685"/>
              <a:t>ta </a:t>
            </a:r>
            <a:r>
              <a:rPr lang="en" sz="1685">
                <a:solidFill>
                  <a:schemeClr val="accent5"/>
                </a:solidFill>
              </a:rPr>
              <a:t>visualization</a:t>
            </a:r>
            <a:r>
              <a:rPr lang="en" sz="1685">
                <a:solidFill>
                  <a:schemeClr val="accent5"/>
                </a:solidFill>
              </a:rPr>
              <a:t>s</a:t>
            </a:r>
            <a:endParaRPr sz="1685"/>
          </a:p>
        </p:txBody>
      </p:sp>
      <p:pic>
        <p:nvPicPr>
          <p:cNvPr id="71" name="Google Shape;71;p15"/>
          <p:cNvPicPr preferRelativeResize="0"/>
          <p:nvPr/>
        </p:nvPicPr>
        <p:blipFill>
          <a:blip r:embed="rId3">
            <a:alphaModFix/>
          </a:blip>
          <a:stretch>
            <a:fillRect/>
          </a:stretch>
        </p:blipFill>
        <p:spPr>
          <a:xfrm>
            <a:off x="8437325" y="86600"/>
            <a:ext cx="621000" cy="621025"/>
          </a:xfrm>
          <a:prstGeom prst="rect">
            <a:avLst/>
          </a:prstGeom>
          <a:noFill/>
          <a:ln>
            <a:noFill/>
          </a:ln>
        </p:spPr>
      </p:pic>
      <p:pic>
        <p:nvPicPr>
          <p:cNvPr id="72" name="Google Shape;72;p15"/>
          <p:cNvPicPr preferRelativeResize="0"/>
          <p:nvPr/>
        </p:nvPicPr>
        <p:blipFill>
          <a:blip r:embed="rId4">
            <a:alphaModFix amt="14000"/>
          </a:blip>
          <a:stretch>
            <a:fillRect/>
          </a:stretch>
        </p:blipFill>
        <p:spPr>
          <a:xfrm>
            <a:off x="1744475" y="2158737"/>
            <a:ext cx="5655050" cy="1330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Dataset:</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TriMet is the regional transit organization for the metropolitan area of Portland, Oregon.  </a:t>
            </a:r>
            <a:endParaRPr/>
          </a:p>
          <a:p>
            <a:pPr indent="-342900" lvl="0" marL="457200" rtl="0" algn="l">
              <a:spcBef>
                <a:spcPts val="0"/>
              </a:spcBef>
              <a:spcAft>
                <a:spcPts val="0"/>
              </a:spcAft>
              <a:buSzPts val="1800"/>
              <a:buChar char="●"/>
            </a:pPr>
            <a:r>
              <a:rPr lang="en"/>
              <a:t>It operates a fleet of 600+ buses servicing over 80 routes and one FX line to satisfy the daily public transportation needs of residents in the Portland metro area. </a:t>
            </a:r>
            <a:endParaRPr/>
          </a:p>
          <a:p>
            <a:pPr indent="-342900" lvl="0" marL="457200" rtl="0" algn="l">
              <a:spcBef>
                <a:spcPts val="0"/>
              </a:spcBef>
              <a:spcAft>
                <a:spcPts val="0"/>
              </a:spcAft>
              <a:buSzPts val="1800"/>
              <a:buChar char="●"/>
            </a:pPr>
            <a:r>
              <a:rPr lang="en"/>
              <a:t>TriMet monitors this system with a wireless sensor network that collects Global Positioning System (GPS) coordinates of each bus every 5 seconds yielding nearly 2M sensor readings (known as breadcrumb data) every day.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79" name="Google Shape;79;p16"/>
          <p:cNvPicPr preferRelativeResize="0"/>
          <p:nvPr/>
        </p:nvPicPr>
        <p:blipFill>
          <a:blip r:embed="rId3">
            <a:alphaModFix/>
          </a:blip>
          <a:stretch>
            <a:fillRect/>
          </a:stretch>
        </p:blipFill>
        <p:spPr>
          <a:xfrm>
            <a:off x="8437325" y="86600"/>
            <a:ext cx="621000" cy="621025"/>
          </a:xfrm>
          <a:prstGeom prst="rect">
            <a:avLst/>
          </a:prstGeom>
          <a:noFill/>
          <a:ln>
            <a:noFill/>
          </a:ln>
        </p:spPr>
      </p:pic>
      <p:pic>
        <p:nvPicPr>
          <p:cNvPr id="80" name="Google Shape;80;p16"/>
          <p:cNvPicPr preferRelativeResize="0"/>
          <p:nvPr/>
        </p:nvPicPr>
        <p:blipFill>
          <a:blip r:embed="rId4">
            <a:alphaModFix amt="14000"/>
          </a:blip>
          <a:stretch>
            <a:fillRect/>
          </a:stretch>
        </p:blipFill>
        <p:spPr>
          <a:xfrm>
            <a:off x="1744475" y="2158737"/>
            <a:ext cx="5655050" cy="1330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(Breadcrumbs data):</a:t>
            </a:r>
            <a:endParaRPr/>
          </a:p>
        </p:txBody>
      </p:sp>
      <p:sp>
        <p:nvSpPr>
          <p:cNvPr id="86" name="Google Shape;86;p17"/>
          <p:cNvSpPr txBox="1"/>
          <p:nvPr>
            <p:ph idx="1" type="body"/>
          </p:nvPr>
        </p:nvSpPr>
        <p:spPr>
          <a:xfrm>
            <a:off x="311700" y="1152475"/>
            <a:ext cx="3671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Instructor</a:t>
            </a:r>
            <a:r>
              <a:rPr lang="en"/>
              <a:t> has developed a simple web server that provides access to one day’s worth of TriMet GPS 5-second-interval “breadcrumb” data for the buses in the TriMet system. </a:t>
            </a:r>
            <a:endParaRPr/>
          </a:p>
          <a:p>
            <a:pPr indent="0" lvl="0" marL="0" rtl="0" algn="l">
              <a:spcBef>
                <a:spcPts val="1200"/>
              </a:spcBef>
              <a:spcAft>
                <a:spcPts val="1200"/>
              </a:spcAft>
              <a:buNone/>
            </a:pPr>
            <a:r>
              <a:t/>
            </a:r>
            <a:endParaRPr/>
          </a:p>
        </p:txBody>
      </p:sp>
      <p:pic>
        <p:nvPicPr>
          <p:cNvPr id="87" name="Google Shape;87;p17"/>
          <p:cNvPicPr preferRelativeResize="0"/>
          <p:nvPr/>
        </p:nvPicPr>
        <p:blipFill>
          <a:blip r:embed="rId3">
            <a:alphaModFix/>
          </a:blip>
          <a:stretch>
            <a:fillRect/>
          </a:stretch>
        </p:blipFill>
        <p:spPr>
          <a:xfrm>
            <a:off x="8437325" y="86600"/>
            <a:ext cx="621000" cy="621025"/>
          </a:xfrm>
          <a:prstGeom prst="rect">
            <a:avLst/>
          </a:prstGeom>
          <a:noFill/>
          <a:ln>
            <a:noFill/>
          </a:ln>
        </p:spPr>
      </p:pic>
      <p:pic>
        <p:nvPicPr>
          <p:cNvPr id="88" name="Google Shape;88;p17"/>
          <p:cNvPicPr preferRelativeResize="0"/>
          <p:nvPr/>
        </p:nvPicPr>
        <p:blipFill>
          <a:blip r:embed="rId4">
            <a:alphaModFix/>
          </a:blip>
          <a:stretch>
            <a:fillRect/>
          </a:stretch>
        </p:blipFill>
        <p:spPr>
          <a:xfrm>
            <a:off x="4572000" y="984013"/>
            <a:ext cx="3556531" cy="3175474"/>
          </a:xfrm>
          <a:prstGeom prst="rect">
            <a:avLst/>
          </a:prstGeom>
          <a:noFill/>
          <a:ln>
            <a:noFill/>
          </a:ln>
        </p:spPr>
      </p:pic>
      <p:pic>
        <p:nvPicPr>
          <p:cNvPr id="89" name="Google Shape;89;p17"/>
          <p:cNvPicPr preferRelativeResize="0"/>
          <p:nvPr/>
        </p:nvPicPr>
        <p:blipFill>
          <a:blip r:embed="rId5">
            <a:alphaModFix/>
          </a:blip>
          <a:stretch>
            <a:fillRect/>
          </a:stretch>
        </p:blipFill>
        <p:spPr>
          <a:xfrm>
            <a:off x="7216675" y="4650100"/>
            <a:ext cx="1841649" cy="4432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(Stopevent data):</a:t>
            </a:r>
            <a:endParaRPr/>
          </a:p>
        </p:txBody>
      </p:sp>
      <p:sp>
        <p:nvSpPr>
          <p:cNvPr id="95" name="Google Shape;95;p18"/>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As with the previous data source, this data set gives all TriMet vehicle stop events for a single day of operation</a:t>
            </a:r>
            <a:endParaRPr/>
          </a:p>
        </p:txBody>
      </p:sp>
      <p:pic>
        <p:nvPicPr>
          <p:cNvPr id="96" name="Google Shape;96;p18"/>
          <p:cNvPicPr preferRelativeResize="0"/>
          <p:nvPr/>
        </p:nvPicPr>
        <p:blipFill>
          <a:blip r:embed="rId3">
            <a:alphaModFix/>
          </a:blip>
          <a:stretch>
            <a:fillRect/>
          </a:stretch>
        </p:blipFill>
        <p:spPr>
          <a:xfrm>
            <a:off x="8437325" y="86600"/>
            <a:ext cx="621000" cy="621025"/>
          </a:xfrm>
          <a:prstGeom prst="rect">
            <a:avLst/>
          </a:prstGeom>
          <a:noFill/>
          <a:ln>
            <a:noFill/>
          </a:ln>
        </p:spPr>
      </p:pic>
      <p:pic>
        <p:nvPicPr>
          <p:cNvPr id="97" name="Google Shape;97;p18"/>
          <p:cNvPicPr preferRelativeResize="0"/>
          <p:nvPr/>
        </p:nvPicPr>
        <p:blipFill>
          <a:blip r:embed="rId4">
            <a:alphaModFix/>
          </a:blip>
          <a:stretch>
            <a:fillRect/>
          </a:stretch>
        </p:blipFill>
        <p:spPr>
          <a:xfrm>
            <a:off x="5021725" y="488438"/>
            <a:ext cx="2773200" cy="4166625"/>
          </a:xfrm>
          <a:prstGeom prst="rect">
            <a:avLst/>
          </a:prstGeom>
          <a:noFill/>
          <a:ln>
            <a:noFill/>
          </a:ln>
        </p:spPr>
      </p:pic>
      <p:pic>
        <p:nvPicPr>
          <p:cNvPr id="98" name="Google Shape;98;p18"/>
          <p:cNvPicPr preferRelativeResize="0"/>
          <p:nvPr/>
        </p:nvPicPr>
        <p:blipFill>
          <a:blip r:embed="rId5">
            <a:alphaModFix/>
          </a:blip>
          <a:stretch>
            <a:fillRect/>
          </a:stretch>
        </p:blipFill>
        <p:spPr>
          <a:xfrm>
            <a:off x="7216675" y="4650100"/>
            <a:ext cx="1841649" cy="443276"/>
          </a:xfrm>
          <a:prstGeom prst="rect">
            <a:avLst/>
          </a:prstGeom>
          <a:noFill/>
          <a:ln>
            <a:noFill/>
          </a:ln>
        </p:spPr>
      </p:pic>
      <p:sp>
        <p:nvSpPr>
          <p:cNvPr id="99" name="Google Shape;99;p18"/>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a:t>
            </a:r>
            <a:endParaRPr/>
          </a:p>
        </p:txBody>
      </p:sp>
      <p:sp>
        <p:nvSpPr>
          <p:cNvPr id="105" name="Google Shape;105;p19"/>
          <p:cNvSpPr txBox="1"/>
          <p:nvPr>
            <p:ph idx="1" type="body"/>
          </p:nvPr>
        </p:nvSpPr>
        <p:spPr>
          <a:xfrm>
            <a:off x="311700" y="1124250"/>
            <a:ext cx="8520600" cy="3444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6" name="Google Shape;106;p19"/>
          <p:cNvPicPr preferRelativeResize="0"/>
          <p:nvPr/>
        </p:nvPicPr>
        <p:blipFill>
          <a:blip r:embed="rId3">
            <a:alphaModFix/>
          </a:blip>
          <a:stretch>
            <a:fillRect/>
          </a:stretch>
        </p:blipFill>
        <p:spPr>
          <a:xfrm>
            <a:off x="8437325" y="86600"/>
            <a:ext cx="621000" cy="621025"/>
          </a:xfrm>
          <a:prstGeom prst="rect">
            <a:avLst/>
          </a:prstGeom>
          <a:noFill/>
          <a:ln>
            <a:noFill/>
          </a:ln>
        </p:spPr>
      </p:pic>
      <p:pic>
        <p:nvPicPr>
          <p:cNvPr id="107" name="Google Shape;107;p19"/>
          <p:cNvPicPr preferRelativeResize="0"/>
          <p:nvPr/>
        </p:nvPicPr>
        <p:blipFill>
          <a:blip r:embed="rId4">
            <a:alphaModFix/>
          </a:blip>
          <a:stretch>
            <a:fillRect/>
          </a:stretch>
        </p:blipFill>
        <p:spPr>
          <a:xfrm>
            <a:off x="311700" y="1124250"/>
            <a:ext cx="8520602" cy="3444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Database Table Structure:</a:t>
            </a:r>
            <a:endParaRPr b="1"/>
          </a:p>
        </p:txBody>
      </p:sp>
      <p:sp>
        <p:nvSpPr>
          <p:cNvPr id="113" name="Google Shape;113;p20"/>
          <p:cNvSpPr txBox="1"/>
          <p:nvPr>
            <p:ph idx="1" type="body"/>
          </p:nvPr>
        </p:nvSpPr>
        <p:spPr>
          <a:xfrm>
            <a:off x="311700" y="1244625"/>
            <a:ext cx="8055900" cy="3324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4" name="Google Shape;114;p20"/>
          <p:cNvPicPr preferRelativeResize="0"/>
          <p:nvPr/>
        </p:nvPicPr>
        <p:blipFill>
          <a:blip r:embed="rId3">
            <a:alphaModFix/>
          </a:blip>
          <a:stretch>
            <a:fillRect/>
          </a:stretch>
        </p:blipFill>
        <p:spPr>
          <a:xfrm>
            <a:off x="311700" y="1244625"/>
            <a:ext cx="8055851" cy="3576900"/>
          </a:xfrm>
          <a:prstGeom prst="rect">
            <a:avLst/>
          </a:prstGeom>
          <a:noFill/>
          <a:ln>
            <a:noFill/>
          </a:ln>
        </p:spPr>
      </p:pic>
      <p:pic>
        <p:nvPicPr>
          <p:cNvPr id="115" name="Google Shape;115;p20"/>
          <p:cNvPicPr preferRelativeResize="0"/>
          <p:nvPr/>
        </p:nvPicPr>
        <p:blipFill>
          <a:blip r:embed="rId4">
            <a:alphaModFix/>
          </a:blip>
          <a:stretch>
            <a:fillRect/>
          </a:stretch>
        </p:blipFill>
        <p:spPr>
          <a:xfrm>
            <a:off x="8437325" y="86600"/>
            <a:ext cx="621000" cy="621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(VM Config.):</a:t>
            </a:r>
            <a:endParaRPr/>
          </a:p>
        </p:txBody>
      </p:sp>
      <p:sp>
        <p:nvSpPr>
          <p:cNvPr id="121" name="Google Shape;121;p21"/>
          <p:cNvSpPr txBox="1"/>
          <p:nvPr>
            <p:ph idx="1" type="body"/>
          </p:nvPr>
        </p:nvSpPr>
        <p:spPr>
          <a:xfrm>
            <a:off x="3843900" y="1143000"/>
            <a:ext cx="4988400" cy="3486900"/>
          </a:xfrm>
          <a:prstGeom prst="rect">
            <a:avLst/>
          </a:prstGeom>
        </p:spPr>
        <p:txBody>
          <a:bodyPr anchorCtr="0" anchor="t" bIns="91425" lIns="91425" spcFirstLastPara="1" rIns="91425" wrap="square" tIns="91425">
            <a:noAutofit/>
          </a:bodyPr>
          <a:lstStyle/>
          <a:p>
            <a:pPr indent="-358775" lvl="0" marL="457200" rtl="0" algn="l">
              <a:lnSpc>
                <a:spcPct val="95000"/>
              </a:lnSpc>
              <a:spcBef>
                <a:spcPts val="0"/>
              </a:spcBef>
              <a:spcAft>
                <a:spcPts val="0"/>
              </a:spcAft>
              <a:buSzPts val="2050"/>
              <a:buChar char="●"/>
            </a:pPr>
            <a:r>
              <a:rPr lang="en" sz="2050"/>
              <a:t>Machine type: e2-medium</a:t>
            </a:r>
            <a:endParaRPr sz="2050"/>
          </a:p>
          <a:p>
            <a:pPr indent="-358775" lvl="0" marL="457200" rtl="0" algn="l">
              <a:lnSpc>
                <a:spcPct val="95000"/>
              </a:lnSpc>
              <a:spcBef>
                <a:spcPts val="0"/>
              </a:spcBef>
              <a:spcAft>
                <a:spcPts val="0"/>
              </a:spcAft>
              <a:buSzPts val="2050"/>
              <a:buChar char="●"/>
            </a:pPr>
            <a:r>
              <a:rPr lang="en" sz="2050"/>
              <a:t>Architecture: x86/64</a:t>
            </a:r>
            <a:endParaRPr sz="2050"/>
          </a:p>
          <a:p>
            <a:pPr indent="-358775" lvl="0" marL="457200" rtl="0" algn="l">
              <a:lnSpc>
                <a:spcPct val="95000"/>
              </a:lnSpc>
              <a:spcBef>
                <a:spcPts val="0"/>
              </a:spcBef>
              <a:spcAft>
                <a:spcPts val="0"/>
              </a:spcAft>
              <a:buSzPts val="2050"/>
              <a:buChar char="●"/>
            </a:pPr>
            <a:r>
              <a:rPr lang="en" sz="2050"/>
              <a:t>IP stack type: IPv4</a:t>
            </a:r>
            <a:endParaRPr sz="2050"/>
          </a:p>
          <a:p>
            <a:pPr indent="-358775" lvl="0" marL="457200" rtl="0" algn="l">
              <a:lnSpc>
                <a:spcPct val="95000"/>
              </a:lnSpc>
              <a:spcBef>
                <a:spcPts val="0"/>
              </a:spcBef>
              <a:spcAft>
                <a:spcPts val="0"/>
              </a:spcAft>
              <a:buSzPts val="2050"/>
              <a:buChar char="●"/>
            </a:pPr>
            <a:r>
              <a:rPr lang="en" sz="2050"/>
              <a:t>Architecture: x86/64</a:t>
            </a:r>
            <a:endParaRPr sz="2050"/>
          </a:p>
          <a:p>
            <a:pPr indent="-358775" lvl="0" marL="457200" rtl="0" algn="l">
              <a:lnSpc>
                <a:spcPct val="95000"/>
              </a:lnSpc>
              <a:spcBef>
                <a:spcPts val="0"/>
              </a:spcBef>
              <a:spcAft>
                <a:spcPts val="0"/>
              </a:spcAft>
              <a:buSzPts val="2050"/>
              <a:buChar char="●"/>
            </a:pPr>
            <a:r>
              <a:rPr lang="en" sz="2050"/>
              <a:t>Name: instance-20240416-045916-a</a:t>
            </a:r>
            <a:endParaRPr sz="2050"/>
          </a:p>
          <a:p>
            <a:pPr indent="-358775" lvl="0" marL="457200" rtl="0" algn="l">
              <a:lnSpc>
                <a:spcPct val="95000"/>
              </a:lnSpc>
              <a:spcBef>
                <a:spcPts val="0"/>
              </a:spcBef>
              <a:spcAft>
                <a:spcPts val="0"/>
              </a:spcAft>
              <a:buSzPts val="2050"/>
              <a:buChar char="●"/>
            </a:pPr>
            <a:r>
              <a:rPr lang="en" sz="2050"/>
              <a:t>Instance Id: 6659132498153552651</a:t>
            </a:r>
            <a:endParaRPr sz="2050"/>
          </a:p>
          <a:p>
            <a:pPr indent="-358775" lvl="0" marL="457200" rtl="0" algn="l">
              <a:lnSpc>
                <a:spcPct val="95000"/>
              </a:lnSpc>
              <a:spcBef>
                <a:spcPts val="0"/>
              </a:spcBef>
              <a:spcAft>
                <a:spcPts val="0"/>
              </a:spcAft>
              <a:buSzPts val="2050"/>
              <a:buChar char="●"/>
            </a:pPr>
            <a:r>
              <a:rPr lang="en" sz="2050"/>
              <a:t>Cloud API access scopes: Allow full access to all Cloud APIs</a:t>
            </a:r>
            <a:endParaRPr sz="2050"/>
          </a:p>
          <a:p>
            <a:pPr indent="0" lvl="0" marL="0" rtl="0" algn="l">
              <a:lnSpc>
                <a:spcPct val="95000"/>
              </a:lnSpc>
              <a:spcBef>
                <a:spcPts val="1200"/>
              </a:spcBef>
              <a:spcAft>
                <a:spcPts val="0"/>
              </a:spcAft>
              <a:buNone/>
            </a:pPr>
            <a:r>
              <a:t/>
            </a:r>
            <a:endParaRPr sz="1450"/>
          </a:p>
          <a:p>
            <a:pPr indent="0" lvl="0" marL="0" rtl="0" algn="l">
              <a:lnSpc>
                <a:spcPct val="95000"/>
              </a:lnSpc>
              <a:spcBef>
                <a:spcPts val="1200"/>
              </a:spcBef>
              <a:spcAft>
                <a:spcPts val="0"/>
              </a:spcAft>
              <a:buNone/>
            </a:pPr>
            <a:r>
              <a:t/>
            </a:r>
            <a:endParaRPr sz="1450"/>
          </a:p>
          <a:p>
            <a:pPr indent="0" lvl="0" marL="457200" rtl="0" algn="l">
              <a:lnSpc>
                <a:spcPct val="95000"/>
              </a:lnSpc>
              <a:spcBef>
                <a:spcPts val="1200"/>
              </a:spcBef>
              <a:spcAft>
                <a:spcPts val="1200"/>
              </a:spcAft>
              <a:buSzPts val="275"/>
              <a:buNone/>
            </a:pPr>
            <a:r>
              <a:t/>
            </a:r>
            <a:endParaRPr sz="1450"/>
          </a:p>
        </p:txBody>
      </p:sp>
      <p:pic>
        <p:nvPicPr>
          <p:cNvPr id="122" name="Google Shape;122;p21"/>
          <p:cNvPicPr preferRelativeResize="0"/>
          <p:nvPr/>
        </p:nvPicPr>
        <p:blipFill>
          <a:blip r:embed="rId3">
            <a:alphaModFix/>
          </a:blip>
          <a:stretch>
            <a:fillRect/>
          </a:stretch>
        </p:blipFill>
        <p:spPr>
          <a:xfrm>
            <a:off x="8437325" y="86600"/>
            <a:ext cx="621000" cy="621025"/>
          </a:xfrm>
          <a:prstGeom prst="rect">
            <a:avLst/>
          </a:prstGeom>
          <a:noFill/>
          <a:ln>
            <a:noFill/>
          </a:ln>
        </p:spPr>
      </p:pic>
      <p:pic>
        <p:nvPicPr>
          <p:cNvPr id="123" name="Google Shape;123;p21"/>
          <p:cNvPicPr preferRelativeResize="0"/>
          <p:nvPr/>
        </p:nvPicPr>
        <p:blipFill>
          <a:blip r:embed="rId4">
            <a:alphaModFix/>
          </a:blip>
          <a:stretch>
            <a:fillRect/>
          </a:stretch>
        </p:blipFill>
        <p:spPr>
          <a:xfrm>
            <a:off x="142700" y="1770675"/>
            <a:ext cx="3539100" cy="1769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