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2" r:id="rId8"/>
    <p:sldId id="280" r:id="rId9"/>
    <p:sldId id="265" r:id="rId10"/>
    <p:sldId id="270" r:id="rId11"/>
    <p:sldId id="260" r:id="rId12"/>
    <p:sldId id="275"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43982B-E54D-41E3-9FBE-FEC932B5485B}" v="5" dt="2023-04-11T15:07:08.758"/>
    <p1510:client id="{A650E23C-34BA-40A8-A5BC-DC668472A048}" v="1744" dt="2023-04-10T12:09:23.132"/>
    <p1510:client id="{F0385B1C-21E7-4E25-A752-7A4325314D91}" v="179" dt="2023-04-09T16:29:50.8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04" autoAdjust="0"/>
  </p:normalViewPr>
  <p:slideViewPr>
    <p:cSldViewPr snapToGrid="0">
      <p:cViewPr varScale="1">
        <p:scale>
          <a:sx n="78" d="100"/>
          <a:sy n="78" d="100"/>
        </p:scale>
        <p:origin x="850"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phldr="0"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PERFORM MACHINE LEARNING OPTIMISATION AND DEPLOY MODEL</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eaLnBrk="1" latinLnBrk="0" hangingPunct="1">
            <a:lnSpc>
              <a:spcPct val="90000"/>
            </a:lnSpc>
            <a:spcBef>
              <a:spcPts val="1000"/>
            </a:spcBef>
            <a:buFont typeface="Arial" panose="020B0604020202020204" pitchFamily="34" charset="0"/>
            <a:buNone/>
          </a:pPr>
          <a:r>
            <a:rPr lang="en-US" sz="1600" b="0" kern="1200" spc="150" dirty="0">
              <a:solidFill>
                <a:schemeClr val="tx1"/>
              </a:solidFill>
              <a:latin typeface="Tenorite"/>
            </a:rPr>
            <a:t>DATASET</a:t>
          </a:r>
          <a:endParaRPr lang="en-US" sz="1600" b="0" kern="1200" spc="150" dirty="0">
            <a:solidFill>
              <a:schemeClr val="tx1"/>
            </a:solidFill>
          </a:endParaRP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rtl="0">
            <a:lnSpc>
              <a:spcPct val="100000"/>
            </a:lnSpc>
          </a:pPr>
          <a:r>
            <a:rPr lang="en-US" sz="1400" spc="50" baseline="0" dirty="0">
              <a:latin typeface="+mn-lt"/>
            </a:rPr>
            <a:t>DOWNLOADED FROM KAGGLE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rtl="0"/>
          <a:r>
            <a:rPr lang="en-US" sz="1600" kern="1200" spc="150" baseline="0" dirty="0">
              <a:solidFill>
                <a:schemeClr val="tx1"/>
              </a:solidFill>
              <a:latin typeface="Tenorite"/>
            </a:rPr>
            <a:t>CLEANING</a:t>
          </a:r>
          <a:r>
            <a:rPr lang="en-US" sz="1600" kern="1200" spc="150" baseline="0" dirty="0">
              <a:solidFill>
                <a:schemeClr val="tx1"/>
              </a:solidFill>
            </a:rPr>
            <a:t> DATASET</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rtl="0">
            <a:lnSpc>
              <a:spcPct val="100000"/>
            </a:lnSpc>
          </a:pPr>
          <a:r>
            <a:rPr lang="en-US" sz="1400" spc="50" baseline="0" dirty="0"/>
            <a:t>PREPARE AND CLEAN THE DATASET </a:t>
          </a:r>
          <a:endParaRPr lang="en-US" sz="14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rtl="0">
            <a:lnSpc>
              <a:spcPct val="90000"/>
            </a:lnSpc>
            <a:spcBef>
              <a:spcPct val="0"/>
            </a:spcBef>
            <a:spcAft>
              <a:spcPct val="35000"/>
            </a:spcAft>
            <a:buNone/>
          </a:pPr>
          <a:r>
            <a:rPr lang="en-US" sz="1600" kern="1200" spc="150" baseline="0" dirty="0">
              <a:solidFill>
                <a:schemeClr val="tx1"/>
              </a:solidFill>
            </a:rPr>
            <a:t>EDA</a:t>
          </a:r>
          <a:endParaRPr lang="en-US" sz="1600" kern="1200" spc="150" baseline="0" dirty="0">
            <a:solidFill>
              <a:schemeClr val="tx1"/>
            </a:solidFill>
            <a:latin typeface="Tenorite"/>
            <a:ea typeface="+mn-ea"/>
            <a:cs typeface="+mn-cs"/>
          </a:endParaRP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rtl="0">
            <a:lnSpc>
              <a:spcPct val="100000"/>
            </a:lnSpc>
            <a:spcBef>
              <a:spcPct val="0"/>
            </a:spcBef>
            <a:spcAft>
              <a:spcPct val="35000"/>
            </a:spcAft>
            <a:buNone/>
          </a:pPr>
          <a:r>
            <a:rPr lang="en-US" sz="1400" kern="1200" spc="50" baseline="0" dirty="0">
              <a:latin typeface="Tenorite"/>
            </a:rPr>
            <a:t>PERFORM</a:t>
          </a:r>
          <a:r>
            <a:rPr lang="en-US" sz="1400" kern="1200" spc="50" baseline="0" dirty="0"/>
            <a:t> EDA ON DATASET AND CHOOSE THE TYPE OF ALGORITHM</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dirty="0">
              <a:latin typeface="Tenorite"/>
              <a:ea typeface="+mn-ea"/>
              <a:cs typeface="+mn-cs"/>
            </a:rPr>
            <a:t>SPLIT THE PREPARED DATASET AND PERFORM CROSS VALIDATION</a:t>
          </a:r>
          <a:endParaRPr lang="en-US" sz="1400" kern="1200" spc="50" dirty="0">
            <a:ea typeface="+mn-ea"/>
            <a:cs typeface="+mn-cs"/>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MODEL</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BE698003-8CC3-4966-841E-77DB89D24821}" type="presOf" srcId="{4F85505A-81B6-4FDA-A144-900B71DAD946}" destId="{4132ECB1-6BEF-4935-AFA3-B2EAA48FDE7E}" srcOrd="0" destOrd="0" presId="urn:microsoft.com/office/officeart/2016/7/layout/HorizontalActionList"/>
    <dgm:cxn modelId="{95ACC504-EC5C-43D8-8080-56CB7E4923B4}" type="presOf" srcId="{50418D2B-9486-42DE-AFDD-1D31420040FF}" destId="{4FEB85EB-D046-4CDB-8A62-BBCE260C4490}"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328D3B14-3AFC-4D64-857F-ACA70E3B4551}" type="presOf" srcId="{73D947E0-108F-4D20-A71E-3CF329F97212}" destId="{BDBD7220-3F85-45D2-BED6-5BBFBC23EAE3}" srcOrd="0" destOrd="0" presId="urn:microsoft.com/office/officeart/2016/7/layout/HorizontalActionList"/>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2D633B56-E147-4EFC-B9EE-6C0413F329B0}" srcId="{0DD8915E-DC14-41D6-9BB5-F49E1C265163}" destId="{4F85505A-81B6-4FDA-A144-900B71DAD946}" srcOrd="3" destOrd="0" parTransId="{D9A96E25-7BBE-4DDD-8DDE-B4970D4340A8}" sibTransId="{68F74A88-49DC-44B1-BC0D-220A7B97601C}"/>
    <dgm:cxn modelId="{DA40547D-C1CC-4A46-BD96-5F91A94C596C}" type="presOf" srcId="{0EC0C300-11E4-45CF-8418-973585107209}" destId="{6B5FE59C-B471-448A-AA7A-B526DCC4D4CA}" srcOrd="0" destOrd="0" presId="urn:microsoft.com/office/officeart/2016/7/layout/HorizontalActionList"/>
    <dgm:cxn modelId="{F5438388-77C4-47B8-818F-0558C84A2810}" type="presOf" srcId="{8FE81FEC-2664-411F-AEB3-065F29F52751}" destId="{C8429E68-36DD-4F6A-A2F4-7CCDADCEFAD1}" srcOrd="0" destOrd="0" presId="urn:microsoft.com/office/officeart/2016/7/layout/HorizontalActionList"/>
    <dgm:cxn modelId="{D6C089A3-503F-4C59-B5FF-321735DCE530}" type="presOf" srcId="{B1AFA1AF-0FF8-45B3-A6D0-0E255A2F637D}" destId="{C4F84DEA-2002-4D32-8E80-70EEE05E345A}" srcOrd="0" destOrd="0" presId="urn:microsoft.com/office/officeart/2016/7/layout/HorizontalActionList"/>
    <dgm:cxn modelId="{4042C7A6-FA11-493F-8346-3BB41F44E0EE}" type="presOf" srcId="{30A490C8-22B4-4D68-875C-0F0DE2FF864D}" destId="{22359DD7-1BFB-4900-BAE6-6084F2F57988}" srcOrd="0" destOrd="0" presId="urn:microsoft.com/office/officeart/2016/7/layout/HorizontalActionList"/>
    <dgm:cxn modelId="{FBD572B1-FAD8-420C-B95F-D51F592CF1B5}" type="presOf" srcId="{A2322D3A-7AC2-4C5C-9D7E-EAB2313D47D4}" destId="{59606EB9-9F10-4D12-A33F-A242FDCC0D0F}" srcOrd="0" destOrd="0" presId="urn:microsoft.com/office/officeart/2016/7/layout/HorizontalActionList"/>
    <dgm:cxn modelId="{10C8FFC2-E9A9-4507-894F-4DA9FE4EF566}" type="presOf" srcId="{FEB4A941-E9FA-4A86-A673-85FF34B35F20}" destId="{C42A8BDE-B838-475D-AFDE-17B60D744AB6}"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3D399BD1-AB6D-4A9B-B562-3FA520D52DC2}" type="presOf" srcId="{E9682B4F-0217-4B50-923E-C104AA24290F}" destId="{49B7F8FA-D256-41EF-9327-52A3551D9A6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FFBDF5E0-6D6C-4A0D-9236-6435AAADC892}" type="presParOf" srcId="{E4B4F7C4-5024-45F0-9FD7-C5068A1AE6C4}" destId="{473E2436-1BC1-4A6C-8568-5C38418F52D1}" srcOrd="0" destOrd="0" presId="urn:microsoft.com/office/officeart/2016/7/layout/HorizontalActionList"/>
    <dgm:cxn modelId="{F72A1EC8-5FCD-4EAC-997B-B4DFA08DDB8D}" type="presParOf" srcId="{473E2436-1BC1-4A6C-8568-5C38418F52D1}" destId="{BDBD7220-3F85-45D2-BED6-5BBFBC23EAE3}" srcOrd="0" destOrd="0" presId="urn:microsoft.com/office/officeart/2016/7/layout/HorizontalActionList"/>
    <dgm:cxn modelId="{DF7EF10B-0F62-48E9-87CC-12E3065176E4}" type="presParOf" srcId="{473E2436-1BC1-4A6C-8568-5C38418F52D1}" destId="{22359DD7-1BFB-4900-BAE6-6084F2F57988}" srcOrd="1" destOrd="0" presId="urn:microsoft.com/office/officeart/2016/7/layout/HorizontalActionList"/>
    <dgm:cxn modelId="{F528A17E-206B-4BB2-88A5-19271B6A60FA}" type="presParOf" srcId="{E4B4F7C4-5024-45F0-9FD7-C5068A1AE6C4}" destId="{38C65349-0C40-499F-9765-B6F38C2DC3C3}" srcOrd="1" destOrd="0" presId="urn:microsoft.com/office/officeart/2016/7/layout/HorizontalActionList"/>
    <dgm:cxn modelId="{516DF75C-29B1-4E77-BD87-9C687AC70981}" type="presParOf" srcId="{E4B4F7C4-5024-45F0-9FD7-C5068A1AE6C4}" destId="{C6650FDC-3601-45F5-9125-6E3F90A53F8A}" srcOrd="2" destOrd="0" presId="urn:microsoft.com/office/officeart/2016/7/layout/HorizontalActionList"/>
    <dgm:cxn modelId="{BD137A29-D78F-46FA-9B8E-F37AC75A1681}" type="presParOf" srcId="{C6650FDC-3601-45F5-9125-6E3F90A53F8A}" destId="{C4F84DEA-2002-4D32-8E80-70EEE05E345A}" srcOrd="0" destOrd="0" presId="urn:microsoft.com/office/officeart/2016/7/layout/HorizontalActionList"/>
    <dgm:cxn modelId="{6B393C06-1257-417A-AE68-930A189FD1B5}" type="presParOf" srcId="{C6650FDC-3601-45F5-9125-6E3F90A53F8A}" destId="{4FEB85EB-D046-4CDB-8A62-BBCE260C4490}" srcOrd="1" destOrd="0" presId="urn:microsoft.com/office/officeart/2016/7/layout/HorizontalActionList"/>
    <dgm:cxn modelId="{D6B4D715-53F7-46AB-BD65-9E20D1B4A053}" type="presParOf" srcId="{E4B4F7C4-5024-45F0-9FD7-C5068A1AE6C4}" destId="{40F59683-723F-44D1-8379-95635EED1AA8}" srcOrd="3" destOrd="0" presId="urn:microsoft.com/office/officeart/2016/7/layout/HorizontalActionList"/>
    <dgm:cxn modelId="{C8994525-85B4-48CB-82F0-3580A23441EE}" type="presParOf" srcId="{E4B4F7C4-5024-45F0-9FD7-C5068A1AE6C4}" destId="{BB2E4F65-C461-40C3-BC82-6A29AA851F44}" srcOrd="4" destOrd="0" presId="urn:microsoft.com/office/officeart/2016/7/layout/HorizontalActionList"/>
    <dgm:cxn modelId="{5D757D56-CD63-4998-97F8-F813A0B3097F}" type="presParOf" srcId="{BB2E4F65-C461-40C3-BC82-6A29AA851F44}" destId="{49B7F8FA-D256-41EF-9327-52A3551D9A60}" srcOrd="0" destOrd="0" presId="urn:microsoft.com/office/officeart/2016/7/layout/HorizontalActionList"/>
    <dgm:cxn modelId="{E3BE56EB-1AEF-40D7-9CE7-1AAC6EC2390F}" type="presParOf" srcId="{BB2E4F65-C461-40C3-BC82-6A29AA851F44}" destId="{6B5FE59C-B471-448A-AA7A-B526DCC4D4CA}" srcOrd="1" destOrd="0" presId="urn:microsoft.com/office/officeart/2016/7/layout/HorizontalActionList"/>
    <dgm:cxn modelId="{2C824679-0387-45F2-81F9-4698D0570F9E}" type="presParOf" srcId="{E4B4F7C4-5024-45F0-9FD7-C5068A1AE6C4}" destId="{A91542D9-4FB3-4302-AD03-3D6EF82E6748}" srcOrd="5" destOrd="0" presId="urn:microsoft.com/office/officeart/2016/7/layout/HorizontalActionList"/>
    <dgm:cxn modelId="{5AC3E1D4-E5A2-4350-A3D1-770ABDABD619}" type="presParOf" srcId="{E4B4F7C4-5024-45F0-9FD7-C5068A1AE6C4}" destId="{1A7C3045-2DAF-4A19-82DB-79436B2E4575}" srcOrd="6" destOrd="0" presId="urn:microsoft.com/office/officeart/2016/7/layout/HorizontalActionList"/>
    <dgm:cxn modelId="{9AAB95E9-1C89-45A4-AA85-9DE3A5843086}" type="presParOf" srcId="{1A7C3045-2DAF-4A19-82DB-79436B2E4575}" destId="{4132ECB1-6BEF-4935-AFA3-B2EAA48FDE7E}" srcOrd="0" destOrd="0" presId="urn:microsoft.com/office/officeart/2016/7/layout/HorizontalActionList"/>
    <dgm:cxn modelId="{AA7560FA-B1DB-42F8-8E15-8ACA472A3665}" type="presParOf" srcId="{1A7C3045-2DAF-4A19-82DB-79436B2E4575}" destId="{C42A8BDE-B838-475D-AFDE-17B60D744AB6}" srcOrd="1" destOrd="0" presId="urn:microsoft.com/office/officeart/2016/7/layout/HorizontalActionList"/>
    <dgm:cxn modelId="{37AC527D-94AF-450E-B950-5A39CC45A546}" type="presParOf" srcId="{E4B4F7C4-5024-45F0-9FD7-C5068A1AE6C4}" destId="{D0DC94A3-770A-4810-A89A-7DB7918862F6}" srcOrd="7" destOrd="0" presId="urn:microsoft.com/office/officeart/2016/7/layout/HorizontalActionList"/>
    <dgm:cxn modelId="{1B8F5A27-847D-4B11-BF93-5853EB03B882}" type="presParOf" srcId="{E4B4F7C4-5024-45F0-9FD7-C5068A1AE6C4}" destId="{647B2244-AC3A-441A-A6FB-6136FA04F429}" srcOrd="8" destOrd="0" presId="urn:microsoft.com/office/officeart/2016/7/layout/HorizontalActionList"/>
    <dgm:cxn modelId="{8453E0CC-8BE0-4962-B2B3-8FEA58CBC162}" type="presParOf" srcId="{647B2244-AC3A-441A-A6FB-6136FA04F429}" destId="{59606EB9-9F10-4D12-A33F-A242FDCC0D0F}" srcOrd="0" destOrd="0" presId="urn:microsoft.com/office/officeart/2016/7/layout/HorizontalActionList"/>
    <dgm:cxn modelId="{782630FB-8712-4899-B177-18F90455AA9D}"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eaLnBrk="1" latinLnBrk="0" hangingPunct="1">
            <a:lnSpc>
              <a:spcPct val="90000"/>
            </a:lnSpc>
            <a:spcBef>
              <a:spcPct val="0"/>
            </a:spcBef>
            <a:spcAft>
              <a:spcPct val="35000"/>
            </a:spcAft>
            <a:buFont typeface="Arial" panose="020B0604020202020204" pitchFamily="34" charset="0"/>
            <a:buNone/>
          </a:pPr>
          <a:r>
            <a:rPr lang="en-US" sz="1600" b="0" kern="1200" spc="150" dirty="0">
              <a:solidFill>
                <a:schemeClr val="tx1"/>
              </a:solidFill>
              <a:latin typeface="Tenorite"/>
            </a:rPr>
            <a:t>DATASET</a:t>
          </a:r>
          <a:endParaRPr lang="en-US" sz="1600" b="0" kern="1200" spc="150" dirty="0">
            <a:solidFill>
              <a:schemeClr val="tx1"/>
            </a:solidFill>
          </a:endParaRPr>
        </a:p>
      </dsp:txBody>
      <dsp:txXfrm>
        <a:off x="13760" y="748982"/>
        <a:ext cx="2011384" cy="603415"/>
      </dsp:txXfrm>
    </dsp:sp>
    <dsp:sp modelId="{22359DD7-1BFB-4900-BAE6-6084F2F57988}">
      <dsp:nvSpPr>
        <dsp:cNvPr id="0" name=""/>
        <dsp:cNvSpPr/>
      </dsp:nvSpPr>
      <dsp:spPr>
        <a:xfrm>
          <a:off x="13760"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rtl="0">
            <a:lnSpc>
              <a:spcPct val="100000"/>
            </a:lnSpc>
            <a:spcBef>
              <a:spcPct val="0"/>
            </a:spcBef>
            <a:spcAft>
              <a:spcPct val="35000"/>
            </a:spcAft>
            <a:buNone/>
          </a:pPr>
          <a:r>
            <a:rPr lang="en-US" sz="1400" kern="1200" spc="50" baseline="0" dirty="0">
              <a:latin typeface="+mn-lt"/>
            </a:rPr>
            <a:t>DOWNLOADED FROM KAGGLE</a:t>
          </a:r>
        </a:p>
      </dsp:txBody>
      <dsp:txXfrm>
        <a:off x="13760" y="1352397"/>
        <a:ext cx="2011384" cy="1643532"/>
      </dsp:txXfrm>
    </dsp:sp>
    <dsp:sp modelId="{C4F84DEA-2002-4D32-8E80-70EEE05E345A}">
      <dsp:nvSpPr>
        <dsp:cNvPr id="0" name=""/>
        <dsp:cNvSpPr/>
      </dsp:nvSpPr>
      <dsp:spPr>
        <a:xfrm>
          <a:off x="2132933"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rtl="0">
            <a:lnSpc>
              <a:spcPct val="90000"/>
            </a:lnSpc>
            <a:spcBef>
              <a:spcPct val="0"/>
            </a:spcBef>
            <a:spcAft>
              <a:spcPct val="35000"/>
            </a:spcAft>
            <a:buNone/>
          </a:pPr>
          <a:r>
            <a:rPr lang="en-US" sz="1600" kern="1200" spc="150" baseline="0" dirty="0">
              <a:solidFill>
                <a:schemeClr val="tx1"/>
              </a:solidFill>
              <a:latin typeface="Tenorite"/>
            </a:rPr>
            <a:t>CLEANING</a:t>
          </a:r>
          <a:r>
            <a:rPr lang="en-US" sz="1600" kern="1200" spc="150" baseline="0" dirty="0">
              <a:solidFill>
                <a:schemeClr val="tx1"/>
              </a:solidFill>
            </a:rPr>
            <a:t> DATASET</a:t>
          </a:r>
        </a:p>
      </dsp:txBody>
      <dsp:txXfrm>
        <a:off x="2132933" y="748982"/>
        <a:ext cx="2011384" cy="603415"/>
      </dsp:txXfrm>
    </dsp:sp>
    <dsp:sp modelId="{4FEB85EB-D046-4CDB-8A62-BBCE260C4490}">
      <dsp:nvSpPr>
        <dsp:cNvPr id="0" name=""/>
        <dsp:cNvSpPr/>
      </dsp:nvSpPr>
      <dsp:spPr>
        <a:xfrm>
          <a:off x="2132933"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rtl="0">
            <a:lnSpc>
              <a:spcPct val="100000"/>
            </a:lnSpc>
            <a:spcBef>
              <a:spcPct val="0"/>
            </a:spcBef>
            <a:spcAft>
              <a:spcPct val="35000"/>
            </a:spcAft>
            <a:buNone/>
          </a:pPr>
          <a:r>
            <a:rPr lang="en-US" sz="1400" kern="1200" spc="50" baseline="0" dirty="0"/>
            <a:t>PREPARE AND CLEAN THE DATASET </a:t>
          </a:r>
          <a:endParaRPr lang="en-US" sz="1400" kern="1200" spc="50" baseline="0" dirty="0">
            <a:latin typeface="+mn-lt"/>
          </a:endParaRPr>
        </a:p>
      </dsp:txBody>
      <dsp:txXfrm>
        <a:off x="2132933" y="1352397"/>
        <a:ext cx="2011384" cy="1643532"/>
      </dsp:txXfrm>
    </dsp:sp>
    <dsp:sp modelId="{49B7F8FA-D256-41EF-9327-52A3551D9A60}">
      <dsp:nvSpPr>
        <dsp:cNvPr id="0" name=""/>
        <dsp:cNvSpPr/>
      </dsp:nvSpPr>
      <dsp:spPr>
        <a:xfrm>
          <a:off x="4252107"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rtl="0">
            <a:lnSpc>
              <a:spcPct val="90000"/>
            </a:lnSpc>
            <a:spcBef>
              <a:spcPct val="0"/>
            </a:spcBef>
            <a:spcAft>
              <a:spcPct val="35000"/>
            </a:spcAft>
            <a:buNone/>
          </a:pPr>
          <a:r>
            <a:rPr lang="en-US" sz="1600" kern="1200" spc="150" baseline="0" dirty="0">
              <a:solidFill>
                <a:schemeClr val="tx1"/>
              </a:solidFill>
            </a:rPr>
            <a:t>EDA</a:t>
          </a:r>
          <a:endParaRPr lang="en-US" sz="1600" kern="1200" spc="150" baseline="0" dirty="0">
            <a:solidFill>
              <a:schemeClr val="tx1"/>
            </a:solidFill>
            <a:latin typeface="Tenorite"/>
            <a:ea typeface="+mn-ea"/>
            <a:cs typeface="+mn-cs"/>
          </a:endParaRPr>
        </a:p>
      </dsp:txBody>
      <dsp:txXfrm>
        <a:off x="4252107" y="748982"/>
        <a:ext cx="2011384" cy="603415"/>
      </dsp:txXfrm>
    </dsp:sp>
    <dsp:sp modelId="{6B5FE59C-B471-448A-AA7A-B526DCC4D4CA}">
      <dsp:nvSpPr>
        <dsp:cNvPr id="0" name=""/>
        <dsp:cNvSpPr/>
      </dsp:nvSpPr>
      <dsp:spPr>
        <a:xfrm>
          <a:off x="4252107"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Tenorite"/>
            </a:rPr>
            <a:t>PERFORM</a:t>
          </a:r>
          <a:r>
            <a:rPr lang="en-US" sz="1400" kern="1200" spc="50" baseline="0" dirty="0"/>
            <a:t> EDA ON DATASET AND CHOOSE THE TYPE OF ALGORITHM</a:t>
          </a:r>
        </a:p>
      </dsp:txBody>
      <dsp:txXfrm>
        <a:off x="4252107" y="1352397"/>
        <a:ext cx="2011384" cy="1643532"/>
      </dsp:txXfrm>
    </dsp:sp>
    <dsp:sp modelId="{4132ECB1-6BEF-4935-AFA3-B2EAA48FDE7E}">
      <dsp:nvSpPr>
        <dsp:cNvPr id="0" name=""/>
        <dsp:cNvSpPr/>
      </dsp:nvSpPr>
      <dsp:spPr>
        <a:xfrm>
          <a:off x="6371281"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1281" y="748982"/>
        <a:ext cx="2011384" cy="603415"/>
      </dsp:txXfrm>
    </dsp:sp>
    <dsp:sp modelId="{C42A8BDE-B838-475D-AFDE-17B60D744AB6}">
      <dsp:nvSpPr>
        <dsp:cNvPr id="0" name=""/>
        <dsp:cNvSpPr/>
      </dsp:nvSpPr>
      <dsp:spPr>
        <a:xfrm>
          <a:off x="6371281"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dirty="0">
              <a:latin typeface="Tenorite"/>
              <a:ea typeface="+mn-ea"/>
              <a:cs typeface="+mn-cs"/>
            </a:rPr>
            <a:t>SPLIT THE PREPARED DATASET AND PERFORM CROSS VALIDATION</a:t>
          </a:r>
          <a:endParaRPr lang="en-US" sz="1400" kern="1200" spc="50" dirty="0">
            <a:ea typeface="+mn-ea"/>
            <a:cs typeface="+mn-cs"/>
          </a:endParaRPr>
        </a:p>
      </dsp:txBody>
      <dsp:txXfrm>
        <a:off x="6371281" y="1352397"/>
        <a:ext cx="2011384" cy="1643532"/>
      </dsp:txXfrm>
    </dsp:sp>
    <dsp:sp modelId="{59606EB9-9F10-4D12-A33F-A242FDCC0D0F}">
      <dsp:nvSpPr>
        <dsp:cNvPr id="0" name=""/>
        <dsp:cNvSpPr/>
      </dsp:nvSpPr>
      <dsp:spPr>
        <a:xfrm>
          <a:off x="8490455"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MODEL</a:t>
          </a:r>
        </a:p>
      </dsp:txBody>
      <dsp:txXfrm>
        <a:off x="8490455" y="748982"/>
        <a:ext cx="2011384" cy="603415"/>
      </dsp:txXfrm>
    </dsp:sp>
    <dsp:sp modelId="{C8429E68-36DD-4F6A-A2F4-7CCDADCEFAD1}">
      <dsp:nvSpPr>
        <dsp:cNvPr id="0" name=""/>
        <dsp:cNvSpPr/>
      </dsp:nvSpPr>
      <dsp:spPr>
        <a:xfrm>
          <a:off x="8490455"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PERFORM MACHINE LEARNING OPTIMISATION AND DEPLOY MODEL</a:t>
          </a:r>
        </a:p>
      </dsp:txBody>
      <dsp:txXfrm>
        <a:off x="8490455" y="1352397"/>
        <a:ext cx="2011384" cy="164353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050702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5/06/identity-theft-dont-let-it-happen-to-you-or-your-customers/" TargetMode="External"/><Relationship Id="rId4" Type="http://schemas.openxmlformats.org/officeDocument/2006/relationships/image" Target="../media/image1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5.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34">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36">
            <a:extLst>
              <a:ext uri="{FF2B5EF4-FFF2-40B4-BE49-F238E27FC236}">
                <a16:creationId xmlns:a16="http://schemas.microsoft.com/office/drawing/2014/main" id="{4B2AE301-8298-47C2-81FA-781BA50D9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38" name="Group 37">
              <a:extLst>
                <a:ext uri="{FF2B5EF4-FFF2-40B4-BE49-F238E27FC236}">
                  <a16:creationId xmlns:a16="http://schemas.microsoft.com/office/drawing/2014/main" id="{68DBE596-692C-4777-8933-9D5BB8533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42" name="Freeform: Shape 41">
                <a:extLst>
                  <a:ext uri="{FF2B5EF4-FFF2-40B4-BE49-F238E27FC236}">
                    <a16:creationId xmlns:a16="http://schemas.microsoft.com/office/drawing/2014/main" id="{9C38783D-8606-4709-8C6F-69DE0EF8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65A2D8C-561A-4347-88E9-4D84CF7CA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9" name="Group 38">
              <a:extLst>
                <a:ext uri="{FF2B5EF4-FFF2-40B4-BE49-F238E27FC236}">
                  <a16:creationId xmlns:a16="http://schemas.microsoft.com/office/drawing/2014/main" id="{77CB8EFE-31DC-44A2-A07E-FD84E8DA3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40" name="Freeform: Shape 39">
                <a:extLst>
                  <a:ext uri="{FF2B5EF4-FFF2-40B4-BE49-F238E27FC236}">
                    <a16:creationId xmlns:a16="http://schemas.microsoft.com/office/drawing/2014/main" id="{B6473FEC-46FF-4C7E-85BA-344E0365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8C875950-A52D-453F-A602-3E58AD41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3">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099175" y="1354819"/>
            <a:ext cx="5660206" cy="2074181"/>
          </a:xfrm>
        </p:spPr>
        <p:txBody>
          <a:bodyPr>
            <a:normAutofit fontScale="90000"/>
          </a:bodyPr>
          <a:lstStyle/>
          <a:p>
            <a:r>
              <a:rPr lang="en-US" sz="4900" b="1" dirty="0">
                <a:solidFill>
                  <a:schemeClr val="bg1"/>
                </a:solidFill>
              </a:rPr>
              <a:t>Credit Card Fraud Detection</a:t>
            </a:r>
            <a:endParaRPr lang="en-US" sz="4900" dirty="0">
              <a:solidFill>
                <a:schemeClr val="bg1"/>
              </a:solidFill>
            </a:endParaRPr>
          </a:p>
          <a:p>
            <a:r>
              <a:rPr lang="en-US" sz="5600" dirty="0">
                <a:solidFill>
                  <a:schemeClr val="bg1"/>
                </a:solidFill>
              </a:rPr>
              <a:t>            </a:t>
            </a:r>
            <a:r>
              <a:rPr lang="en-US" sz="2200" dirty="0">
                <a:solidFill>
                  <a:schemeClr val="bg1"/>
                </a:solidFill>
              </a:rPr>
              <a:t>By Apurva </a:t>
            </a:r>
            <a:r>
              <a:rPr lang="en-US" sz="2200" dirty="0" err="1">
                <a:solidFill>
                  <a:schemeClr val="bg1"/>
                </a:solidFill>
              </a:rPr>
              <a:t>Jogdand</a:t>
            </a:r>
            <a:endParaRPr lang="en-US" sz="2200" dirty="0">
              <a:solidFill>
                <a:schemeClr val="bg1"/>
              </a:solidFill>
            </a:endParaRPr>
          </a:p>
        </p:txBody>
      </p:sp>
      <p:pic>
        <p:nvPicPr>
          <p:cNvPr id="4" name="Picture 4" descr="A picture containing text, vector graphics&#10;&#10;Description automatically generated">
            <a:extLst>
              <a:ext uri="{FF2B5EF4-FFF2-40B4-BE49-F238E27FC236}">
                <a16:creationId xmlns:a16="http://schemas.microsoft.com/office/drawing/2014/main" id="{543ECF94-3986-469C-43E2-ABD9FEC06463}"/>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7697" r="25882" b="1392"/>
          <a:stretch/>
        </p:blipFill>
        <p:spPr>
          <a:xfrm>
            <a:off x="835024" y="1429488"/>
            <a:ext cx="4155594" cy="3287655"/>
          </a:xfrm>
          <a:prstGeom prst="rect">
            <a:avLst/>
          </a:prstGeom>
        </p:spPr>
      </p:pic>
      <p:sp>
        <p:nvSpPr>
          <p:cNvPr id="5" name="TextBox 4">
            <a:extLst>
              <a:ext uri="{FF2B5EF4-FFF2-40B4-BE49-F238E27FC236}">
                <a16:creationId xmlns:a16="http://schemas.microsoft.com/office/drawing/2014/main" id="{050BE755-0EC4-A329-4388-920A35CD2936}"/>
              </a:ext>
            </a:extLst>
          </p:cNvPr>
          <p:cNvSpPr txBox="1"/>
          <p:nvPr/>
        </p:nvSpPr>
        <p:spPr>
          <a:xfrm>
            <a:off x="2372594" y="4517088"/>
            <a:ext cx="261802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4CFF-9933-11B5-DED2-0009BBE87DA1}"/>
              </a:ext>
            </a:extLst>
          </p:cNvPr>
          <p:cNvSpPr>
            <a:spLocks noGrp="1"/>
          </p:cNvSpPr>
          <p:nvPr>
            <p:ph type="title"/>
          </p:nvPr>
        </p:nvSpPr>
        <p:spPr>
          <a:xfrm>
            <a:off x="2933700" y="892177"/>
            <a:ext cx="8421688" cy="887632"/>
          </a:xfrm>
        </p:spPr>
        <p:txBody>
          <a:bodyPr/>
          <a:lstStyle/>
          <a:p>
            <a:pPr algn="ctr"/>
            <a:r>
              <a:rPr lang="en-US">
                <a:ea typeface="+mj-lt"/>
                <a:cs typeface="+mj-lt"/>
              </a:rPr>
              <a:t>EXPLANATION AND INSIGHT</a:t>
            </a:r>
          </a:p>
          <a:p>
            <a:endParaRPr lang="en-US"/>
          </a:p>
        </p:txBody>
      </p:sp>
      <p:sp>
        <p:nvSpPr>
          <p:cNvPr id="3" name="Text Placeholder 2">
            <a:extLst>
              <a:ext uri="{FF2B5EF4-FFF2-40B4-BE49-F238E27FC236}">
                <a16:creationId xmlns:a16="http://schemas.microsoft.com/office/drawing/2014/main" id="{5DE411C3-EB19-9561-0DB7-0917800B26AB}"/>
              </a:ext>
            </a:extLst>
          </p:cNvPr>
          <p:cNvSpPr>
            <a:spLocks noGrp="1"/>
          </p:cNvSpPr>
          <p:nvPr>
            <p:ph type="body" idx="1"/>
          </p:nvPr>
        </p:nvSpPr>
        <p:spPr>
          <a:xfrm>
            <a:off x="2933700" y="2155074"/>
            <a:ext cx="3924300" cy="771361"/>
          </a:xfrm>
        </p:spPr>
        <p:txBody>
          <a:bodyPr/>
          <a:lstStyle/>
          <a:p>
            <a:r>
              <a:rPr lang="en-US"/>
              <a:t>MODEL</a:t>
            </a:r>
          </a:p>
        </p:txBody>
      </p:sp>
      <p:sp>
        <p:nvSpPr>
          <p:cNvPr id="4" name="Content Placeholder 3">
            <a:extLst>
              <a:ext uri="{FF2B5EF4-FFF2-40B4-BE49-F238E27FC236}">
                <a16:creationId xmlns:a16="http://schemas.microsoft.com/office/drawing/2014/main" id="{D87668D1-EC30-F73E-8952-247874866226}"/>
              </a:ext>
            </a:extLst>
          </p:cNvPr>
          <p:cNvSpPr>
            <a:spLocks noGrp="1"/>
          </p:cNvSpPr>
          <p:nvPr>
            <p:ph sz="half" idx="2"/>
          </p:nvPr>
        </p:nvSpPr>
        <p:spPr>
          <a:xfrm>
            <a:off x="2933700" y="3212744"/>
            <a:ext cx="3924300" cy="2619729"/>
          </a:xfrm>
        </p:spPr>
        <p:txBody>
          <a:bodyPr vert="horz" lIns="91440" tIns="45720" rIns="91440" bIns="45720" rtlCol="0" anchor="t">
            <a:normAutofit fontScale="92500" lnSpcReduction="20000"/>
          </a:bodyPr>
          <a:lstStyle/>
          <a:p>
            <a:pPr marL="285750" indent="-285750">
              <a:buChar char="•"/>
            </a:pPr>
            <a:r>
              <a:rPr lang="en-US" dirty="0"/>
              <a:t>After splitting  our Data we came to Model Training .</a:t>
            </a:r>
          </a:p>
          <a:p>
            <a:pPr marL="285750" indent="-285750">
              <a:buChar char="•"/>
            </a:pPr>
            <a:r>
              <a:rPr lang="en-US" dirty="0"/>
              <a:t>Here we perform </a:t>
            </a:r>
            <a:r>
              <a:rPr lang="en-US" dirty="0">
                <a:ea typeface="+mn-lt"/>
                <a:cs typeface="+mn-lt"/>
              </a:rPr>
              <a:t>Logistic regression on our train dataset</a:t>
            </a:r>
          </a:p>
          <a:p>
            <a:pPr marL="285750" indent="-285750">
              <a:buChar char="•"/>
            </a:pPr>
            <a:r>
              <a:rPr lang="en-US" dirty="0">
                <a:ea typeface="+mn-lt"/>
                <a:cs typeface="+mn-lt"/>
              </a:rPr>
              <a:t>Logistic regression is used </a:t>
            </a:r>
            <a:r>
              <a:rPr lang="en-US" b="1" dirty="0">
                <a:ea typeface="+mn-lt"/>
                <a:cs typeface="+mn-lt"/>
              </a:rPr>
              <a:t>to predict the categorical dependent variable</a:t>
            </a:r>
            <a:r>
              <a:rPr lang="en-US" dirty="0">
                <a:ea typeface="+mn-lt"/>
                <a:cs typeface="+mn-lt"/>
              </a:rPr>
              <a:t>.</a:t>
            </a:r>
            <a:endParaRPr lang="en-US" dirty="0"/>
          </a:p>
          <a:p>
            <a:pPr marL="285750" indent="-285750">
              <a:buChar char="•"/>
            </a:pPr>
            <a:r>
              <a:rPr lang="en-US" dirty="0">
                <a:ea typeface="+mn-lt"/>
                <a:cs typeface="+mn-lt"/>
              </a:rPr>
              <a:t>It's used when the prediction is categorical, for example, yes or no, true or false,( 0 or 1)</a:t>
            </a:r>
            <a:endParaRPr lang="en-US" dirty="0"/>
          </a:p>
          <a:p>
            <a:pPr marL="285750" indent="-285750">
              <a:buChar char="•"/>
            </a:pPr>
            <a:r>
              <a:rPr lang="en-US" dirty="0"/>
              <a:t>And our data was containing data in form of</a:t>
            </a:r>
            <a:r>
              <a:rPr lang="en-US" b="1" dirty="0"/>
              <a:t> 0 or 1</a:t>
            </a:r>
          </a:p>
          <a:p>
            <a:pPr marL="285750" indent="-285750">
              <a:buChar char="•"/>
            </a:pPr>
            <a:endParaRPr lang="en-US" dirty="0"/>
          </a:p>
        </p:txBody>
      </p:sp>
      <p:sp>
        <p:nvSpPr>
          <p:cNvPr id="5" name="Text Placeholder 4">
            <a:extLst>
              <a:ext uri="{FF2B5EF4-FFF2-40B4-BE49-F238E27FC236}">
                <a16:creationId xmlns:a16="http://schemas.microsoft.com/office/drawing/2014/main" id="{15E883DE-9E6D-E61D-6678-F7EA5FB40D5E}"/>
              </a:ext>
            </a:extLst>
          </p:cNvPr>
          <p:cNvSpPr>
            <a:spLocks noGrp="1"/>
          </p:cNvSpPr>
          <p:nvPr>
            <p:ph type="body" sz="quarter" idx="3"/>
          </p:nvPr>
        </p:nvSpPr>
        <p:spPr>
          <a:xfrm>
            <a:off x="7410173" y="2207626"/>
            <a:ext cx="3943627" cy="718809"/>
          </a:xfrm>
        </p:spPr>
        <p:txBody>
          <a:bodyPr/>
          <a:lstStyle/>
          <a:p>
            <a:r>
              <a:rPr lang="en-US"/>
              <a:t>DEPLOY MODEL</a:t>
            </a:r>
          </a:p>
        </p:txBody>
      </p:sp>
      <p:sp>
        <p:nvSpPr>
          <p:cNvPr id="6" name="Content Placeholder 5">
            <a:extLst>
              <a:ext uri="{FF2B5EF4-FFF2-40B4-BE49-F238E27FC236}">
                <a16:creationId xmlns:a16="http://schemas.microsoft.com/office/drawing/2014/main" id="{15C6E0D9-08A4-F101-A7F8-FC7AD2FC04E6}"/>
              </a:ext>
            </a:extLst>
          </p:cNvPr>
          <p:cNvSpPr>
            <a:spLocks noGrp="1"/>
          </p:cNvSpPr>
          <p:nvPr>
            <p:ph sz="quarter" idx="4"/>
          </p:nvPr>
        </p:nvSpPr>
        <p:spPr>
          <a:xfrm>
            <a:off x="7410173" y="3212744"/>
            <a:ext cx="3943627" cy="2619729"/>
          </a:xfrm>
        </p:spPr>
        <p:txBody>
          <a:bodyPr vert="horz" lIns="91440" tIns="45720" rIns="91440" bIns="45720" rtlCol="0" anchor="t">
            <a:normAutofit fontScale="92500" lnSpcReduction="20000"/>
          </a:bodyPr>
          <a:lstStyle/>
          <a:p>
            <a:pPr marL="285750" indent="-285750">
              <a:buChar char="•"/>
            </a:pPr>
            <a:r>
              <a:rPr lang="en-US" dirty="0"/>
              <a:t>We deploy our model and after that we use Accuracy score.</a:t>
            </a:r>
          </a:p>
          <a:p>
            <a:pPr marL="285750" indent="-285750">
              <a:buChar char="•"/>
            </a:pPr>
            <a:r>
              <a:rPr lang="en-US" dirty="0">
                <a:ea typeface="+mn-lt"/>
                <a:cs typeface="+mn-lt"/>
              </a:rPr>
              <a:t>It measure the model performance in terms of measuring the ratio of sum of true positive and true negatives out of all the predictions made</a:t>
            </a:r>
            <a:endParaRPr lang="en-US" dirty="0"/>
          </a:p>
          <a:p>
            <a:pPr marL="285750" indent="-285750">
              <a:buChar char="•"/>
            </a:pPr>
            <a:r>
              <a:rPr lang="en-US" dirty="0"/>
              <a:t>In Simple word, It tells about model performance and give us the score percentage about model</a:t>
            </a:r>
          </a:p>
          <a:p>
            <a:pPr marL="285750" indent="-285750">
              <a:buChar char="•"/>
            </a:pPr>
            <a:r>
              <a:rPr lang="en-US" dirty="0"/>
              <a:t>So our model gives </a:t>
            </a:r>
            <a:r>
              <a:rPr lang="en-US" b="1" dirty="0">
                <a:latin typeface="Consolas"/>
              </a:rPr>
              <a:t>94%</a:t>
            </a:r>
            <a:r>
              <a:rPr lang="en-US" dirty="0"/>
              <a:t>  </a:t>
            </a:r>
            <a:r>
              <a:rPr lang="en-US" dirty="0">
                <a:ea typeface="+mn-lt"/>
                <a:cs typeface="+mn-lt"/>
              </a:rPr>
              <a:t>Accuracy on training dataset.</a:t>
            </a:r>
            <a:endParaRPr lang="en-US" dirty="0"/>
          </a:p>
          <a:p>
            <a:pPr marL="285750" indent="-285750">
              <a:buChar char="•"/>
            </a:pPr>
            <a:r>
              <a:rPr lang="en-US" dirty="0"/>
              <a:t>And </a:t>
            </a:r>
            <a:r>
              <a:rPr lang="en-US" dirty="0">
                <a:latin typeface="Consolas"/>
              </a:rPr>
              <a:t>91% </a:t>
            </a:r>
            <a:r>
              <a:rPr lang="en-US" dirty="0">
                <a:ea typeface="+mn-lt"/>
                <a:cs typeface="+mn-lt"/>
              </a:rPr>
              <a:t>Accuracy on test dataset.</a:t>
            </a:r>
            <a:endParaRPr lang="en-US" dirty="0"/>
          </a:p>
          <a:p>
            <a:endParaRPr lang="en-US" dirty="0"/>
          </a:p>
        </p:txBody>
      </p:sp>
      <p:sp>
        <p:nvSpPr>
          <p:cNvPr id="7" name="Footer Placeholder 6">
            <a:extLst>
              <a:ext uri="{FF2B5EF4-FFF2-40B4-BE49-F238E27FC236}">
                <a16:creationId xmlns:a16="http://schemas.microsoft.com/office/drawing/2014/main" id="{BE261D5A-332E-C965-7427-B5F4579279C9}"/>
              </a:ext>
            </a:extLst>
          </p:cNvPr>
          <p:cNvSpPr>
            <a:spLocks noGrp="1"/>
          </p:cNvSpPr>
          <p:nvPr>
            <p:ph type="ftr" sz="quarter" idx="11"/>
          </p:nvPr>
        </p:nvSpPr>
        <p:spPr/>
        <p:txBody>
          <a:bodyPr/>
          <a:lstStyle/>
          <a:p>
            <a:r>
              <a:rPr lang="en-US" dirty="0"/>
              <a:t>PRESENTATION TITLE</a:t>
            </a:r>
          </a:p>
          <a:p>
            <a:r>
              <a:rPr lang="en-US" b="1" cap="all" dirty="0">
                <a:ea typeface="+mn-lt"/>
                <a:cs typeface="+mn-lt"/>
              </a:rPr>
              <a:t>CREDIT CARD FRAUD DETECTION</a:t>
            </a:r>
            <a:endParaRPr lang="en-US" dirty="0"/>
          </a:p>
        </p:txBody>
      </p:sp>
      <p:sp>
        <p:nvSpPr>
          <p:cNvPr id="8" name="Slide Number Placeholder 7">
            <a:extLst>
              <a:ext uri="{FF2B5EF4-FFF2-40B4-BE49-F238E27FC236}">
                <a16:creationId xmlns:a16="http://schemas.microsoft.com/office/drawing/2014/main" id="{DD7C7C9E-7438-3B63-9C0C-FE205E21096A}"/>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68045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Smiling Face with No Fill">
            <a:extLst>
              <a:ext uri="{FF2B5EF4-FFF2-40B4-BE49-F238E27FC236}">
                <a16:creationId xmlns:a16="http://schemas.microsoft.com/office/drawing/2014/main" id="{1B9654BC-F353-1973-07BD-223A03B9CE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2228" y="782595"/>
            <a:ext cx="2727366" cy="2727366"/>
          </a:xfrm>
          <a:prstGeom prst="rect">
            <a:avLst/>
          </a:prstGeom>
        </p:spPr>
      </p:pic>
      <p:grpSp>
        <p:nvGrpSpPr>
          <p:cNvPr id="15" name="Group 14">
            <a:extLst>
              <a:ext uri="{FF2B5EF4-FFF2-40B4-BE49-F238E27FC236}">
                <a16:creationId xmlns:a16="http://schemas.microsoft.com/office/drawing/2014/main" id="{59A59B10-9D94-4C5B-8BF0-95928DCE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6" name="Group 15">
              <a:extLst>
                <a:ext uri="{FF2B5EF4-FFF2-40B4-BE49-F238E27FC236}">
                  <a16:creationId xmlns:a16="http://schemas.microsoft.com/office/drawing/2014/main" id="{354E31B9-72DD-4DE4-B3E3-4395530BEC1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20" name="Freeform: Shape 19">
                <a:extLst>
                  <a:ext uri="{FF2B5EF4-FFF2-40B4-BE49-F238E27FC236}">
                    <a16:creationId xmlns:a16="http://schemas.microsoft.com/office/drawing/2014/main" id="{68738192-1FEA-49E1-BFF3-6D1C324A5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3C51644-0F34-453B-92B8-9FF33932E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7" name="Group 16">
              <a:extLst>
                <a:ext uri="{FF2B5EF4-FFF2-40B4-BE49-F238E27FC236}">
                  <a16:creationId xmlns:a16="http://schemas.microsoft.com/office/drawing/2014/main" id="{8ADB9AB8-2EB4-4B5E-9A1E-84F2E44D91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8" name="Freeform: Shape 17">
                <a:extLst>
                  <a:ext uri="{FF2B5EF4-FFF2-40B4-BE49-F238E27FC236}">
                    <a16:creationId xmlns:a16="http://schemas.microsoft.com/office/drawing/2014/main" id="{95F439B0-E080-4B01-85AF-D226A85BA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EDEC643B-AA3F-4913-B411-1458BCEF2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4">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838199" y="1120676"/>
            <a:ext cx="5257801" cy="2308324"/>
          </a:xfrm>
        </p:spPr>
        <p:txBody>
          <a:bodyPr>
            <a:normAutofit/>
          </a:bodyPr>
          <a:lstStyle/>
          <a:p>
            <a:r>
              <a:rPr lang="en-US" sz="7200"/>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7859713" y="6025942"/>
            <a:ext cx="3497262" cy="365125"/>
          </a:xfrm>
        </p:spPr>
        <p:txBody>
          <a:bodyPr>
            <a:normAutofit/>
          </a:bodyPr>
          <a:lstStyle/>
          <a:p>
            <a:pPr algn="r">
              <a:lnSpc>
                <a:spcPct val="90000"/>
              </a:lnSpc>
              <a:spcAft>
                <a:spcPts val="600"/>
              </a:spcAft>
            </a:pPr>
            <a:r>
              <a:rPr lang="en-US" sz="700">
                <a:solidFill>
                  <a:schemeClr val="bg1">
                    <a:alpha val="60000"/>
                  </a:schemeClr>
                </a:solidFill>
              </a:rPr>
              <a:t>PRESENTATION TITLE</a:t>
            </a:r>
          </a:p>
          <a:p>
            <a:pPr algn="r">
              <a:lnSpc>
                <a:spcPct val="90000"/>
              </a:lnSpc>
              <a:spcAft>
                <a:spcPts val="600"/>
              </a:spcAft>
            </a:pPr>
            <a:r>
              <a:rPr lang="en-US" sz="700" b="1" cap="all">
                <a:solidFill>
                  <a:schemeClr val="bg1">
                    <a:alpha val="60000"/>
                  </a:schemeClr>
                </a:solidFill>
                <a:ea typeface="+mn-lt"/>
                <a:cs typeface="+mn-lt"/>
              </a:rPr>
              <a:t>CREDIT CARD FRAUD DETECTION</a:t>
            </a:r>
            <a:endParaRPr lang="en-US" sz="700">
              <a:solidFill>
                <a:schemeClr val="bg1">
                  <a:alpha val="60000"/>
                </a:schemeClr>
              </a:solidFill>
            </a:endParaRPr>
          </a:p>
        </p:txBody>
      </p:sp>
    </p:spTree>
    <p:extLst>
      <p:ext uri="{BB962C8B-B14F-4D97-AF65-F5344CB8AC3E}">
        <p14:creationId xmlns:p14="http://schemas.microsoft.com/office/powerpoint/2010/main" val="196978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vert="horz" lIns="91440" tIns="45720" rIns="91440" bIns="45720" rtlCol="0" anchor="t">
            <a:normAutofit lnSpcReduction="10000"/>
          </a:bodyPr>
          <a:lstStyle/>
          <a:p>
            <a:r>
              <a:rPr lang="en-US" dirty="0"/>
              <a:t>Introduction</a:t>
            </a:r>
          </a:p>
          <a:p>
            <a:r>
              <a:rPr lang="en-US" dirty="0"/>
              <a:t>Primary goals</a:t>
            </a:r>
          </a:p>
          <a:p>
            <a:r>
              <a:rPr lang="en-US" dirty="0"/>
              <a:t>Plan</a:t>
            </a:r>
          </a:p>
          <a:p>
            <a:r>
              <a:rPr lang="en-US" dirty="0"/>
              <a:t>Existing System</a:t>
            </a:r>
          </a:p>
          <a:p>
            <a:r>
              <a:rPr lang="en-US" dirty="0"/>
              <a:t>Explanation and insight</a:t>
            </a:r>
          </a:p>
          <a:p>
            <a:r>
              <a:rPr lang="en-US" dirty="0"/>
              <a:t>Model And </a:t>
            </a:r>
            <a:r>
              <a:rPr lang="en-US" dirty="0">
                <a:ea typeface="+mn-lt"/>
                <a:cs typeface="+mn-lt"/>
              </a:rPr>
              <a:t>Accuracy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993955" y="6356349"/>
            <a:ext cx="2482842" cy="365125"/>
          </a:xfrm>
        </p:spPr>
        <p:txBody>
          <a:bodyPr/>
          <a:lstStyle/>
          <a:p>
            <a:r>
              <a:rPr lang="en-US" dirty="0"/>
              <a:t>PRESENTATION</a:t>
            </a:r>
            <a:r>
              <a:rPr lang="en-US" dirty="0">
                <a:ea typeface="+mn-lt"/>
                <a:cs typeface="+mn-lt"/>
              </a:rPr>
              <a:t> </a:t>
            </a:r>
            <a:r>
              <a:rPr lang="en-US" b="1" cap="all" dirty="0">
                <a:ea typeface="+mn-lt"/>
                <a:cs typeface="+mn-lt"/>
              </a:rPr>
              <a:t>CREDIT CARD FRAUD DETECTION</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240361"/>
            <a:ext cx="5900025" cy="1946001"/>
          </a:xfrm>
        </p:spPr>
        <p:txBody>
          <a:bodyPr vert="horz" lIns="91440" tIns="45720" rIns="91440" bIns="45720" rtlCol="0" anchor="t">
            <a:normAutofit/>
          </a:bodyPr>
          <a:lstStyle/>
          <a:p>
            <a:r>
              <a:rPr lang="en-US" dirty="0">
                <a:ea typeface="+mn-lt"/>
                <a:cs typeface="+mn-lt"/>
              </a:rPr>
              <a:t>The dataset contains transactions made by credit cards in September 2013 by European cardholders. It is important that credit card companies are able to recognize fraudulent credit card transactions so that customers are not charged for items that they did not purchase.</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a:p>
            <a:r>
              <a:rPr lang="en-US" dirty="0"/>
              <a:t> </a:t>
            </a:r>
            <a:r>
              <a:rPr lang="en-US" b="1" cap="all" dirty="0">
                <a:ea typeface="+mn-lt"/>
                <a:cs typeface="+mn-lt"/>
              </a:rPr>
              <a:t>CREDIT CARD FRAUD DETECTION</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838199" y="1120676"/>
            <a:ext cx="7021513" cy="2308324"/>
          </a:xfrm>
        </p:spPr>
        <p:txBody>
          <a:bodyPr>
            <a:normAutofit/>
          </a:bodyPr>
          <a:lstStyle/>
          <a:p>
            <a:r>
              <a:rPr lang="en-US" sz="720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835024" y="3809999"/>
            <a:ext cx="7025753" cy="1012778"/>
          </a:xfrm>
        </p:spPr>
        <p:txBody>
          <a:bodyPr vert="horz" lIns="91440" tIns="45720" rIns="91440" bIns="45720" rtlCol="0" anchor="t">
            <a:normAutofit/>
          </a:bodyPr>
          <a:lstStyle/>
          <a:p>
            <a:r>
              <a:rPr lang="en-US" sz="2400" dirty="0"/>
              <a:t>To find fraud Transaction and build model that can detect fraud Transaction</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5559-E484-0DF2-6466-DA4CD4BD0E46}"/>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1622B06E-8C74-B986-CCAF-1FB6B7494E01}"/>
              </a:ext>
            </a:extLst>
          </p:cNvPr>
          <p:cNvSpPr>
            <a:spLocks noGrp="1"/>
          </p:cNvSpPr>
          <p:nvPr>
            <p:ph idx="1"/>
          </p:nvPr>
        </p:nvSpPr>
        <p:spPr/>
        <p:txBody>
          <a:bodyPr>
            <a:normAutofit fontScale="92500" lnSpcReduction="10000"/>
          </a:bodyPr>
          <a:lstStyle/>
          <a:p>
            <a:r>
              <a:rPr lang="en-US" dirty="0"/>
              <a:t>In existing System, research about a case study involving credit card fraud detection mostly used supervised learning techniques logistic regression and random forest algorithm were used. </a:t>
            </a:r>
          </a:p>
          <a:p>
            <a:r>
              <a:rPr lang="en-US" dirty="0"/>
              <a:t>These Models had given accuracy above 90%</a:t>
            </a:r>
            <a:endParaRPr lang="en-IN" dirty="0"/>
          </a:p>
        </p:txBody>
      </p:sp>
    </p:spTree>
    <p:extLst>
      <p:ext uri="{BB962C8B-B14F-4D97-AF65-F5344CB8AC3E}">
        <p14:creationId xmlns:p14="http://schemas.microsoft.com/office/powerpoint/2010/main" val="19569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Robot">
            <a:extLst>
              <a:ext uri="{FF2B5EF4-FFF2-40B4-BE49-F238E27FC236}">
                <a16:creationId xmlns:a16="http://schemas.microsoft.com/office/drawing/2014/main" id="{CE6E955F-D328-366F-93C8-2C481C814E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2228" y="782595"/>
            <a:ext cx="2727366" cy="2727366"/>
          </a:xfrm>
          <a:prstGeom prst="rect">
            <a:avLst/>
          </a:prstGeom>
        </p:spPr>
      </p:pic>
      <p:grpSp>
        <p:nvGrpSpPr>
          <p:cNvPr id="15" name="Group 14">
            <a:extLst>
              <a:ext uri="{FF2B5EF4-FFF2-40B4-BE49-F238E27FC236}">
                <a16:creationId xmlns:a16="http://schemas.microsoft.com/office/drawing/2014/main" id="{59A59B10-9D94-4C5B-8BF0-95928DCE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6" name="Group 15">
              <a:extLst>
                <a:ext uri="{FF2B5EF4-FFF2-40B4-BE49-F238E27FC236}">
                  <a16:creationId xmlns:a16="http://schemas.microsoft.com/office/drawing/2014/main" id="{354E31B9-72DD-4DE4-B3E3-4395530BEC1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20" name="Freeform: Shape 19">
                <a:extLst>
                  <a:ext uri="{FF2B5EF4-FFF2-40B4-BE49-F238E27FC236}">
                    <a16:creationId xmlns:a16="http://schemas.microsoft.com/office/drawing/2014/main" id="{68738192-1FEA-49E1-BFF3-6D1C324A5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3C51644-0F34-453B-92B8-9FF33932E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7" name="Group 16">
              <a:extLst>
                <a:ext uri="{FF2B5EF4-FFF2-40B4-BE49-F238E27FC236}">
                  <a16:creationId xmlns:a16="http://schemas.microsoft.com/office/drawing/2014/main" id="{8ADB9AB8-2EB4-4B5E-9A1E-84F2E44D91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8" name="Freeform: Shape 17">
                <a:extLst>
                  <a:ext uri="{FF2B5EF4-FFF2-40B4-BE49-F238E27FC236}">
                    <a16:creationId xmlns:a16="http://schemas.microsoft.com/office/drawing/2014/main" id="{95F439B0-E080-4B01-85AF-D226A85BA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EDEC643B-AA3F-4913-B411-1458BCEF2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4">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199" y="1120676"/>
            <a:ext cx="5257801" cy="2308324"/>
          </a:xfrm>
        </p:spPr>
        <p:txBody>
          <a:bodyPr vert="horz" lIns="91440" tIns="45720" rIns="91440" bIns="45720" rtlCol="0" anchor="b">
            <a:normAutofit/>
          </a:bodyPr>
          <a:lstStyle/>
          <a:p>
            <a:r>
              <a:rPr lang="en-US" sz="3400" kern="1200">
                <a:solidFill>
                  <a:schemeClr val="bg1"/>
                </a:solidFill>
                <a:latin typeface="+mj-lt"/>
                <a:ea typeface="+mj-ea"/>
                <a:cs typeface="+mj-cs"/>
              </a:rPr>
              <a:t>Predicting the future isn’t magic, it’s artificial intelligence.</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835024" y="3809999"/>
            <a:ext cx="7025753" cy="1012778"/>
          </a:xfrm>
        </p:spPr>
        <p:txBody>
          <a:bodyPr vert="horz" lIns="91440" tIns="45720" rIns="91440" bIns="45720" rtlCol="0">
            <a:normAutofit/>
          </a:bodyPr>
          <a:lstStyle/>
          <a:p>
            <a:r>
              <a:rPr lang="en-US" sz="2400" kern="1200">
                <a:solidFill>
                  <a:schemeClr val="bg1"/>
                </a:solidFill>
                <a:latin typeface="+mn-lt"/>
                <a:ea typeface="+mn-ea"/>
                <a:cs typeface="+mn-cs"/>
              </a:rPr>
              <a:t>Dave Waters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8737600" y="466933"/>
            <a:ext cx="2635250" cy="707886"/>
          </a:xfrm>
        </p:spPr>
        <p:txBody>
          <a:bodyPr vert="horz" lIns="91440" tIns="45720" rIns="91440" bIns="45720" rtlCol="0" anchor="ctr">
            <a:normAutofit/>
          </a:bodyPr>
          <a:lstStyle/>
          <a:p>
            <a:pPr>
              <a:lnSpc>
                <a:spcPct val="90000"/>
              </a:lnSpc>
              <a:spcAft>
                <a:spcPts val="600"/>
              </a:spcAft>
            </a:pPr>
            <a:fld id="{A49DFD55-3C28-40EF-9E31-A92D2E4017FF}" type="slidenum">
              <a:rPr lang="en-US" sz="4400">
                <a:solidFill>
                  <a:schemeClr val="bg1"/>
                </a:solidFill>
              </a:rPr>
              <a:pPr>
                <a:lnSpc>
                  <a:spcPct val="90000"/>
                </a:lnSpc>
                <a:spcAft>
                  <a:spcPts val="600"/>
                </a:spcAft>
              </a:pPr>
              <a:t>6</a:t>
            </a:fld>
            <a:endParaRPr lang="en-US" sz="4400">
              <a:solidFill>
                <a:schemeClr val="bg1"/>
              </a:solidFill>
            </a:endParaRP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7859713" y="6025942"/>
            <a:ext cx="3497262" cy="365125"/>
          </a:xfrm>
        </p:spPr>
        <p:txBody>
          <a:bodyPr vert="horz" lIns="91440" tIns="45720" rIns="91440" bIns="45720" rtlCol="0" anchor="ctr">
            <a:normAutofit/>
          </a:bodyPr>
          <a:lstStyle/>
          <a:p>
            <a:pPr algn="r">
              <a:lnSpc>
                <a:spcPct val="90000"/>
              </a:lnSpc>
              <a:spcAft>
                <a:spcPts val="600"/>
              </a:spcAft>
            </a:pPr>
            <a:r>
              <a:rPr lang="en-US" sz="700" kern="1200">
                <a:solidFill>
                  <a:schemeClr val="bg1">
                    <a:alpha val="60000"/>
                  </a:schemeClr>
                </a:solidFill>
                <a:latin typeface="+mn-lt"/>
                <a:ea typeface="+mn-ea"/>
                <a:cs typeface="+mn-cs"/>
              </a:rPr>
              <a:t>PRESENTATION TITLE</a:t>
            </a:r>
          </a:p>
          <a:p>
            <a:pPr algn="r">
              <a:lnSpc>
                <a:spcPct val="90000"/>
              </a:lnSpc>
              <a:spcAft>
                <a:spcPts val="600"/>
              </a:spcAft>
            </a:pPr>
            <a:r>
              <a:rPr lang="en-US" sz="700" b="1" kern="1200" cap="all">
                <a:solidFill>
                  <a:schemeClr val="bg1">
                    <a:alpha val="60000"/>
                  </a:schemeClr>
                </a:solidFill>
                <a:latin typeface="+mn-lt"/>
                <a:ea typeface="+mn-ea"/>
                <a:cs typeface="+mn-cs"/>
              </a:rPr>
              <a:t>CREDIT CARD FRAUD DETECTION</a:t>
            </a:r>
            <a:endParaRPr lang="en-US" sz="700" kern="1200">
              <a:solidFill>
                <a:schemeClr val="bg1">
                  <a:alpha val="60000"/>
                </a:schemeClr>
              </a:solidFill>
              <a:latin typeface="+mn-lt"/>
              <a:ea typeface="+mn-ea"/>
              <a:cs typeface="+mn-cs"/>
            </a:endParaRPr>
          </a:p>
        </p:txBody>
      </p:sp>
    </p:spTree>
    <p:extLst>
      <p:ext uri="{BB962C8B-B14F-4D97-AF65-F5344CB8AC3E}">
        <p14:creationId xmlns:p14="http://schemas.microsoft.com/office/powerpoint/2010/main" val="74437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a:t>
            </a:r>
            <a:r>
              <a:rPr lang="en-US"/>
              <a:t>machine</a:t>
            </a:r>
            <a:r>
              <a:rPr lang="en-US" dirty="0"/>
              <a:t> </a:t>
            </a:r>
            <a:r>
              <a:rPr lang="en-US"/>
              <a:t>learning</a:t>
            </a:r>
            <a:r>
              <a:rPr lang="en-US" dirty="0"/>
              <a:t> MODEL </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a:p>
            <a:r>
              <a:rPr lang="en-US" b="1" cap="all" dirty="0">
                <a:ea typeface="+mn-lt"/>
                <a:cs typeface="+mn-lt"/>
              </a:rPr>
              <a:t>CREDIT CARD FRAUD DETECTION</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a:t>Library &amp; Function used in python</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271126"/>
            <a:ext cx="3924300" cy="488895"/>
          </a:xfrm>
        </p:spPr>
        <p:txBody>
          <a:bodyPr/>
          <a:lstStyle/>
          <a:p>
            <a:r>
              <a:rPr lang="en-US" dirty="0"/>
              <a:t>Library</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2882106"/>
            <a:ext cx="3924300" cy="3313224"/>
          </a:xfrm>
        </p:spPr>
        <p:txBody>
          <a:bodyPr vert="horz" lIns="91440" tIns="45720" rIns="91440" bIns="45720" rtlCol="0" anchor="t">
            <a:noAutofit/>
          </a:bodyPr>
          <a:lstStyle/>
          <a:p>
            <a:pPr marL="285750" indent="-285750">
              <a:buChar char="•"/>
            </a:pPr>
            <a:r>
              <a:rPr lang="en-US" sz="1200" dirty="0"/>
              <a:t> </a:t>
            </a:r>
            <a:r>
              <a:rPr lang="en-US" sz="1200" dirty="0" err="1"/>
              <a:t>Numpy</a:t>
            </a:r>
            <a:r>
              <a:rPr lang="en-US" sz="1200" dirty="0"/>
              <a:t> :-</a:t>
            </a:r>
            <a:r>
              <a:rPr lang="en-US" sz="1200" dirty="0">
                <a:ea typeface="+mn-lt"/>
                <a:cs typeface="+mn-lt"/>
              </a:rPr>
              <a:t>NumPy is mostly used for working with Numerical values as it makes it easy to apply mathematical functions</a:t>
            </a:r>
            <a:endParaRPr lang="en-US" sz="1200" dirty="0"/>
          </a:p>
          <a:p>
            <a:pPr marL="285750" indent="-285750">
              <a:buChar char="•"/>
            </a:pPr>
            <a:r>
              <a:rPr lang="en-US" sz="1200" dirty="0"/>
              <a:t> Pandas :- </a:t>
            </a:r>
            <a:r>
              <a:rPr lang="en-US" sz="1200" dirty="0">
                <a:ea typeface="+mn-lt"/>
                <a:cs typeface="+mn-lt"/>
              </a:rPr>
              <a:t>Pandas is mostly used for data analysis tasks in Python</a:t>
            </a:r>
          </a:p>
          <a:p>
            <a:pPr marL="285750" indent="-285750">
              <a:buChar char="•"/>
            </a:pPr>
            <a:r>
              <a:rPr lang="en-US" sz="1200" dirty="0"/>
              <a:t> Matplotlib :-</a:t>
            </a:r>
            <a:r>
              <a:rPr lang="en-US" sz="1200" dirty="0">
                <a:ea typeface="+mn-lt"/>
                <a:cs typeface="+mn-lt"/>
              </a:rPr>
              <a:t> Library in Python that enables users to generate visualizations.</a:t>
            </a:r>
          </a:p>
          <a:p>
            <a:pPr marL="285750" indent="-285750">
              <a:buChar char="•"/>
            </a:pPr>
            <a:r>
              <a:rPr lang="en-US" sz="1200" dirty="0">
                <a:ea typeface="+mn-lt"/>
                <a:cs typeface="+mn-lt"/>
              </a:rPr>
              <a:t>Seaborn :- Seaborn is a visualization library that is built on top of Matplotlib.</a:t>
            </a:r>
            <a:endParaRPr lang="en-US" sz="1200" dirty="0"/>
          </a:p>
          <a:p>
            <a:pPr marL="285750" indent="-285750">
              <a:buChar char="•"/>
            </a:pPr>
            <a:r>
              <a:rPr lang="en-US" sz="1200" dirty="0"/>
              <a:t>Scikit-learn :-</a:t>
            </a:r>
            <a:r>
              <a:rPr lang="en-US" sz="1200" dirty="0">
                <a:ea typeface="+mn-lt"/>
                <a:cs typeface="+mn-lt"/>
              </a:rPr>
              <a:t> Simple and efficient tools for predictive data analysis </a:t>
            </a:r>
            <a:endParaRPr lang="en-US" sz="1200" dirty="0"/>
          </a:p>
          <a:p>
            <a:pPr marL="285750" indent="-285750">
              <a:buChar char="•"/>
            </a:pPr>
            <a:endParaRPr lang="en-US" dirty="0"/>
          </a:p>
          <a:p>
            <a:pPr marL="285750" indent="-285750">
              <a:buChar char="•"/>
            </a:pPr>
            <a:endParaRPr lang="en-US" dirty="0"/>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271126"/>
            <a:ext cx="3943627" cy="488895"/>
          </a:xfrm>
        </p:spPr>
        <p:txBody>
          <a:bodyPr/>
          <a:lstStyle/>
          <a:p>
            <a:r>
              <a:rPr lang="en-US"/>
              <a:t>Function</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2783572"/>
            <a:ext cx="3943627" cy="3679520"/>
          </a:xfrm>
        </p:spPr>
        <p:txBody>
          <a:bodyPr vert="horz" lIns="91440" tIns="45720" rIns="91440" bIns="45720" rtlCol="0" anchor="t">
            <a:noAutofit/>
          </a:bodyPr>
          <a:lstStyle/>
          <a:p>
            <a:pPr marL="285750" indent="-285750">
              <a:buChar char="•"/>
            </a:pPr>
            <a:r>
              <a:rPr lang="en-US" sz="900" dirty="0" err="1"/>
              <a:t>Numpy</a:t>
            </a:r>
            <a:r>
              <a:rPr lang="en-US" sz="900" dirty="0"/>
              <a:t> &amp; Pandas</a:t>
            </a:r>
          </a:p>
          <a:p>
            <a:pPr marL="800100" lvl="1" indent="-342900">
              <a:buAutoNum type="arabicPeriod"/>
            </a:pPr>
            <a:r>
              <a:rPr lang="en-US" sz="900" dirty="0" err="1"/>
              <a:t>read_csv</a:t>
            </a:r>
            <a:endParaRPr lang="en-US" sz="900" dirty="0"/>
          </a:p>
          <a:p>
            <a:pPr marL="800100" lvl="1" indent="-342900">
              <a:buAutoNum type="arabicPeriod"/>
            </a:pPr>
            <a:r>
              <a:rPr lang="en-US" sz="900" dirty="0" err="1"/>
              <a:t>Isnull.sum</a:t>
            </a:r>
            <a:r>
              <a:rPr lang="en-US" sz="900" dirty="0"/>
              <a:t>()</a:t>
            </a:r>
          </a:p>
          <a:p>
            <a:pPr marL="800100" lvl="1" indent="-342900">
              <a:buAutoNum type="arabicPeriod"/>
            </a:pPr>
            <a:r>
              <a:rPr lang="en-US" sz="900" dirty="0"/>
              <a:t>Shape</a:t>
            </a:r>
          </a:p>
          <a:p>
            <a:pPr marL="800100" lvl="1" indent="-342900">
              <a:buAutoNum type="arabicPeriod"/>
            </a:pPr>
            <a:r>
              <a:rPr lang="en-US" sz="900" dirty="0"/>
              <a:t>Duplicated</a:t>
            </a:r>
          </a:p>
          <a:p>
            <a:pPr marL="800100" lvl="1" indent="-342900">
              <a:buAutoNum type="arabicPeriod"/>
            </a:pPr>
            <a:r>
              <a:rPr lang="en-US" sz="900" dirty="0"/>
              <a:t>Drop</a:t>
            </a:r>
          </a:p>
          <a:p>
            <a:pPr marL="800100" lvl="1" indent="-342900">
              <a:buAutoNum type="arabicPeriod"/>
            </a:pPr>
            <a:r>
              <a:rPr lang="en-US" sz="900" dirty="0"/>
              <a:t>Many more...</a:t>
            </a:r>
          </a:p>
          <a:p>
            <a:pPr marL="285750" indent="-285750">
              <a:buChar char="•"/>
            </a:pPr>
            <a:r>
              <a:rPr lang="en-US" sz="900" dirty="0"/>
              <a:t>Matplotlib</a:t>
            </a:r>
          </a:p>
          <a:p>
            <a:pPr marL="800100" lvl="1" indent="-342900">
              <a:buAutoNum type="arabicPeriod"/>
            </a:pPr>
            <a:r>
              <a:rPr lang="en-US" sz="900" dirty="0"/>
              <a:t>Scatter plot</a:t>
            </a:r>
          </a:p>
          <a:p>
            <a:pPr marL="800100" lvl="1" indent="-342900">
              <a:buAutoNum type="arabicPeriod"/>
            </a:pPr>
            <a:r>
              <a:rPr lang="en-US" sz="900" dirty="0" err="1"/>
              <a:t>Xlabel</a:t>
            </a:r>
            <a:endParaRPr lang="en-US" sz="900" dirty="0"/>
          </a:p>
          <a:p>
            <a:pPr marL="800100" lvl="1" indent="-342900">
              <a:buAutoNum type="arabicPeriod"/>
            </a:pPr>
            <a:r>
              <a:rPr lang="en-US" sz="900" dirty="0" err="1"/>
              <a:t>Ylabel</a:t>
            </a:r>
            <a:endParaRPr lang="en-US" sz="900" dirty="0"/>
          </a:p>
          <a:p>
            <a:pPr marL="800100" lvl="1" indent="-342900">
              <a:buAutoNum type="arabicPeriod"/>
            </a:pPr>
            <a:r>
              <a:rPr lang="en-US" sz="900" dirty="0"/>
              <a:t>Legend</a:t>
            </a:r>
          </a:p>
          <a:p>
            <a:pPr marL="800100" lvl="1" indent="-342900">
              <a:buAutoNum type="arabicPeriod"/>
            </a:pPr>
            <a:r>
              <a:rPr lang="en-US" sz="900" dirty="0"/>
              <a:t>many more...</a:t>
            </a:r>
          </a:p>
          <a:p>
            <a:pPr marL="285750" indent="-285750">
              <a:buChar char="•"/>
            </a:pPr>
            <a:r>
              <a:rPr lang="en-US" sz="900" dirty="0"/>
              <a:t>Scikit learn</a:t>
            </a:r>
          </a:p>
          <a:p>
            <a:pPr marL="742950" lvl="1" indent="-342900">
              <a:buAutoNum type="arabicPeriod"/>
            </a:pPr>
            <a:r>
              <a:rPr lang="en-US" sz="900" dirty="0" err="1">
                <a:ea typeface="+mn-lt"/>
                <a:cs typeface="+mn-lt"/>
              </a:rPr>
              <a:t>sklearn.model_selection</a:t>
            </a:r>
            <a:r>
              <a:rPr lang="en-US" sz="900" dirty="0">
                <a:ea typeface="+mn-lt"/>
                <a:cs typeface="+mn-lt"/>
              </a:rPr>
              <a:t> for splitting</a:t>
            </a:r>
            <a:endParaRPr lang="en-US" sz="900" dirty="0"/>
          </a:p>
          <a:p>
            <a:pPr marL="742950" lvl="1" indent="-342900">
              <a:buAutoNum type="arabicPeriod"/>
            </a:pPr>
            <a:r>
              <a:rPr lang="en-US" sz="900" dirty="0" err="1">
                <a:ea typeface="+mn-lt"/>
                <a:cs typeface="+mn-lt"/>
              </a:rPr>
              <a:t>sklearn.linear_model</a:t>
            </a:r>
            <a:r>
              <a:rPr lang="en-US" sz="900" dirty="0">
                <a:ea typeface="+mn-lt"/>
                <a:cs typeface="+mn-lt"/>
              </a:rPr>
              <a:t> for </a:t>
            </a:r>
            <a:r>
              <a:rPr lang="en-US" sz="900" dirty="0" err="1">
                <a:ea typeface="+mn-lt"/>
                <a:cs typeface="+mn-lt"/>
              </a:rPr>
              <a:t>LogisticRegression</a:t>
            </a:r>
            <a:endParaRPr lang="en-US" sz="900" dirty="0" err="1"/>
          </a:p>
          <a:p>
            <a:pPr marL="742950" lvl="1" indent="-342900">
              <a:buAutoNum type="arabicPeriod"/>
            </a:pPr>
            <a:r>
              <a:rPr lang="en-US" sz="900" dirty="0" err="1">
                <a:ea typeface="+mn-lt"/>
                <a:cs typeface="+mn-lt"/>
              </a:rPr>
              <a:t>sklearn.metrics</a:t>
            </a:r>
            <a:r>
              <a:rPr lang="en-US" sz="900" dirty="0">
                <a:ea typeface="+mn-lt"/>
                <a:cs typeface="+mn-lt"/>
              </a:rPr>
              <a:t> for </a:t>
            </a:r>
            <a:r>
              <a:rPr lang="en-US" sz="900" dirty="0" err="1">
                <a:ea typeface="+mn-lt"/>
                <a:cs typeface="+mn-lt"/>
              </a:rPr>
              <a:t>accuracy_score</a:t>
            </a:r>
            <a:r>
              <a:rPr lang="en-US" sz="900" dirty="0">
                <a:ea typeface="+mn-lt"/>
                <a:cs typeface="+mn-lt"/>
              </a:rPr>
              <a:t> </a:t>
            </a:r>
            <a:endParaRPr lang="en-US" sz="900" dirty="0"/>
          </a:p>
          <a:p>
            <a:pPr marL="742950" lvl="1" indent="-342900">
              <a:buAutoNum type="arabicPeriod"/>
            </a:pPr>
            <a:endParaRPr lang="en-US" sz="900" dirty="0"/>
          </a:p>
          <a:p>
            <a:pPr marL="800100" lvl="1" indent="-342900">
              <a:buAutoNum type="arabicPeriod"/>
            </a:pP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a:p>
            <a:r>
              <a:rPr lang="en-US" b="1" cap="all" dirty="0">
                <a:ea typeface="+mn-lt"/>
                <a:cs typeface="+mn-lt"/>
              </a:rPr>
              <a:t>CREDIT CARD FRAUD DETECTION</a:t>
            </a:r>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E9C7-020F-B2D6-975A-3306BEF0D28F}"/>
              </a:ext>
            </a:extLst>
          </p:cNvPr>
          <p:cNvSpPr>
            <a:spLocks noGrp="1"/>
          </p:cNvSpPr>
          <p:nvPr>
            <p:ph type="title"/>
          </p:nvPr>
        </p:nvSpPr>
        <p:spPr>
          <a:xfrm>
            <a:off x="1333500" y="1040109"/>
            <a:ext cx="2895600" cy="1325563"/>
          </a:xfrm>
        </p:spPr>
        <p:txBody>
          <a:bodyPr>
            <a:normAutofit fontScale="90000"/>
          </a:bodyPr>
          <a:lstStyle/>
          <a:p>
            <a:r>
              <a:rPr lang="en-US" dirty="0"/>
              <a:t>Model Learning (Perform machine </a:t>
            </a:r>
            <a:r>
              <a:rPr lang="en-US" dirty="0" err="1"/>
              <a:t>leaening</a:t>
            </a:r>
            <a:r>
              <a:rPr lang="en-US" dirty="0"/>
              <a:t> algorithms)</a:t>
            </a:r>
            <a:endParaRPr lang="en-IN" dirty="0"/>
          </a:p>
        </p:txBody>
      </p:sp>
      <p:sp>
        <p:nvSpPr>
          <p:cNvPr id="3" name="Content Placeholder 2">
            <a:extLst>
              <a:ext uri="{FF2B5EF4-FFF2-40B4-BE49-F238E27FC236}">
                <a16:creationId xmlns:a16="http://schemas.microsoft.com/office/drawing/2014/main" id="{68ECA966-E7CC-D208-F622-D894E62140FE}"/>
              </a:ext>
            </a:extLst>
          </p:cNvPr>
          <p:cNvSpPr>
            <a:spLocks noGrp="1"/>
          </p:cNvSpPr>
          <p:nvPr>
            <p:ph idx="1"/>
          </p:nvPr>
        </p:nvSpPr>
        <p:spPr>
          <a:xfrm>
            <a:off x="1333500" y="2924175"/>
            <a:ext cx="3179506" cy="2519363"/>
          </a:xfrm>
        </p:spPr>
        <p:txBody>
          <a:bodyPr>
            <a:normAutofit/>
          </a:bodyPr>
          <a:lstStyle/>
          <a:p>
            <a:r>
              <a:rPr lang="en-US" dirty="0"/>
              <a:t>Logistic Regression = 0.94 </a:t>
            </a:r>
            <a:r>
              <a:rPr lang="en-US" dirty="0" err="1"/>
              <a:t>Accuracacy</a:t>
            </a:r>
            <a:endParaRPr lang="en-US" dirty="0"/>
          </a:p>
          <a:p>
            <a:r>
              <a:rPr lang="en-US" dirty="0"/>
              <a:t>Decision Tree = 0.93%</a:t>
            </a:r>
          </a:p>
          <a:p>
            <a:r>
              <a:rPr lang="en-IN" dirty="0"/>
              <a:t>Random Forest =0.93%</a:t>
            </a:r>
          </a:p>
          <a:p>
            <a:r>
              <a:rPr lang="en-IN" dirty="0"/>
              <a:t>Naive Bayes=0.86</a:t>
            </a:r>
          </a:p>
          <a:p>
            <a:r>
              <a:rPr lang="en-IN" dirty="0"/>
              <a:t>KNN Algorithm=0.66</a:t>
            </a:r>
          </a:p>
          <a:p>
            <a:endParaRPr lang="en-IN" dirty="0"/>
          </a:p>
        </p:txBody>
      </p:sp>
    </p:spTree>
    <p:extLst>
      <p:ext uri="{BB962C8B-B14F-4D97-AF65-F5344CB8AC3E}">
        <p14:creationId xmlns:p14="http://schemas.microsoft.com/office/powerpoint/2010/main" val="8990650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250</TotalTime>
  <Words>539</Words>
  <Application>Microsoft Office PowerPoint</Application>
  <PresentationFormat>Widescreen</PresentationFormat>
  <Paragraphs>95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Consolas</vt:lpstr>
      <vt:lpstr>Tenorite</vt:lpstr>
      <vt:lpstr>Office Theme</vt:lpstr>
      <vt:lpstr>Credit Card Fraud Detection             By Apurva Jogdand</vt:lpstr>
      <vt:lpstr>AGENDA</vt:lpstr>
      <vt:lpstr>INTRODUCTION</vt:lpstr>
      <vt:lpstr>PRIMARY GOALS</vt:lpstr>
      <vt:lpstr>Existing System</vt:lpstr>
      <vt:lpstr>Predicting the future isn’t magic, it’s artificial intelligence.</vt:lpstr>
      <vt:lpstr>PLAN FOR machine learning MODEL </vt:lpstr>
      <vt:lpstr>Library &amp; Function used in python</vt:lpstr>
      <vt:lpstr>Model Learning (Perform machine leaening algorithms)</vt:lpstr>
      <vt:lpstr>EXPLANATION AND INSIGHT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user</dc:creator>
  <cp:lastModifiedBy>user</cp:lastModifiedBy>
  <cp:revision>705</cp:revision>
  <dcterms:created xsi:type="dcterms:W3CDTF">2023-04-09T11:24:48Z</dcterms:created>
  <dcterms:modified xsi:type="dcterms:W3CDTF">2023-05-11T03:05:10Z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