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66" r:id="rId5"/>
    <p:sldId id="267" r:id="rId6"/>
    <p:sldId id="263" r:id="rId7"/>
    <p:sldId id="270" r:id="rId8"/>
    <p:sldId id="272" r:id="rId9"/>
    <p:sldId id="271" r:id="rId10"/>
    <p:sldId id="264" r:id="rId11"/>
    <p:sldId id="269" r:id="rId12"/>
    <p:sldId id="268" r:id="rId13"/>
    <p:sldId id="265" r:id="rId14"/>
  </p:sldIdLst>
  <p:sldSz cx="9144000" cy="5143500" type="screen16x9"/>
  <p:notesSz cx="6858000" cy="9144000"/>
  <p:embeddedFontLst>
    <p:embeddedFont>
      <p:font typeface="Raleway" charset="0"/>
      <p:regular r:id="rId16"/>
      <p:bold r:id="rId17"/>
      <p:italic r:id="rId18"/>
      <p:boldItalic r:id="rId19"/>
    </p:embeddedFont>
    <p:embeddedFont>
      <p:font typeface="Lato"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30"/>
  </p:normalViewPr>
  <p:slideViewPr>
    <p:cSldViewPr snapToGrid="0">
      <p:cViewPr varScale="1">
        <p:scale>
          <a:sx n="110" d="100"/>
          <a:sy n="110" d="100"/>
        </p:scale>
        <p:origin x="-65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970735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9d85f0e0ff_1_1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9d85f0e0ff_1_1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9ce69deb22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9ce69deb22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9ce69deb22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9ce69deb22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9ce69deb22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9ce69deb22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9ce69deb22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9ce69deb22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9d85f0e0ff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9d85f0e0ff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9d85f0e0ff_1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9d85f0e0ff_1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9d85f0e0ff_1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9d85f0e0ff_1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9d85f0e0ff_1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9d85f0e0ff_1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ourworldindata.org/energy"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ourworldindata.org/energy"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7950" y="1306525"/>
            <a:ext cx="7688100" cy="1664700"/>
          </a:xfrm>
          <a:prstGeom prst="rect">
            <a:avLst/>
          </a:prstGeom>
        </p:spPr>
        <p:txBody>
          <a:bodyPr spcFirstLastPara="1" wrap="square" lIns="91425" tIns="91425" rIns="91425" bIns="91425" anchor="ctr" anchorCtr="0">
            <a:noAutofit/>
          </a:bodyPr>
          <a:lstStyle/>
          <a:p>
            <a:pPr lvl="0" algn="just">
              <a:lnSpc>
                <a:spcPct val="115000"/>
              </a:lnSpc>
            </a:pPr>
            <a:r>
              <a:rPr lang="en-IN" sz="3200" dirty="0" smtClean="0"/>
              <a:t>Visualization of Energy Data: </a:t>
            </a:r>
            <a:r>
              <a:rPr lang="en-IN" sz="3200" dirty="0"/>
              <a:t>Exploring Global Dynamics</a:t>
            </a:r>
            <a:endParaRPr sz="3000" dirty="0">
              <a:latin typeface="Lato"/>
              <a:ea typeface="Lato"/>
              <a:cs typeface="Lato"/>
              <a:sym typeface="Lato"/>
            </a:endParaRPr>
          </a:p>
        </p:txBody>
      </p:sp>
      <p:sp>
        <p:nvSpPr>
          <p:cNvPr id="87" name="Google Shape;87;p13"/>
          <p:cNvSpPr txBox="1">
            <a:spLocks noGrp="1"/>
          </p:cNvSpPr>
          <p:nvPr>
            <p:ph type="subTitle" idx="1"/>
          </p:nvPr>
        </p:nvSpPr>
        <p:spPr>
          <a:xfrm>
            <a:off x="727950" y="3395650"/>
            <a:ext cx="7688100" cy="1140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400" b="1" dirty="0">
                <a:solidFill>
                  <a:srgbClr val="0F0F0F"/>
                </a:solidFill>
              </a:rPr>
              <a:t>Prepared By:</a:t>
            </a:r>
            <a:endParaRPr sz="1400" b="1" dirty="0">
              <a:solidFill>
                <a:srgbClr val="0F0F0F"/>
              </a:solidFill>
            </a:endParaRPr>
          </a:p>
          <a:p>
            <a:pPr marL="0" lvl="0" indent="0" algn="l" rtl="0">
              <a:lnSpc>
                <a:spcPct val="150000"/>
              </a:lnSpc>
              <a:spcBef>
                <a:spcPts val="0"/>
              </a:spcBef>
              <a:spcAft>
                <a:spcPts val="0"/>
              </a:spcAft>
              <a:buNone/>
            </a:pPr>
            <a:r>
              <a:rPr lang="en" sz="1400" b="1" dirty="0" smtClean="0"/>
              <a:t>Prathamesh R. Mane </a:t>
            </a:r>
            <a:endParaRPr sz="1400" b="1" dirty="0"/>
          </a:p>
        </p:txBody>
      </p:sp>
      <p:sp>
        <p:nvSpPr>
          <p:cNvPr id="88" name="Google Shape;88;p13"/>
          <p:cNvSpPr txBox="1"/>
          <p:nvPr/>
        </p:nvSpPr>
        <p:spPr>
          <a:xfrm>
            <a:off x="4902750" y="4323375"/>
            <a:ext cx="3513300" cy="333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IN" b="1" dirty="0" smtClean="0">
                <a:solidFill>
                  <a:schemeClr val="dk1"/>
                </a:solidFill>
                <a:latin typeface="Lato"/>
                <a:ea typeface="Lato"/>
                <a:cs typeface="Lato"/>
                <a:sym typeface="Lato"/>
              </a:rPr>
              <a:t>Data Visualization</a:t>
            </a:r>
            <a:endParaRPr b="1" dirty="0">
              <a:solidFill>
                <a:schemeClr val="dk1"/>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715175" y="599775"/>
            <a:ext cx="8324100" cy="535200"/>
          </a:xfrm>
          <a:prstGeom prst="rect">
            <a:avLst/>
          </a:prstGeom>
        </p:spPr>
        <p:txBody>
          <a:bodyPr spcFirstLastPara="1" wrap="square" lIns="91425" tIns="91425" rIns="91425" bIns="91425" anchor="t" anchorCtr="0">
            <a:noAutofit/>
          </a:bodyPr>
          <a:lstStyle/>
          <a:p>
            <a:pPr lvl="0"/>
            <a:r>
              <a:rPr lang="en-IN" sz="2400" dirty="0">
                <a:latin typeface="Lato"/>
                <a:ea typeface="Lato"/>
                <a:cs typeface="Lato"/>
                <a:sym typeface="Lato"/>
              </a:rPr>
              <a:t>Visualization Tools</a:t>
            </a:r>
            <a:endParaRPr sz="2400" dirty="0">
              <a:latin typeface="Lato"/>
              <a:ea typeface="Lato"/>
              <a:cs typeface="Lato"/>
              <a:sym typeface="Lato"/>
            </a:endParaRPr>
          </a:p>
        </p:txBody>
      </p:sp>
      <p:sp>
        <p:nvSpPr>
          <p:cNvPr id="178" name="Google Shape;178;p21"/>
          <p:cNvSpPr txBox="1"/>
          <p:nvPr/>
        </p:nvSpPr>
        <p:spPr>
          <a:xfrm>
            <a:off x="779625" y="1397250"/>
            <a:ext cx="8029200" cy="3416290"/>
          </a:xfrm>
          <a:prstGeom prst="rect">
            <a:avLst/>
          </a:prstGeom>
          <a:noFill/>
          <a:ln>
            <a:noFill/>
          </a:ln>
        </p:spPr>
        <p:txBody>
          <a:bodyPr spcFirstLastPara="1" wrap="square" lIns="91425" tIns="91425" rIns="91425" bIns="91425" anchor="t" anchorCtr="0">
            <a:spAutoFit/>
          </a:bodyPr>
          <a:lstStyle/>
          <a:p>
            <a:pPr marL="425450" lvl="0" indent="-285750" algn="just">
              <a:lnSpc>
                <a:spcPct val="150000"/>
              </a:lnSpc>
              <a:buClr>
                <a:srgbClr val="0F0F0F"/>
              </a:buClr>
              <a:buSzPts val="1400"/>
              <a:buFont typeface="Arial" pitchFamily="34" charset="0"/>
              <a:buChar char="•"/>
            </a:pPr>
            <a:r>
              <a:rPr lang="en-US" b="1" dirty="0">
                <a:latin typeface="Lato"/>
                <a:ea typeface="Lato"/>
                <a:cs typeface="Lato"/>
                <a:sym typeface="Lato"/>
              </a:rPr>
              <a:t>HTML, CSS, and JavaScript with D3.js: </a:t>
            </a:r>
            <a:r>
              <a:rPr lang="en-US" dirty="0" smtClean="0">
                <a:latin typeface="Lato"/>
                <a:ea typeface="Lato"/>
                <a:cs typeface="Lato"/>
                <a:sym typeface="Lato"/>
              </a:rPr>
              <a:t>Utilized </a:t>
            </a:r>
            <a:r>
              <a:rPr lang="en-US" dirty="0">
                <a:latin typeface="Lato"/>
                <a:ea typeface="Lato"/>
                <a:cs typeface="Lato"/>
                <a:sym typeface="Lato"/>
              </a:rPr>
              <a:t>web technologies to create dynamic and interactive visualizations, with D3.js providing powerful data-driven manipulation and rendering </a:t>
            </a:r>
            <a:r>
              <a:rPr lang="en-US" dirty="0" smtClean="0">
                <a:latin typeface="Lato"/>
                <a:ea typeface="Lato"/>
                <a:cs typeface="Lato"/>
                <a:sym typeface="Lato"/>
              </a:rPr>
              <a:t>capabilities.</a:t>
            </a:r>
          </a:p>
          <a:p>
            <a:pPr marL="425450" lvl="0" indent="-285750" algn="just">
              <a:lnSpc>
                <a:spcPct val="150000"/>
              </a:lnSpc>
              <a:buClr>
                <a:srgbClr val="0F0F0F"/>
              </a:buClr>
              <a:buSzPts val="1400"/>
              <a:buFont typeface="Arial" pitchFamily="34" charset="0"/>
              <a:buChar char="•"/>
            </a:pPr>
            <a:r>
              <a:rPr lang="en-US" b="1" dirty="0" smtClean="0">
                <a:latin typeface="Lato"/>
                <a:ea typeface="Lato"/>
                <a:cs typeface="Lato"/>
                <a:sym typeface="Lato"/>
              </a:rPr>
              <a:t>Visual </a:t>
            </a:r>
            <a:r>
              <a:rPr lang="en-US" b="1" dirty="0">
                <a:latin typeface="Lato"/>
                <a:ea typeface="Lato"/>
                <a:cs typeface="Lato"/>
                <a:sym typeface="Lato"/>
              </a:rPr>
              <a:t>Studio</a:t>
            </a:r>
            <a:r>
              <a:rPr lang="en-US" dirty="0">
                <a:latin typeface="Lato"/>
                <a:ea typeface="Lato"/>
                <a:cs typeface="Lato"/>
                <a:sym typeface="Lato"/>
              </a:rPr>
              <a:t>: Benefit from features like IntelliSense, code navigation, and built-in debugging tools for seamless development and testing of HTML, CSS, and JavaScript code</a:t>
            </a:r>
            <a:r>
              <a:rPr lang="en-US" dirty="0" smtClean="0">
                <a:latin typeface="Lato"/>
                <a:ea typeface="Lato"/>
                <a:cs typeface="Lato"/>
                <a:sym typeface="Lato"/>
              </a:rPr>
              <a:t>.</a:t>
            </a:r>
          </a:p>
          <a:p>
            <a:pPr marL="425450" lvl="0" indent="-285750" algn="just">
              <a:lnSpc>
                <a:spcPct val="150000"/>
              </a:lnSpc>
              <a:buClr>
                <a:srgbClr val="0F0F0F"/>
              </a:buClr>
              <a:buSzPts val="1400"/>
              <a:buFont typeface="Arial" pitchFamily="34" charset="0"/>
              <a:buChar char="•"/>
            </a:pPr>
            <a:r>
              <a:rPr lang="en-US" b="1" dirty="0" smtClean="0">
                <a:latin typeface="Lato"/>
                <a:ea typeface="Lato"/>
                <a:cs typeface="Lato"/>
                <a:sym typeface="Lato"/>
              </a:rPr>
              <a:t>Chrome </a:t>
            </a:r>
            <a:r>
              <a:rPr lang="en-US" b="1" dirty="0">
                <a:latin typeface="Lato"/>
                <a:ea typeface="Lato"/>
                <a:cs typeface="Lato"/>
                <a:sym typeface="Lato"/>
              </a:rPr>
              <a:t>Developer Tools: </a:t>
            </a:r>
            <a:r>
              <a:rPr lang="en-US" dirty="0" smtClean="0">
                <a:latin typeface="Lato"/>
                <a:ea typeface="Lato"/>
                <a:cs typeface="Lato"/>
                <a:sym typeface="Lato"/>
              </a:rPr>
              <a:t>Accessed </a:t>
            </a:r>
            <a:r>
              <a:rPr lang="en-US" dirty="0">
                <a:latin typeface="Lato"/>
                <a:ea typeface="Lato"/>
                <a:cs typeface="Lato"/>
                <a:sym typeface="Lato"/>
              </a:rPr>
              <a:t>advanced debugging, profiling, and performance analysis tools within the Chrome browser, facilitating real-time troubleshooting and optimization of web-based visualizations</a:t>
            </a:r>
            <a:r>
              <a:rPr lang="en-US" dirty="0" smtClean="0">
                <a:latin typeface="Lato"/>
                <a:ea typeface="Lato"/>
                <a:cs typeface="Lato"/>
                <a:sym typeface="Lato"/>
              </a:rPr>
              <a:t>.</a:t>
            </a:r>
          </a:p>
          <a:p>
            <a:pPr marL="425450" lvl="0" indent="-285750" algn="just">
              <a:lnSpc>
                <a:spcPct val="150000"/>
              </a:lnSpc>
              <a:buClr>
                <a:srgbClr val="0F0F0F"/>
              </a:buClr>
              <a:buSzPts val="1400"/>
              <a:buFont typeface="Arial" pitchFamily="34" charset="0"/>
              <a:buChar char="•"/>
            </a:pPr>
            <a:r>
              <a:rPr lang="en-US" dirty="0">
                <a:latin typeface="Lato"/>
                <a:ea typeface="Lato"/>
                <a:cs typeface="Lato"/>
                <a:sym typeface="Lato"/>
              </a:rPr>
              <a:t>.</a:t>
            </a:r>
            <a:r>
              <a:rPr lang="en-US" b="1" dirty="0" err="1">
                <a:latin typeface="Lato"/>
                <a:ea typeface="Lato"/>
                <a:cs typeface="Lato"/>
                <a:sym typeface="Lato"/>
              </a:rPr>
              <a:t>geojson</a:t>
            </a:r>
            <a:r>
              <a:rPr lang="en-US" b="1" dirty="0">
                <a:latin typeface="Lato"/>
                <a:ea typeface="Lato"/>
                <a:cs typeface="Lato"/>
                <a:sym typeface="Lato"/>
              </a:rPr>
              <a:t> Integration</a:t>
            </a:r>
            <a:r>
              <a:rPr lang="en-US" dirty="0">
                <a:latin typeface="Lato"/>
                <a:ea typeface="Lato"/>
                <a:cs typeface="Lato"/>
                <a:sym typeface="Lato"/>
              </a:rPr>
              <a:t>: Seamlessly incorporate geographical features into visualizations using .</a:t>
            </a:r>
            <a:r>
              <a:rPr lang="en-US" dirty="0" err="1">
                <a:latin typeface="Lato"/>
                <a:ea typeface="Lato"/>
                <a:cs typeface="Lato"/>
                <a:sym typeface="Lato"/>
              </a:rPr>
              <a:t>geojson</a:t>
            </a:r>
            <a:r>
              <a:rPr lang="en-US" dirty="0">
                <a:latin typeface="Lato"/>
                <a:ea typeface="Lato"/>
                <a:cs typeface="Lato"/>
                <a:sym typeface="Lato"/>
              </a:rPr>
              <a:t> files, enabling precise mapping and spatial analysis.</a:t>
            </a:r>
            <a:endParaRPr dirty="0">
              <a:latin typeface="Lato"/>
              <a:ea typeface="Lato"/>
              <a:cs typeface="Lato"/>
              <a:sym typeface="Lat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715175" y="599775"/>
            <a:ext cx="8324100" cy="535200"/>
          </a:xfrm>
          <a:prstGeom prst="rect">
            <a:avLst/>
          </a:prstGeom>
        </p:spPr>
        <p:txBody>
          <a:bodyPr spcFirstLastPara="1" wrap="square" lIns="91425" tIns="91425" rIns="91425" bIns="91425" anchor="t" anchorCtr="0">
            <a:noAutofit/>
          </a:bodyPr>
          <a:lstStyle/>
          <a:p>
            <a:pPr lvl="0"/>
            <a:r>
              <a:rPr lang="en-IN" sz="2400" dirty="0" smtClean="0">
                <a:latin typeface="Lato"/>
                <a:ea typeface="Lato"/>
                <a:cs typeface="Lato"/>
                <a:sym typeface="Lato"/>
              </a:rPr>
              <a:t>Conclusion</a:t>
            </a:r>
            <a:endParaRPr sz="2400" dirty="0">
              <a:latin typeface="Lato"/>
              <a:ea typeface="Lato"/>
              <a:cs typeface="Lato"/>
              <a:sym typeface="Lato"/>
            </a:endParaRPr>
          </a:p>
        </p:txBody>
      </p:sp>
      <p:sp>
        <p:nvSpPr>
          <p:cNvPr id="178" name="Google Shape;178;p21"/>
          <p:cNvSpPr txBox="1"/>
          <p:nvPr/>
        </p:nvSpPr>
        <p:spPr>
          <a:xfrm>
            <a:off x="779625" y="1258705"/>
            <a:ext cx="8029200" cy="3820246"/>
          </a:xfrm>
          <a:prstGeom prst="rect">
            <a:avLst/>
          </a:prstGeom>
          <a:noFill/>
          <a:ln>
            <a:noFill/>
          </a:ln>
        </p:spPr>
        <p:txBody>
          <a:bodyPr spcFirstLastPara="1" wrap="square" lIns="91425" tIns="91425" rIns="91425" bIns="91425" anchor="t" anchorCtr="0">
            <a:spAutoFit/>
          </a:bodyPr>
          <a:lstStyle/>
          <a:p>
            <a:pPr marL="425450" lvl="0" indent="-285750" algn="just">
              <a:lnSpc>
                <a:spcPct val="150000"/>
              </a:lnSpc>
              <a:buClr>
                <a:srgbClr val="0F0F0F"/>
              </a:buClr>
              <a:buSzPts val="1400"/>
              <a:buFont typeface="Arial" pitchFamily="34" charset="0"/>
              <a:buChar char="•"/>
            </a:pPr>
            <a:r>
              <a:rPr lang="en-US" sz="1050" dirty="0" smtClean="0">
                <a:latin typeface="Lato"/>
                <a:ea typeface="Lato"/>
                <a:cs typeface="Lato"/>
                <a:sym typeface="Lato"/>
              </a:rPr>
              <a:t>The </a:t>
            </a:r>
            <a:r>
              <a:rPr lang="en-US" sz="1050" dirty="0">
                <a:latin typeface="Lato"/>
                <a:ea typeface="Lato"/>
                <a:cs typeface="Lato"/>
                <a:sym typeface="Lato"/>
              </a:rPr>
              <a:t>visualization presented offers compelling insights into the intricate dynamics of global energy consumption. By tracking consumption trends over nearly six decades, significant shifts in energy sources and consumption patterns become apparent.</a:t>
            </a:r>
          </a:p>
          <a:p>
            <a:pPr marL="425450" lvl="0" indent="-285750" algn="just">
              <a:lnSpc>
                <a:spcPct val="150000"/>
              </a:lnSpc>
              <a:buClr>
                <a:srgbClr val="0F0F0F"/>
              </a:buClr>
              <a:buSzPts val="1400"/>
              <a:buFont typeface="Arial" pitchFamily="34" charset="0"/>
              <a:buChar char="•"/>
            </a:pPr>
            <a:r>
              <a:rPr lang="en-US" sz="1050" dirty="0" smtClean="0">
                <a:latin typeface="Lato"/>
                <a:ea typeface="Lato"/>
                <a:cs typeface="Lato"/>
                <a:sym typeface="Lato"/>
              </a:rPr>
              <a:t>A </a:t>
            </a:r>
            <a:r>
              <a:rPr lang="en-US" sz="1050" dirty="0">
                <a:latin typeface="Lato"/>
                <a:ea typeface="Lato"/>
                <a:cs typeface="Lato"/>
                <a:sym typeface="Lato"/>
              </a:rPr>
              <a:t>notable observation is the gradual increase in renewable energy adoption, reflecting global efforts to mitigate climate change and transition towards sustainable energy systems. This transition is evident in the decreasing reliance on fossil fuels and the rising share of renewables in the energy mix.</a:t>
            </a:r>
          </a:p>
          <a:p>
            <a:pPr marL="425450" lvl="0" indent="-285750" algn="just">
              <a:lnSpc>
                <a:spcPct val="150000"/>
              </a:lnSpc>
              <a:buClr>
                <a:srgbClr val="0F0F0F"/>
              </a:buClr>
              <a:buSzPts val="1400"/>
              <a:buFont typeface="Arial" pitchFamily="34" charset="0"/>
              <a:buChar char="•"/>
            </a:pPr>
            <a:r>
              <a:rPr lang="en-US" sz="1050" dirty="0" smtClean="0">
                <a:latin typeface="Lato"/>
                <a:ea typeface="Lato"/>
                <a:cs typeface="Lato"/>
                <a:sym typeface="Lato"/>
              </a:rPr>
              <a:t>However</a:t>
            </a:r>
            <a:r>
              <a:rPr lang="en-US" sz="1050" dirty="0">
                <a:latin typeface="Lato"/>
                <a:ea typeface="Lato"/>
                <a:cs typeface="Lato"/>
                <a:sym typeface="Lato"/>
              </a:rPr>
              <a:t>, challenges persist, particularly in ensuring universal access to clean and affordable energy. Disparities in energy access and the lingering dependence on fossil fuels underscore the need for continued efforts towards energy equity and sustainability.</a:t>
            </a:r>
          </a:p>
          <a:p>
            <a:pPr marL="425450" lvl="0" indent="-285750" algn="just">
              <a:lnSpc>
                <a:spcPct val="150000"/>
              </a:lnSpc>
              <a:buClr>
                <a:srgbClr val="0F0F0F"/>
              </a:buClr>
              <a:buSzPts val="1400"/>
              <a:buFont typeface="Arial" pitchFamily="34" charset="0"/>
              <a:buChar char="•"/>
            </a:pPr>
            <a:r>
              <a:rPr lang="en-US" sz="1050" dirty="0" smtClean="0">
                <a:latin typeface="Lato"/>
                <a:ea typeface="Lato"/>
                <a:cs typeface="Lato"/>
                <a:sym typeface="Lato"/>
              </a:rPr>
              <a:t>The </a:t>
            </a:r>
            <a:r>
              <a:rPr lang="en-US" sz="1050" dirty="0">
                <a:latin typeface="Lato"/>
                <a:ea typeface="Lato"/>
                <a:cs typeface="Lato"/>
                <a:sym typeface="Lato"/>
              </a:rPr>
              <a:t>visualization serves as a call to action, highlighting the urgency of accelerating the transition to renewable energy and implementing policies that promote energy efficiency and conservation. By visualizing these trends, the aim is to inspire informed decision-making and foster dialogue towards a more sustainable energy future.</a:t>
            </a:r>
          </a:p>
          <a:p>
            <a:pPr marL="425450" lvl="0" indent="-285750" algn="just">
              <a:lnSpc>
                <a:spcPct val="150000"/>
              </a:lnSpc>
              <a:buClr>
                <a:srgbClr val="0F0F0F"/>
              </a:buClr>
              <a:buSzPts val="1400"/>
              <a:buFont typeface="Arial" pitchFamily="34" charset="0"/>
              <a:buChar char="•"/>
            </a:pPr>
            <a:r>
              <a:rPr lang="en-US" sz="1050" dirty="0" smtClean="0">
                <a:latin typeface="Lato"/>
                <a:ea typeface="Lato"/>
                <a:cs typeface="Lato"/>
                <a:sym typeface="Lato"/>
              </a:rPr>
              <a:t>While </a:t>
            </a:r>
            <a:r>
              <a:rPr lang="en-US" sz="1050" dirty="0">
                <a:latin typeface="Lato"/>
                <a:ea typeface="Lato"/>
                <a:cs typeface="Lato"/>
                <a:sym typeface="Lato"/>
              </a:rPr>
              <a:t>the visualization provides valuable insights, there is room for improvement. Future iterations could explore additional data dimensions, such as regional disparities in energy access or the socio-economic impacts of energy transitions. Additionally, incorporating feedback from stakeholders and experts could further enhance the utility and effectiveness of the visualization in informing policy and driving action</a:t>
            </a:r>
            <a:endParaRPr sz="1050" dirty="0">
              <a:latin typeface="Lato"/>
              <a:ea typeface="Lato"/>
              <a:cs typeface="Lato"/>
              <a:sym typeface="Lato"/>
            </a:endParaRPr>
          </a:p>
        </p:txBody>
      </p:sp>
    </p:spTree>
    <p:extLst>
      <p:ext uri="{BB962C8B-B14F-4D97-AF65-F5344CB8AC3E}">
        <p14:creationId xmlns:p14="http://schemas.microsoft.com/office/powerpoint/2010/main" val="12589559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715175" y="599775"/>
            <a:ext cx="8324100" cy="535200"/>
          </a:xfrm>
          <a:prstGeom prst="rect">
            <a:avLst/>
          </a:prstGeom>
        </p:spPr>
        <p:txBody>
          <a:bodyPr spcFirstLastPara="1" wrap="square" lIns="91425" tIns="91425" rIns="91425" bIns="91425" anchor="t" anchorCtr="0">
            <a:noAutofit/>
          </a:bodyPr>
          <a:lstStyle/>
          <a:p>
            <a:pPr lvl="0"/>
            <a:r>
              <a:rPr lang="en-IN" sz="2400" dirty="0">
                <a:latin typeface="Lato"/>
                <a:ea typeface="Lato"/>
                <a:cs typeface="Lato"/>
                <a:sym typeface="Lato"/>
              </a:rPr>
              <a:t>Conclusion and </a:t>
            </a:r>
            <a:r>
              <a:rPr lang="en-IN" sz="2400" dirty="0" smtClean="0">
                <a:latin typeface="Lato"/>
                <a:ea typeface="Lato"/>
                <a:cs typeface="Lato"/>
                <a:sym typeface="Lato"/>
              </a:rPr>
              <a:t>Possible </a:t>
            </a:r>
            <a:r>
              <a:rPr lang="en-IN" sz="2400" dirty="0">
                <a:latin typeface="Lato"/>
                <a:ea typeface="Lato"/>
                <a:cs typeface="Lato"/>
                <a:sym typeface="Lato"/>
              </a:rPr>
              <a:t>improvement</a:t>
            </a:r>
            <a:endParaRPr sz="2400" dirty="0">
              <a:latin typeface="Lato"/>
              <a:ea typeface="Lato"/>
              <a:cs typeface="Lato"/>
              <a:sym typeface="Lato"/>
            </a:endParaRPr>
          </a:p>
        </p:txBody>
      </p:sp>
      <p:sp>
        <p:nvSpPr>
          <p:cNvPr id="178" name="Google Shape;178;p21"/>
          <p:cNvSpPr txBox="1"/>
          <p:nvPr/>
        </p:nvSpPr>
        <p:spPr>
          <a:xfrm>
            <a:off x="339436" y="1286414"/>
            <a:ext cx="8645237" cy="3877954"/>
          </a:xfrm>
          <a:prstGeom prst="rect">
            <a:avLst/>
          </a:prstGeom>
          <a:noFill/>
          <a:ln>
            <a:noFill/>
          </a:ln>
        </p:spPr>
        <p:txBody>
          <a:bodyPr spcFirstLastPara="1" wrap="square" lIns="91425" tIns="91425" rIns="91425" bIns="91425" anchor="t" anchorCtr="0">
            <a:spAutoFit/>
          </a:bodyPr>
          <a:lstStyle/>
          <a:p>
            <a:pPr marL="425450" lvl="0" indent="-285750" algn="just">
              <a:lnSpc>
                <a:spcPct val="150000"/>
              </a:lnSpc>
              <a:buClr>
                <a:srgbClr val="0F0F0F"/>
              </a:buClr>
              <a:buSzPts val="1400"/>
              <a:buFont typeface="Arial" pitchFamily="34" charset="0"/>
              <a:buChar char="•"/>
            </a:pPr>
            <a:r>
              <a:rPr lang="en-US" sz="1000" dirty="0" smtClean="0">
                <a:latin typeface="Lato"/>
                <a:ea typeface="Lato"/>
                <a:cs typeface="Lato"/>
                <a:sym typeface="Lato"/>
              </a:rPr>
              <a:t>Through </a:t>
            </a:r>
            <a:r>
              <a:rPr lang="en-US" sz="1000" dirty="0">
                <a:latin typeface="Lato"/>
                <a:ea typeface="Lato"/>
                <a:cs typeface="Lato"/>
                <a:sym typeface="Lato"/>
              </a:rPr>
              <a:t>interactive visualizations, I've gained valuable insights into global energy consumption patterns and trends.</a:t>
            </a:r>
          </a:p>
          <a:p>
            <a:pPr marL="425450" lvl="0" indent="-285750" algn="just">
              <a:lnSpc>
                <a:spcPct val="150000"/>
              </a:lnSpc>
              <a:buClr>
                <a:srgbClr val="0F0F0F"/>
              </a:buClr>
              <a:buSzPts val="1400"/>
              <a:buFont typeface="Arial" pitchFamily="34" charset="0"/>
              <a:buChar char="•"/>
            </a:pPr>
            <a:r>
              <a:rPr lang="en-US" sz="1000" dirty="0">
                <a:latin typeface="Lato"/>
                <a:ea typeface="Lato"/>
                <a:cs typeface="Lato"/>
                <a:sym typeface="Lato"/>
              </a:rPr>
              <a:t>The dynamic nature of the visualizations allows for a deeper understanding of how energy shapes our world.</a:t>
            </a:r>
          </a:p>
          <a:p>
            <a:pPr marL="425450" lvl="0" indent="-285750" algn="just">
              <a:lnSpc>
                <a:spcPct val="150000"/>
              </a:lnSpc>
              <a:buClr>
                <a:srgbClr val="0F0F0F"/>
              </a:buClr>
              <a:buSzPts val="1400"/>
              <a:buFont typeface="Arial" pitchFamily="34" charset="0"/>
              <a:buChar char="•"/>
            </a:pPr>
            <a:r>
              <a:rPr lang="en-US" sz="1000" dirty="0">
                <a:latin typeface="Lato"/>
                <a:ea typeface="Lato"/>
                <a:cs typeface="Lato"/>
                <a:sym typeface="Lato"/>
              </a:rPr>
              <a:t>By examining consumption data for both fossil fuels and renewable resources, I've highlighted the need for sustainable energy transitions.</a:t>
            </a:r>
          </a:p>
          <a:p>
            <a:pPr marL="139700" lvl="0" algn="just">
              <a:lnSpc>
                <a:spcPct val="150000"/>
              </a:lnSpc>
              <a:buClr>
                <a:srgbClr val="0F0F0F"/>
              </a:buClr>
              <a:buSzPts val="1400"/>
            </a:pPr>
            <a:r>
              <a:rPr lang="en-US" sz="1000" b="1" dirty="0">
                <a:latin typeface="Lato"/>
                <a:ea typeface="Lato"/>
                <a:cs typeface="Lato"/>
                <a:sym typeface="Lato"/>
              </a:rPr>
              <a:t>Possible Improvements:</a:t>
            </a:r>
          </a:p>
          <a:p>
            <a:pPr marL="425450" lvl="0" indent="-285750" algn="just">
              <a:lnSpc>
                <a:spcPct val="150000"/>
              </a:lnSpc>
              <a:buClr>
                <a:srgbClr val="0F0F0F"/>
              </a:buClr>
              <a:buSzPts val="1400"/>
              <a:buFont typeface="Arial" pitchFamily="34" charset="0"/>
              <a:buChar char="•"/>
            </a:pPr>
            <a:r>
              <a:rPr lang="en-US" sz="1000" dirty="0" smtClean="0">
                <a:latin typeface="Lato"/>
                <a:ea typeface="Lato"/>
                <a:cs typeface="Lato"/>
                <a:sym typeface="Lato"/>
              </a:rPr>
              <a:t>Incorporating </a:t>
            </a:r>
            <a:r>
              <a:rPr lang="en-US" sz="1000" dirty="0">
                <a:latin typeface="Lato"/>
                <a:ea typeface="Lato"/>
                <a:cs typeface="Lato"/>
                <a:sym typeface="Lato"/>
              </a:rPr>
              <a:t>more interactive features </a:t>
            </a:r>
            <a:r>
              <a:rPr lang="en-US" sz="1000" dirty="0" smtClean="0">
                <a:latin typeface="Lato"/>
                <a:ea typeface="Lato"/>
                <a:cs typeface="Lato"/>
                <a:sym typeface="Lato"/>
              </a:rPr>
              <a:t>may </a:t>
            </a:r>
            <a:r>
              <a:rPr lang="en-US" sz="1000" dirty="0">
                <a:latin typeface="Lato"/>
                <a:ea typeface="Lato"/>
                <a:cs typeface="Lato"/>
                <a:sym typeface="Lato"/>
              </a:rPr>
              <a:t>allow </a:t>
            </a:r>
            <a:r>
              <a:rPr lang="en-US" sz="1000" dirty="0" smtClean="0">
                <a:latin typeface="Lato"/>
                <a:ea typeface="Lato"/>
                <a:cs typeface="Lato"/>
                <a:sym typeface="Lato"/>
              </a:rPr>
              <a:t>us </a:t>
            </a:r>
            <a:r>
              <a:rPr lang="en-US" sz="1000" dirty="0">
                <a:latin typeface="Lato"/>
                <a:ea typeface="Lato"/>
                <a:cs typeface="Lato"/>
                <a:sym typeface="Lato"/>
              </a:rPr>
              <a:t>to customize and analyze data according to specific parameters.</a:t>
            </a:r>
          </a:p>
          <a:p>
            <a:pPr marL="425450" lvl="0" indent="-285750" algn="just">
              <a:lnSpc>
                <a:spcPct val="150000"/>
              </a:lnSpc>
              <a:buClr>
                <a:srgbClr val="0F0F0F"/>
              </a:buClr>
              <a:buSzPts val="1400"/>
              <a:buFont typeface="Arial" pitchFamily="34" charset="0"/>
              <a:buChar char="•"/>
            </a:pPr>
            <a:r>
              <a:rPr lang="en-US" sz="1000" dirty="0" smtClean="0">
                <a:latin typeface="Lato"/>
                <a:ea typeface="Lato"/>
                <a:cs typeface="Lato"/>
                <a:sym typeface="Lato"/>
              </a:rPr>
              <a:t>Enhancing </a:t>
            </a:r>
            <a:r>
              <a:rPr lang="en-US" sz="1000" dirty="0">
                <a:latin typeface="Lato"/>
                <a:ea typeface="Lato"/>
                <a:cs typeface="Lato"/>
                <a:sym typeface="Lato"/>
              </a:rPr>
              <a:t>the user interface to improve accessibility and usability for a wider audience.</a:t>
            </a:r>
          </a:p>
          <a:p>
            <a:pPr marL="425450" lvl="0" indent="-285750" algn="just">
              <a:lnSpc>
                <a:spcPct val="150000"/>
              </a:lnSpc>
              <a:buClr>
                <a:srgbClr val="0F0F0F"/>
              </a:buClr>
              <a:buSzPts val="1400"/>
              <a:buFont typeface="Arial" pitchFamily="34" charset="0"/>
              <a:buChar char="•"/>
            </a:pPr>
            <a:r>
              <a:rPr lang="en-US" sz="1000" dirty="0" smtClean="0">
                <a:latin typeface="Lato"/>
                <a:ea typeface="Lato"/>
                <a:cs typeface="Lato"/>
                <a:sym typeface="Lato"/>
              </a:rPr>
              <a:t>Exploring </a:t>
            </a:r>
            <a:r>
              <a:rPr lang="en-US" sz="1000" dirty="0">
                <a:latin typeface="Lato"/>
                <a:ea typeface="Lato"/>
                <a:cs typeface="Lato"/>
                <a:sym typeface="Lato"/>
              </a:rPr>
              <a:t>additional datasets or data sources to provide a more comprehensive view of global energy dynamics.</a:t>
            </a:r>
          </a:p>
          <a:p>
            <a:pPr marL="425450" lvl="0" indent="-285750" algn="just">
              <a:lnSpc>
                <a:spcPct val="150000"/>
              </a:lnSpc>
              <a:buClr>
                <a:srgbClr val="0F0F0F"/>
              </a:buClr>
              <a:buSzPts val="1400"/>
              <a:buFont typeface="Arial" pitchFamily="34" charset="0"/>
              <a:buChar char="•"/>
            </a:pPr>
            <a:r>
              <a:rPr lang="en-US" sz="1000" dirty="0" smtClean="0">
                <a:latin typeface="Lato"/>
                <a:ea typeface="Lato"/>
                <a:cs typeface="Lato"/>
                <a:sym typeface="Lato"/>
              </a:rPr>
              <a:t>Conducting </a:t>
            </a:r>
            <a:r>
              <a:rPr lang="en-US" sz="1000" dirty="0">
                <a:latin typeface="Lato"/>
                <a:ea typeface="Lato"/>
                <a:cs typeface="Lato"/>
                <a:sym typeface="Lato"/>
              </a:rPr>
              <a:t>user testing to gather feedback and refine the visualization interface for optimal user experience.</a:t>
            </a:r>
          </a:p>
          <a:p>
            <a:pPr marL="425450" lvl="0" indent="-285750" algn="just">
              <a:lnSpc>
                <a:spcPct val="150000"/>
              </a:lnSpc>
              <a:buClr>
                <a:srgbClr val="0F0F0F"/>
              </a:buClr>
              <a:buSzPts val="1400"/>
              <a:buFont typeface="Arial" pitchFamily="34" charset="0"/>
              <a:buChar char="•"/>
            </a:pPr>
            <a:r>
              <a:rPr lang="en-US" sz="1000" dirty="0" smtClean="0">
                <a:latin typeface="Lato"/>
                <a:ea typeface="Lato"/>
                <a:cs typeface="Lato"/>
                <a:sym typeface="Lato"/>
              </a:rPr>
              <a:t>Considering </a:t>
            </a:r>
            <a:r>
              <a:rPr lang="en-US" sz="1000" dirty="0">
                <a:latin typeface="Lato"/>
                <a:ea typeface="Lato"/>
                <a:cs typeface="Lato"/>
                <a:sym typeface="Lato"/>
              </a:rPr>
              <a:t>integrating real-time data updates to ensure the visualizations reflect the most current energy trends and developments.</a:t>
            </a:r>
          </a:p>
          <a:p>
            <a:pPr marL="139700" lvl="0" algn="just">
              <a:lnSpc>
                <a:spcPct val="150000"/>
              </a:lnSpc>
              <a:buClr>
                <a:srgbClr val="0F0F0F"/>
              </a:buClr>
              <a:buSzPts val="1400"/>
            </a:pPr>
            <a:r>
              <a:rPr lang="en-US" sz="1000" b="1" dirty="0">
                <a:latin typeface="Lato"/>
                <a:ea typeface="Lato"/>
                <a:cs typeface="Lato"/>
                <a:sym typeface="Lato"/>
              </a:rPr>
              <a:t>Comparison with Other Visualizations</a:t>
            </a:r>
            <a:r>
              <a:rPr lang="en-US" sz="1000" dirty="0">
                <a:latin typeface="Lato"/>
                <a:ea typeface="Lato"/>
                <a:cs typeface="Lato"/>
                <a:sym typeface="Lato"/>
              </a:rPr>
              <a:t>:</a:t>
            </a:r>
          </a:p>
          <a:p>
            <a:pPr marL="425450" lvl="0" indent="-285750" algn="just">
              <a:lnSpc>
                <a:spcPct val="150000"/>
              </a:lnSpc>
              <a:buClr>
                <a:srgbClr val="0F0F0F"/>
              </a:buClr>
              <a:buSzPts val="1400"/>
              <a:buFont typeface="Arial" pitchFamily="34" charset="0"/>
              <a:buChar char="•"/>
            </a:pPr>
            <a:r>
              <a:rPr lang="en-US" sz="1000" dirty="0">
                <a:latin typeface="Lato"/>
                <a:ea typeface="Lato"/>
                <a:cs typeface="Lato"/>
                <a:sym typeface="Lato"/>
              </a:rPr>
              <a:t>My interactive visualizations offer a more dynamic and engaging way to explore energy consumption patterns compared to static charts or graphs.</a:t>
            </a:r>
          </a:p>
          <a:p>
            <a:pPr marL="425450" lvl="0" indent="-285750" algn="just">
              <a:lnSpc>
                <a:spcPct val="150000"/>
              </a:lnSpc>
              <a:buClr>
                <a:srgbClr val="0F0F0F"/>
              </a:buClr>
              <a:buSzPts val="1400"/>
              <a:buFont typeface="Arial" pitchFamily="34" charset="0"/>
              <a:buChar char="•"/>
            </a:pPr>
            <a:r>
              <a:rPr lang="en-US" sz="1000" dirty="0">
                <a:latin typeface="Lato"/>
                <a:ea typeface="Lato"/>
                <a:cs typeface="Lato"/>
                <a:sym typeface="Lato"/>
              </a:rPr>
              <a:t>The inclusion of interactive features allows users to interactively explore and analyze data, fostering a deeper understanding of global energy dynamics.</a:t>
            </a:r>
          </a:p>
          <a:p>
            <a:pPr marL="425450" lvl="0" indent="-285750" algn="just">
              <a:lnSpc>
                <a:spcPct val="150000"/>
              </a:lnSpc>
              <a:buClr>
                <a:srgbClr val="0F0F0F"/>
              </a:buClr>
              <a:buSzPts val="1400"/>
              <a:buFont typeface="Arial" pitchFamily="34" charset="0"/>
              <a:buChar char="•"/>
            </a:pPr>
            <a:r>
              <a:rPr lang="en-US" sz="1000" dirty="0">
                <a:latin typeface="Lato"/>
                <a:ea typeface="Lato"/>
                <a:cs typeface="Lato"/>
                <a:sym typeface="Lato"/>
              </a:rPr>
              <a:t>While traditional visualizations provide valuable insights, my interactive approach offers a more immersive and customizable experience for users to interact with energy data.</a:t>
            </a:r>
            <a:endParaRPr sz="1000" dirty="0">
              <a:latin typeface="Lato"/>
              <a:ea typeface="Lato"/>
              <a:cs typeface="Lato"/>
              <a:sym typeface="Lato"/>
            </a:endParaRPr>
          </a:p>
        </p:txBody>
      </p:sp>
    </p:spTree>
    <p:extLst>
      <p:ext uri="{BB962C8B-B14F-4D97-AF65-F5344CB8AC3E}">
        <p14:creationId xmlns:p14="http://schemas.microsoft.com/office/powerpoint/2010/main" val="2946818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a:spLocks noGrp="1"/>
          </p:cNvSpPr>
          <p:nvPr>
            <p:ph type="title"/>
          </p:nvPr>
        </p:nvSpPr>
        <p:spPr>
          <a:xfrm>
            <a:off x="2835750" y="2111775"/>
            <a:ext cx="34725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4500">
                <a:solidFill>
                  <a:schemeClr val="accent1"/>
                </a:solidFill>
                <a:latin typeface="Lato"/>
                <a:ea typeface="Lato"/>
                <a:cs typeface="Lato"/>
                <a:sym typeface="Lato"/>
              </a:rPr>
              <a:t>Thank you.</a:t>
            </a:r>
            <a:endParaRPr sz="4500">
              <a:solidFill>
                <a:schemeClr val="accent1"/>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648450" y="5592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Lato"/>
                <a:ea typeface="Lato"/>
                <a:cs typeface="Lato"/>
                <a:sym typeface="Lato"/>
              </a:rPr>
              <a:t>Content</a:t>
            </a:r>
            <a:endParaRPr sz="2400">
              <a:latin typeface="Lato"/>
              <a:ea typeface="Lato"/>
              <a:cs typeface="Lato"/>
              <a:sym typeface="Lato"/>
            </a:endParaRPr>
          </a:p>
        </p:txBody>
      </p:sp>
      <p:sp>
        <p:nvSpPr>
          <p:cNvPr id="94" name="Google Shape;94;p14"/>
          <p:cNvSpPr txBox="1">
            <a:spLocks noGrp="1"/>
          </p:cNvSpPr>
          <p:nvPr>
            <p:ph type="body" idx="1"/>
          </p:nvPr>
        </p:nvSpPr>
        <p:spPr>
          <a:xfrm>
            <a:off x="727650" y="1441200"/>
            <a:ext cx="7688700" cy="2973300"/>
          </a:xfrm>
          <a:prstGeom prst="rect">
            <a:avLst/>
          </a:prstGeom>
        </p:spPr>
        <p:txBody>
          <a:bodyPr spcFirstLastPara="1" wrap="square" lIns="91425" tIns="91425" rIns="91425" bIns="91425" anchor="t" anchorCtr="0">
            <a:normAutofit/>
          </a:bodyPr>
          <a:lstStyle/>
          <a:p>
            <a:pPr lvl="0" indent="-317500">
              <a:lnSpc>
                <a:spcPct val="200000"/>
              </a:lnSpc>
              <a:buClr>
                <a:srgbClr val="0F0F0F"/>
              </a:buClr>
              <a:buSzPts val="1400"/>
            </a:pPr>
            <a:r>
              <a:rPr lang="en-IN" sz="1400" b="1" dirty="0" smtClean="0">
                <a:solidFill>
                  <a:srgbClr val="0F0F0F"/>
                </a:solidFill>
              </a:rPr>
              <a:t>Introduction </a:t>
            </a:r>
            <a:r>
              <a:rPr lang="en-IN" sz="1400" b="1" dirty="0">
                <a:solidFill>
                  <a:srgbClr val="0F0F0F"/>
                </a:solidFill>
              </a:rPr>
              <a:t>to </a:t>
            </a:r>
            <a:r>
              <a:rPr lang="en-IN" sz="1400" b="1" dirty="0" smtClean="0">
                <a:solidFill>
                  <a:srgbClr val="0F0F0F"/>
                </a:solidFill>
              </a:rPr>
              <a:t>Visualization</a:t>
            </a:r>
            <a:endParaRPr sz="1400" b="1" dirty="0" smtClean="0">
              <a:solidFill>
                <a:srgbClr val="0F0F0F"/>
              </a:solidFill>
            </a:endParaRPr>
          </a:p>
          <a:p>
            <a:pPr marL="457200" lvl="0" indent="-317500" algn="l" rtl="0">
              <a:lnSpc>
                <a:spcPct val="200000"/>
              </a:lnSpc>
              <a:spcBef>
                <a:spcPts val="0"/>
              </a:spcBef>
              <a:spcAft>
                <a:spcPts val="0"/>
              </a:spcAft>
              <a:buClr>
                <a:srgbClr val="0F0F0F"/>
              </a:buClr>
              <a:buSzPts val="1400"/>
              <a:buChar char="●"/>
            </a:pPr>
            <a:r>
              <a:rPr lang="en" sz="1400" b="1" dirty="0" smtClean="0">
                <a:solidFill>
                  <a:srgbClr val="0F0F0F"/>
                </a:solidFill>
              </a:rPr>
              <a:t>Data Source</a:t>
            </a:r>
            <a:endParaRPr sz="1400" b="1" dirty="0">
              <a:solidFill>
                <a:srgbClr val="0F0F0F"/>
              </a:solidFill>
            </a:endParaRPr>
          </a:p>
          <a:p>
            <a:pPr lvl="0" indent="-317500">
              <a:lnSpc>
                <a:spcPct val="200000"/>
              </a:lnSpc>
              <a:buClr>
                <a:srgbClr val="0F0F0F"/>
              </a:buClr>
              <a:buSzPts val="1400"/>
            </a:pPr>
            <a:r>
              <a:rPr lang="en-IN" sz="1400" b="1" dirty="0" smtClean="0">
                <a:solidFill>
                  <a:srgbClr val="0F0F0F"/>
                </a:solidFill>
              </a:rPr>
              <a:t>Visualizations</a:t>
            </a:r>
          </a:p>
          <a:p>
            <a:pPr lvl="0" indent="-317500">
              <a:lnSpc>
                <a:spcPct val="200000"/>
              </a:lnSpc>
              <a:buClr>
                <a:srgbClr val="0F0F0F"/>
              </a:buClr>
              <a:buSzPts val="1400"/>
            </a:pPr>
            <a:r>
              <a:rPr lang="en-IN" sz="1400" b="1" dirty="0" smtClean="0">
                <a:solidFill>
                  <a:srgbClr val="0F0F0F"/>
                </a:solidFill>
              </a:rPr>
              <a:t>Methodology</a:t>
            </a:r>
          </a:p>
          <a:p>
            <a:pPr lvl="0" indent="-317500">
              <a:lnSpc>
                <a:spcPct val="200000"/>
              </a:lnSpc>
              <a:buClr>
                <a:srgbClr val="0F0F0F"/>
              </a:buClr>
              <a:buSzPts val="1400"/>
            </a:pPr>
            <a:r>
              <a:rPr lang="en-IN" sz="1400" b="1" dirty="0" smtClean="0">
                <a:solidFill>
                  <a:srgbClr val="0F0F0F"/>
                </a:solidFill>
              </a:rPr>
              <a:t>Tools</a:t>
            </a:r>
            <a:endParaRPr sz="1400" b="1" dirty="0">
              <a:solidFill>
                <a:srgbClr val="0F0F0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7650" y="569400"/>
            <a:ext cx="7688700" cy="535200"/>
          </a:xfrm>
          <a:prstGeom prst="rect">
            <a:avLst/>
          </a:prstGeom>
        </p:spPr>
        <p:txBody>
          <a:bodyPr spcFirstLastPara="1" wrap="square" lIns="91425" tIns="91425" rIns="91425" bIns="91425" anchor="t" anchorCtr="0">
            <a:noAutofit/>
          </a:bodyPr>
          <a:lstStyle/>
          <a:p>
            <a:pPr lvl="0"/>
            <a:r>
              <a:rPr lang="en-IN" sz="2400" dirty="0" smtClean="0">
                <a:latin typeface="Lato"/>
                <a:ea typeface="Lato"/>
                <a:cs typeface="Lato"/>
                <a:sym typeface="Lato"/>
              </a:rPr>
              <a:t>Introduction </a:t>
            </a:r>
            <a:r>
              <a:rPr lang="en-IN" sz="2400" dirty="0">
                <a:latin typeface="Lato"/>
                <a:ea typeface="Lato"/>
                <a:cs typeface="Lato"/>
                <a:sym typeface="Lato"/>
              </a:rPr>
              <a:t>to Visualization</a:t>
            </a:r>
            <a:endParaRPr sz="2400" dirty="0">
              <a:latin typeface="Lato"/>
              <a:ea typeface="Lato"/>
              <a:cs typeface="Lato"/>
              <a:sym typeface="Lato"/>
            </a:endParaRPr>
          </a:p>
        </p:txBody>
      </p:sp>
      <p:sp>
        <p:nvSpPr>
          <p:cNvPr id="100" name="Google Shape;100;p15"/>
          <p:cNvSpPr txBox="1">
            <a:spLocks noGrp="1"/>
          </p:cNvSpPr>
          <p:nvPr>
            <p:ph type="body" idx="1"/>
          </p:nvPr>
        </p:nvSpPr>
        <p:spPr>
          <a:xfrm>
            <a:off x="727651" y="1259779"/>
            <a:ext cx="8211730" cy="3747040"/>
          </a:xfrm>
          <a:prstGeom prst="rect">
            <a:avLst/>
          </a:prstGeom>
        </p:spPr>
        <p:txBody>
          <a:bodyPr spcFirstLastPara="1" wrap="square" lIns="91425" tIns="91425" rIns="91425" bIns="91425" anchor="t" anchorCtr="0">
            <a:noAutofit/>
          </a:bodyPr>
          <a:lstStyle/>
          <a:p>
            <a:pPr marL="311150" lvl="0" indent="-171450" algn="just">
              <a:lnSpc>
                <a:spcPct val="200000"/>
              </a:lnSpc>
              <a:buClr>
                <a:srgbClr val="0F0F0F"/>
              </a:buClr>
              <a:buSzPct val="129000"/>
              <a:buFont typeface="Arial" pitchFamily="34" charset="0"/>
              <a:buChar char="•"/>
            </a:pPr>
            <a:r>
              <a:rPr lang="en-US" sz="1100" b="1" dirty="0" smtClean="0">
                <a:solidFill>
                  <a:srgbClr val="0F0F0F"/>
                </a:solidFill>
              </a:rPr>
              <a:t>What</a:t>
            </a:r>
            <a:r>
              <a:rPr lang="en-US" sz="1100" b="1" dirty="0">
                <a:solidFill>
                  <a:srgbClr val="0F0F0F"/>
                </a:solidFill>
              </a:rPr>
              <a:t>: </a:t>
            </a:r>
            <a:r>
              <a:rPr lang="en-US" sz="1100" dirty="0">
                <a:solidFill>
                  <a:srgbClr val="0F0F0F"/>
                </a:solidFill>
              </a:rPr>
              <a:t>This project focuses on visualizing energy-related data to understand global dynamics </a:t>
            </a:r>
            <a:r>
              <a:rPr lang="en-US" sz="1100" dirty="0" smtClean="0">
                <a:solidFill>
                  <a:srgbClr val="0F0F0F"/>
                </a:solidFill>
              </a:rPr>
              <a:t>concerning </a:t>
            </a:r>
            <a:r>
              <a:rPr lang="en-US" sz="1100" dirty="0">
                <a:solidFill>
                  <a:srgbClr val="0F0F0F"/>
                </a:solidFill>
              </a:rPr>
              <a:t>energy production, consumption, and sustainability. By examining a comprehensive dataset from Our World in Data, we explore the intricate details of how energy impacts our planet.</a:t>
            </a:r>
            <a:endParaRPr lang="en-US" sz="1100" dirty="0" smtClean="0">
              <a:solidFill>
                <a:srgbClr val="0F0F0F"/>
              </a:solidFill>
            </a:endParaRPr>
          </a:p>
          <a:p>
            <a:pPr marL="311150" lvl="0" indent="-171450" algn="just">
              <a:lnSpc>
                <a:spcPct val="200000"/>
              </a:lnSpc>
              <a:buClr>
                <a:srgbClr val="0F0F0F"/>
              </a:buClr>
              <a:buSzPct val="129000"/>
              <a:buFont typeface="Arial" pitchFamily="34" charset="0"/>
              <a:buChar char="•"/>
            </a:pPr>
            <a:r>
              <a:rPr lang="en-US" sz="1100" b="1" dirty="0">
                <a:solidFill>
                  <a:srgbClr val="0F0F0F"/>
                </a:solidFill>
              </a:rPr>
              <a:t>Why: </a:t>
            </a:r>
            <a:r>
              <a:rPr lang="en-US" sz="1100" dirty="0">
                <a:solidFill>
                  <a:srgbClr val="0F0F0F"/>
                </a:solidFill>
              </a:rPr>
              <a:t>Visualizing energy data is crucial for gaining insights into the challenges and opportunities surrounding energy, including access, sustainability, and climate change mitigation. </a:t>
            </a:r>
            <a:r>
              <a:rPr lang="en-US" sz="1100" dirty="0" smtClean="0">
                <a:solidFill>
                  <a:srgbClr val="0F0F0F"/>
                </a:solidFill>
              </a:rPr>
              <a:t>Through </a:t>
            </a:r>
            <a:r>
              <a:rPr lang="en-US" sz="1100" dirty="0">
                <a:solidFill>
                  <a:srgbClr val="0F0F0F"/>
                </a:solidFill>
              </a:rPr>
              <a:t>visualization, complex patterns can be unraveled, trends identified, and areas for intervention pinpointed. Visual representations offer a tangible way to grasp the magnitude of energy-related issues and inspire informed decision-making.</a:t>
            </a:r>
          </a:p>
          <a:p>
            <a:pPr marL="311150" lvl="0" indent="-171450" algn="just">
              <a:lnSpc>
                <a:spcPct val="200000"/>
              </a:lnSpc>
              <a:buClr>
                <a:srgbClr val="0F0F0F"/>
              </a:buClr>
              <a:buSzPct val="129000"/>
              <a:buFont typeface="Arial" pitchFamily="34" charset="0"/>
              <a:buChar char="•"/>
            </a:pPr>
            <a:r>
              <a:rPr lang="en-US" sz="1100" b="1" dirty="0">
                <a:solidFill>
                  <a:srgbClr val="0F0F0F"/>
                </a:solidFill>
              </a:rPr>
              <a:t>How: </a:t>
            </a:r>
            <a:r>
              <a:rPr lang="en-US" sz="1100" dirty="0">
                <a:solidFill>
                  <a:srgbClr val="0F0F0F"/>
                </a:solidFill>
              </a:rPr>
              <a:t>Utilizing a comprehensive dataset from Our World in Data, visual representations such as </a:t>
            </a:r>
            <a:r>
              <a:rPr lang="en-US" sz="1100" dirty="0" smtClean="0">
                <a:solidFill>
                  <a:srgbClr val="0F0F0F"/>
                </a:solidFill>
              </a:rPr>
              <a:t>cartography maps</a:t>
            </a:r>
            <a:r>
              <a:rPr lang="en-US" sz="1100" dirty="0">
                <a:solidFill>
                  <a:srgbClr val="0F0F0F"/>
                </a:solidFill>
              </a:rPr>
              <a:t>, time </a:t>
            </a:r>
            <a:r>
              <a:rPr lang="en-US" sz="1100" dirty="0" smtClean="0">
                <a:solidFill>
                  <a:srgbClr val="0F0F0F"/>
                </a:solidFill>
              </a:rPr>
              <a:t>series plots, </a:t>
            </a:r>
            <a:r>
              <a:rPr lang="en-US" sz="1100" dirty="0">
                <a:solidFill>
                  <a:srgbClr val="0F0F0F"/>
                </a:solidFill>
              </a:rPr>
              <a:t>and area charts are created to illustrate energy trends and patterns over time and across different regions. Through effective visualization, valuable insights are provided for policymakers, researchers, and stakeholders working towards a sustainable energy future.</a:t>
            </a:r>
            <a:endParaRPr sz="1100" dirty="0">
              <a:solidFill>
                <a:srgbClr val="0F0F0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7650" y="569400"/>
            <a:ext cx="7688700" cy="535200"/>
          </a:xfrm>
          <a:prstGeom prst="rect">
            <a:avLst/>
          </a:prstGeom>
        </p:spPr>
        <p:txBody>
          <a:bodyPr spcFirstLastPara="1" wrap="square" lIns="91425" tIns="91425" rIns="91425" bIns="91425" anchor="t" anchorCtr="0">
            <a:noAutofit/>
          </a:bodyPr>
          <a:lstStyle/>
          <a:p>
            <a:pPr lvl="0"/>
            <a:r>
              <a:rPr lang="en-IN" sz="2400" dirty="0" smtClean="0">
                <a:latin typeface="Lato"/>
                <a:ea typeface="Lato"/>
                <a:cs typeface="Lato"/>
                <a:sym typeface="Lato"/>
              </a:rPr>
              <a:t>Data Source</a:t>
            </a:r>
            <a:endParaRPr sz="2400" dirty="0">
              <a:latin typeface="Lato"/>
              <a:ea typeface="Lato"/>
              <a:cs typeface="Lato"/>
              <a:sym typeface="Lato"/>
            </a:endParaRPr>
          </a:p>
        </p:txBody>
      </p:sp>
      <p:sp>
        <p:nvSpPr>
          <p:cNvPr id="100" name="Google Shape;100;p15"/>
          <p:cNvSpPr txBox="1">
            <a:spLocks noGrp="1"/>
          </p:cNvSpPr>
          <p:nvPr>
            <p:ph type="body" idx="1"/>
          </p:nvPr>
        </p:nvSpPr>
        <p:spPr>
          <a:xfrm>
            <a:off x="727651" y="1259779"/>
            <a:ext cx="8211730" cy="3747040"/>
          </a:xfrm>
          <a:prstGeom prst="rect">
            <a:avLst/>
          </a:prstGeom>
        </p:spPr>
        <p:txBody>
          <a:bodyPr spcFirstLastPara="1" wrap="square" lIns="91425" tIns="91425" rIns="91425" bIns="91425" anchor="t" anchorCtr="0">
            <a:noAutofit/>
          </a:bodyPr>
          <a:lstStyle/>
          <a:p>
            <a:pPr marL="311150" lvl="0" indent="-171450" algn="just">
              <a:lnSpc>
                <a:spcPct val="200000"/>
              </a:lnSpc>
              <a:buClr>
                <a:srgbClr val="0F0F0F"/>
              </a:buClr>
              <a:buSzPct val="129000"/>
              <a:buFont typeface="Arial" pitchFamily="34" charset="0"/>
              <a:buChar char="•"/>
            </a:pPr>
            <a:r>
              <a:rPr lang="en-US" sz="1100" b="1" dirty="0" smtClean="0">
                <a:solidFill>
                  <a:srgbClr val="0F0F0F"/>
                </a:solidFill>
              </a:rPr>
              <a:t>Dataset</a:t>
            </a:r>
            <a:r>
              <a:rPr lang="en-US" sz="1100" b="1" dirty="0">
                <a:solidFill>
                  <a:srgbClr val="0F0F0F"/>
                </a:solidFill>
              </a:rPr>
              <a:t>:</a:t>
            </a:r>
            <a:r>
              <a:rPr lang="en-US" sz="1100" dirty="0">
                <a:solidFill>
                  <a:srgbClr val="0F0F0F"/>
                </a:solidFill>
              </a:rPr>
              <a:t> "Visualizing Energy Data: Exploring the Dynamics of Power Generation, Consumption, and Sustainability" from </a:t>
            </a:r>
            <a:r>
              <a:rPr lang="en-IN" sz="1100" dirty="0"/>
              <a:t> </a:t>
            </a:r>
            <a:r>
              <a:rPr lang="en-IN" sz="1100" u="sng" dirty="0">
                <a:hlinkClick r:id="rId3"/>
              </a:rPr>
              <a:t>https://</a:t>
            </a:r>
            <a:r>
              <a:rPr lang="en-IN" sz="1100" u="sng" dirty="0" smtClean="0">
                <a:hlinkClick r:id="rId3"/>
              </a:rPr>
              <a:t>ourworldindata.org/energy</a:t>
            </a:r>
            <a:r>
              <a:rPr lang="en-IN" sz="1100" dirty="0" smtClean="0"/>
              <a:t>.</a:t>
            </a:r>
            <a:endParaRPr lang="en-IN" sz="1100" u="sng" dirty="0" smtClean="0"/>
          </a:p>
          <a:p>
            <a:pPr marL="311150" lvl="0" indent="-171450" algn="just">
              <a:lnSpc>
                <a:spcPct val="200000"/>
              </a:lnSpc>
              <a:buClr>
                <a:srgbClr val="0F0F0F"/>
              </a:buClr>
              <a:buSzPct val="129000"/>
              <a:buFont typeface="Arial" pitchFamily="34" charset="0"/>
              <a:buChar char="•"/>
            </a:pPr>
            <a:r>
              <a:rPr lang="en-US" sz="1100" b="1" dirty="0" smtClean="0">
                <a:solidFill>
                  <a:srgbClr val="0F0F0F"/>
                </a:solidFill>
              </a:rPr>
              <a:t>Description</a:t>
            </a:r>
            <a:r>
              <a:rPr lang="en-US" sz="1100" b="1" dirty="0">
                <a:solidFill>
                  <a:srgbClr val="0F0F0F"/>
                </a:solidFill>
              </a:rPr>
              <a:t>:</a:t>
            </a:r>
            <a:r>
              <a:rPr lang="en-US" sz="1100" dirty="0">
                <a:solidFill>
                  <a:srgbClr val="0F0F0F"/>
                </a:solidFill>
              </a:rPr>
              <a:t> This comprehensive dataset provides insights into global energy dynamics, including power generation, consumption patterns, and sustainability indicators, facilitating in-depth analysis and visualization</a:t>
            </a:r>
            <a:r>
              <a:rPr lang="en-US" sz="1100" dirty="0" smtClean="0">
                <a:solidFill>
                  <a:srgbClr val="0F0F0F"/>
                </a:solidFill>
              </a:rPr>
              <a:t>.</a:t>
            </a:r>
          </a:p>
          <a:p>
            <a:pPr marL="311150" lvl="0" indent="-171450" algn="just">
              <a:lnSpc>
                <a:spcPct val="200000"/>
              </a:lnSpc>
              <a:buClr>
                <a:srgbClr val="0F0F0F"/>
              </a:buClr>
              <a:buSzPct val="129000"/>
              <a:buFont typeface="Arial" pitchFamily="34" charset="0"/>
              <a:buChar char="•"/>
            </a:pPr>
            <a:r>
              <a:rPr lang="en-US" sz="1100" b="1" dirty="0">
                <a:solidFill>
                  <a:srgbClr val="0F0F0F"/>
                </a:solidFill>
              </a:rPr>
              <a:t>Accessibility: </a:t>
            </a:r>
            <a:r>
              <a:rPr lang="en-US" sz="1100" dirty="0">
                <a:solidFill>
                  <a:srgbClr val="0F0F0F"/>
                </a:solidFill>
              </a:rPr>
              <a:t>Accessible through ourworldindata.org/energy, the dataset is freely available, fostering transparency and facilitating research and analysis in the field of energy studies</a:t>
            </a:r>
            <a:r>
              <a:rPr lang="en-US" sz="1100" dirty="0" smtClean="0">
                <a:solidFill>
                  <a:srgbClr val="0F0F0F"/>
                </a:solidFill>
              </a:rPr>
              <a:t>.</a:t>
            </a:r>
          </a:p>
          <a:p>
            <a:pPr marL="311150" lvl="0" indent="-171450" algn="just">
              <a:lnSpc>
                <a:spcPct val="200000"/>
              </a:lnSpc>
              <a:buClr>
                <a:srgbClr val="0F0F0F"/>
              </a:buClr>
              <a:buSzPct val="129000"/>
              <a:buFont typeface="Arial" pitchFamily="34" charset="0"/>
              <a:buChar char="•"/>
            </a:pPr>
            <a:r>
              <a:rPr lang="en-US" sz="1100" b="1" dirty="0">
                <a:solidFill>
                  <a:srgbClr val="0F0F0F"/>
                </a:solidFill>
              </a:rPr>
              <a:t>Temporal Limitation: </a:t>
            </a:r>
            <a:r>
              <a:rPr lang="en-US" sz="1100" dirty="0">
                <a:solidFill>
                  <a:srgbClr val="0F0F0F"/>
                </a:solidFill>
              </a:rPr>
              <a:t>The dataset provides information up to the year 2022, offering a comprehensive yet bounded view of global energy dynamics within this timeframe</a:t>
            </a:r>
            <a:r>
              <a:rPr lang="en-US" sz="1100" dirty="0" smtClean="0">
                <a:solidFill>
                  <a:srgbClr val="0F0F0F"/>
                </a:solidFill>
              </a:rPr>
              <a:t>.</a:t>
            </a:r>
          </a:p>
          <a:p>
            <a:pPr marL="311150" lvl="0" indent="-171450" algn="just">
              <a:lnSpc>
                <a:spcPct val="200000"/>
              </a:lnSpc>
              <a:buClr>
                <a:srgbClr val="0F0F0F"/>
              </a:buClr>
              <a:buSzPct val="129000"/>
              <a:buFont typeface="Arial" pitchFamily="34" charset="0"/>
              <a:buChar char="•"/>
            </a:pPr>
            <a:r>
              <a:rPr lang="en-US" sz="1100" b="1" dirty="0">
                <a:solidFill>
                  <a:srgbClr val="0F0F0F"/>
                </a:solidFill>
              </a:rPr>
              <a:t>Historical Context: </a:t>
            </a:r>
            <a:r>
              <a:rPr lang="en-US" sz="1100" dirty="0">
                <a:solidFill>
                  <a:srgbClr val="0F0F0F"/>
                </a:solidFill>
              </a:rPr>
              <a:t>With data spanning back to previous years, the dataset allows for historical analysis, enabling researchers to examine long-term trends and patterns in global energy consumption and production.</a:t>
            </a:r>
            <a:endParaRPr sz="1100" dirty="0">
              <a:solidFill>
                <a:srgbClr val="0F0F0F"/>
              </a:solidFill>
            </a:endParaRPr>
          </a:p>
        </p:txBody>
      </p:sp>
    </p:spTree>
    <p:extLst>
      <p:ext uri="{BB962C8B-B14F-4D97-AF65-F5344CB8AC3E}">
        <p14:creationId xmlns:p14="http://schemas.microsoft.com/office/powerpoint/2010/main" val="2066995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7650" y="569400"/>
            <a:ext cx="7688700" cy="535200"/>
          </a:xfrm>
          <a:prstGeom prst="rect">
            <a:avLst/>
          </a:prstGeom>
        </p:spPr>
        <p:txBody>
          <a:bodyPr spcFirstLastPara="1" wrap="square" lIns="91425" tIns="91425" rIns="91425" bIns="91425" anchor="t" anchorCtr="0">
            <a:noAutofit/>
          </a:bodyPr>
          <a:lstStyle/>
          <a:p>
            <a:pPr lvl="0"/>
            <a:r>
              <a:rPr lang="en-IN" sz="2400" dirty="0" smtClean="0">
                <a:latin typeface="Lato"/>
                <a:ea typeface="Lato"/>
                <a:cs typeface="Lato"/>
                <a:sym typeface="Lato"/>
              </a:rPr>
              <a:t>Visualizations</a:t>
            </a:r>
            <a:endParaRPr sz="2400" dirty="0">
              <a:latin typeface="Lato"/>
              <a:ea typeface="Lato"/>
              <a:cs typeface="Lato"/>
              <a:sym typeface="Lato"/>
            </a:endParaRPr>
          </a:p>
        </p:txBody>
      </p:sp>
      <p:sp>
        <p:nvSpPr>
          <p:cNvPr id="100" name="Google Shape;100;p15"/>
          <p:cNvSpPr txBox="1">
            <a:spLocks noGrp="1"/>
          </p:cNvSpPr>
          <p:nvPr>
            <p:ph type="body" idx="1"/>
          </p:nvPr>
        </p:nvSpPr>
        <p:spPr>
          <a:xfrm>
            <a:off x="727651" y="1259779"/>
            <a:ext cx="8211730" cy="3747040"/>
          </a:xfrm>
          <a:prstGeom prst="rect">
            <a:avLst/>
          </a:prstGeom>
        </p:spPr>
        <p:txBody>
          <a:bodyPr spcFirstLastPara="1" wrap="square" lIns="91425" tIns="91425" rIns="91425" bIns="91425" anchor="t" anchorCtr="0">
            <a:noAutofit/>
          </a:bodyPr>
          <a:lstStyle/>
          <a:p>
            <a:pPr marL="311150" lvl="0" indent="-171450" algn="just">
              <a:lnSpc>
                <a:spcPct val="200000"/>
              </a:lnSpc>
              <a:buClr>
                <a:srgbClr val="0F0F0F"/>
              </a:buClr>
              <a:buSzPct val="129000"/>
              <a:buFont typeface="Arial" pitchFamily="34" charset="0"/>
              <a:buChar char="•"/>
            </a:pPr>
            <a:r>
              <a:rPr lang="en-US" sz="1100" b="1" dirty="0" smtClean="0">
                <a:solidFill>
                  <a:srgbClr val="0F0F0F"/>
                </a:solidFill>
              </a:rPr>
              <a:t>Cartography </a:t>
            </a:r>
            <a:r>
              <a:rPr lang="en-US" sz="1100" b="1" dirty="0">
                <a:solidFill>
                  <a:srgbClr val="0F0F0F"/>
                </a:solidFill>
              </a:rPr>
              <a:t>Map</a:t>
            </a:r>
            <a:r>
              <a:rPr lang="en-US" sz="1100" dirty="0">
                <a:solidFill>
                  <a:srgbClr val="0F0F0F"/>
                </a:solidFill>
              </a:rPr>
              <a:t>: This visualization depicts energy production levels across different countries using a geographical map. Each country is represented by a color or shade indicating its level of energy production, allowing viewers to quickly identify regions with high and low energy production.</a:t>
            </a:r>
          </a:p>
          <a:p>
            <a:pPr marL="311150" lvl="0" indent="-171450" algn="just">
              <a:lnSpc>
                <a:spcPct val="200000"/>
              </a:lnSpc>
              <a:buClr>
                <a:srgbClr val="0F0F0F"/>
              </a:buClr>
              <a:buSzPct val="129000"/>
              <a:buFont typeface="Arial" pitchFamily="34" charset="0"/>
              <a:buChar char="•"/>
            </a:pPr>
            <a:r>
              <a:rPr lang="en-US" sz="1100" b="1" dirty="0">
                <a:solidFill>
                  <a:srgbClr val="0F0F0F"/>
                </a:solidFill>
              </a:rPr>
              <a:t>Time Series: </a:t>
            </a:r>
            <a:r>
              <a:rPr lang="en-US" sz="1100" dirty="0">
                <a:solidFill>
                  <a:srgbClr val="0F0F0F"/>
                </a:solidFill>
              </a:rPr>
              <a:t>This visualization tracks energy consumption trends over time, typically spanning multiple years. It presents data points representing energy consumption for each year, enabling viewers to observe long-term patterns, fluctuations, and trends in energy consumption behavior.</a:t>
            </a:r>
          </a:p>
          <a:p>
            <a:pPr marL="311150" lvl="0" indent="-171450" algn="just">
              <a:lnSpc>
                <a:spcPct val="200000"/>
              </a:lnSpc>
              <a:buClr>
                <a:srgbClr val="0F0F0F"/>
              </a:buClr>
              <a:buSzPct val="129000"/>
              <a:buFont typeface="Arial" pitchFamily="34" charset="0"/>
              <a:buChar char="•"/>
            </a:pPr>
            <a:r>
              <a:rPr lang="en-US" sz="1100" b="1" dirty="0">
                <a:solidFill>
                  <a:srgbClr val="0F0F0F"/>
                </a:solidFill>
              </a:rPr>
              <a:t>Area Chart: </a:t>
            </a:r>
            <a:r>
              <a:rPr lang="en-US" sz="1100" dirty="0">
                <a:solidFill>
                  <a:srgbClr val="0F0F0F"/>
                </a:solidFill>
              </a:rPr>
              <a:t>This visualization illustrates the changing proportions of fossil fuel consumption over time using an area chart format. The chart consists of stacked areas, with each layer representing a different type of fossil fuel (such as gas, oil, and coal). By comparing the sizes of the stacked areas over time, viewers can discern shifts in the relative contributions of different fossil fuels to overall energy consumption.</a:t>
            </a:r>
            <a:endParaRPr sz="1100" dirty="0">
              <a:solidFill>
                <a:srgbClr val="0F0F0F"/>
              </a:solidFill>
            </a:endParaRPr>
          </a:p>
        </p:txBody>
      </p:sp>
    </p:spTree>
    <p:extLst>
      <p:ext uri="{BB962C8B-B14F-4D97-AF65-F5344CB8AC3E}">
        <p14:creationId xmlns:p14="http://schemas.microsoft.com/office/powerpoint/2010/main" val="1171102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0"/>
          <p:cNvSpPr txBox="1">
            <a:spLocks noGrp="1"/>
          </p:cNvSpPr>
          <p:nvPr>
            <p:ph type="title"/>
          </p:nvPr>
        </p:nvSpPr>
        <p:spPr>
          <a:xfrm>
            <a:off x="191851" y="539773"/>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latin typeface="Lato"/>
                <a:ea typeface="Lato"/>
                <a:cs typeface="Lato"/>
                <a:sym typeface="Lato"/>
              </a:rPr>
              <a:t>Methodology</a:t>
            </a:r>
            <a:endParaRPr sz="2400" dirty="0">
              <a:latin typeface="Lato"/>
              <a:ea typeface="Lato"/>
              <a:cs typeface="Lato"/>
              <a:sym typeface="Lato"/>
            </a:endParaRPr>
          </a:p>
        </p:txBody>
      </p:sp>
      <p:grpSp>
        <p:nvGrpSpPr>
          <p:cNvPr id="158" name="Google Shape;158;p20"/>
          <p:cNvGrpSpPr/>
          <p:nvPr/>
        </p:nvGrpSpPr>
        <p:grpSpPr>
          <a:xfrm>
            <a:off x="126273" y="1332015"/>
            <a:ext cx="1501636" cy="3065221"/>
            <a:chOff x="194197" y="1268038"/>
            <a:chExt cx="2309391" cy="3139587"/>
          </a:xfrm>
        </p:grpSpPr>
        <p:sp>
          <p:nvSpPr>
            <p:cNvPr id="159" name="Google Shape;159;p20"/>
            <p:cNvSpPr/>
            <p:nvPr/>
          </p:nvSpPr>
          <p:spPr>
            <a:xfrm>
              <a:off x="194197" y="1268038"/>
              <a:ext cx="2309391" cy="669000"/>
            </a:xfrm>
            <a:prstGeom prst="homePlate">
              <a:avLst>
                <a:gd name="adj" fmla="val 50000"/>
              </a:avLst>
            </a:prstGeom>
            <a:solidFill>
              <a:srgbClr val="155B54"/>
            </a:solidFill>
            <a:ln>
              <a:noFill/>
            </a:ln>
          </p:spPr>
          <p:txBody>
            <a:bodyPr spcFirstLastPara="1" wrap="square" lIns="91425" tIns="91425" rIns="91425" bIns="91425" anchor="ctr" anchorCtr="0">
              <a:noAutofit/>
            </a:bodyPr>
            <a:lstStyle/>
            <a:p>
              <a:pPr lvl="0" algn="ctr"/>
              <a:r>
                <a:rPr lang="en-IN" b="1" dirty="0">
                  <a:solidFill>
                    <a:srgbClr val="FFFFFF"/>
                  </a:solidFill>
                  <a:latin typeface="Lato"/>
                  <a:ea typeface="Lato"/>
                  <a:cs typeface="Lato"/>
                  <a:sym typeface="Lato"/>
                </a:rPr>
                <a:t>Data </a:t>
              </a:r>
              <a:r>
                <a:rPr lang="en-IN" b="1" dirty="0" smtClean="0">
                  <a:solidFill>
                    <a:srgbClr val="FFFFFF"/>
                  </a:solidFill>
                  <a:latin typeface="Lato"/>
                  <a:ea typeface="Lato"/>
                  <a:cs typeface="Lato"/>
                  <a:sym typeface="Lato"/>
                </a:rPr>
                <a:t>Retrieval</a:t>
              </a:r>
              <a:endParaRPr b="1" dirty="0">
                <a:solidFill>
                  <a:srgbClr val="FFFFFF"/>
                </a:solidFill>
                <a:latin typeface="Lato"/>
                <a:ea typeface="Lato"/>
                <a:cs typeface="Lato"/>
                <a:sym typeface="Lato"/>
              </a:endParaRPr>
            </a:p>
          </p:txBody>
        </p:sp>
        <p:sp>
          <p:nvSpPr>
            <p:cNvPr id="160" name="Google Shape;160;p20"/>
            <p:cNvSpPr txBox="1"/>
            <p:nvPr/>
          </p:nvSpPr>
          <p:spPr>
            <a:xfrm>
              <a:off x="295050" y="2057125"/>
              <a:ext cx="1846317" cy="2350500"/>
            </a:xfrm>
            <a:prstGeom prst="rect">
              <a:avLst/>
            </a:prstGeom>
            <a:noFill/>
            <a:ln>
              <a:noFill/>
            </a:ln>
          </p:spPr>
          <p:txBody>
            <a:bodyPr spcFirstLastPara="1" wrap="square" lIns="91425" tIns="91425" rIns="91425" bIns="91425" anchor="t" anchorCtr="0">
              <a:noAutofit/>
            </a:bodyPr>
            <a:lstStyle/>
            <a:p>
              <a:pPr lvl="0">
                <a:lnSpc>
                  <a:spcPct val="115000"/>
                </a:lnSpc>
              </a:pPr>
              <a:r>
                <a:rPr lang="en-US" sz="1200" b="1" dirty="0" smtClean="0">
                  <a:solidFill>
                    <a:srgbClr val="0F0F0F"/>
                  </a:solidFill>
                  <a:latin typeface="Lato"/>
                  <a:ea typeface="Lato"/>
                  <a:cs typeface="Lato"/>
                  <a:sym typeface="Lato"/>
                </a:rPr>
                <a:t>Obtained </a:t>
              </a:r>
              <a:r>
                <a:rPr lang="en-US" sz="1200" b="1" dirty="0">
                  <a:solidFill>
                    <a:srgbClr val="0F0F0F"/>
                  </a:solidFill>
                  <a:latin typeface="Lato"/>
                  <a:ea typeface="Lato"/>
                  <a:cs typeface="Lato"/>
                  <a:sym typeface="Lato"/>
                </a:rPr>
                <a:t>raw energy data from the specified source, </a:t>
              </a:r>
              <a:r>
                <a:rPr lang="en-IN" sz="1200" u="sng" dirty="0">
                  <a:hlinkClick r:id="rId3"/>
                </a:rPr>
                <a:t>https://ourworldindata.org/energy </a:t>
              </a:r>
              <a:r>
                <a:rPr lang="en-US" sz="1200" b="1" dirty="0" smtClean="0">
                  <a:solidFill>
                    <a:srgbClr val="0F0F0F"/>
                  </a:solidFill>
                  <a:latin typeface="Lato"/>
                  <a:ea typeface="Lato"/>
                  <a:cs typeface="Lato"/>
                  <a:sym typeface="Lato"/>
                </a:rPr>
                <a:t>, </a:t>
              </a:r>
              <a:r>
                <a:rPr lang="en-US" sz="1200" b="1" dirty="0">
                  <a:solidFill>
                    <a:srgbClr val="0F0F0F"/>
                  </a:solidFill>
                  <a:latin typeface="Lato"/>
                  <a:ea typeface="Lato"/>
                  <a:cs typeface="Lato"/>
                  <a:sym typeface="Lato"/>
                </a:rPr>
                <a:t>using appropriate data retrieval techniques.</a:t>
              </a:r>
              <a:endParaRPr sz="1100" b="1" dirty="0">
                <a:latin typeface="Lato"/>
                <a:ea typeface="Lato"/>
                <a:cs typeface="Lato"/>
                <a:sym typeface="Lato"/>
              </a:endParaRPr>
            </a:p>
          </p:txBody>
        </p:sp>
      </p:grpSp>
      <p:grpSp>
        <p:nvGrpSpPr>
          <p:cNvPr id="161" name="Google Shape;161;p20"/>
          <p:cNvGrpSpPr/>
          <p:nvPr/>
        </p:nvGrpSpPr>
        <p:grpSpPr>
          <a:xfrm>
            <a:off x="1248149" y="1331771"/>
            <a:ext cx="1543542" cy="2985847"/>
            <a:chOff x="1293655" y="1336573"/>
            <a:chExt cx="2212410" cy="3057150"/>
          </a:xfrm>
        </p:grpSpPr>
        <p:sp>
          <p:nvSpPr>
            <p:cNvPr id="162" name="Google Shape;162;p20"/>
            <p:cNvSpPr/>
            <p:nvPr/>
          </p:nvSpPr>
          <p:spPr>
            <a:xfrm>
              <a:off x="1293655" y="1336573"/>
              <a:ext cx="2212410" cy="669000"/>
            </a:xfrm>
            <a:prstGeom prst="chevron">
              <a:avLst>
                <a:gd name="adj" fmla="val 50000"/>
              </a:avLst>
            </a:prstGeom>
            <a:solidFill>
              <a:srgbClr val="1B786E"/>
            </a:solidFill>
            <a:ln>
              <a:noFill/>
            </a:ln>
          </p:spPr>
          <p:txBody>
            <a:bodyPr spcFirstLastPara="1" wrap="square" lIns="91425" tIns="91425" rIns="91425" bIns="91425" anchor="ctr" anchorCtr="0">
              <a:noAutofit/>
            </a:bodyPr>
            <a:lstStyle/>
            <a:p>
              <a:pPr lvl="0" algn="ctr"/>
              <a:r>
                <a:rPr lang="en-IN" b="1" dirty="0">
                  <a:solidFill>
                    <a:srgbClr val="FFFFFF"/>
                  </a:solidFill>
                  <a:latin typeface="Lato"/>
                  <a:ea typeface="Lato"/>
                  <a:cs typeface="Lato"/>
                  <a:sym typeface="Lato"/>
                </a:rPr>
                <a:t>Data Parsing</a:t>
              </a:r>
              <a:endParaRPr b="1" dirty="0">
                <a:solidFill>
                  <a:srgbClr val="FFFFFF"/>
                </a:solidFill>
                <a:latin typeface="Lato"/>
                <a:ea typeface="Lato"/>
                <a:cs typeface="Lato"/>
                <a:sym typeface="Lato"/>
              </a:endParaRPr>
            </a:p>
          </p:txBody>
        </p:sp>
        <p:sp>
          <p:nvSpPr>
            <p:cNvPr id="163" name="Google Shape;163;p20"/>
            <p:cNvSpPr txBox="1"/>
            <p:nvPr/>
          </p:nvSpPr>
          <p:spPr>
            <a:xfrm>
              <a:off x="1590299" y="2043223"/>
              <a:ext cx="1915766" cy="2350500"/>
            </a:xfrm>
            <a:prstGeom prst="rect">
              <a:avLst/>
            </a:prstGeom>
            <a:noFill/>
            <a:ln>
              <a:noFill/>
            </a:ln>
          </p:spPr>
          <p:txBody>
            <a:bodyPr spcFirstLastPara="1" wrap="square" lIns="91425" tIns="91425" rIns="91425" bIns="91425" anchor="t" anchorCtr="0">
              <a:noAutofit/>
            </a:bodyPr>
            <a:lstStyle/>
            <a:p>
              <a:pPr lvl="0">
                <a:lnSpc>
                  <a:spcPct val="115000"/>
                </a:lnSpc>
              </a:pPr>
              <a:r>
                <a:rPr lang="en-US" sz="1200" b="1" dirty="0" smtClean="0">
                  <a:solidFill>
                    <a:srgbClr val="0F0F0F"/>
                  </a:solidFill>
                  <a:latin typeface="Lato"/>
                  <a:ea typeface="Lato"/>
                  <a:cs typeface="Lato"/>
                  <a:sym typeface="Lato"/>
                </a:rPr>
                <a:t>Parsed </a:t>
              </a:r>
              <a:r>
                <a:rPr lang="en-US" sz="1200" b="1" dirty="0">
                  <a:solidFill>
                    <a:srgbClr val="0F0F0F"/>
                  </a:solidFill>
                  <a:latin typeface="Lato"/>
                  <a:ea typeface="Lato"/>
                  <a:cs typeface="Lato"/>
                  <a:sym typeface="Lato"/>
                </a:rPr>
                <a:t>the retrieved data using JavaScript to extract relevant information required for visualization, such as energy </a:t>
              </a:r>
              <a:r>
                <a:rPr lang="en-US" sz="1200" b="1" dirty="0" smtClean="0">
                  <a:solidFill>
                    <a:srgbClr val="0F0F0F"/>
                  </a:solidFill>
                  <a:latin typeface="Lato"/>
                  <a:ea typeface="Lato"/>
                  <a:cs typeface="Lato"/>
                  <a:sym typeface="Lato"/>
                </a:rPr>
                <a:t>consumption </a:t>
              </a:r>
              <a:r>
                <a:rPr lang="en-US" sz="1200" b="1" dirty="0">
                  <a:solidFill>
                    <a:srgbClr val="0F0F0F"/>
                  </a:solidFill>
                  <a:latin typeface="Lato"/>
                  <a:ea typeface="Lato"/>
                  <a:cs typeface="Lato"/>
                  <a:sym typeface="Lato"/>
                </a:rPr>
                <a:t>levels by country and year.</a:t>
              </a:r>
              <a:endParaRPr sz="1100" b="1" dirty="0">
                <a:latin typeface="Lato"/>
                <a:ea typeface="Lato"/>
                <a:cs typeface="Lato"/>
                <a:sym typeface="Lato"/>
              </a:endParaRPr>
            </a:p>
          </p:txBody>
        </p:sp>
      </p:grpSp>
      <p:grpSp>
        <p:nvGrpSpPr>
          <p:cNvPr id="164" name="Google Shape;164;p20"/>
          <p:cNvGrpSpPr/>
          <p:nvPr/>
        </p:nvGrpSpPr>
        <p:grpSpPr>
          <a:xfrm>
            <a:off x="2461213" y="1338015"/>
            <a:ext cx="1653588" cy="3094070"/>
            <a:chOff x="3674730" y="1208552"/>
            <a:chExt cx="2370143" cy="3167957"/>
          </a:xfrm>
        </p:grpSpPr>
        <p:sp>
          <p:nvSpPr>
            <p:cNvPr id="165" name="Google Shape;165;p20"/>
            <p:cNvSpPr/>
            <p:nvPr/>
          </p:nvSpPr>
          <p:spPr>
            <a:xfrm>
              <a:off x="3674730" y="1208552"/>
              <a:ext cx="2370143" cy="669000"/>
            </a:xfrm>
            <a:prstGeom prst="chevron">
              <a:avLst>
                <a:gd name="adj" fmla="val 50000"/>
              </a:avLst>
            </a:prstGeom>
            <a:solidFill>
              <a:srgbClr val="1D7E74"/>
            </a:solidFill>
            <a:ln>
              <a:noFill/>
            </a:ln>
          </p:spPr>
          <p:txBody>
            <a:bodyPr spcFirstLastPara="1" wrap="square" lIns="91425" tIns="91425" rIns="91425" bIns="91425" anchor="ctr" anchorCtr="0">
              <a:noAutofit/>
            </a:bodyPr>
            <a:lstStyle/>
            <a:p>
              <a:pPr lvl="0" algn="ctr"/>
              <a:r>
                <a:rPr lang="en-IN" b="1" dirty="0">
                  <a:solidFill>
                    <a:srgbClr val="FFFFFF"/>
                  </a:solidFill>
                  <a:latin typeface="Lato"/>
                  <a:ea typeface="Lato"/>
                  <a:cs typeface="Lato"/>
                  <a:sym typeface="Lato"/>
                </a:rPr>
                <a:t>Data Cleaning</a:t>
              </a:r>
              <a:endParaRPr b="1" dirty="0">
                <a:solidFill>
                  <a:srgbClr val="FFFFFF"/>
                </a:solidFill>
                <a:latin typeface="Lato"/>
                <a:ea typeface="Lato"/>
                <a:cs typeface="Lato"/>
                <a:sym typeface="Lato"/>
              </a:endParaRPr>
            </a:p>
          </p:txBody>
        </p:sp>
        <p:sp>
          <p:nvSpPr>
            <p:cNvPr id="166" name="Google Shape;166;p20"/>
            <p:cNvSpPr txBox="1"/>
            <p:nvPr/>
          </p:nvSpPr>
          <p:spPr>
            <a:xfrm>
              <a:off x="3969848" y="2026010"/>
              <a:ext cx="2075025" cy="2350499"/>
            </a:xfrm>
            <a:prstGeom prst="rect">
              <a:avLst/>
            </a:prstGeom>
            <a:noFill/>
            <a:ln>
              <a:noFill/>
            </a:ln>
          </p:spPr>
          <p:txBody>
            <a:bodyPr spcFirstLastPara="1" wrap="square" lIns="91425" tIns="91425" rIns="91425" bIns="91425" anchor="t" anchorCtr="0">
              <a:noAutofit/>
            </a:bodyPr>
            <a:lstStyle/>
            <a:p>
              <a:pPr lvl="0">
                <a:lnSpc>
                  <a:spcPct val="115000"/>
                </a:lnSpc>
              </a:pPr>
              <a:r>
                <a:rPr lang="en-US" sz="1200" b="1" dirty="0" smtClean="0">
                  <a:solidFill>
                    <a:srgbClr val="0F0F0F"/>
                  </a:solidFill>
                  <a:latin typeface="Lato"/>
                  <a:ea typeface="Lato"/>
                  <a:cs typeface="Lato"/>
                  <a:sym typeface="Lato"/>
                </a:rPr>
                <a:t>Preprocessed </a:t>
              </a:r>
              <a:r>
                <a:rPr lang="en-US" sz="1200" b="1" dirty="0">
                  <a:solidFill>
                    <a:srgbClr val="0F0F0F"/>
                  </a:solidFill>
                  <a:latin typeface="Lato"/>
                  <a:ea typeface="Lato"/>
                  <a:cs typeface="Lato"/>
                  <a:sym typeface="Lato"/>
                </a:rPr>
                <a:t>the extracted data to </a:t>
              </a:r>
              <a:r>
                <a:rPr lang="en-US" sz="1200" b="1" dirty="0" smtClean="0">
                  <a:solidFill>
                    <a:srgbClr val="0F0F0F"/>
                  </a:solidFill>
                  <a:latin typeface="Lato"/>
                  <a:ea typeface="Lato"/>
                  <a:cs typeface="Lato"/>
                  <a:sym typeface="Lato"/>
                </a:rPr>
                <a:t>handle inconsistencies</a:t>
              </a:r>
              <a:r>
                <a:rPr lang="en-US" sz="1200" b="1" dirty="0">
                  <a:solidFill>
                    <a:srgbClr val="0F0F0F"/>
                  </a:solidFill>
                  <a:latin typeface="Lato"/>
                  <a:ea typeface="Lato"/>
                  <a:cs typeface="Lato"/>
                  <a:sym typeface="Lato"/>
                </a:rPr>
                <a:t>, missing values, </a:t>
              </a:r>
              <a:r>
                <a:rPr lang="en-US" sz="1200" b="1" dirty="0" smtClean="0">
                  <a:solidFill>
                    <a:srgbClr val="0F0F0F"/>
                  </a:solidFill>
                  <a:latin typeface="Lato"/>
                  <a:ea typeface="Lato"/>
                  <a:cs typeface="Lato"/>
                  <a:sym typeface="Lato"/>
                </a:rPr>
                <a:t>and </a:t>
              </a:r>
              <a:r>
                <a:rPr lang="en-US" sz="1200" b="1" dirty="0">
                  <a:solidFill>
                    <a:srgbClr val="0F0F0F"/>
                  </a:solidFill>
                  <a:latin typeface="Lato"/>
                  <a:ea typeface="Lato"/>
                  <a:cs typeface="Lato"/>
                  <a:sym typeface="Lato"/>
                </a:rPr>
                <a:t>outliers that </a:t>
              </a:r>
              <a:r>
                <a:rPr lang="en-US" sz="1200" b="1" dirty="0" smtClean="0">
                  <a:solidFill>
                    <a:srgbClr val="0F0F0F"/>
                  </a:solidFill>
                  <a:latin typeface="Lato"/>
                  <a:ea typeface="Lato"/>
                  <a:cs typeface="Lato"/>
                  <a:sym typeface="Lato"/>
                </a:rPr>
                <a:t>affect </a:t>
              </a:r>
              <a:r>
                <a:rPr lang="en-US" sz="1200" b="1" dirty="0">
                  <a:solidFill>
                    <a:srgbClr val="0F0F0F"/>
                  </a:solidFill>
                  <a:latin typeface="Lato"/>
                  <a:ea typeface="Lato"/>
                  <a:cs typeface="Lato"/>
                  <a:sym typeface="Lato"/>
                </a:rPr>
                <a:t>the accuracy of the visualization.</a:t>
              </a:r>
              <a:endParaRPr sz="1100" b="1" dirty="0">
                <a:latin typeface="Lato"/>
                <a:ea typeface="Lato"/>
                <a:cs typeface="Lato"/>
                <a:sym typeface="Lato"/>
              </a:endParaRPr>
            </a:p>
          </p:txBody>
        </p:sp>
      </p:grpSp>
      <p:grpSp>
        <p:nvGrpSpPr>
          <p:cNvPr id="167" name="Google Shape;167;p20"/>
          <p:cNvGrpSpPr/>
          <p:nvPr/>
        </p:nvGrpSpPr>
        <p:grpSpPr>
          <a:xfrm>
            <a:off x="5233994" y="1319677"/>
            <a:ext cx="1984224" cy="3142800"/>
            <a:chOff x="6555947" y="1177599"/>
            <a:chExt cx="2584523" cy="3114943"/>
          </a:xfrm>
        </p:grpSpPr>
        <p:sp>
          <p:nvSpPr>
            <p:cNvPr id="168" name="Google Shape;168;p20"/>
            <p:cNvSpPr/>
            <p:nvPr/>
          </p:nvSpPr>
          <p:spPr>
            <a:xfrm>
              <a:off x="6555947" y="1177599"/>
              <a:ext cx="2584523" cy="669000"/>
            </a:xfrm>
            <a:prstGeom prst="chevron">
              <a:avLst>
                <a:gd name="adj" fmla="val 50000"/>
              </a:avLst>
            </a:prstGeom>
            <a:solidFill>
              <a:srgbClr val="249C90"/>
            </a:solidFill>
            <a:ln>
              <a:noFill/>
            </a:ln>
          </p:spPr>
          <p:txBody>
            <a:bodyPr spcFirstLastPara="1" wrap="square" lIns="91425" tIns="91425" rIns="91425" bIns="91425" anchor="ctr" anchorCtr="0">
              <a:noAutofit/>
            </a:bodyPr>
            <a:lstStyle/>
            <a:p>
              <a:pPr lvl="0" algn="ctr"/>
              <a:r>
                <a:rPr lang="en-IN" b="1" dirty="0">
                  <a:solidFill>
                    <a:srgbClr val="FFFFFF"/>
                  </a:solidFill>
                  <a:latin typeface="Lato"/>
                  <a:ea typeface="Lato"/>
                  <a:cs typeface="Lato"/>
                  <a:sym typeface="Lato"/>
                </a:rPr>
                <a:t>Frontend </a:t>
              </a:r>
              <a:r>
                <a:rPr lang="en-IN" b="1" dirty="0" smtClean="0">
                  <a:solidFill>
                    <a:srgbClr val="FFFFFF"/>
                  </a:solidFill>
                  <a:latin typeface="Lato"/>
                  <a:ea typeface="Lato"/>
                  <a:cs typeface="Lato"/>
                  <a:sym typeface="Lato"/>
                </a:rPr>
                <a:t>Development</a:t>
              </a:r>
              <a:endParaRPr b="1" dirty="0">
                <a:solidFill>
                  <a:srgbClr val="FFFFFF"/>
                </a:solidFill>
                <a:latin typeface="Lato"/>
                <a:ea typeface="Lato"/>
                <a:cs typeface="Lato"/>
                <a:sym typeface="Lato"/>
              </a:endParaRPr>
            </a:p>
          </p:txBody>
        </p:sp>
        <p:sp>
          <p:nvSpPr>
            <p:cNvPr id="169" name="Google Shape;169;p20"/>
            <p:cNvSpPr txBox="1"/>
            <p:nvPr/>
          </p:nvSpPr>
          <p:spPr>
            <a:xfrm>
              <a:off x="6731326" y="1942042"/>
              <a:ext cx="2409144" cy="2350500"/>
            </a:xfrm>
            <a:prstGeom prst="rect">
              <a:avLst/>
            </a:prstGeom>
            <a:noFill/>
            <a:ln>
              <a:noFill/>
            </a:ln>
          </p:spPr>
          <p:txBody>
            <a:bodyPr spcFirstLastPara="1" wrap="square" lIns="91425" tIns="91425" rIns="91425" bIns="91425" anchor="t" anchorCtr="0">
              <a:noAutofit/>
            </a:bodyPr>
            <a:lstStyle/>
            <a:p>
              <a:pPr lvl="0">
                <a:lnSpc>
                  <a:spcPct val="115000"/>
                </a:lnSpc>
              </a:pPr>
              <a:r>
                <a:rPr lang="en-US" sz="1200" b="1" dirty="0" smtClean="0">
                  <a:latin typeface="Lato"/>
                  <a:ea typeface="Lato"/>
                  <a:cs typeface="Lato"/>
                  <a:sym typeface="Lato"/>
                </a:rPr>
                <a:t>Developed </a:t>
              </a:r>
              <a:r>
                <a:rPr lang="en-US" sz="1200" b="1" dirty="0">
                  <a:latin typeface="Lato"/>
                  <a:ea typeface="Lato"/>
                  <a:cs typeface="Lato"/>
                  <a:sym typeface="Lato"/>
                </a:rPr>
                <a:t>the HTML structure for the visualization, </a:t>
              </a:r>
              <a:r>
                <a:rPr lang="en-US" sz="1200" b="1" dirty="0" smtClean="0">
                  <a:latin typeface="Lato"/>
                  <a:ea typeface="Lato"/>
                  <a:cs typeface="Lato"/>
                  <a:sym typeface="Lato"/>
                </a:rPr>
                <a:t>integrated </a:t>
              </a:r>
              <a:r>
                <a:rPr lang="en-US" sz="1200" b="1" dirty="0" err="1">
                  <a:latin typeface="Lato"/>
                  <a:ea typeface="Lato"/>
                  <a:cs typeface="Lato"/>
                  <a:sym typeface="Lato"/>
                </a:rPr>
                <a:t>GeoJSON</a:t>
              </a:r>
              <a:r>
                <a:rPr lang="en-US" sz="1200" b="1" dirty="0">
                  <a:latin typeface="Lato"/>
                  <a:ea typeface="Lato"/>
                  <a:cs typeface="Lato"/>
                  <a:sym typeface="Lato"/>
                </a:rPr>
                <a:t> features, </a:t>
              </a:r>
              <a:r>
                <a:rPr lang="en-US" sz="1200" b="1" dirty="0" smtClean="0">
                  <a:latin typeface="Lato"/>
                  <a:ea typeface="Lato"/>
                  <a:cs typeface="Lato"/>
                  <a:sym typeface="Lato"/>
                </a:rPr>
                <a:t>applied </a:t>
              </a:r>
              <a:r>
                <a:rPr lang="en-US" sz="1200" b="1" dirty="0">
                  <a:latin typeface="Lato"/>
                  <a:ea typeface="Lato"/>
                  <a:cs typeface="Lato"/>
                  <a:sym typeface="Lato"/>
                </a:rPr>
                <a:t>CSS styling to enhance visual appeal, and implement JavaScript functionality using D3.js for dynamic generation of the </a:t>
              </a:r>
              <a:r>
                <a:rPr lang="en-US" sz="1200" b="1" dirty="0" err="1">
                  <a:latin typeface="Lato"/>
                  <a:ea typeface="Lato"/>
                  <a:cs typeface="Lato"/>
                  <a:sym typeface="Lato"/>
                </a:rPr>
                <a:t>chloropleth</a:t>
              </a:r>
              <a:r>
                <a:rPr lang="en-US" sz="1200" b="1" dirty="0">
                  <a:latin typeface="Lato"/>
                  <a:ea typeface="Lato"/>
                  <a:cs typeface="Lato"/>
                  <a:sym typeface="Lato"/>
                </a:rPr>
                <a:t> map and interactive features.</a:t>
              </a:r>
              <a:endParaRPr sz="1200" b="1" dirty="0">
                <a:latin typeface="Lato"/>
                <a:ea typeface="Lato"/>
                <a:cs typeface="Lato"/>
                <a:sym typeface="Lato"/>
              </a:endParaRPr>
            </a:p>
          </p:txBody>
        </p:sp>
      </p:grpSp>
      <p:grpSp>
        <p:nvGrpSpPr>
          <p:cNvPr id="170" name="Google Shape;170;p20"/>
          <p:cNvGrpSpPr/>
          <p:nvPr/>
        </p:nvGrpSpPr>
        <p:grpSpPr>
          <a:xfrm>
            <a:off x="3773630" y="1332015"/>
            <a:ext cx="1828800" cy="3142800"/>
            <a:chOff x="5195349" y="1189775"/>
            <a:chExt cx="2064000" cy="3217850"/>
          </a:xfrm>
        </p:grpSpPr>
        <p:sp>
          <p:nvSpPr>
            <p:cNvPr id="171" name="Google Shape;171;p20"/>
            <p:cNvSpPr/>
            <p:nvPr/>
          </p:nvSpPr>
          <p:spPr>
            <a:xfrm>
              <a:off x="5195349" y="1189775"/>
              <a:ext cx="2064000" cy="669000"/>
            </a:xfrm>
            <a:prstGeom prst="chevron">
              <a:avLst>
                <a:gd name="adj" fmla="val 50000"/>
              </a:avLst>
            </a:prstGeom>
            <a:solidFill>
              <a:srgbClr val="1F887E"/>
            </a:solidFill>
            <a:ln>
              <a:noFill/>
            </a:ln>
          </p:spPr>
          <p:txBody>
            <a:bodyPr spcFirstLastPara="1" wrap="square" lIns="91425" tIns="91425" rIns="91425" bIns="91425" anchor="ctr" anchorCtr="0">
              <a:noAutofit/>
            </a:bodyPr>
            <a:lstStyle/>
            <a:p>
              <a:pPr lvl="0" algn="ctr"/>
              <a:r>
                <a:rPr lang="en-IN" b="1" dirty="0" err="1">
                  <a:solidFill>
                    <a:srgbClr val="FFFFFF"/>
                  </a:solidFill>
                  <a:latin typeface="Lato"/>
                  <a:ea typeface="Lato"/>
                  <a:cs typeface="Lato"/>
                  <a:sym typeface="Lato"/>
                </a:rPr>
                <a:t>GeoJSON</a:t>
              </a:r>
              <a:r>
                <a:rPr lang="en-IN" b="1" dirty="0">
                  <a:solidFill>
                    <a:srgbClr val="FFFFFF"/>
                  </a:solidFill>
                  <a:latin typeface="Lato"/>
                  <a:ea typeface="Lato"/>
                  <a:cs typeface="Lato"/>
                  <a:sym typeface="Lato"/>
                </a:rPr>
                <a:t> Integration</a:t>
              </a:r>
              <a:endParaRPr b="1" dirty="0">
                <a:solidFill>
                  <a:srgbClr val="FFFFFF"/>
                </a:solidFill>
                <a:latin typeface="Lato"/>
                <a:ea typeface="Lato"/>
                <a:cs typeface="Lato"/>
                <a:sym typeface="Lato"/>
              </a:endParaRPr>
            </a:p>
          </p:txBody>
        </p:sp>
        <p:sp>
          <p:nvSpPr>
            <p:cNvPr id="172" name="Google Shape;172;p20"/>
            <p:cNvSpPr txBox="1"/>
            <p:nvPr/>
          </p:nvSpPr>
          <p:spPr>
            <a:xfrm>
              <a:off x="5461650" y="2057125"/>
              <a:ext cx="1624500" cy="2350500"/>
            </a:xfrm>
            <a:prstGeom prst="rect">
              <a:avLst/>
            </a:prstGeom>
            <a:noFill/>
            <a:ln>
              <a:noFill/>
            </a:ln>
          </p:spPr>
          <p:txBody>
            <a:bodyPr spcFirstLastPara="1" wrap="square" lIns="91425" tIns="91425" rIns="91425" bIns="91425" anchor="t" anchorCtr="0">
              <a:noAutofit/>
            </a:bodyPr>
            <a:lstStyle/>
            <a:p>
              <a:pPr lvl="0">
                <a:lnSpc>
                  <a:spcPct val="115000"/>
                </a:lnSpc>
              </a:pPr>
              <a:r>
                <a:rPr lang="en-US" sz="1200" b="1" dirty="0" smtClean="0">
                  <a:solidFill>
                    <a:srgbClr val="0F0F0F"/>
                  </a:solidFill>
                  <a:latin typeface="Lato"/>
                  <a:ea typeface="Lato"/>
                  <a:cs typeface="Lato"/>
                  <a:sym typeface="Lato"/>
                </a:rPr>
                <a:t>Utilized </a:t>
              </a:r>
              <a:r>
                <a:rPr lang="en-US" sz="1200" b="1" dirty="0" err="1">
                  <a:solidFill>
                    <a:srgbClr val="0F0F0F"/>
                  </a:solidFill>
                  <a:latin typeface="Lato"/>
                  <a:ea typeface="Lato"/>
                  <a:cs typeface="Lato"/>
                  <a:sym typeface="Lato"/>
                </a:rPr>
                <a:t>GeoJSON</a:t>
              </a:r>
              <a:r>
                <a:rPr lang="en-US" sz="1200" b="1" dirty="0">
                  <a:solidFill>
                    <a:srgbClr val="0F0F0F"/>
                  </a:solidFill>
                  <a:latin typeface="Lato"/>
                  <a:ea typeface="Lato"/>
                  <a:cs typeface="Lato"/>
                  <a:sym typeface="Lato"/>
                </a:rPr>
                <a:t> format to represent geographical features such as country boundaries and coordinates necessary for creating the </a:t>
              </a:r>
              <a:r>
                <a:rPr lang="en-US" sz="1200" b="1" dirty="0" err="1">
                  <a:solidFill>
                    <a:srgbClr val="0F0F0F"/>
                  </a:solidFill>
                  <a:latin typeface="Lato"/>
                  <a:ea typeface="Lato"/>
                  <a:cs typeface="Lato"/>
                  <a:sym typeface="Lato"/>
                </a:rPr>
                <a:t>chloropleth</a:t>
              </a:r>
              <a:r>
                <a:rPr lang="en-US" sz="1200" b="1" dirty="0">
                  <a:solidFill>
                    <a:srgbClr val="0F0F0F"/>
                  </a:solidFill>
                  <a:latin typeface="Lato"/>
                  <a:ea typeface="Lato"/>
                  <a:cs typeface="Lato"/>
                  <a:sym typeface="Lato"/>
                </a:rPr>
                <a:t> map.</a:t>
              </a:r>
              <a:endParaRPr sz="1100" b="1" dirty="0">
                <a:latin typeface="Lato"/>
                <a:ea typeface="Lato"/>
                <a:cs typeface="Lato"/>
                <a:sym typeface="Lato"/>
              </a:endParaRPr>
            </a:p>
          </p:txBody>
        </p:sp>
      </p:grpSp>
      <p:sp>
        <p:nvSpPr>
          <p:cNvPr id="18" name="Google Shape;171;p20"/>
          <p:cNvSpPr/>
          <p:nvPr/>
        </p:nvSpPr>
        <p:spPr>
          <a:xfrm>
            <a:off x="6901181" y="1332015"/>
            <a:ext cx="2000364" cy="653397"/>
          </a:xfrm>
          <a:prstGeom prst="chevron">
            <a:avLst>
              <a:gd name="adj" fmla="val 50000"/>
            </a:avLst>
          </a:prstGeom>
          <a:solidFill>
            <a:srgbClr val="1F887E"/>
          </a:solidFill>
          <a:ln>
            <a:noFill/>
          </a:ln>
        </p:spPr>
        <p:txBody>
          <a:bodyPr spcFirstLastPara="1" wrap="square" lIns="91425" tIns="91425" rIns="91425" bIns="91425" anchor="ctr" anchorCtr="0">
            <a:noAutofit/>
          </a:bodyPr>
          <a:lstStyle/>
          <a:p>
            <a:pPr lvl="0" algn="ctr"/>
            <a:r>
              <a:rPr lang="en-IN" b="1" dirty="0">
                <a:solidFill>
                  <a:srgbClr val="FFFFFF"/>
                </a:solidFill>
                <a:latin typeface="Lato"/>
                <a:ea typeface="Lato"/>
                <a:cs typeface="Lato"/>
                <a:sym typeface="Lato"/>
              </a:rPr>
              <a:t>Enhancements</a:t>
            </a:r>
            <a:endParaRPr b="1" dirty="0">
              <a:solidFill>
                <a:srgbClr val="FFFFFF"/>
              </a:solidFill>
              <a:latin typeface="Lato"/>
              <a:ea typeface="Lato"/>
              <a:cs typeface="Lato"/>
              <a:sym typeface="Lato"/>
            </a:endParaRPr>
          </a:p>
        </p:txBody>
      </p:sp>
      <p:sp>
        <p:nvSpPr>
          <p:cNvPr id="19" name="Google Shape;169;p20"/>
          <p:cNvSpPr txBox="1"/>
          <p:nvPr/>
        </p:nvSpPr>
        <p:spPr>
          <a:xfrm>
            <a:off x="7051965" y="2093924"/>
            <a:ext cx="1849580" cy="2380645"/>
          </a:xfrm>
          <a:prstGeom prst="rect">
            <a:avLst/>
          </a:prstGeom>
          <a:noFill/>
          <a:ln>
            <a:noFill/>
          </a:ln>
        </p:spPr>
        <p:txBody>
          <a:bodyPr spcFirstLastPara="1" wrap="square" lIns="91425" tIns="91425" rIns="91425" bIns="91425" anchor="t" anchorCtr="0">
            <a:noAutofit/>
          </a:bodyPr>
          <a:lstStyle/>
          <a:p>
            <a:pPr lvl="0">
              <a:lnSpc>
                <a:spcPct val="115000"/>
              </a:lnSpc>
            </a:pPr>
            <a:r>
              <a:rPr lang="en-US" sz="1200" b="1" dirty="0" smtClean="0">
                <a:latin typeface="Lato"/>
                <a:ea typeface="Lato"/>
                <a:cs typeface="Lato"/>
                <a:sym typeface="Lato"/>
              </a:rPr>
              <a:t>Incorporated </a:t>
            </a:r>
            <a:r>
              <a:rPr lang="en-US" sz="1200" b="1" dirty="0">
                <a:latin typeface="Lato"/>
                <a:ea typeface="Lato"/>
                <a:cs typeface="Lato"/>
                <a:sym typeface="Lato"/>
              </a:rPr>
              <a:t>interactive features, </a:t>
            </a:r>
            <a:r>
              <a:rPr lang="en-US" sz="1200" b="1" dirty="0" smtClean="0">
                <a:latin typeface="Lato"/>
                <a:ea typeface="Lato"/>
                <a:cs typeface="Lato"/>
                <a:sym typeface="Lato"/>
              </a:rPr>
              <a:t>conducted </a:t>
            </a:r>
            <a:r>
              <a:rPr lang="en-US" sz="1200" b="1" dirty="0">
                <a:latin typeface="Lato"/>
                <a:ea typeface="Lato"/>
                <a:cs typeface="Lato"/>
                <a:sym typeface="Lato"/>
              </a:rPr>
              <a:t>thorough testing for compatibility, </a:t>
            </a:r>
            <a:r>
              <a:rPr lang="en-US" sz="1200" b="1" dirty="0" smtClean="0">
                <a:latin typeface="Lato"/>
                <a:ea typeface="Lato"/>
                <a:cs typeface="Lato"/>
                <a:sym typeface="Lato"/>
              </a:rPr>
              <a:t>optimized </a:t>
            </a:r>
            <a:r>
              <a:rPr lang="en-US" sz="1200" b="1" dirty="0">
                <a:latin typeface="Lato"/>
                <a:ea typeface="Lato"/>
                <a:cs typeface="Lato"/>
                <a:sym typeface="Lato"/>
              </a:rPr>
              <a:t>performance, and </a:t>
            </a:r>
            <a:r>
              <a:rPr lang="en-US" sz="1200" b="1" dirty="0" smtClean="0">
                <a:latin typeface="Lato"/>
                <a:ea typeface="Lato"/>
                <a:cs typeface="Lato"/>
                <a:sym typeface="Lato"/>
              </a:rPr>
              <a:t>provided </a:t>
            </a:r>
            <a:r>
              <a:rPr lang="en-US" sz="1200" b="1" dirty="0">
                <a:latin typeface="Lato"/>
                <a:ea typeface="Lato"/>
                <a:cs typeface="Lato"/>
                <a:sym typeface="Lato"/>
              </a:rPr>
              <a:t>comprehensive documentation for future reference and troubleshooting.</a:t>
            </a:r>
            <a:endParaRPr sz="1200" b="1" dirty="0">
              <a:latin typeface="Lato"/>
              <a:ea typeface="Lato"/>
              <a:cs typeface="Lato"/>
              <a:sym typeface="Lato"/>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395" y="542795"/>
            <a:ext cx="7688700" cy="535200"/>
          </a:xfrm>
        </p:spPr>
        <p:txBody>
          <a:bodyPr>
            <a:normAutofit fontScale="90000"/>
          </a:bodyPr>
          <a:lstStyle/>
          <a:p>
            <a:r>
              <a:rPr lang="en-US" dirty="0"/>
              <a:t>Exploring Global Energy Consumption Dynamics</a:t>
            </a:r>
            <a:endParaRPr lang="en-IN" dirty="0"/>
          </a:p>
        </p:txBody>
      </p:sp>
      <p:sp>
        <p:nvSpPr>
          <p:cNvPr id="3" name="Text Placeholder 2"/>
          <p:cNvSpPr>
            <a:spLocks noGrp="1"/>
          </p:cNvSpPr>
          <p:nvPr>
            <p:ph type="body" idx="1"/>
          </p:nvPr>
        </p:nvSpPr>
        <p:spPr>
          <a:xfrm>
            <a:off x="667105" y="1282238"/>
            <a:ext cx="7688700" cy="3649980"/>
          </a:xfrm>
        </p:spPr>
        <p:txBody>
          <a:bodyPr/>
          <a:lstStyle/>
          <a:p>
            <a:r>
              <a:rPr lang="en-IN" dirty="0" smtClean="0"/>
              <a:t>Map-:</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637" y="1724891"/>
            <a:ext cx="7141650" cy="3221181"/>
          </a:xfrm>
          <a:prstGeom prst="rect">
            <a:avLst/>
          </a:prstGeom>
        </p:spPr>
      </p:pic>
    </p:spTree>
    <p:extLst>
      <p:ext uri="{BB962C8B-B14F-4D97-AF65-F5344CB8AC3E}">
        <p14:creationId xmlns:p14="http://schemas.microsoft.com/office/powerpoint/2010/main" val="4244989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395" y="542795"/>
            <a:ext cx="7688700" cy="535200"/>
          </a:xfrm>
        </p:spPr>
        <p:txBody>
          <a:bodyPr>
            <a:normAutofit fontScale="90000"/>
          </a:bodyPr>
          <a:lstStyle/>
          <a:p>
            <a:r>
              <a:rPr lang="en-US" dirty="0"/>
              <a:t>Exploring Global Energy Consumption Dynamics</a:t>
            </a:r>
            <a:endParaRPr lang="en-IN" dirty="0"/>
          </a:p>
        </p:txBody>
      </p:sp>
      <p:sp>
        <p:nvSpPr>
          <p:cNvPr id="3" name="Text Placeholder 2"/>
          <p:cNvSpPr>
            <a:spLocks noGrp="1"/>
          </p:cNvSpPr>
          <p:nvPr>
            <p:ph type="body" idx="1"/>
          </p:nvPr>
        </p:nvSpPr>
        <p:spPr>
          <a:xfrm>
            <a:off x="667105" y="1282238"/>
            <a:ext cx="7688700" cy="3649980"/>
          </a:xfrm>
        </p:spPr>
        <p:txBody>
          <a:bodyPr/>
          <a:lstStyle/>
          <a:p>
            <a:r>
              <a:rPr lang="en-IN" dirty="0" smtClean="0"/>
              <a:t>Map-:</a:t>
            </a:r>
            <a:endParaRPr lang="en-IN" dirty="0"/>
          </a:p>
        </p:txBody>
      </p:sp>
    </p:spTree>
    <p:extLst>
      <p:ext uri="{BB962C8B-B14F-4D97-AF65-F5344CB8AC3E}">
        <p14:creationId xmlns:p14="http://schemas.microsoft.com/office/powerpoint/2010/main" val="1486790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395" y="542795"/>
            <a:ext cx="7688700" cy="535200"/>
          </a:xfrm>
        </p:spPr>
        <p:txBody>
          <a:bodyPr>
            <a:normAutofit fontScale="90000"/>
          </a:bodyPr>
          <a:lstStyle/>
          <a:p>
            <a:r>
              <a:rPr lang="en-US" dirty="0"/>
              <a:t>Exploring Global Energy Consumption Dynamics</a:t>
            </a:r>
            <a:endParaRPr lang="en-IN" dirty="0"/>
          </a:p>
        </p:txBody>
      </p:sp>
      <p:sp>
        <p:nvSpPr>
          <p:cNvPr id="3" name="Text Placeholder 2"/>
          <p:cNvSpPr>
            <a:spLocks noGrp="1"/>
          </p:cNvSpPr>
          <p:nvPr>
            <p:ph type="body" idx="1"/>
          </p:nvPr>
        </p:nvSpPr>
        <p:spPr>
          <a:xfrm>
            <a:off x="667105" y="1282238"/>
            <a:ext cx="7688700" cy="3649980"/>
          </a:xfrm>
        </p:spPr>
        <p:txBody>
          <a:bodyPr/>
          <a:lstStyle/>
          <a:p>
            <a:r>
              <a:rPr lang="en-IN" dirty="0"/>
              <a:t>C</a:t>
            </a:r>
            <a:r>
              <a:rPr lang="en-IN" dirty="0" smtClean="0"/>
              <a:t>hart-:</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736" y="1593737"/>
            <a:ext cx="7577081" cy="3393900"/>
          </a:xfrm>
          <a:prstGeom prst="rect">
            <a:avLst/>
          </a:prstGeom>
        </p:spPr>
      </p:pic>
    </p:spTree>
    <p:extLst>
      <p:ext uri="{BB962C8B-B14F-4D97-AF65-F5344CB8AC3E}">
        <p14:creationId xmlns:p14="http://schemas.microsoft.com/office/powerpoint/2010/main" val="1869862466"/>
      </p:ext>
    </p:extLst>
  </p:cSld>
  <p:clrMapOvr>
    <a:masterClrMapping/>
  </p:clrMapOvr>
  <p:timing>
    <p:tnLst>
      <p:par>
        <p:cTn id="1" dur="indefinite" restart="never" nodeType="tmRoot"/>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498</TotalTime>
  <Words>1253</Words>
  <Application>Microsoft Office PowerPoint</Application>
  <PresentationFormat>On-screen Show (16:9)</PresentationFormat>
  <Paragraphs>69</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Raleway</vt:lpstr>
      <vt:lpstr>Lato</vt:lpstr>
      <vt:lpstr>Streamline</vt:lpstr>
      <vt:lpstr>Visualization of Energy Data: Exploring Global Dynamics</vt:lpstr>
      <vt:lpstr>Content</vt:lpstr>
      <vt:lpstr>Introduction to Visualization</vt:lpstr>
      <vt:lpstr>Data Source</vt:lpstr>
      <vt:lpstr>Visualizations</vt:lpstr>
      <vt:lpstr>Methodology</vt:lpstr>
      <vt:lpstr>Exploring Global Energy Consumption Dynamics</vt:lpstr>
      <vt:lpstr>Exploring Global Energy Consumption Dynamics</vt:lpstr>
      <vt:lpstr>Exploring Global Energy Consumption Dynamics</vt:lpstr>
      <vt:lpstr>Visualization Tools</vt:lpstr>
      <vt:lpstr>Conclusion</vt:lpstr>
      <vt:lpstr>Conclusion and Possible improvement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Organism Image Classification: Inference Analysis with Deep Learning on Azure ML</dc:title>
  <cp:lastModifiedBy>hp</cp:lastModifiedBy>
  <cp:revision>28</cp:revision>
  <dcterms:modified xsi:type="dcterms:W3CDTF">2024-05-01T15:34:47Z</dcterms:modified>
</cp:coreProperties>
</file>