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9"/>
    <p:sldId id="257" r:id="rId20"/>
    <p:sldId id="258" r:id="rId21"/>
    <p:sldId id="259" r:id="rId22"/>
    <p:sldId id="260" r:id="rId23"/>
    <p:sldId id="261" r:id="rId24"/>
    <p:sldId id="262" r:id="rId25"/>
    <p:sldId id="263" r:id="rId26"/>
    <p:sldId id="264" r:id="rId27"/>
    <p:sldId id="265" r:id="rId28"/>
    <p:sldId id="266" r:id="rId29"/>
    <p:sldId id="267" r:id="rId30"/>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Times New Roman" charset="1" panose="02030502070405020303"/>
      <p:regular r:id="rId10"/>
    </p:embeddedFont>
    <p:embeddedFont>
      <p:font typeface="Times New Roman Bold" charset="1" panose="02030802070405020303"/>
      <p:regular r:id="rId11"/>
    </p:embeddedFont>
    <p:embeddedFont>
      <p:font typeface="Times New Roman Italics" charset="1" panose="02030502070405090303"/>
      <p:regular r:id="rId12"/>
    </p:embeddedFont>
    <p:embeddedFont>
      <p:font typeface="Times New Roman Bold Italics" charset="1" panose="02030802070405090303"/>
      <p:regular r:id="rId13"/>
    </p:embeddedFont>
    <p:embeddedFont>
      <p:font typeface="Times New Roman Medium" charset="1" panose="02030502070405020303"/>
      <p:regular r:id="rId14"/>
    </p:embeddedFont>
    <p:embeddedFont>
      <p:font typeface="Times New Roman Medium Italics" charset="1" panose="02030502070405090303"/>
      <p:regular r:id="rId15"/>
    </p:embeddedFont>
    <p:embeddedFont>
      <p:font typeface="Times New Roman Semi-Bold" charset="1" panose="02030702070405020303"/>
      <p:regular r:id="rId16"/>
    </p:embeddedFont>
    <p:embeddedFont>
      <p:font typeface="Times New Roman Semi-Bold Italics" charset="1" panose="02030702070405090303"/>
      <p:regular r:id="rId17"/>
    </p:embeddedFont>
    <p:embeddedFont>
      <p:font typeface="Times New Roman Ultra-Bold" charset="1" panose="02030902070405020303"/>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slides/slide1.xml" Type="http://schemas.openxmlformats.org/officeDocument/2006/relationships/slide"/><Relationship Id="rId2" Target="presProps.xml" Type="http://schemas.openxmlformats.org/officeDocument/2006/relationships/presProps"/><Relationship Id="rId20" Target="slides/slide2.xml" Type="http://schemas.openxmlformats.org/officeDocument/2006/relationships/slide"/><Relationship Id="rId21" Target="slides/slide3.xml" Type="http://schemas.openxmlformats.org/officeDocument/2006/relationships/slide"/><Relationship Id="rId22" Target="slides/slide4.xml" Type="http://schemas.openxmlformats.org/officeDocument/2006/relationships/slide"/><Relationship Id="rId23" Target="slides/slide5.xml" Type="http://schemas.openxmlformats.org/officeDocument/2006/relationships/slide"/><Relationship Id="rId24" Target="slides/slide6.xml" Type="http://schemas.openxmlformats.org/officeDocument/2006/relationships/slide"/><Relationship Id="rId25" Target="slides/slide7.xml" Type="http://schemas.openxmlformats.org/officeDocument/2006/relationships/slide"/><Relationship Id="rId26" Target="slides/slide8.xml" Type="http://schemas.openxmlformats.org/officeDocument/2006/relationships/slide"/><Relationship Id="rId27" Target="slides/slide9.xml" Type="http://schemas.openxmlformats.org/officeDocument/2006/relationships/slide"/><Relationship Id="rId28" Target="slides/slide10.xml" Type="http://schemas.openxmlformats.org/officeDocument/2006/relationships/slide"/><Relationship Id="rId29" Target="slides/slide11.xml" Type="http://schemas.openxmlformats.org/officeDocument/2006/relationships/slide"/><Relationship Id="rId3" Target="viewProps.xml" Type="http://schemas.openxmlformats.org/officeDocument/2006/relationships/viewProps"/><Relationship Id="rId30" Target="slides/slide12.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3224738"/>
            <a:ext cx="10202605" cy="4524919"/>
            <a:chOff x="0" y="0"/>
            <a:chExt cx="13603473" cy="6033225"/>
          </a:xfrm>
        </p:grpSpPr>
        <p:sp>
          <p:nvSpPr>
            <p:cNvPr name="TextBox 3" id="3"/>
            <p:cNvSpPr txBox="true"/>
            <p:nvPr/>
          </p:nvSpPr>
          <p:spPr>
            <a:xfrm rot="0">
              <a:off x="0" y="-238125"/>
              <a:ext cx="13603473" cy="5114837"/>
            </a:xfrm>
            <a:prstGeom prst="rect">
              <a:avLst/>
            </a:prstGeom>
          </p:spPr>
          <p:txBody>
            <a:bodyPr anchor="t" rtlCol="false" tIns="0" lIns="0" bIns="0" rIns="0">
              <a:spAutoFit/>
            </a:bodyPr>
            <a:lstStyle/>
            <a:p>
              <a:pPr>
                <a:lnSpc>
                  <a:spcPts val="14400"/>
                </a:lnSpc>
              </a:pPr>
              <a:r>
                <a:rPr lang="en-US" sz="12000" spc="-480">
                  <a:solidFill>
                    <a:srgbClr val="3D3D3D"/>
                  </a:solidFill>
                  <a:latin typeface="Times New Roman"/>
                </a:rPr>
                <a:t>Plagiarism Detection</a:t>
              </a:r>
            </a:p>
          </p:txBody>
        </p:sp>
        <p:sp>
          <p:nvSpPr>
            <p:cNvPr name="TextBox 4" id="4"/>
            <p:cNvSpPr txBox="true"/>
            <p:nvPr/>
          </p:nvSpPr>
          <p:spPr>
            <a:xfrm rot="0">
              <a:off x="0" y="5120518"/>
              <a:ext cx="13603473" cy="912707"/>
            </a:xfrm>
            <a:prstGeom prst="rect">
              <a:avLst/>
            </a:prstGeom>
          </p:spPr>
          <p:txBody>
            <a:bodyPr anchor="t" rtlCol="false" tIns="0" lIns="0" bIns="0" rIns="0">
              <a:spAutoFit/>
            </a:bodyPr>
            <a:lstStyle/>
            <a:p>
              <a:pPr>
                <a:lnSpc>
                  <a:spcPts val="5319"/>
                </a:lnSpc>
              </a:pPr>
              <a:r>
                <a:rPr lang="en-US" sz="3799" spc="151">
                  <a:solidFill>
                    <a:srgbClr val="3D3D3D"/>
                  </a:solidFill>
                  <a:latin typeface="Times New Roman Italics"/>
                </a:rPr>
                <a:t>An overview by Prathamesh Vaidya</a:t>
              </a:r>
            </a:p>
          </p:txBody>
        </p:sp>
      </p:grpSp>
      <p:grpSp>
        <p:nvGrpSpPr>
          <p:cNvPr name="Group 5" id="5"/>
          <p:cNvGrpSpPr/>
          <p:nvPr/>
        </p:nvGrpSpPr>
        <p:grpSpPr>
          <a:xfrm rot="0">
            <a:off x="14328902" y="2317173"/>
            <a:ext cx="7321033" cy="6340049"/>
            <a:chOff x="0" y="0"/>
            <a:chExt cx="3619627" cy="3134614"/>
          </a:xfrm>
        </p:grpSpPr>
        <p:sp>
          <p:nvSpPr>
            <p:cNvPr name="Freeform 6" id="6"/>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3D3D3D"/>
            </a:solidFill>
          </p:spPr>
        </p:sp>
      </p:grpSp>
      <p:grpSp>
        <p:nvGrpSpPr>
          <p:cNvPr name="Group 7" id="7"/>
          <p:cNvGrpSpPr/>
          <p:nvPr/>
        </p:nvGrpSpPr>
        <p:grpSpPr>
          <a:xfrm rot="0">
            <a:off x="12122944" y="7035126"/>
            <a:ext cx="4970154" cy="4304177"/>
            <a:chOff x="0" y="0"/>
            <a:chExt cx="3619627" cy="3134614"/>
          </a:xfrm>
        </p:grpSpPr>
        <p:sp>
          <p:nvSpPr>
            <p:cNvPr name="Freeform 8" id="8"/>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6D6D6D"/>
            </a:solidFill>
          </p:spPr>
        </p:sp>
      </p:grpSp>
      <p:grpSp>
        <p:nvGrpSpPr>
          <p:cNvPr name="Group 9" id="9"/>
          <p:cNvGrpSpPr/>
          <p:nvPr/>
        </p:nvGrpSpPr>
        <p:grpSpPr>
          <a:xfrm rot="0">
            <a:off x="12336342" y="5954842"/>
            <a:ext cx="2271679" cy="1967285"/>
            <a:chOff x="0" y="0"/>
            <a:chExt cx="3619627" cy="3134614"/>
          </a:xfrm>
        </p:grpSpPr>
        <p:sp>
          <p:nvSpPr>
            <p:cNvPr name="Freeform 10" id="10"/>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B9C2C4"/>
            </a:solidFill>
          </p:spPr>
        </p:sp>
      </p:grpSp>
      <p:grpSp>
        <p:nvGrpSpPr>
          <p:cNvPr name="Group 11" id="11"/>
          <p:cNvGrpSpPr/>
          <p:nvPr/>
        </p:nvGrpSpPr>
        <p:grpSpPr>
          <a:xfrm rot="0">
            <a:off x="13737770" y="373605"/>
            <a:ext cx="3799619" cy="3290488"/>
            <a:chOff x="0" y="0"/>
            <a:chExt cx="3619627" cy="3134614"/>
          </a:xfrm>
        </p:grpSpPr>
        <p:sp>
          <p:nvSpPr>
            <p:cNvPr name="Freeform 12" id="12"/>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6D6D6D"/>
            </a:solidFill>
          </p:spPr>
        </p:sp>
      </p:grpSp>
      <p:grpSp>
        <p:nvGrpSpPr>
          <p:cNvPr name="Group 13" id="13"/>
          <p:cNvGrpSpPr/>
          <p:nvPr/>
        </p:nvGrpSpPr>
        <p:grpSpPr>
          <a:xfrm rot="0">
            <a:off x="1028700" y="1028700"/>
            <a:ext cx="4212844" cy="586200"/>
            <a:chOff x="0" y="0"/>
            <a:chExt cx="5617125" cy="781600"/>
          </a:xfrm>
        </p:grpSpPr>
        <p:sp>
          <p:nvSpPr>
            <p:cNvPr name="TextBox 14" id="14"/>
            <p:cNvSpPr txBox="true"/>
            <p:nvPr/>
          </p:nvSpPr>
          <p:spPr>
            <a:xfrm rot="0">
              <a:off x="1293956" y="-37082"/>
              <a:ext cx="4323169" cy="731939"/>
            </a:xfrm>
            <a:prstGeom prst="rect">
              <a:avLst/>
            </a:prstGeom>
          </p:spPr>
          <p:txBody>
            <a:bodyPr anchor="t" rtlCol="false" tIns="0" lIns="0" bIns="0" rIns="0">
              <a:spAutoFit/>
            </a:bodyPr>
            <a:lstStyle/>
            <a:p>
              <a:pPr>
                <a:lnSpc>
                  <a:spcPts val="4255"/>
                </a:lnSpc>
                <a:spcBef>
                  <a:spcPct val="0"/>
                </a:spcBef>
              </a:pPr>
              <a:r>
                <a:rPr lang="en-US" sz="3039" spc="60">
                  <a:solidFill>
                    <a:srgbClr val="3D3D3D"/>
                  </a:solidFill>
                  <a:latin typeface="Times New Roman"/>
                </a:rPr>
                <a:t>    Sem - VI project</a:t>
              </a:r>
            </a:p>
          </p:txBody>
        </p:sp>
        <p:pic>
          <p:nvPicPr>
            <p:cNvPr name="Picture 15" id="1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905010" cy="781600"/>
            </a:xfrm>
            <a:prstGeom prst="rect">
              <a:avLst/>
            </a:prstGeom>
          </p:spPr>
        </p:pic>
      </p:gr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10800000">
            <a:off x="11798163" y="5803579"/>
            <a:ext cx="7388722" cy="6398668"/>
            <a:chOff x="0" y="0"/>
            <a:chExt cx="3619627" cy="3134614"/>
          </a:xfrm>
        </p:grpSpPr>
        <p:sp>
          <p:nvSpPr>
            <p:cNvPr name="Freeform 3" id="3"/>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6D6D6D"/>
            </a:solidFill>
          </p:spPr>
        </p:sp>
      </p:grpSp>
      <p:grpSp>
        <p:nvGrpSpPr>
          <p:cNvPr name="Group 4" id="4"/>
          <p:cNvGrpSpPr/>
          <p:nvPr/>
        </p:nvGrpSpPr>
        <p:grpSpPr>
          <a:xfrm rot="-10800000">
            <a:off x="14388041" y="430705"/>
            <a:ext cx="5276948" cy="4569862"/>
            <a:chOff x="0" y="0"/>
            <a:chExt cx="3619627" cy="3134614"/>
          </a:xfrm>
        </p:grpSpPr>
        <p:sp>
          <p:nvSpPr>
            <p:cNvPr name="Freeform 5" id="5"/>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272727"/>
            </a:solidFill>
          </p:spPr>
        </p:sp>
      </p:grpSp>
      <p:sp>
        <p:nvSpPr>
          <p:cNvPr name="TextBox 6" id="6"/>
          <p:cNvSpPr txBox="true"/>
          <p:nvPr/>
        </p:nvSpPr>
        <p:spPr>
          <a:xfrm rot="0">
            <a:off x="1028700" y="3078035"/>
            <a:ext cx="9052806" cy="4106949"/>
          </a:xfrm>
          <a:prstGeom prst="rect">
            <a:avLst/>
          </a:prstGeom>
        </p:spPr>
        <p:txBody>
          <a:bodyPr anchor="t" rtlCol="false" tIns="0" lIns="0" bIns="0" rIns="0">
            <a:spAutoFit/>
          </a:bodyPr>
          <a:lstStyle/>
          <a:p>
            <a:pPr marL="708534" indent="-354267" lvl="1">
              <a:lnSpc>
                <a:spcPts val="4594"/>
              </a:lnSpc>
              <a:buFont typeface="Arial"/>
              <a:buChar char="•"/>
            </a:pPr>
            <a:r>
              <a:rPr lang="en-US" sz="3281" spc="65">
                <a:solidFill>
                  <a:srgbClr val="272727"/>
                </a:solidFill>
                <a:latin typeface="Times New Roman"/>
              </a:rPr>
              <a:t> Educators and researchers can also manually check for plagiarism by searching for text-matches or using plagiarism detection software.</a:t>
            </a:r>
          </a:p>
          <a:p>
            <a:pPr marL="708534" indent="-354267" lvl="1">
              <a:lnSpc>
                <a:spcPts val="4594"/>
              </a:lnSpc>
              <a:buFont typeface="Arial"/>
              <a:buChar char="•"/>
            </a:pPr>
            <a:r>
              <a:rPr lang="en-US" sz="3281" spc="65">
                <a:solidFill>
                  <a:srgbClr val="272727"/>
                </a:solidFill>
                <a:latin typeface="Times New Roman"/>
              </a:rPr>
              <a:t>Citations and reference lists can help to give credit to the original source and avoid plagiarism.</a:t>
            </a:r>
          </a:p>
        </p:txBody>
      </p:sp>
      <p:sp>
        <p:nvSpPr>
          <p:cNvPr name="TextBox 7" id="7"/>
          <p:cNvSpPr txBox="true"/>
          <p:nvPr/>
        </p:nvSpPr>
        <p:spPr>
          <a:xfrm rot="0">
            <a:off x="1028700" y="827124"/>
            <a:ext cx="5531827" cy="1447800"/>
          </a:xfrm>
          <a:prstGeom prst="rect">
            <a:avLst/>
          </a:prstGeom>
        </p:spPr>
        <p:txBody>
          <a:bodyPr anchor="t" rtlCol="false" tIns="0" lIns="0" bIns="0" rIns="0">
            <a:spAutoFit/>
          </a:bodyPr>
          <a:lstStyle/>
          <a:p>
            <a:pPr marL="0" indent="0" lvl="0">
              <a:lnSpc>
                <a:spcPts val="10199"/>
              </a:lnSpc>
              <a:spcBef>
                <a:spcPct val="0"/>
              </a:spcBef>
            </a:pPr>
            <a:r>
              <a:rPr lang="en-US" sz="8499" spc="-339">
                <a:solidFill>
                  <a:srgbClr val="3D3D3D"/>
                </a:solidFill>
                <a:latin typeface="Times New Roman"/>
              </a:rPr>
              <a:t>Alternatives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866775"/>
            <a:ext cx="6622658" cy="2733675"/>
          </a:xfrm>
          <a:prstGeom prst="rect">
            <a:avLst/>
          </a:prstGeom>
        </p:spPr>
        <p:txBody>
          <a:bodyPr anchor="t" rtlCol="false" tIns="0" lIns="0" bIns="0" rIns="0">
            <a:spAutoFit/>
          </a:bodyPr>
          <a:lstStyle/>
          <a:p>
            <a:pPr>
              <a:lnSpc>
                <a:spcPts val="10199"/>
              </a:lnSpc>
              <a:spcBef>
                <a:spcPct val="0"/>
              </a:spcBef>
            </a:pPr>
            <a:r>
              <a:rPr lang="en-US" sz="8499" spc="-339">
                <a:solidFill>
                  <a:srgbClr val="6D6D6D"/>
                </a:solidFill>
                <a:latin typeface="Times New Roman"/>
              </a:rPr>
              <a:t>Future Developments</a:t>
            </a:r>
          </a:p>
        </p:txBody>
      </p:sp>
      <p:grpSp>
        <p:nvGrpSpPr>
          <p:cNvPr name="Group 3" id="3"/>
          <p:cNvGrpSpPr/>
          <p:nvPr/>
        </p:nvGrpSpPr>
        <p:grpSpPr>
          <a:xfrm rot="-10800000">
            <a:off x="-1306086" y="4784384"/>
            <a:ext cx="4985461" cy="4317433"/>
            <a:chOff x="0" y="0"/>
            <a:chExt cx="3619627" cy="3134614"/>
          </a:xfrm>
        </p:grpSpPr>
        <p:sp>
          <p:nvSpPr>
            <p:cNvPr name="Freeform 4" id="4"/>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3D3D3D"/>
            </a:solidFill>
          </p:spPr>
        </p:sp>
      </p:grpSp>
      <p:grpSp>
        <p:nvGrpSpPr>
          <p:cNvPr name="Group 5" id="5"/>
          <p:cNvGrpSpPr/>
          <p:nvPr/>
        </p:nvGrpSpPr>
        <p:grpSpPr>
          <a:xfrm rot="-10800000">
            <a:off x="2780085" y="4005595"/>
            <a:ext cx="1798578" cy="1557577"/>
            <a:chOff x="0" y="0"/>
            <a:chExt cx="3619627" cy="3134614"/>
          </a:xfrm>
        </p:grpSpPr>
        <p:sp>
          <p:nvSpPr>
            <p:cNvPr name="Freeform 6" id="6"/>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B9C2C4"/>
            </a:solidFill>
          </p:spPr>
        </p:sp>
      </p:grpSp>
      <p:grpSp>
        <p:nvGrpSpPr>
          <p:cNvPr name="Group 7" id="7"/>
          <p:cNvGrpSpPr/>
          <p:nvPr/>
        </p:nvGrpSpPr>
        <p:grpSpPr>
          <a:xfrm rot="-10800000">
            <a:off x="300983" y="7795449"/>
            <a:ext cx="3378391" cy="2925703"/>
            <a:chOff x="0" y="0"/>
            <a:chExt cx="3619627" cy="3134614"/>
          </a:xfrm>
        </p:grpSpPr>
        <p:sp>
          <p:nvSpPr>
            <p:cNvPr name="Freeform 8" id="8"/>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B9C2C4"/>
            </a:solidFill>
          </p:spPr>
        </p:sp>
      </p:grpSp>
      <p:sp>
        <p:nvSpPr>
          <p:cNvPr name="TextBox 9" id="9"/>
          <p:cNvSpPr txBox="true"/>
          <p:nvPr/>
        </p:nvSpPr>
        <p:spPr>
          <a:xfrm rot="0">
            <a:off x="9144000" y="1970308"/>
            <a:ext cx="8272402" cy="1819177"/>
          </a:xfrm>
          <a:prstGeom prst="rect">
            <a:avLst/>
          </a:prstGeom>
        </p:spPr>
        <p:txBody>
          <a:bodyPr anchor="t" rtlCol="false" tIns="0" lIns="0" bIns="0" rIns="0">
            <a:spAutoFit/>
          </a:bodyPr>
          <a:lstStyle/>
          <a:p>
            <a:pPr marL="728656" indent="-364328" lvl="1">
              <a:lnSpc>
                <a:spcPts val="4724"/>
              </a:lnSpc>
              <a:buFont typeface="Arial"/>
              <a:buChar char="•"/>
            </a:pPr>
            <a:r>
              <a:rPr lang="en-US" sz="3374" spc="67">
                <a:solidFill>
                  <a:srgbClr val="3D3D3D"/>
                </a:solidFill>
                <a:latin typeface="Times New Roman"/>
              </a:rPr>
              <a:t>The use of machine learning and AI can help to improve the accuracy of plagiarism detection.</a:t>
            </a:r>
          </a:p>
        </p:txBody>
      </p:sp>
      <p:sp>
        <p:nvSpPr>
          <p:cNvPr name="TextBox 10" id="10"/>
          <p:cNvSpPr txBox="true"/>
          <p:nvPr/>
        </p:nvSpPr>
        <p:spPr>
          <a:xfrm rot="0">
            <a:off x="9144000" y="4256210"/>
            <a:ext cx="8272402" cy="2876921"/>
          </a:xfrm>
          <a:prstGeom prst="rect">
            <a:avLst/>
          </a:prstGeom>
        </p:spPr>
        <p:txBody>
          <a:bodyPr anchor="t" rtlCol="false" tIns="0" lIns="0" bIns="0" rIns="0">
            <a:spAutoFit/>
          </a:bodyPr>
          <a:lstStyle/>
          <a:p>
            <a:pPr marL="728656" indent="-364328" lvl="1">
              <a:lnSpc>
                <a:spcPts val="4724"/>
              </a:lnSpc>
              <a:buFont typeface="Arial"/>
              <a:buChar char="•"/>
            </a:pPr>
            <a:r>
              <a:rPr lang="en-US" sz="3374" spc="67">
                <a:solidFill>
                  <a:srgbClr val="3D3D3D"/>
                </a:solidFill>
                <a:latin typeface="Times New Roman"/>
              </a:rPr>
              <a:t>Integration with other software and platforms can make plagiarism detection more efficient and user-friendly.</a:t>
            </a:r>
          </a:p>
          <a:p>
            <a:pPr>
              <a:lnSpc>
                <a:spcPts val="3604"/>
              </a:lnSpc>
              <a:spcBef>
                <a:spcPct val="0"/>
              </a:spcBef>
            </a:pPr>
          </a:p>
        </p:txBody>
      </p:sp>
      <p:sp>
        <p:nvSpPr>
          <p:cNvPr name="AutoShape 11" id="11"/>
          <p:cNvSpPr/>
          <p:nvPr/>
        </p:nvSpPr>
        <p:spPr>
          <a:xfrm rot="0">
            <a:off x="9144000" y="4084760"/>
            <a:ext cx="8272402" cy="0"/>
          </a:xfrm>
          <a:prstGeom prst="line">
            <a:avLst/>
          </a:prstGeom>
          <a:ln cap="flat" w="9525">
            <a:solidFill>
              <a:srgbClr val="3D3D3D"/>
            </a:solidFill>
            <a:prstDash val="solid"/>
            <a:headEnd type="none" len="sm" w="sm"/>
            <a:tailEnd type="none" len="sm" w="sm"/>
          </a:ln>
        </p:spPr>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771525" y="2575559"/>
            <a:ext cx="16744950" cy="4144012"/>
          </a:xfrm>
          <a:prstGeom prst="rect">
            <a:avLst/>
          </a:prstGeom>
        </p:spPr>
        <p:txBody>
          <a:bodyPr anchor="t" rtlCol="false" tIns="0" lIns="0" bIns="0" rIns="0">
            <a:spAutoFit/>
          </a:bodyPr>
          <a:lstStyle/>
          <a:p>
            <a:pPr algn="ctr" marL="0" indent="0" lvl="0">
              <a:lnSpc>
                <a:spcPts val="30414"/>
              </a:lnSpc>
              <a:spcBef>
                <a:spcPct val="0"/>
              </a:spcBef>
            </a:pPr>
            <a:r>
              <a:rPr lang="en-US" sz="21724" spc="-868" u="none">
                <a:solidFill>
                  <a:srgbClr val="3D3D3D"/>
                </a:solidFill>
                <a:latin typeface="Times New Roman"/>
              </a:rPr>
              <a:t>Thank you!</a:t>
            </a:r>
          </a:p>
        </p:txBody>
      </p:sp>
      <p:sp>
        <p:nvSpPr>
          <p:cNvPr name="TextBox 3" id="3"/>
          <p:cNvSpPr txBox="true"/>
          <p:nvPr/>
        </p:nvSpPr>
        <p:spPr>
          <a:xfrm rot="0">
            <a:off x="3449806" y="1993942"/>
            <a:ext cx="11388388" cy="702178"/>
          </a:xfrm>
          <a:prstGeom prst="rect">
            <a:avLst/>
          </a:prstGeom>
        </p:spPr>
        <p:txBody>
          <a:bodyPr anchor="t" rtlCol="false" tIns="0" lIns="0" bIns="0" rIns="0">
            <a:spAutoFit/>
          </a:bodyPr>
          <a:lstStyle/>
          <a:p>
            <a:pPr algn="ctr">
              <a:lnSpc>
                <a:spcPts val="4729"/>
              </a:lnSpc>
            </a:pPr>
            <a:r>
              <a:rPr lang="en-US" sz="4299" spc="85">
                <a:solidFill>
                  <a:srgbClr val="3D3D3D"/>
                </a:solidFill>
                <a:latin typeface="Times New Roman Italics"/>
              </a:rPr>
              <a:t>Presented by Prathamesh Vaidya</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527743" y="-89986"/>
            <a:ext cx="10138115" cy="8779655"/>
            <a:chOff x="0" y="0"/>
            <a:chExt cx="3619627" cy="3134614"/>
          </a:xfrm>
        </p:grpSpPr>
        <p:sp>
          <p:nvSpPr>
            <p:cNvPr name="Freeform 3" id="3"/>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3D3D3D"/>
            </a:solidFill>
          </p:spPr>
        </p:sp>
      </p:grpSp>
      <p:grpSp>
        <p:nvGrpSpPr>
          <p:cNvPr name="Group 4" id="4"/>
          <p:cNvGrpSpPr/>
          <p:nvPr/>
        </p:nvGrpSpPr>
        <p:grpSpPr>
          <a:xfrm rot="0">
            <a:off x="2505679" y="5832746"/>
            <a:ext cx="5966980" cy="5167433"/>
            <a:chOff x="0" y="0"/>
            <a:chExt cx="3619627" cy="3134614"/>
          </a:xfrm>
        </p:grpSpPr>
        <p:sp>
          <p:nvSpPr>
            <p:cNvPr name="Freeform 5" id="5"/>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B9C2C4"/>
            </a:solidFill>
          </p:spPr>
        </p:sp>
      </p:grpSp>
      <p:sp>
        <p:nvSpPr>
          <p:cNvPr name="TextBox 6" id="6"/>
          <p:cNvSpPr txBox="true"/>
          <p:nvPr/>
        </p:nvSpPr>
        <p:spPr>
          <a:xfrm rot="0">
            <a:off x="1028700" y="3919269"/>
            <a:ext cx="4460469" cy="1447800"/>
          </a:xfrm>
          <a:prstGeom prst="rect">
            <a:avLst/>
          </a:prstGeom>
        </p:spPr>
        <p:txBody>
          <a:bodyPr anchor="t" rtlCol="false" tIns="0" lIns="0" bIns="0" rIns="0">
            <a:spAutoFit/>
          </a:bodyPr>
          <a:lstStyle/>
          <a:p>
            <a:pPr algn="l" marL="0" indent="0" lvl="0">
              <a:lnSpc>
                <a:spcPts val="10199"/>
              </a:lnSpc>
              <a:spcBef>
                <a:spcPct val="0"/>
              </a:spcBef>
            </a:pPr>
            <a:r>
              <a:rPr lang="en-US" sz="8499" spc="-339">
                <a:solidFill>
                  <a:srgbClr val="FFFFFF"/>
                </a:solidFill>
                <a:latin typeface="Times New Roman"/>
              </a:rPr>
              <a:t>Agenda</a:t>
            </a:r>
          </a:p>
        </p:txBody>
      </p:sp>
      <p:sp>
        <p:nvSpPr>
          <p:cNvPr name="TextBox 7" id="7"/>
          <p:cNvSpPr txBox="true"/>
          <p:nvPr/>
        </p:nvSpPr>
        <p:spPr>
          <a:xfrm rot="0">
            <a:off x="10127611" y="1744608"/>
            <a:ext cx="6109328" cy="588866"/>
          </a:xfrm>
          <a:prstGeom prst="rect">
            <a:avLst/>
          </a:prstGeom>
        </p:spPr>
        <p:txBody>
          <a:bodyPr anchor="t" rtlCol="false" tIns="0" lIns="0" bIns="0" rIns="0">
            <a:spAutoFit/>
          </a:bodyPr>
          <a:lstStyle/>
          <a:p>
            <a:pPr marL="661731" indent="-330865" lvl="1">
              <a:lnSpc>
                <a:spcPts val="4290"/>
              </a:lnSpc>
              <a:buFont typeface="Arial"/>
              <a:buChar char="•"/>
            </a:pPr>
            <a:r>
              <a:rPr lang="en-US" sz="3064" spc="122">
                <a:solidFill>
                  <a:srgbClr val="3D3D3D"/>
                </a:solidFill>
                <a:latin typeface="Times New Roman Italics"/>
              </a:rPr>
              <a:t>INTRODUCTION</a:t>
            </a:r>
          </a:p>
        </p:txBody>
      </p:sp>
      <p:sp>
        <p:nvSpPr>
          <p:cNvPr name="TextBox 8" id="8"/>
          <p:cNvSpPr txBox="true"/>
          <p:nvPr/>
        </p:nvSpPr>
        <p:spPr>
          <a:xfrm rot="0">
            <a:off x="10127611" y="2458838"/>
            <a:ext cx="6109328" cy="588866"/>
          </a:xfrm>
          <a:prstGeom prst="rect">
            <a:avLst/>
          </a:prstGeom>
        </p:spPr>
        <p:txBody>
          <a:bodyPr anchor="t" rtlCol="false" tIns="0" lIns="0" bIns="0" rIns="0">
            <a:spAutoFit/>
          </a:bodyPr>
          <a:lstStyle/>
          <a:p>
            <a:pPr marL="661731" indent="-330865" lvl="1">
              <a:lnSpc>
                <a:spcPts val="4290"/>
              </a:lnSpc>
              <a:buFont typeface="Arial"/>
              <a:buChar char="•"/>
            </a:pPr>
            <a:r>
              <a:rPr lang="en-US" sz="3064" spc="122">
                <a:solidFill>
                  <a:srgbClr val="3D3D3D"/>
                </a:solidFill>
                <a:latin typeface="Times New Roman Italics"/>
              </a:rPr>
              <a:t>HISTORY</a:t>
            </a:r>
          </a:p>
        </p:txBody>
      </p:sp>
      <p:sp>
        <p:nvSpPr>
          <p:cNvPr name="TextBox 9" id="9"/>
          <p:cNvSpPr txBox="true"/>
          <p:nvPr/>
        </p:nvSpPr>
        <p:spPr>
          <a:xfrm rot="0">
            <a:off x="10127611" y="3173069"/>
            <a:ext cx="6109328" cy="588866"/>
          </a:xfrm>
          <a:prstGeom prst="rect">
            <a:avLst/>
          </a:prstGeom>
        </p:spPr>
        <p:txBody>
          <a:bodyPr anchor="t" rtlCol="false" tIns="0" lIns="0" bIns="0" rIns="0">
            <a:spAutoFit/>
          </a:bodyPr>
          <a:lstStyle/>
          <a:p>
            <a:pPr marL="661731" indent="-330865" lvl="1">
              <a:lnSpc>
                <a:spcPts val="4290"/>
              </a:lnSpc>
              <a:buFont typeface="Arial"/>
              <a:buChar char="•"/>
            </a:pPr>
            <a:r>
              <a:rPr lang="en-US" sz="3064" spc="122">
                <a:solidFill>
                  <a:srgbClr val="3D3D3D"/>
                </a:solidFill>
                <a:latin typeface="Times New Roman Italics"/>
              </a:rPr>
              <a:t>OVERVIEW</a:t>
            </a:r>
          </a:p>
        </p:txBody>
      </p:sp>
      <p:sp>
        <p:nvSpPr>
          <p:cNvPr name="TextBox 10" id="10"/>
          <p:cNvSpPr txBox="true"/>
          <p:nvPr/>
        </p:nvSpPr>
        <p:spPr>
          <a:xfrm rot="0">
            <a:off x="10127611" y="3887300"/>
            <a:ext cx="6542465" cy="588866"/>
          </a:xfrm>
          <a:prstGeom prst="rect">
            <a:avLst/>
          </a:prstGeom>
        </p:spPr>
        <p:txBody>
          <a:bodyPr anchor="t" rtlCol="false" tIns="0" lIns="0" bIns="0" rIns="0">
            <a:spAutoFit/>
          </a:bodyPr>
          <a:lstStyle/>
          <a:p>
            <a:pPr marL="661731" indent="-330865" lvl="1">
              <a:lnSpc>
                <a:spcPts val="4290"/>
              </a:lnSpc>
              <a:buFont typeface="Arial"/>
              <a:buChar char="•"/>
            </a:pPr>
            <a:r>
              <a:rPr lang="en-US" sz="3064" spc="122">
                <a:solidFill>
                  <a:srgbClr val="3D3D3D"/>
                </a:solidFill>
                <a:latin typeface="Times New Roman Italics"/>
              </a:rPr>
              <a:t>PROJECT METHODOLOGY</a:t>
            </a:r>
          </a:p>
        </p:txBody>
      </p:sp>
      <p:sp>
        <p:nvSpPr>
          <p:cNvPr name="TextBox 11" id="11"/>
          <p:cNvSpPr txBox="true"/>
          <p:nvPr/>
        </p:nvSpPr>
        <p:spPr>
          <a:xfrm rot="0">
            <a:off x="10127611" y="4601531"/>
            <a:ext cx="6109328" cy="588866"/>
          </a:xfrm>
          <a:prstGeom prst="rect">
            <a:avLst/>
          </a:prstGeom>
        </p:spPr>
        <p:txBody>
          <a:bodyPr anchor="t" rtlCol="false" tIns="0" lIns="0" bIns="0" rIns="0">
            <a:spAutoFit/>
          </a:bodyPr>
          <a:lstStyle/>
          <a:p>
            <a:pPr marL="661731" indent="-330865" lvl="1">
              <a:lnSpc>
                <a:spcPts val="4290"/>
              </a:lnSpc>
              <a:buFont typeface="Arial"/>
              <a:buChar char="•"/>
            </a:pPr>
            <a:r>
              <a:rPr lang="en-US" sz="3064" spc="122">
                <a:solidFill>
                  <a:srgbClr val="3D3D3D"/>
                </a:solidFill>
                <a:latin typeface="Times New Roman Italics"/>
              </a:rPr>
              <a:t>BENEFITS</a:t>
            </a:r>
            <a:r>
              <a:rPr lang="en-US" sz="3064" spc="122">
                <a:solidFill>
                  <a:srgbClr val="3D3D3D"/>
                </a:solidFill>
                <a:latin typeface="Times New Roman Italics"/>
              </a:rPr>
              <a:t> </a:t>
            </a:r>
          </a:p>
        </p:txBody>
      </p:sp>
      <p:sp>
        <p:nvSpPr>
          <p:cNvPr name="TextBox 12" id="12"/>
          <p:cNvSpPr txBox="true"/>
          <p:nvPr/>
        </p:nvSpPr>
        <p:spPr>
          <a:xfrm rot="0">
            <a:off x="10127611" y="5315762"/>
            <a:ext cx="6109328" cy="588866"/>
          </a:xfrm>
          <a:prstGeom prst="rect">
            <a:avLst/>
          </a:prstGeom>
        </p:spPr>
        <p:txBody>
          <a:bodyPr anchor="t" rtlCol="false" tIns="0" lIns="0" bIns="0" rIns="0">
            <a:spAutoFit/>
          </a:bodyPr>
          <a:lstStyle/>
          <a:p>
            <a:pPr marL="661731" indent="-330865" lvl="1">
              <a:lnSpc>
                <a:spcPts val="4290"/>
              </a:lnSpc>
              <a:buFont typeface="Arial"/>
              <a:buChar char="•"/>
            </a:pPr>
            <a:r>
              <a:rPr lang="en-US" sz="3064" spc="122">
                <a:solidFill>
                  <a:srgbClr val="3D3D3D"/>
                </a:solidFill>
                <a:latin typeface="Times New Roman Italics"/>
              </a:rPr>
              <a:t>LIMITATIONS</a:t>
            </a:r>
            <a:r>
              <a:rPr lang="en-US" sz="3064" spc="122">
                <a:solidFill>
                  <a:srgbClr val="3D3D3D"/>
                </a:solidFill>
                <a:latin typeface="Times New Roman Italics"/>
              </a:rPr>
              <a:t> </a:t>
            </a:r>
          </a:p>
        </p:txBody>
      </p:sp>
      <p:sp>
        <p:nvSpPr>
          <p:cNvPr name="TextBox 13" id="13"/>
          <p:cNvSpPr txBox="true"/>
          <p:nvPr/>
        </p:nvSpPr>
        <p:spPr>
          <a:xfrm rot="0">
            <a:off x="10127611" y="6029993"/>
            <a:ext cx="6109328" cy="588866"/>
          </a:xfrm>
          <a:prstGeom prst="rect">
            <a:avLst/>
          </a:prstGeom>
        </p:spPr>
        <p:txBody>
          <a:bodyPr anchor="t" rtlCol="false" tIns="0" lIns="0" bIns="0" rIns="0">
            <a:spAutoFit/>
          </a:bodyPr>
          <a:lstStyle/>
          <a:p>
            <a:pPr marL="661731" indent="-330865" lvl="1">
              <a:lnSpc>
                <a:spcPts val="4290"/>
              </a:lnSpc>
              <a:buFont typeface="Arial"/>
              <a:buChar char="•"/>
            </a:pPr>
            <a:r>
              <a:rPr lang="en-US" sz="3064" spc="122">
                <a:solidFill>
                  <a:srgbClr val="3D3D3D"/>
                </a:solidFill>
                <a:latin typeface="Times New Roman Italics"/>
              </a:rPr>
              <a:t>ALTERNATIVES</a:t>
            </a:r>
            <a:r>
              <a:rPr lang="en-US" sz="3064" spc="122">
                <a:solidFill>
                  <a:srgbClr val="3D3D3D"/>
                </a:solidFill>
                <a:latin typeface="Times New Roman Italics"/>
              </a:rPr>
              <a:t> </a:t>
            </a:r>
          </a:p>
        </p:txBody>
      </p:sp>
      <p:sp>
        <p:nvSpPr>
          <p:cNvPr name="TextBox 14" id="14"/>
          <p:cNvSpPr txBox="true"/>
          <p:nvPr/>
        </p:nvSpPr>
        <p:spPr>
          <a:xfrm rot="0">
            <a:off x="10127611" y="6744224"/>
            <a:ext cx="6109328" cy="588866"/>
          </a:xfrm>
          <a:prstGeom prst="rect">
            <a:avLst/>
          </a:prstGeom>
        </p:spPr>
        <p:txBody>
          <a:bodyPr anchor="t" rtlCol="false" tIns="0" lIns="0" bIns="0" rIns="0">
            <a:spAutoFit/>
          </a:bodyPr>
          <a:lstStyle/>
          <a:p>
            <a:pPr marL="661731" indent="-330865" lvl="1">
              <a:lnSpc>
                <a:spcPts val="4290"/>
              </a:lnSpc>
              <a:buFont typeface="Arial"/>
              <a:buChar char="•"/>
            </a:pPr>
            <a:r>
              <a:rPr lang="en-US" sz="3064" spc="122">
                <a:solidFill>
                  <a:srgbClr val="3D3D3D"/>
                </a:solidFill>
                <a:latin typeface="Times New Roman Italics"/>
              </a:rPr>
              <a:t>FUTURE DEVELOPMENTS</a:t>
            </a:r>
          </a:p>
        </p:txBody>
      </p:sp>
      <p:sp>
        <p:nvSpPr>
          <p:cNvPr name="TextBox 15" id="15"/>
          <p:cNvSpPr txBox="true"/>
          <p:nvPr/>
        </p:nvSpPr>
        <p:spPr>
          <a:xfrm rot="0">
            <a:off x="10127611" y="7454944"/>
            <a:ext cx="6109328" cy="588866"/>
          </a:xfrm>
          <a:prstGeom prst="rect">
            <a:avLst/>
          </a:prstGeom>
        </p:spPr>
        <p:txBody>
          <a:bodyPr anchor="t" rtlCol="false" tIns="0" lIns="0" bIns="0" rIns="0">
            <a:spAutoFit/>
          </a:bodyPr>
          <a:lstStyle/>
          <a:p>
            <a:pPr marL="661731" indent="-330865" lvl="1">
              <a:lnSpc>
                <a:spcPts val="4290"/>
              </a:lnSpc>
              <a:buFont typeface="Arial"/>
              <a:buChar char="•"/>
            </a:pPr>
            <a:r>
              <a:rPr lang="en-US" sz="3064" spc="122">
                <a:solidFill>
                  <a:srgbClr val="3D3D3D"/>
                </a:solidFill>
                <a:latin typeface="Times New Roman Italics"/>
              </a:rPr>
              <a:t>THANK YOU!</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151770" y="4201140"/>
            <a:ext cx="7027514" cy="6085860"/>
            <a:chOff x="0" y="0"/>
            <a:chExt cx="3619627" cy="3134614"/>
          </a:xfrm>
        </p:grpSpPr>
        <p:sp>
          <p:nvSpPr>
            <p:cNvPr name="Freeform 3" id="3"/>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3D3D3D"/>
            </a:solidFill>
          </p:spPr>
        </p:sp>
      </p:grpSp>
      <p:grpSp>
        <p:nvGrpSpPr>
          <p:cNvPr name="Group 4" id="4"/>
          <p:cNvGrpSpPr/>
          <p:nvPr/>
        </p:nvGrpSpPr>
        <p:grpSpPr>
          <a:xfrm rot="0">
            <a:off x="11208421" y="1731843"/>
            <a:ext cx="3612675" cy="3128594"/>
            <a:chOff x="0" y="0"/>
            <a:chExt cx="3619627" cy="3134614"/>
          </a:xfrm>
        </p:grpSpPr>
        <p:sp>
          <p:nvSpPr>
            <p:cNvPr name="Freeform 5" id="5"/>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B9C2C4"/>
            </a:solidFill>
          </p:spPr>
        </p:sp>
      </p:grpSp>
      <p:grpSp>
        <p:nvGrpSpPr>
          <p:cNvPr name="Group 6" id="6"/>
          <p:cNvGrpSpPr>
            <a:grpSpLocks noChangeAspect="true"/>
          </p:cNvGrpSpPr>
          <p:nvPr/>
        </p:nvGrpSpPr>
        <p:grpSpPr>
          <a:xfrm rot="0">
            <a:off x="12427322" y="3922443"/>
            <a:ext cx="5530221" cy="4788922"/>
            <a:chOff x="0" y="0"/>
            <a:chExt cx="4282440" cy="3708400"/>
          </a:xfrm>
        </p:grpSpPr>
        <p:sp>
          <p:nvSpPr>
            <p:cNvPr name="Freeform 7" id="7"/>
            <p:cNvSpPr/>
            <p:nvPr/>
          </p:nvSpPr>
          <p:spPr>
            <a:xfrm>
              <a:off x="0" y="0"/>
              <a:ext cx="4282440" cy="3708400"/>
            </a:xfrm>
            <a:custGeom>
              <a:avLst/>
              <a:gdLst/>
              <a:ahLst/>
              <a:cxnLst/>
              <a:rect r="r" b="b" t="t" l="l"/>
              <a:pathLst>
                <a:path h="3708400" w="4282440">
                  <a:moveTo>
                    <a:pt x="3211830" y="0"/>
                  </a:moveTo>
                  <a:lnTo>
                    <a:pt x="1070610" y="0"/>
                  </a:lnTo>
                  <a:lnTo>
                    <a:pt x="0" y="1854200"/>
                  </a:lnTo>
                  <a:lnTo>
                    <a:pt x="1070610" y="3708400"/>
                  </a:lnTo>
                  <a:lnTo>
                    <a:pt x="3211830" y="3708400"/>
                  </a:lnTo>
                  <a:lnTo>
                    <a:pt x="4282440" y="1854200"/>
                  </a:lnTo>
                  <a:close/>
                </a:path>
              </a:pathLst>
            </a:custGeom>
            <a:solidFill>
              <a:srgbClr val="E8E8E8"/>
            </a:solidFill>
            <a:ln w="12700">
              <a:solidFill>
                <a:srgbClr val="000000"/>
              </a:solidFill>
            </a:ln>
          </p:spPr>
        </p:sp>
      </p:grpSp>
      <p:grpSp>
        <p:nvGrpSpPr>
          <p:cNvPr name="Group 8" id="8"/>
          <p:cNvGrpSpPr/>
          <p:nvPr/>
        </p:nvGrpSpPr>
        <p:grpSpPr>
          <a:xfrm rot="0">
            <a:off x="1028700" y="2894787"/>
            <a:ext cx="7784689" cy="4497482"/>
            <a:chOff x="0" y="0"/>
            <a:chExt cx="10379585" cy="5996642"/>
          </a:xfrm>
        </p:grpSpPr>
        <p:sp>
          <p:nvSpPr>
            <p:cNvPr name="TextBox 9" id="9"/>
            <p:cNvSpPr txBox="true"/>
            <p:nvPr/>
          </p:nvSpPr>
          <p:spPr>
            <a:xfrm rot="0">
              <a:off x="0" y="-161925"/>
              <a:ext cx="10379585" cy="1876425"/>
            </a:xfrm>
            <a:prstGeom prst="rect">
              <a:avLst/>
            </a:prstGeom>
          </p:spPr>
          <p:txBody>
            <a:bodyPr anchor="t" rtlCol="false" tIns="0" lIns="0" bIns="0" rIns="0">
              <a:spAutoFit/>
            </a:bodyPr>
            <a:lstStyle/>
            <a:p>
              <a:pPr>
                <a:lnSpc>
                  <a:spcPts val="10199"/>
                </a:lnSpc>
                <a:spcBef>
                  <a:spcPct val="0"/>
                </a:spcBef>
              </a:pPr>
              <a:r>
                <a:rPr lang="en-US" sz="8499" spc="-339">
                  <a:solidFill>
                    <a:srgbClr val="3D3D3D"/>
                  </a:solidFill>
                  <a:latin typeface="Times New Roman"/>
                </a:rPr>
                <a:t>Introduction</a:t>
              </a:r>
            </a:p>
          </p:txBody>
        </p:sp>
        <p:sp>
          <p:nvSpPr>
            <p:cNvPr name="TextBox 10" id="10"/>
            <p:cNvSpPr txBox="true"/>
            <p:nvPr/>
          </p:nvSpPr>
          <p:spPr>
            <a:xfrm rot="0">
              <a:off x="0" y="1854324"/>
              <a:ext cx="9298793" cy="4142318"/>
            </a:xfrm>
            <a:prstGeom prst="rect">
              <a:avLst/>
            </a:prstGeom>
          </p:spPr>
          <p:txBody>
            <a:bodyPr anchor="t" rtlCol="false" tIns="0" lIns="0" bIns="0" rIns="0">
              <a:spAutoFit/>
            </a:bodyPr>
            <a:lstStyle/>
            <a:p>
              <a:pPr algn="l" marL="755644" indent="-377822" lvl="1">
                <a:lnSpc>
                  <a:spcPts val="4899"/>
                </a:lnSpc>
                <a:buFont typeface="Arial"/>
                <a:buChar char="•"/>
              </a:pPr>
              <a:r>
                <a:rPr lang="en-US" sz="3499" spc="69">
                  <a:solidFill>
                    <a:srgbClr val="3D3D3D"/>
                  </a:solidFill>
                  <a:latin typeface="Times New Roman"/>
                </a:rPr>
                <a:t>An overview of the Plagiarism Detection project, an automated tool that checks for plagiarism in text using advanced algorithms.</a:t>
              </a:r>
            </a:p>
          </p:txBody>
        </p:sp>
      </p:grpSp>
      <p:grpSp>
        <p:nvGrpSpPr>
          <p:cNvPr name="Group 11" id="11"/>
          <p:cNvGrpSpPr/>
          <p:nvPr/>
        </p:nvGrpSpPr>
        <p:grpSpPr>
          <a:xfrm rot="0">
            <a:off x="1028700" y="1028700"/>
            <a:ext cx="4212844" cy="586200"/>
            <a:chOff x="0" y="0"/>
            <a:chExt cx="5617125" cy="781600"/>
          </a:xfrm>
        </p:grpSpPr>
        <p:sp>
          <p:nvSpPr>
            <p:cNvPr name="TextBox 12" id="12"/>
            <p:cNvSpPr txBox="true"/>
            <p:nvPr/>
          </p:nvSpPr>
          <p:spPr>
            <a:xfrm rot="0">
              <a:off x="1293956" y="-37082"/>
              <a:ext cx="4323169" cy="731939"/>
            </a:xfrm>
            <a:prstGeom prst="rect">
              <a:avLst/>
            </a:prstGeom>
          </p:spPr>
          <p:txBody>
            <a:bodyPr anchor="t" rtlCol="false" tIns="0" lIns="0" bIns="0" rIns="0">
              <a:spAutoFit/>
            </a:bodyPr>
            <a:lstStyle/>
            <a:p>
              <a:pPr>
                <a:lnSpc>
                  <a:spcPts val="4255"/>
                </a:lnSpc>
                <a:spcBef>
                  <a:spcPct val="0"/>
                </a:spcBef>
              </a:pPr>
              <a:r>
                <a:rPr lang="en-US" sz="3039" spc="60">
                  <a:solidFill>
                    <a:srgbClr val="3D3D3D"/>
                  </a:solidFill>
                  <a:latin typeface="Times New Roman"/>
                </a:rPr>
                <a:t>    Sem - VI project</a:t>
              </a:r>
            </a:p>
          </p:txBody>
        </p:sp>
        <p:pic>
          <p:nvPicPr>
            <p:cNvPr name="Picture 13" id="1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905010" cy="781600"/>
            </a:xfrm>
            <a:prstGeom prst="rect">
              <a:avLst/>
            </a:prstGeom>
          </p:spPr>
        </p:pic>
      </p:gr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1268572" y="8362981"/>
            <a:ext cx="17019428" cy="0"/>
          </a:xfrm>
          <a:prstGeom prst="line">
            <a:avLst/>
          </a:prstGeom>
          <a:ln cap="rnd" w="19050">
            <a:solidFill>
              <a:srgbClr val="3D3D3D"/>
            </a:solidFill>
            <a:prstDash val="solid"/>
            <a:headEnd type="none" len="sm" w="sm"/>
            <a:tailEnd type="none" len="sm" w="sm"/>
          </a:ln>
        </p:spPr>
      </p:sp>
      <p:grpSp>
        <p:nvGrpSpPr>
          <p:cNvPr name="Group 3" id="3"/>
          <p:cNvGrpSpPr/>
          <p:nvPr/>
        </p:nvGrpSpPr>
        <p:grpSpPr>
          <a:xfrm rot="0">
            <a:off x="1028700" y="4475438"/>
            <a:ext cx="3933417" cy="3154118"/>
            <a:chOff x="0" y="0"/>
            <a:chExt cx="5244556" cy="4205490"/>
          </a:xfrm>
        </p:grpSpPr>
        <p:sp>
          <p:nvSpPr>
            <p:cNvPr name="TextBox 4" id="4"/>
            <p:cNvSpPr txBox="true"/>
            <p:nvPr/>
          </p:nvSpPr>
          <p:spPr>
            <a:xfrm rot="0">
              <a:off x="0" y="-76200"/>
              <a:ext cx="5244556" cy="800056"/>
            </a:xfrm>
            <a:prstGeom prst="rect">
              <a:avLst/>
            </a:prstGeom>
          </p:spPr>
          <p:txBody>
            <a:bodyPr anchor="t" rtlCol="false" tIns="0" lIns="0" bIns="0" rIns="0">
              <a:spAutoFit/>
            </a:bodyPr>
            <a:lstStyle/>
            <a:p>
              <a:pPr marL="0" indent="0" lvl="0">
                <a:lnSpc>
                  <a:spcPts val="4320"/>
                </a:lnSpc>
                <a:spcBef>
                  <a:spcPct val="0"/>
                </a:spcBef>
              </a:pPr>
              <a:r>
                <a:rPr lang="en-US" sz="3600" spc="144">
                  <a:solidFill>
                    <a:srgbClr val="3D3D3D"/>
                  </a:solidFill>
                  <a:latin typeface="Times New Roman Italics"/>
                </a:rPr>
                <a:t>2018</a:t>
              </a:r>
            </a:p>
          </p:txBody>
        </p:sp>
        <p:sp>
          <p:nvSpPr>
            <p:cNvPr name="TextBox 5" id="5"/>
            <p:cNvSpPr txBox="true"/>
            <p:nvPr/>
          </p:nvSpPr>
          <p:spPr>
            <a:xfrm rot="0">
              <a:off x="0" y="1017155"/>
              <a:ext cx="5244556" cy="3188336"/>
            </a:xfrm>
            <a:prstGeom prst="rect">
              <a:avLst/>
            </a:prstGeom>
          </p:spPr>
          <p:txBody>
            <a:bodyPr anchor="t" rtlCol="false" tIns="0" lIns="0" bIns="0" rIns="0">
              <a:spAutoFit/>
            </a:bodyPr>
            <a:lstStyle/>
            <a:p>
              <a:pPr marL="0" indent="0" lvl="0">
                <a:lnSpc>
                  <a:spcPts val="3779"/>
                </a:lnSpc>
                <a:spcBef>
                  <a:spcPct val="0"/>
                </a:spcBef>
              </a:pPr>
              <a:r>
                <a:rPr lang="en-US" sz="2699" spc="53">
                  <a:solidFill>
                    <a:srgbClr val="3D3D3D"/>
                  </a:solidFill>
                  <a:latin typeface="Times New Roman"/>
                </a:rPr>
                <a:t>Grammarly released its plagiarism detection feature, becoming a popular tool for writers and students</a:t>
              </a:r>
              <a:r>
                <a:rPr lang="en-US" sz="2699" spc="53">
                  <a:solidFill>
                    <a:srgbClr val="3D3D3D"/>
                  </a:solidFill>
                  <a:latin typeface="Times New Roman"/>
                </a:rPr>
                <a:t>. </a:t>
              </a:r>
            </a:p>
          </p:txBody>
        </p:sp>
      </p:grpSp>
      <p:grpSp>
        <p:nvGrpSpPr>
          <p:cNvPr name="Group 6" id="6"/>
          <p:cNvGrpSpPr/>
          <p:nvPr/>
        </p:nvGrpSpPr>
        <p:grpSpPr>
          <a:xfrm rot="0">
            <a:off x="5317258" y="4475215"/>
            <a:ext cx="3826742" cy="3154341"/>
            <a:chOff x="0" y="0"/>
            <a:chExt cx="5102322" cy="4205788"/>
          </a:xfrm>
        </p:grpSpPr>
        <p:sp>
          <p:nvSpPr>
            <p:cNvPr name="TextBox 7" id="7"/>
            <p:cNvSpPr txBox="true"/>
            <p:nvPr/>
          </p:nvSpPr>
          <p:spPr>
            <a:xfrm rot="0">
              <a:off x="0" y="-76200"/>
              <a:ext cx="5102322" cy="800056"/>
            </a:xfrm>
            <a:prstGeom prst="rect">
              <a:avLst/>
            </a:prstGeom>
          </p:spPr>
          <p:txBody>
            <a:bodyPr anchor="t" rtlCol="false" tIns="0" lIns="0" bIns="0" rIns="0">
              <a:spAutoFit/>
            </a:bodyPr>
            <a:lstStyle/>
            <a:p>
              <a:pPr marL="0" indent="0" lvl="0">
                <a:lnSpc>
                  <a:spcPts val="4320"/>
                </a:lnSpc>
                <a:spcBef>
                  <a:spcPct val="0"/>
                </a:spcBef>
              </a:pPr>
              <a:r>
                <a:rPr lang="en-US" sz="3600" spc="144">
                  <a:solidFill>
                    <a:srgbClr val="3D3D3D"/>
                  </a:solidFill>
                  <a:latin typeface="Times New Roman Italics"/>
                </a:rPr>
                <a:t>2019</a:t>
              </a:r>
            </a:p>
          </p:txBody>
        </p:sp>
        <p:sp>
          <p:nvSpPr>
            <p:cNvPr name="TextBox 8" id="8"/>
            <p:cNvSpPr txBox="true"/>
            <p:nvPr/>
          </p:nvSpPr>
          <p:spPr>
            <a:xfrm rot="0">
              <a:off x="0" y="1017452"/>
              <a:ext cx="5102322" cy="3188336"/>
            </a:xfrm>
            <a:prstGeom prst="rect">
              <a:avLst/>
            </a:prstGeom>
          </p:spPr>
          <p:txBody>
            <a:bodyPr anchor="t" rtlCol="false" tIns="0" lIns="0" bIns="0" rIns="0">
              <a:spAutoFit/>
            </a:bodyPr>
            <a:lstStyle/>
            <a:p>
              <a:pPr marL="0" indent="0" lvl="0">
                <a:lnSpc>
                  <a:spcPts val="3779"/>
                </a:lnSpc>
                <a:spcBef>
                  <a:spcPct val="0"/>
                </a:spcBef>
              </a:pPr>
              <a:r>
                <a:rPr lang="en-US" sz="2699" spc="53">
                  <a:solidFill>
                    <a:srgbClr val="3D3D3D"/>
                  </a:solidFill>
                  <a:latin typeface="Times New Roman"/>
                </a:rPr>
                <a:t>Turnitin, a popular plagiarism detection software, was acquired by Advance Publications for $1.75 billion</a:t>
              </a:r>
              <a:r>
                <a:rPr lang="en-US" sz="2699" spc="53">
                  <a:solidFill>
                    <a:srgbClr val="3D3D3D"/>
                  </a:solidFill>
                  <a:latin typeface="Times New Roman"/>
                </a:rPr>
                <a:t> </a:t>
              </a:r>
            </a:p>
          </p:txBody>
        </p:sp>
      </p:grpSp>
      <p:grpSp>
        <p:nvGrpSpPr>
          <p:cNvPr name="Group 9" id="9"/>
          <p:cNvGrpSpPr/>
          <p:nvPr/>
        </p:nvGrpSpPr>
        <p:grpSpPr>
          <a:xfrm rot="0">
            <a:off x="13894375" y="4475215"/>
            <a:ext cx="3608564" cy="3154341"/>
            <a:chOff x="0" y="0"/>
            <a:chExt cx="4811419" cy="4205788"/>
          </a:xfrm>
        </p:grpSpPr>
        <p:sp>
          <p:nvSpPr>
            <p:cNvPr name="TextBox 10" id="10"/>
            <p:cNvSpPr txBox="true"/>
            <p:nvPr/>
          </p:nvSpPr>
          <p:spPr>
            <a:xfrm rot="0">
              <a:off x="0" y="-76200"/>
              <a:ext cx="4811419" cy="800056"/>
            </a:xfrm>
            <a:prstGeom prst="rect">
              <a:avLst/>
            </a:prstGeom>
          </p:spPr>
          <p:txBody>
            <a:bodyPr anchor="t" rtlCol="false" tIns="0" lIns="0" bIns="0" rIns="0">
              <a:spAutoFit/>
            </a:bodyPr>
            <a:lstStyle/>
            <a:p>
              <a:pPr marL="0" indent="0" lvl="0">
                <a:lnSpc>
                  <a:spcPts val="4320"/>
                </a:lnSpc>
                <a:spcBef>
                  <a:spcPct val="0"/>
                </a:spcBef>
              </a:pPr>
              <a:r>
                <a:rPr lang="en-US" sz="3600" spc="144">
                  <a:solidFill>
                    <a:srgbClr val="3D3D3D"/>
                  </a:solidFill>
                  <a:latin typeface="Times New Roman Italics"/>
                </a:rPr>
                <a:t>PRESENT</a:t>
              </a:r>
            </a:p>
          </p:txBody>
        </p:sp>
        <p:sp>
          <p:nvSpPr>
            <p:cNvPr name="TextBox 11" id="11"/>
            <p:cNvSpPr txBox="true"/>
            <p:nvPr/>
          </p:nvSpPr>
          <p:spPr>
            <a:xfrm rot="0">
              <a:off x="0" y="1017452"/>
              <a:ext cx="4811419" cy="3188336"/>
            </a:xfrm>
            <a:prstGeom prst="rect">
              <a:avLst/>
            </a:prstGeom>
          </p:spPr>
          <p:txBody>
            <a:bodyPr anchor="t" rtlCol="false" tIns="0" lIns="0" bIns="0" rIns="0">
              <a:spAutoFit/>
            </a:bodyPr>
            <a:lstStyle/>
            <a:p>
              <a:pPr marL="0" indent="0" lvl="0">
                <a:lnSpc>
                  <a:spcPts val="3779"/>
                </a:lnSpc>
                <a:spcBef>
                  <a:spcPct val="0"/>
                </a:spcBef>
              </a:pPr>
              <a:r>
                <a:rPr lang="en-US" sz="2699" spc="53">
                  <a:solidFill>
                    <a:srgbClr val="3D3D3D"/>
                  </a:solidFill>
                  <a:latin typeface="Times New Roman"/>
                </a:rPr>
                <a:t>plagiarism detection remains an important tool in academia and professional industries to maintain originality.</a:t>
              </a:r>
            </a:p>
          </p:txBody>
        </p:sp>
      </p:grpSp>
      <p:sp>
        <p:nvSpPr>
          <p:cNvPr name="TextBox 12" id="12"/>
          <p:cNvSpPr txBox="true"/>
          <p:nvPr/>
        </p:nvSpPr>
        <p:spPr>
          <a:xfrm rot="0">
            <a:off x="9605817" y="4399015"/>
            <a:ext cx="3852203" cy="619092"/>
          </a:xfrm>
          <a:prstGeom prst="rect">
            <a:avLst/>
          </a:prstGeom>
        </p:spPr>
        <p:txBody>
          <a:bodyPr anchor="t" rtlCol="false" tIns="0" lIns="0" bIns="0" rIns="0">
            <a:spAutoFit/>
          </a:bodyPr>
          <a:lstStyle/>
          <a:p>
            <a:pPr marL="0" indent="0" lvl="0">
              <a:lnSpc>
                <a:spcPts val="4320"/>
              </a:lnSpc>
              <a:spcBef>
                <a:spcPct val="0"/>
              </a:spcBef>
            </a:pPr>
            <a:r>
              <a:rPr lang="en-US" sz="3600" spc="144">
                <a:solidFill>
                  <a:srgbClr val="3D3D3D"/>
                </a:solidFill>
                <a:latin typeface="Times New Roman Italics"/>
              </a:rPr>
              <a:t>2020</a:t>
            </a:r>
          </a:p>
        </p:txBody>
      </p:sp>
      <p:sp>
        <p:nvSpPr>
          <p:cNvPr name="TextBox 13" id="13"/>
          <p:cNvSpPr txBox="true"/>
          <p:nvPr/>
        </p:nvSpPr>
        <p:spPr>
          <a:xfrm rot="0">
            <a:off x="9605817" y="5212110"/>
            <a:ext cx="3852203" cy="2417446"/>
          </a:xfrm>
          <a:prstGeom prst="rect">
            <a:avLst/>
          </a:prstGeom>
        </p:spPr>
        <p:txBody>
          <a:bodyPr anchor="t" rtlCol="false" tIns="0" lIns="0" bIns="0" rIns="0">
            <a:spAutoFit/>
          </a:bodyPr>
          <a:lstStyle/>
          <a:p>
            <a:pPr marL="0" indent="0" lvl="0">
              <a:lnSpc>
                <a:spcPts val="3779"/>
              </a:lnSpc>
              <a:spcBef>
                <a:spcPct val="0"/>
              </a:spcBef>
            </a:pPr>
            <a:r>
              <a:rPr lang="en-US" sz="2699" spc="53">
                <a:solidFill>
                  <a:srgbClr val="3D3D3D"/>
                </a:solidFill>
                <a:latin typeface="Times New Roman"/>
              </a:rPr>
              <a:t>A major revolutionwith release of GPT-3,  model capable of identifying and detecting plagiarism more accurately</a:t>
            </a:r>
          </a:p>
        </p:txBody>
      </p:sp>
      <p:sp>
        <p:nvSpPr>
          <p:cNvPr name="TextBox 14" id="14"/>
          <p:cNvSpPr txBox="true"/>
          <p:nvPr/>
        </p:nvSpPr>
        <p:spPr>
          <a:xfrm rot="0">
            <a:off x="1028700" y="866775"/>
            <a:ext cx="5699080" cy="1447800"/>
          </a:xfrm>
          <a:prstGeom prst="rect">
            <a:avLst/>
          </a:prstGeom>
        </p:spPr>
        <p:txBody>
          <a:bodyPr anchor="t" rtlCol="false" tIns="0" lIns="0" bIns="0" rIns="0">
            <a:spAutoFit/>
          </a:bodyPr>
          <a:lstStyle/>
          <a:p>
            <a:pPr>
              <a:lnSpc>
                <a:spcPts val="10199"/>
              </a:lnSpc>
              <a:spcBef>
                <a:spcPct val="0"/>
              </a:spcBef>
            </a:pPr>
            <a:r>
              <a:rPr lang="en-US" sz="8499" spc="-339">
                <a:solidFill>
                  <a:srgbClr val="3D3D3D"/>
                </a:solidFill>
                <a:latin typeface="Times New Roman"/>
              </a:rPr>
              <a:t>History</a:t>
            </a:r>
          </a:p>
        </p:txBody>
      </p:sp>
      <p:grpSp>
        <p:nvGrpSpPr>
          <p:cNvPr name="Group 15" id="15"/>
          <p:cNvGrpSpPr/>
          <p:nvPr/>
        </p:nvGrpSpPr>
        <p:grpSpPr>
          <a:xfrm rot="0">
            <a:off x="1031805" y="8198352"/>
            <a:ext cx="380203" cy="329258"/>
            <a:chOff x="0" y="0"/>
            <a:chExt cx="3619627" cy="3134614"/>
          </a:xfrm>
        </p:grpSpPr>
        <p:sp>
          <p:nvSpPr>
            <p:cNvPr name="Freeform 16" id="16"/>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3D3D3D"/>
            </a:solidFill>
          </p:spPr>
        </p:sp>
      </p:grpSp>
      <p:grpSp>
        <p:nvGrpSpPr>
          <p:cNvPr name="Group 17" id="17"/>
          <p:cNvGrpSpPr/>
          <p:nvPr/>
        </p:nvGrpSpPr>
        <p:grpSpPr>
          <a:xfrm rot="0">
            <a:off x="5317258" y="8198352"/>
            <a:ext cx="380203" cy="329258"/>
            <a:chOff x="0" y="0"/>
            <a:chExt cx="3619627" cy="3134614"/>
          </a:xfrm>
        </p:grpSpPr>
        <p:sp>
          <p:nvSpPr>
            <p:cNvPr name="Freeform 18" id="18"/>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3D3D3D"/>
            </a:solidFill>
          </p:spPr>
        </p:sp>
      </p:grpSp>
      <p:grpSp>
        <p:nvGrpSpPr>
          <p:cNvPr name="Group 19" id="19"/>
          <p:cNvGrpSpPr/>
          <p:nvPr/>
        </p:nvGrpSpPr>
        <p:grpSpPr>
          <a:xfrm rot="0">
            <a:off x="9605817" y="8217402"/>
            <a:ext cx="380203" cy="329258"/>
            <a:chOff x="0" y="0"/>
            <a:chExt cx="3619627" cy="3134614"/>
          </a:xfrm>
        </p:grpSpPr>
        <p:sp>
          <p:nvSpPr>
            <p:cNvPr name="Freeform 20" id="20"/>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3D3D3D"/>
            </a:solidFill>
          </p:spPr>
        </p:sp>
      </p:grpSp>
      <p:grpSp>
        <p:nvGrpSpPr>
          <p:cNvPr name="Group 21" id="21"/>
          <p:cNvGrpSpPr/>
          <p:nvPr/>
        </p:nvGrpSpPr>
        <p:grpSpPr>
          <a:xfrm rot="0">
            <a:off x="13894375" y="8198352"/>
            <a:ext cx="380203" cy="329258"/>
            <a:chOff x="0" y="0"/>
            <a:chExt cx="3619627" cy="3134614"/>
          </a:xfrm>
        </p:grpSpPr>
        <p:sp>
          <p:nvSpPr>
            <p:cNvPr name="Freeform 22" id="22"/>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3D3D3D"/>
            </a:solidFill>
          </p:spPr>
        </p:sp>
      </p:grpSp>
      <p:grpSp>
        <p:nvGrpSpPr>
          <p:cNvPr name="Group 23" id="23"/>
          <p:cNvGrpSpPr/>
          <p:nvPr/>
        </p:nvGrpSpPr>
        <p:grpSpPr>
          <a:xfrm rot="0">
            <a:off x="16799111" y="2687862"/>
            <a:ext cx="2977778" cy="2578770"/>
            <a:chOff x="0" y="0"/>
            <a:chExt cx="3619627" cy="3134614"/>
          </a:xfrm>
        </p:grpSpPr>
        <p:sp>
          <p:nvSpPr>
            <p:cNvPr name="Freeform 24" id="24"/>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3D3D3D"/>
            </a:solidFill>
          </p:spPr>
        </p:sp>
      </p:grpSp>
      <p:grpSp>
        <p:nvGrpSpPr>
          <p:cNvPr name="Group 25" id="25"/>
          <p:cNvGrpSpPr/>
          <p:nvPr/>
        </p:nvGrpSpPr>
        <p:grpSpPr>
          <a:xfrm rot="0">
            <a:off x="13660090" y="-135282"/>
            <a:ext cx="4201515" cy="3638531"/>
            <a:chOff x="0" y="0"/>
            <a:chExt cx="3619627" cy="3134614"/>
          </a:xfrm>
        </p:grpSpPr>
        <p:sp>
          <p:nvSpPr>
            <p:cNvPr name="Freeform 26" id="26"/>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868686"/>
            </a:solidFill>
          </p:spPr>
        </p:sp>
      </p:grpSp>
      <p:grpSp>
        <p:nvGrpSpPr>
          <p:cNvPr name="Group 27" id="27"/>
          <p:cNvGrpSpPr/>
          <p:nvPr/>
        </p:nvGrpSpPr>
        <p:grpSpPr>
          <a:xfrm rot="0">
            <a:off x="13243939" y="-956153"/>
            <a:ext cx="2481390" cy="2148895"/>
            <a:chOff x="0" y="0"/>
            <a:chExt cx="3619627" cy="3134614"/>
          </a:xfrm>
        </p:grpSpPr>
        <p:sp>
          <p:nvSpPr>
            <p:cNvPr name="Freeform 28" id="28"/>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272727"/>
            </a:solidFill>
          </p:spPr>
        </p:sp>
      </p:grpSp>
    </p:spTree>
  </p:cSld>
  <p:clrMapOvr>
    <a:masterClrMapping/>
  </p:clrMapOvr>
</p:sld>
</file>

<file path=ppt/slides/slide5.xml><?xml version="1.0" encoding="utf-8"?>
<p:sld xmlns:p="http://schemas.openxmlformats.org/presentationml/2006/main" xmlns:a="http://schemas.openxmlformats.org/drawingml/2006/main">
  <p:cSld>
    <p:bg>
      <p:bgPr>
        <a:solidFill>
          <a:srgbClr val="3D3D3D"/>
        </a:solidFill>
      </p:bgPr>
    </p:bg>
    <p:spTree>
      <p:nvGrpSpPr>
        <p:cNvPr id="1" name=""/>
        <p:cNvGrpSpPr/>
        <p:nvPr/>
      </p:nvGrpSpPr>
      <p:grpSpPr>
        <a:xfrm>
          <a:off x="0" y="0"/>
          <a:ext cx="0" cy="0"/>
          <a:chOff x="0" y="0"/>
          <a:chExt cx="0" cy="0"/>
        </a:xfrm>
      </p:grpSpPr>
      <p:sp>
        <p:nvSpPr>
          <p:cNvPr name="TextBox 2" id="2"/>
          <p:cNvSpPr txBox="true"/>
          <p:nvPr/>
        </p:nvSpPr>
        <p:spPr>
          <a:xfrm rot="0">
            <a:off x="4327200" y="3478126"/>
            <a:ext cx="12742603" cy="4342606"/>
          </a:xfrm>
          <a:prstGeom prst="rect">
            <a:avLst/>
          </a:prstGeom>
        </p:spPr>
        <p:txBody>
          <a:bodyPr anchor="t" rtlCol="false" tIns="0" lIns="0" bIns="0" rIns="0">
            <a:spAutoFit/>
          </a:bodyPr>
          <a:lstStyle/>
          <a:p>
            <a:pPr algn="just">
              <a:lnSpc>
                <a:spcPts val="4200"/>
              </a:lnSpc>
            </a:pPr>
            <a:r>
              <a:rPr lang="en-US" sz="3500" spc="140">
                <a:solidFill>
                  <a:srgbClr val="FFFFFF"/>
                </a:solidFill>
                <a:latin typeface="Times New Roman Italics"/>
              </a:rPr>
              <a:t>Our plagiarism detection project uses algorithm like Knuth-Morris-Pratt (KMP) to compare the similarity between the input text and other online resources. In addition, we also use the Google search package to extract potential sources of plagiarism. Finally, the output is presented by the degree of similarity between the input text and potential sources of plagiarism.</a:t>
            </a:r>
          </a:p>
          <a:p>
            <a:pPr algn="just">
              <a:lnSpc>
                <a:spcPts val="4200"/>
              </a:lnSpc>
              <a:spcBef>
                <a:spcPct val="0"/>
              </a:spcBef>
            </a:pPr>
          </a:p>
        </p:txBody>
      </p:sp>
      <p:sp>
        <p:nvSpPr>
          <p:cNvPr name="TextBox 3" id="3"/>
          <p:cNvSpPr txBox="true"/>
          <p:nvPr/>
        </p:nvSpPr>
        <p:spPr>
          <a:xfrm rot="0">
            <a:off x="1671665" y="1280862"/>
            <a:ext cx="15398138" cy="1552509"/>
          </a:xfrm>
          <a:prstGeom prst="rect">
            <a:avLst/>
          </a:prstGeom>
        </p:spPr>
        <p:txBody>
          <a:bodyPr anchor="t" rtlCol="false" tIns="0" lIns="0" bIns="0" rIns="0">
            <a:spAutoFit/>
          </a:bodyPr>
          <a:lstStyle/>
          <a:p>
            <a:pPr>
              <a:lnSpc>
                <a:spcPts val="10800"/>
              </a:lnSpc>
            </a:pPr>
            <a:r>
              <a:rPr lang="en-US" sz="9000" spc="-360">
                <a:solidFill>
                  <a:srgbClr val="FFFFFF"/>
                </a:solidFill>
                <a:latin typeface="Times New Roman"/>
              </a:rPr>
              <a:t>Overview of Plagiarism Detection</a:t>
            </a:r>
          </a:p>
        </p:txBody>
      </p:sp>
      <p:grpSp>
        <p:nvGrpSpPr>
          <p:cNvPr name="Group 4" id="4"/>
          <p:cNvGrpSpPr/>
          <p:nvPr/>
        </p:nvGrpSpPr>
        <p:grpSpPr>
          <a:xfrm rot="0">
            <a:off x="-3563094" y="6077994"/>
            <a:ext cx="6383425" cy="5528076"/>
            <a:chOff x="0" y="0"/>
            <a:chExt cx="3619627" cy="3134614"/>
          </a:xfrm>
        </p:grpSpPr>
        <p:sp>
          <p:nvSpPr>
            <p:cNvPr name="Freeform 5" id="5"/>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FFFFFF"/>
            </a:solidFill>
          </p:spPr>
        </p:sp>
      </p:grpSp>
      <p:grpSp>
        <p:nvGrpSpPr>
          <p:cNvPr name="Group 6" id="6"/>
          <p:cNvGrpSpPr/>
          <p:nvPr/>
        </p:nvGrpSpPr>
        <p:grpSpPr>
          <a:xfrm rot="0">
            <a:off x="1671665" y="7004492"/>
            <a:ext cx="3034530" cy="2627917"/>
            <a:chOff x="0" y="0"/>
            <a:chExt cx="3619627" cy="3134614"/>
          </a:xfrm>
        </p:grpSpPr>
        <p:sp>
          <p:nvSpPr>
            <p:cNvPr name="Freeform 7" id="7"/>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868686"/>
            </a:solidFill>
          </p:spPr>
        </p:sp>
      </p:grpSp>
      <p:grpSp>
        <p:nvGrpSpPr>
          <p:cNvPr name="Group 8" id="8"/>
          <p:cNvGrpSpPr/>
          <p:nvPr/>
        </p:nvGrpSpPr>
        <p:grpSpPr>
          <a:xfrm rot="0">
            <a:off x="4053492" y="8956750"/>
            <a:ext cx="2141618" cy="1854652"/>
            <a:chOff x="0" y="0"/>
            <a:chExt cx="3619627" cy="3134614"/>
          </a:xfrm>
        </p:grpSpPr>
        <p:sp>
          <p:nvSpPr>
            <p:cNvPr name="Freeform 9" id="9"/>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FFFFFF"/>
            </a:solidFill>
          </p:spPr>
        </p:sp>
      </p:gr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866775"/>
            <a:ext cx="6108308" cy="2733675"/>
          </a:xfrm>
          <a:prstGeom prst="rect">
            <a:avLst/>
          </a:prstGeom>
        </p:spPr>
        <p:txBody>
          <a:bodyPr anchor="t" rtlCol="false" tIns="0" lIns="0" bIns="0" rIns="0">
            <a:spAutoFit/>
          </a:bodyPr>
          <a:lstStyle/>
          <a:p>
            <a:pPr>
              <a:lnSpc>
                <a:spcPts val="10199"/>
              </a:lnSpc>
              <a:spcBef>
                <a:spcPct val="0"/>
              </a:spcBef>
            </a:pPr>
            <a:r>
              <a:rPr lang="en-US" sz="8499" spc="-339">
                <a:solidFill>
                  <a:srgbClr val="6D6D6D"/>
                </a:solidFill>
                <a:latin typeface="Times New Roman"/>
              </a:rPr>
              <a:t>Project Methodology</a:t>
            </a:r>
          </a:p>
        </p:txBody>
      </p:sp>
      <p:grpSp>
        <p:nvGrpSpPr>
          <p:cNvPr name="Group 3" id="3"/>
          <p:cNvGrpSpPr/>
          <p:nvPr/>
        </p:nvGrpSpPr>
        <p:grpSpPr>
          <a:xfrm rot="-10800000">
            <a:off x="-1306086" y="4784384"/>
            <a:ext cx="4985461" cy="4317433"/>
            <a:chOff x="0" y="0"/>
            <a:chExt cx="3619627" cy="3134614"/>
          </a:xfrm>
        </p:grpSpPr>
        <p:sp>
          <p:nvSpPr>
            <p:cNvPr name="Freeform 4" id="4"/>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3D3D3D"/>
            </a:solidFill>
          </p:spPr>
        </p:sp>
      </p:grpSp>
      <p:grpSp>
        <p:nvGrpSpPr>
          <p:cNvPr name="Group 5" id="5"/>
          <p:cNvGrpSpPr/>
          <p:nvPr/>
        </p:nvGrpSpPr>
        <p:grpSpPr>
          <a:xfrm rot="-10800000">
            <a:off x="3061137" y="7468788"/>
            <a:ext cx="3480308" cy="3013963"/>
            <a:chOff x="0" y="0"/>
            <a:chExt cx="3619627" cy="3134614"/>
          </a:xfrm>
        </p:grpSpPr>
        <p:sp>
          <p:nvSpPr>
            <p:cNvPr name="Freeform 6" id="6"/>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B9C2C4"/>
            </a:solidFill>
          </p:spPr>
        </p:sp>
      </p:grpSp>
      <p:grpSp>
        <p:nvGrpSpPr>
          <p:cNvPr name="Group 7" id="7"/>
          <p:cNvGrpSpPr/>
          <p:nvPr/>
        </p:nvGrpSpPr>
        <p:grpSpPr>
          <a:xfrm rot="-10800000">
            <a:off x="2780085" y="4005595"/>
            <a:ext cx="1798578" cy="1557577"/>
            <a:chOff x="0" y="0"/>
            <a:chExt cx="3619627" cy="3134614"/>
          </a:xfrm>
        </p:grpSpPr>
        <p:sp>
          <p:nvSpPr>
            <p:cNvPr name="Freeform 8" id="8"/>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B9C2C4"/>
            </a:solidFill>
          </p:spPr>
        </p:sp>
      </p:grpSp>
      <p:grpSp>
        <p:nvGrpSpPr>
          <p:cNvPr name="Group 9" id="9"/>
          <p:cNvGrpSpPr/>
          <p:nvPr/>
        </p:nvGrpSpPr>
        <p:grpSpPr>
          <a:xfrm rot="0">
            <a:off x="8986898" y="1332439"/>
            <a:ext cx="8272402" cy="1964272"/>
            <a:chOff x="0" y="0"/>
            <a:chExt cx="11029869" cy="2619030"/>
          </a:xfrm>
        </p:grpSpPr>
        <p:sp>
          <p:nvSpPr>
            <p:cNvPr name="TextBox 10" id="10"/>
            <p:cNvSpPr txBox="true"/>
            <p:nvPr/>
          </p:nvSpPr>
          <p:spPr>
            <a:xfrm rot="0">
              <a:off x="0" y="-76200"/>
              <a:ext cx="11029869" cy="838200"/>
            </a:xfrm>
            <a:prstGeom prst="rect">
              <a:avLst/>
            </a:prstGeom>
          </p:spPr>
          <p:txBody>
            <a:bodyPr anchor="t" rtlCol="false" tIns="0" lIns="0" bIns="0" rIns="0">
              <a:spAutoFit/>
            </a:bodyPr>
            <a:lstStyle/>
            <a:p>
              <a:pPr>
                <a:lnSpc>
                  <a:spcPts val="4559"/>
                </a:lnSpc>
                <a:spcBef>
                  <a:spcPct val="0"/>
                </a:spcBef>
              </a:pPr>
              <a:r>
                <a:rPr lang="en-US" sz="3799" spc="151">
                  <a:solidFill>
                    <a:srgbClr val="3D3D3D"/>
                  </a:solidFill>
                  <a:latin typeface="Times New Roman Bold Italics"/>
                </a:rPr>
                <a:t>   </a:t>
              </a:r>
              <a:r>
                <a:rPr lang="en-US" sz="3799" spc="151">
                  <a:solidFill>
                    <a:srgbClr val="3D3D3D"/>
                  </a:solidFill>
                  <a:latin typeface="Times New Roman Bold"/>
                </a:rPr>
                <a:t>1</a:t>
              </a:r>
              <a:r>
                <a:rPr lang="en-US" sz="3799" spc="151">
                  <a:solidFill>
                    <a:srgbClr val="3D3D3D"/>
                  </a:solidFill>
                  <a:latin typeface="Times New Roman Bold Italics"/>
                </a:rPr>
                <a:t>. DATA COLLECTION:</a:t>
              </a:r>
            </a:p>
          </p:txBody>
        </p:sp>
        <p:sp>
          <p:nvSpPr>
            <p:cNvPr name="TextBox 11" id="11"/>
            <p:cNvSpPr txBox="true"/>
            <p:nvPr/>
          </p:nvSpPr>
          <p:spPr>
            <a:xfrm rot="0">
              <a:off x="0" y="1025267"/>
              <a:ext cx="11029869" cy="1593763"/>
            </a:xfrm>
            <a:prstGeom prst="rect">
              <a:avLst/>
            </a:prstGeom>
          </p:spPr>
          <p:txBody>
            <a:bodyPr anchor="t" rtlCol="false" tIns="0" lIns="0" bIns="0" rIns="0">
              <a:spAutoFit/>
            </a:bodyPr>
            <a:lstStyle/>
            <a:p>
              <a:pPr>
                <a:lnSpc>
                  <a:spcPts val="4724"/>
                </a:lnSpc>
                <a:spcBef>
                  <a:spcPct val="0"/>
                </a:spcBef>
              </a:pPr>
              <a:r>
                <a:rPr lang="en-US" sz="3374" spc="67">
                  <a:solidFill>
                    <a:srgbClr val="3D3D3D"/>
                  </a:solidFill>
                  <a:latin typeface="Times New Roman"/>
                </a:rPr>
                <a:t>We collected documents that were suspected of being plagiarized.</a:t>
              </a:r>
            </a:p>
          </p:txBody>
        </p:sp>
      </p:grpSp>
      <p:grpSp>
        <p:nvGrpSpPr>
          <p:cNvPr name="Group 12" id="12"/>
          <p:cNvGrpSpPr/>
          <p:nvPr/>
        </p:nvGrpSpPr>
        <p:grpSpPr>
          <a:xfrm rot="0">
            <a:off x="8986898" y="3957942"/>
            <a:ext cx="8272402" cy="1964272"/>
            <a:chOff x="0" y="0"/>
            <a:chExt cx="11029869" cy="2619030"/>
          </a:xfrm>
        </p:grpSpPr>
        <p:sp>
          <p:nvSpPr>
            <p:cNvPr name="TextBox 13" id="13"/>
            <p:cNvSpPr txBox="true"/>
            <p:nvPr/>
          </p:nvSpPr>
          <p:spPr>
            <a:xfrm rot="0">
              <a:off x="0" y="-76200"/>
              <a:ext cx="11029869" cy="838200"/>
            </a:xfrm>
            <a:prstGeom prst="rect">
              <a:avLst/>
            </a:prstGeom>
          </p:spPr>
          <p:txBody>
            <a:bodyPr anchor="t" rtlCol="false" tIns="0" lIns="0" bIns="0" rIns="0">
              <a:spAutoFit/>
            </a:bodyPr>
            <a:lstStyle/>
            <a:p>
              <a:pPr>
                <a:lnSpc>
                  <a:spcPts val="4559"/>
                </a:lnSpc>
                <a:spcBef>
                  <a:spcPct val="0"/>
                </a:spcBef>
              </a:pPr>
              <a:r>
                <a:rPr lang="en-US" sz="3799" spc="151">
                  <a:solidFill>
                    <a:srgbClr val="3D3D3D"/>
                  </a:solidFill>
                  <a:latin typeface="Times New Roman Bold Italics"/>
                </a:rPr>
                <a:t>   </a:t>
              </a:r>
              <a:r>
                <a:rPr lang="en-US" sz="3799" spc="151">
                  <a:solidFill>
                    <a:srgbClr val="3D3D3D"/>
                  </a:solidFill>
                  <a:latin typeface="Times New Roman Bold"/>
                </a:rPr>
                <a:t>2</a:t>
              </a:r>
              <a:r>
                <a:rPr lang="en-US" sz="3799" spc="151">
                  <a:solidFill>
                    <a:srgbClr val="3D3D3D"/>
                  </a:solidFill>
                  <a:latin typeface="Times New Roman Bold Italics"/>
                </a:rPr>
                <a:t>. TEXT PRE-PROCESSING:</a:t>
              </a:r>
            </a:p>
          </p:txBody>
        </p:sp>
        <p:sp>
          <p:nvSpPr>
            <p:cNvPr name="TextBox 14" id="14"/>
            <p:cNvSpPr txBox="true"/>
            <p:nvPr/>
          </p:nvSpPr>
          <p:spPr>
            <a:xfrm rot="0">
              <a:off x="0" y="1025267"/>
              <a:ext cx="11029869" cy="1593763"/>
            </a:xfrm>
            <a:prstGeom prst="rect">
              <a:avLst/>
            </a:prstGeom>
          </p:spPr>
          <p:txBody>
            <a:bodyPr anchor="t" rtlCol="false" tIns="0" lIns="0" bIns="0" rIns="0">
              <a:spAutoFit/>
            </a:bodyPr>
            <a:lstStyle/>
            <a:p>
              <a:pPr>
                <a:lnSpc>
                  <a:spcPts val="4724"/>
                </a:lnSpc>
                <a:spcBef>
                  <a:spcPct val="0"/>
                </a:spcBef>
              </a:pPr>
              <a:r>
                <a:rPr lang="en-US" sz="3374" spc="67">
                  <a:solidFill>
                    <a:srgbClr val="3D3D3D"/>
                  </a:solidFill>
                  <a:latin typeface="Times New Roman"/>
                </a:rPr>
                <a:t>We cleaned the data by removing any irrelevant characters and stopwords.</a:t>
              </a:r>
            </a:p>
          </p:txBody>
        </p:sp>
      </p:grpSp>
      <p:grpSp>
        <p:nvGrpSpPr>
          <p:cNvPr name="Group 15" id="15"/>
          <p:cNvGrpSpPr/>
          <p:nvPr/>
        </p:nvGrpSpPr>
        <p:grpSpPr>
          <a:xfrm rot="0">
            <a:off x="8986898" y="6255589"/>
            <a:ext cx="8570184" cy="2554789"/>
            <a:chOff x="0" y="0"/>
            <a:chExt cx="11426911" cy="3406386"/>
          </a:xfrm>
        </p:grpSpPr>
        <p:sp>
          <p:nvSpPr>
            <p:cNvPr name="TextBox 16" id="16"/>
            <p:cNvSpPr txBox="true"/>
            <p:nvPr/>
          </p:nvSpPr>
          <p:spPr>
            <a:xfrm rot="0">
              <a:off x="0" y="-76200"/>
              <a:ext cx="11426911" cy="838200"/>
            </a:xfrm>
            <a:prstGeom prst="rect">
              <a:avLst/>
            </a:prstGeom>
          </p:spPr>
          <p:txBody>
            <a:bodyPr anchor="t" rtlCol="false" tIns="0" lIns="0" bIns="0" rIns="0">
              <a:spAutoFit/>
            </a:bodyPr>
            <a:lstStyle/>
            <a:p>
              <a:pPr>
                <a:lnSpc>
                  <a:spcPts val="4559"/>
                </a:lnSpc>
                <a:spcBef>
                  <a:spcPct val="0"/>
                </a:spcBef>
              </a:pPr>
              <a:r>
                <a:rPr lang="en-US" sz="3799" spc="151">
                  <a:solidFill>
                    <a:srgbClr val="3D3D3D"/>
                  </a:solidFill>
                  <a:latin typeface="Times New Roman Bold"/>
                </a:rPr>
                <a:t>   3.</a:t>
              </a:r>
              <a:r>
                <a:rPr lang="en-US" sz="3799" spc="151">
                  <a:solidFill>
                    <a:srgbClr val="3D3D3D"/>
                  </a:solidFill>
                  <a:latin typeface="Times New Roman Bold Italics"/>
                </a:rPr>
                <a:t> SIMILARITY CALCULATION:</a:t>
              </a:r>
            </a:p>
          </p:txBody>
        </p:sp>
        <p:sp>
          <p:nvSpPr>
            <p:cNvPr name="TextBox 17" id="17"/>
            <p:cNvSpPr txBox="true"/>
            <p:nvPr/>
          </p:nvSpPr>
          <p:spPr>
            <a:xfrm rot="0">
              <a:off x="0" y="1025267"/>
              <a:ext cx="11426911" cy="2381119"/>
            </a:xfrm>
            <a:prstGeom prst="rect">
              <a:avLst/>
            </a:prstGeom>
          </p:spPr>
          <p:txBody>
            <a:bodyPr anchor="t" rtlCol="false" tIns="0" lIns="0" bIns="0" rIns="0">
              <a:spAutoFit/>
            </a:bodyPr>
            <a:lstStyle/>
            <a:p>
              <a:pPr>
                <a:lnSpc>
                  <a:spcPts val="4724"/>
                </a:lnSpc>
                <a:spcBef>
                  <a:spcPct val="0"/>
                </a:spcBef>
              </a:pPr>
              <a:r>
                <a:rPr lang="en-US" sz="3374" spc="67">
                  <a:solidFill>
                    <a:srgbClr val="3D3D3D"/>
                  </a:solidFill>
                  <a:latin typeface="Times New Roman"/>
                </a:rPr>
                <a:t>We used the KMP algorithm and Google search package to calculate the similarity between documents.</a:t>
              </a:r>
            </a:p>
          </p:txBody>
        </p:sp>
      </p:grpSp>
      <p:sp>
        <p:nvSpPr>
          <p:cNvPr name="AutoShape 18" id="18"/>
          <p:cNvSpPr/>
          <p:nvPr/>
        </p:nvSpPr>
        <p:spPr>
          <a:xfrm rot="0">
            <a:off x="8986898" y="3624567"/>
            <a:ext cx="8272402" cy="0"/>
          </a:xfrm>
          <a:prstGeom prst="line">
            <a:avLst/>
          </a:prstGeom>
          <a:ln cap="flat" w="9525">
            <a:solidFill>
              <a:srgbClr val="3D3D3D"/>
            </a:solidFill>
            <a:prstDash val="solid"/>
            <a:headEnd type="none" len="sm" w="sm"/>
            <a:tailEnd type="none" len="sm" w="sm"/>
          </a:ln>
        </p:spPr>
      </p:sp>
      <p:sp>
        <p:nvSpPr>
          <p:cNvPr name="AutoShape 19" id="19"/>
          <p:cNvSpPr/>
          <p:nvPr/>
        </p:nvSpPr>
        <p:spPr>
          <a:xfrm rot="0">
            <a:off x="9135789" y="5922214"/>
            <a:ext cx="8272402" cy="0"/>
          </a:xfrm>
          <a:prstGeom prst="line">
            <a:avLst/>
          </a:prstGeom>
          <a:ln cap="flat" w="9525">
            <a:solidFill>
              <a:srgbClr val="3D3D3D"/>
            </a:solidFill>
            <a:prstDash val="solid"/>
            <a:headEnd type="none" len="sm" w="sm"/>
            <a:tailEnd type="none" len="sm" w="sm"/>
          </a:ln>
        </p:spPr>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866775"/>
            <a:ext cx="6162450" cy="2733675"/>
          </a:xfrm>
          <a:prstGeom prst="rect">
            <a:avLst/>
          </a:prstGeom>
        </p:spPr>
        <p:txBody>
          <a:bodyPr anchor="t" rtlCol="false" tIns="0" lIns="0" bIns="0" rIns="0">
            <a:spAutoFit/>
          </a:bodyPr>
          <a:lstStyle/>
          <a:p>
            <a:pPr>
              <a:lnSpc>
                <a:spcPts val="10199"/>
              </a:lnSpc>
              <a:spcBef>
                <a:spcPct val="0"/>
              </a:spcBef>
            </a:pPr>
            <a:r>
              <a:rPr lang="en-US" sz="8499" spc="-339">
                <a:solidFill>
                  <a:srgbClr val="6D6D6D"/>
                </a:solidFill>
                <a:latin typeface="Times New Roman"/>
              </a:rPr>
              <a:t>Project Methodology</a:t>
            </a:r>
          </a:p>
        </p:txBody>
      </p:sp>
      <p:grpSp>
        <p:nvGrpSpPr>
          <p:cNvPr name="Group 3" id="3"/>
          <p:cNvGrpSpPr/>
          <p:nvPr/>
        </p:nvGrpSpPr>
        <p:grpSpPr>
          <a:xfrm rot="-10800000">
            <a:off x="-1306086" y="4784384"/>
            <a:ext cx="4985461" cy="4317433"/>
            <a:chOff x="0" y="0"/>
            <a:chExt cx="3619627" cy="3134614"/>
          </a:xfrm>
        </p:grpSpPr>
        <p:sp>
          <p:nvSpPr>
            <p:cNvPr name="Freeform 4" id="4"/>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3D3D3D"/>
            </a:solidFill>
          </p:spPr>
        </p:sp>
      </p:grpSp>
      <p:grpSp>
        <p:nvGrpSpPr>
          <p:cNvPr name="Group 5" id="5"/>
          <p:cNvGrpSpPr/>
          <p:nvPr/>
        </p:nvGrpSpPr>
        <p:grpSpPr>
          <a:xfrm rot="-10800000">
            <a:off x="3061137" y="7468788"/>
            <a:ext cx="3480308" cy="3013963"/>
            <a:chOff x="0" y="0"/>
            <a:chExt cx="3619627" cy="3134614"/>
          </a:xfrm>
        </p:grpSpPr>
        <p:sp>
          <p:nvSpPr>
            <p:cNvPr name="Freeform 6" id="6"/>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B9C2C4"/>
            </a:solidFill>
          </p:spPr>
        </p:sp>
      </p:grpSp>
      <p:grpSp>
        <p:nvGrpSpPr>
          <p:cNvPr name="Group 7" id="7"/>
          <p:cNvGrpSpPr/>
          <p:nvPr/>
        </p:nvGrpSpPr>
        <p:grpSpPr>
          <a:xfrm rot="-10800000">
            <a:off x="2780085" y="4005595"/>
            <a:ext cx="1798578" cy="1557577"/>
            <a:chOff x="0" y="0"/>
            <a:chExt cx="3619627" cy="3134614"/>
          </a:xfrm>
        </p:grpSpPr>
        <p:sp>
          <p:nvSpPr>
            <p:cNvPr name="Freeform 8" id="8"/>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B9C2C4"/>
            </a:solidFill>
          </p:spPr>
        </p:sp>
      </p:grpSp>
      <p:grpSp>
        <p:nvGrpSpPr>
          <p:cNvPr name="Group 9" id="9"/>
          <p:cNvGrpSpPr/>
          <p:nvPr/>
        </p:nvGrpSpPr>
        <p:grpSpPr>
          <a:xfrm rot="-10800000">
            <a:off x="300983" y="7795449"/>
            <a:ext cx="3378391" cy="2925703"/>
            <a:chOff x="0" y="0"/>
            <a:chExt cx="3619627" cy="3134614"/>
          </a:xfrm>
        </p:grpSpPr>
        <p:sp>
          <p:nvSpPr>
            <p:cNvPr name="Freeform 10" id="10"/>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B9C2C4"/>
            </a:solidFill>
          </p:spPr>
        </p:sp>
      </p:grpSp>
      <p:grpSp>
        <p:nvGrpSpPr>
          <p:cNvPr name="Group 11" id="11"/>
          <p:cNvGrpSpPr/>
          <p:nvPr/>
        </p:nvGrpSpPr>
        <p:grpSpPr>
          <a:xfrm rot="0">
            <a:off x="9144000" y="1682337"/>
            <a:ext cx="8705539" cy="1964272"/>
            <a:chOff x="0" y="0"/>
            <a:chExt cx="11607385" cy="2619030"/>
          </a:xfrm>
        </p:grpSpPr>
        <p:sp>
          <p:nvSpPr>
            <p:cNvPr name="TextBox 12" id="12"/>
            <p:cNvSpPr txBox="true"/>
            <p:nvPr/>
          </p:nvSpPr>
          <p:spPr>
            <a:xfrm rot="0">
              <a:off x="0" y="-76200"/>
              <a:ext cx="11607385" cy="838200"/>
            </a:xfrm>
            <a:prstGeom prst="rect">
              <a:avLst/>
            </a:prstGeom>
          </p:spPr>
          <p:txBody>
            <a:bodyPr anchor="t" rtlCol="false" tIns="0" lIns="0" bIns="0" rIns="0">
              <a:spAutoFit/>
            </a:bodyPr>
            <a:lstStyle/>
            <a:p>
              <a:pPr>
                <a:lnSpc>
                  <a:spcPts val="4559"/>
                </a:lnSpc>
                <a:spcBef>
                  <a:spcPct val="0"/>
                </a:spcBef>
              </a:pPr>
              <a:r>
                <a:rPr lang="en-US" sz="3799" spc="151">
                  <a:solidFill>
                    <a:srgbClr val="3D3D3D"/>
                  </a:solidFill>
                  <a:latin typeface="Times New Roman Bold Italics"/>
                </a:rPr>
                <a:t>   </a:t>
              </a:r>
              <a:r>
                <a:rPr lang="en-US" sz="3799" spc="151">
                  <a:solidFill>
                    <a:srgbClr val="3D3D3D"/>
                  </a:solidFill>
                  <a:latin typeface="Times New Roman Bold"/>
                </a:rPr>
                <a:t>4.</a:t>
              </a:r>
              <a:r>
                <a:rPr lang="en-US" sz="3799" spc="151">
                  <a:solidFill>
                    <a:srgbClr val="3D3D3D"/>
                  </a:solidFill>
                  <a:latin typeface="Times New Roman Bold Italics"/>
                </a:rPr>
                <a:t> MACHINE LEARNING:</a:t>
              </a:r>
            </a:p>
          </p:txBody>
        </p:sp>
        <p:sp>
          <p:nvSpPr>
            <p:cNvPr name="TextBox 13" id="13"/>
            <p:cNvSpPr txBox="true"/>
            <p:nvPr/>
          </p:nvSpPr>
          <p:spPr>
            <a:xfrm rot="0">
              <a:off x="0" y="1025267"/>
              <a:ext cx="11607385" cy="1593763"/>
            </a:xfrm>
            <a:prstGeom prst="rect">
              <a:avLst/>
            </a:prstGeom>
          </p:spPr>
          <p:txBody>
            <a:bodyPr anchor="t" rtlCol="false" tIns="0" lIns="0" bIns="0" rIns="0">
              <a:spAutoFit/>
            </a:bodyPr>
            <a:lstStyle/>
            <a:p>
              <a:pPr>
                <a:lnSpc>
                  <a:spcPts val="4724"/>
                </a:lnSpc>
                <a:spcBef>
                  <a:spcPct val="0"/>
                </a:spcBef>
              </a:pPr>
              <a:r>
                <a:rPr lang="en-US" sz="3374" spc="67">
                  <a:solidFill>
                    <a:srgbClr val="3D3D3D"/>
                  </a:solidFill>
                  <a:latin typeface="Times New Roman"/>
                </a:rPr>
                <a:t>We used machine learning algorithms to classify the documents as plagiarized or not.</a:t>
              </a:r>
            </a:p>
          </p:txBody>
        </p:sp>
      </p:grpSp>
      <p:grpSp>
        <p:nvGrpSpPr>
          <p:cNvPr name="Group 14" id="14"/>
          <p:cNvGrpSpPr/>
          <p:nvPr/>
        </p:nvGrpSpPr>
        <p:grpSpPr>
          <a:xfrm rot="0">
            <a:off x="9144000" y="4532435"/>
            <a:ext cx="8272402" cy="2554789"/>
            <a:chOff x="0" y="0"/>
            <a:chExt cx="11029869" cy="3406386"/>
          </a:xfrm>
        </p:grpSpPr>
        <p:sp>
          <p:nvSpPr>
            <p:cNvPr name="TextBox 15" id="15"/>
            <p:cNvSpPr txBox="true"/>
            <p:nvPr/>
          </p:nvSpPr>
          <p:spPr>
            <a:xfrm rot="0">
              <a:off x="0" y="-76200"/>
              <a:ext cx="11029869" cy="838200"/>
            </a:xfrm>
            <a:prstGeom prst="rect">
              <a:avLst/>
            </a:prstGeom>
          </p:spPr>
          <p:txBody>
            <a:bodyPr anchor="t" rtlCol="false" tIns="0" lIns="0" bIns="0" rIns="0">
              <a:spAutoFit/>
            </a:bodyPr>
            <a:lstStyle/>
            <a:p>
              <a:pPr>
                <a:lnSpc>
                  <a:spcPts val="4559"/>
                </a:lnSpc>
                <a:spcBef>
                  <a:spcPct val="0"/>
                </a:spcBef>
              </a:pPr>
              <a:r>
                <a:rPr lang="en-US" sz="3799" spc="151">
                  <a:solidFill>
                    <a:srgbClr val="3D3D3D"/>
                  </a:solidFill>
                  <a:latin typeface="Times New Roman Bold Italics"/>
                </a:rPr>
                <a:t>   5. DEPLOYMENT:</a:t>
              </a:r>
            </a:p>
          </p:txBody>
        </p:sp>
        <p:sp>
          <p:nvSpPr>
            <p:cNvPr name="TextBox 16" id="16"/>
            <p:cNvSpPr txBox="true"/>
            <p:nvPr/>
          </p:nvSpPr>
          <p:spPr>
            <a:xfrm rot="0">
              <a:off x="0" y="1025267"/>
              <a:ext cx="11029869" cy="2381119"/>
            </a:xfrm>
            <a:prstGeom prst="rect">
              <a:avLst/>
            </a:prstGeom>
          </p:spPr>
          <p:txBody>
            <a:bodyPr anchor="t" rtlCol="false" tIns="0" lIns="0" bIns="0" rIns="0">
              <a:spAutoFit/>
            </a:bodyPr>
            <a:lstStyle/>
            <a:p>
              <a:pPr>
                <a:lnSpc>
                  <a:spcPts val="4724"/>
                </a:lnSpc>
                <a:spcBef>
                  <a:spcPct val="0"/>
                </a:spcBef>
              </a:pPr>
              <a:r>
                <a:rPr lang="en-US" sz="3374" spc="67">
                  <a:solidFill>
                    <a:srgbClr val="3D3D3D"/>
                  </a:solidFill>
                  <a:latin typeface="Times New Roman"/>
                </a:rPr>
                <a:t>We deployed the system on a web application to make it easily accessible to users.</a:t>
              </a:r>
            </a:p>
          </p:txBody>
        </p:sp>
      </p:grpSp>
      <p:sp>
        <p:nvSpPr>
          <p:cNvPr name="AutoShape 17" id="17"/>
          <p:cNvSpPr/>
          <p:nvPr/>
        </p:nvSpPr>
        <p:spPr>
          <a:xfrm rot="0">
            <a:off x="9144000" y="4084760"/>
            <a:ext cx="8272402" cy="0"/>
          </a:xfrm>
          <a:prstGeom prst="line">
            <a:avLst/>
          </a:prstGeom>
          <a:ln cap="flat" w="9525">
            <a:solidFill>
              <a:srgbClr val="3D3D3D"/>
            </a:solidFill>
            <a:prstDash val="solid"/>
            <a:headEnd type="none" len="sm" w="sm"/>
            <a:tailEnd type="none" len="sm" w="sm"/>
          </a:ln>
        </p:spPr>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3585950" y="-517425"/>
            <a:ext cx="6210236" cy="5378093"/>
            <a:chOff x="0" y="0"/>
            <a:chExt cx="3619627" cy="3134614"/>
          </a:xfrm>
        </p:grpSpPr>
        <p:sp>
          <p:nvSpPr>
            <p:cNvPr name="Freeform 3" id="3"/>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B9C2C4"/>
            </a:solidFill>
          </p:spPr>
        </p:sp>
      </p:grpSp>
      <p:grpSp>
        <p:nvGrpSpPr>
          <p:cNvPr name="Group 4" id="4"/>
          <p:cNvGrpSpPr/>
          <p:nvPr/>
        </p:nvGrpSpPr>
        <p:grpSpPr>
          <a:xfrm rot="0">
            <a:off x="12009993" y="306851"/>
            <a:ext cx="3151914" cy="2729572"/>
            <a:chOff x="0" y="0"/>
            <a:chExt cx="3619627" cy="3134614"/>
          </a:xfrm>
        </p:grpSpPr>
        <p:sp>
          <p:nvSpPr>
            <p:cNvPr name="Freeform 5" id="5"/>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3D3D3D"/>
            </a:solidFill>
          </p:spPr>
        </p:sp>
      </p:grpSp>
      <p:graphicFrame>
        <p:nvGraphicFramePr>
          <p:cNvPr name="Table 6" id="6"/>
          <p:cNvGraphicFramePr>
            <a:graphicFrameLocks noGrp="true"/>
          </p:cNvGraphicFramePr>
          <p:nvPr/>
        </p:nvGraphicFramePr>
        <p:xfrm>
          <a:off x="1028700" y="3946254"/>
          <a:ext cx="16230600" cy="4584188"/>
        </p:xfrm>
        <a:graphic>
          <a:graphicData uri="http://schemas.openxmlformats.org/drawingml/2006/table">
            <a:tbl>
              <a:tblPr/>
              <a:tblGrid>
                <a:gridCol w="8115300"/>
                <a:gridCol w="8115300"/>
              </a:tblGrid>
              <a:tr h="1528063">
                <a:tc>
                  <a:txBody>
                    <a:bodyPr anchor="t" rtlCol="false"/>
                    <a:lstStyle/>
                    <a:p>
                      <a:pPr algn="ctr">
                        <a:lnSpc>
                          <a:spcPts val="5179"/>
                        </a:lnSpc>
                        <a:defRPr/>
                      </a:pPr>
                      <a:r>
                        <a:rPr lang="en-US" sz="3699" spc="147">
                          <a:solidFill>
                            <a:srgbClr val="3D3D3D"/>
                          </a:solidFill>
                          <a:latin typeface="Times New Roman Bold Italics"/>
                        </a:rPr>
                        <a:t>Encourages originality</a:t>
                      </a:r>
                      <a:endParaRPr lang="en-US" sz="1100"/>
                    </a:p>
                  </a:txBody>
                  <a:tcPr marL="190500" marR="190500" marT="190500" marB="190500" anchor="ctr">
                    <a:lnL cmpd="sng" algn="ctr" cap="flat" w="57150">
                      <a:solidFill>
                        <a:srgbClr val="272727"/>
                      </a:solidFill>
                      <a:prstDash val="solid"/>
                      <a:round/>
                      <a:headEnd type="none" w="med" len="med"/>
                      <a:tailEnd type="none" w="med" len="med"/>
                    </a:lnL>
                    <a:lnR cmpd="sng" algn="ctr" cap="flat" w="57150">
                      <a:solidFill>
                        <a:srgbClr val="272727"/>
                      </a:solidFill>
                      <a:prstDash val="solid"/>
                      <a:round/>
                      <a:headEnd type="none" w="med" len="med"/>
                      <a:tailEnd type="none" w="med" len="med"/>
                    </a:lnR>
                    <a:lnT cmpd="sng" algn="ctr" cap="flat" w="57150">
                      <a:solidFill>
                        <a:srgbClr val="272727"/>
                      </a:solidFill>
                      <a:prstDash val="solid"/>
                      <a:round/>
                      <a:headEnd type="none" w="med" len="med"/>
                      <a:tailEnd type="none" w="med" len="med"/>
                    </a:lnT>
                    <a:lnB cmpd="sng" algn="ctr" cap="flat" w="57150">
                      <a:solidFill>
                        <a:srgbClr val="272727"/>
                      </a:solidFill>
                      <a:prstDash val="solid"/>
                      <a:round/>
                      <a:headEnd type="none" w="med" len="med"/>
                      <a:tailEnd type="none" w="med" len="med"/>
                    </a:lnB>
                    <a:solidFill>
                      <a:srgbClr val="FFFFFF"/>
                    </a:solidFill>
                  </a:tcPr>
                </a:tc>
                <a:tc>
                  <a:txBody>
                    <a:bodyPr anchor="t" rtlCol="false"/>
                    <a:lstStyle/>
                    <a:p>
                      <a:pPr algn="ctr">
                        <a:lnSpc>
                          <a:spcPts val="5179"/>
                        </a:lnSpc>
                        <a:defRPr/>
                      </a:pPr>
                      <a:r>
                        <a:rPr lang="en-US" sz="3699" spc="147">
                          <a:solidFill>
                            <a:srgbClr val="3D3D3D"/>
                          </a:solidFill>
                          <a:latin typeface="Times New Roman Bold Italics"/>
                        </a:rPr>
                        <a:t>Improves academic integrity</a:t>
                      </a:r>
                      <a:endParaRPr lang="en-US" sz="1100"/>
                    </a:p>
                  </a:txBody>
                  <a:tcPr marL="190500" marR="190500" marT="190500" marB="190500" anchor="ctr">
                    <a:lnL cmpd="sng" algn="ctr" cap="flat" w="57150">
                      <a:solidFill>
                        <a:srgbClr val="272727"/>
                      </a:solidFill>
                      <a:prstDash val="solid"/>
                      <a:round/>
                      <a:headEnd type="none" w="med" len="med"/>
                      <a:tailEnd type="none" w="med" len="med"/>
                    </a:lnL>
                    <a:lnR cmpd="sng" algn="ctr" cap="flat" w="57150">
                      <a:solidFill>
                        <a:srgbClr val="272727"/>
                      </a:solidFill>
                      <a:prstDash val="solid"/>
                      <a:round/>
                      <a:headEnd type="none" w="med" len="med"/>
                      <a:tailEnd type="none" w="med" len="med"/>
                    </a:lnR>
                    <a:lnT cmpd="sng" algn="ctr" cap="flat" w="57150">
                      <a:solidFill>
                        <a:srgbClr val="272727"/>
                      </a:solidFill>
                      <a:prstDash val="solid"/>
                      <a:round/>
                      <a:headEnd type="none" w="med" len="med"/>
                      <a:tailEnd type="none" w="med" len="med"/>
                    </a:lnT>
                    <a:lnB cmpd="sng" algn="ctr" cap="flat" w="57150">
                      <a:solidFill>
                        <a:srgbClr val="272727"/>
                      </a:solidFill>
                      <a:prstDash val="solid"/>
                      <a:round/>
                      <a:headEnd type="none" w="med" len="med"/>
                      <a:tailEnd type="none" w="med" len="med"/>
                    </a:lnB>
                    <a:solidFill>
                      <a:srgbClr val="FFFFFF"/>
                    </a:solidFill>
                  </a:tcPr>
                </a:tc>
              </a:tr>
              <a:tr h="1528063">
                <a:tc>
                  <a:txBody>
                    <a:bodyPr anchor="t" rtlCol="false"/>
                    <a:lstStyle/>
                    <a:p>
                      <a:pPr algn="ctr">
                        <a:lnSpc>
                          <a:spcPts val="5179"/>
                        </a:lnSpc>
                        <a:defRPr/>
                      </a:pPr>
                      <a:r>
                        <a:rPr lang="en-US" sz="3699" spc="147">
                          <a:solidFill>
                            <a:srgbClr val="3D3D3D"/>
                          </a:solidFill>
                          <a:latin typeface="Times New Roman Bold Italics"/>
                        </a:rPr>
                        <a:t>Saves time</a:t>
                      </a:r>
                      <a:endParaRPr lang="en-US" sz="1100"/>
                    </a:p>
                  </a:txBody>
                  <a:tcPr marL="190500" marR="190500" marT="190500" marB="190500" anchor="ctr">
                    <a:lnL cmpd="sng" algn="ctr" cap="flat" w="57150">
                      <a:solidFill>
                        <a:srgbClr val="272727"/>
                      </a:solidFill>
                      <a:prstDash val="solid"/>
                      <a:round/>
                      <a:headEnd type="none" w="med" len="med"/>
                      <a:tailEnd type="none" w="med" len="med"/>
                    </a:lnL>
                    <a:lnR cmpd="sng" algn="ctr" cap="flat" w="57150">
                      <a:solidFill>
                        <a:srgbClr val="272727"/>
                      </a:solidFill>
                      <a:prstDash val="solid"/>
                      <a:round/>
                      <a:headEnd type="none" w="med" len="med"/>
                      <a:tailEnd type="none" w="med" len="med"/>
                    </a:lnR>
                    <a:lnT cmpd="sng" algn="ctr" cap="flat" w="57150">
                      <a:solidFill>
                        <a:srgbClr val="272727"/>
                      </a:solidFill>
                      <a:prstDash val="solid"/>
                      <a:round/>
                      <a:headEnd type="none" w="med" len="med"/>
                      <a:tailEnd type="none" w="med" len="med"/>
                    </a:lnT>
                    <a:lnB cmpd="sng" algn="ctr" cap="flat" w="57150">
                      <a:solidFill>
                        <a:srgbClr val="272727"/>
                      </a:solidFill>
                      <a:prstDash val="solid"/>
                      <a:round/>
                      <a:headEnd type="none" w="med" len="med"/>
                      <a:tailEnd type="none" w="med" len="med"/>
                    </a:lnB>
                    <a:solidFill>
                      <a:srgbClr val="FFFFFF"/>
                    </a:solidFill>
                  </a:tcPr>
                </a:tc>
                <a:tc>
                  <a:txBody>
                    <a:bodyPr anchor="t" rtlCol="false"/>
                    <a:lstStyle/>
                    <a:p>
                      <a:pPr algn="ctr">
                        <a:lnSpc>
                          <a:spcPts val="5179"/>
                        </a:lnSpc>
                        <a:defRPr/>
                      </a:pPr>
                      <a:r>
                        <a:rPr lang="en-US" sz="3699" spc="147">
                          <a:solidFill>
                            <a:srgbClr val="3D3D3D"/>
                          </a:solidFill>
                          <a:latin typeface="Times New Roman Bold Italics"/>
                        </a:rPr>
                        <a:t>Helps prevent legal issues</a:t>
                      </a:r>
                      <a:endParaRPr lang="en-US" sz="1100"/>
                    </a:p>
                  </a:txBody>
                  <a:tcPr marL="190500" marR="190500" marT="190500" marB="190500" anchor="ctr">
                    <a:lnL cmpd="sng" algn="ctr" cap="flat" w="57150">
                      <a:solidFill>
                        <a:srgbClr val="272727"/>
                      </a:solidFill>
                      <a:prstDash val="solid"/>
                      <a:round/>
                      <a:headEnd type="none" w="med" len="med"/>
                      <a:tailEnd type="none" w="med" len="med"/>
                    </a:lnL>
                    <a:lnR cmpd="sng" algn="ctr" cap="flat" w="57150">
                      <a:solidFill>
                        <a:srgbClr val="272727"/>
                      </a:solidFill>
                      <a:prstDash val="solid"/>
                      <a:round/>
                      <a:headEnd type="none" w="med" len="med"/>
                      <a:tailEnd type="none" w="med" len="med"/>
                    </a:lnR>
                    <a:lnT cmpd="sng" algn="ctr" cap="flat" w="57150">
                      <a:solidFill>
                        <a:srgbClr val="272727"/>
                      </a:solidFill>
                      <a:prstDash val="solid"/>
                      <a:round/>
                      <a:headEnd type="none" w="med" len="med"/>
                      <a:tailEnd type="none" w="med" len="med"/>
                    </a:lnT>
                    <a:lnB cmpd="sng" algn="ctr" cap="flat" w="57150">
                      <a:solidFill>
                        <a:srgbClr val="272727"/>
                      </a:solidFill>
                      <a:prstDash val="solid"/>
                      <a:round/>
                      <a:headEnd type="none" w="med" len="med"/>
                      <a:tailEnd type="none" w="med" len="med"/>
                    </a:lnB>
                    <a:solidFill>
                      <a:srgbClr val="FFFFFF"/>
                    </a:solidFill>
                  </a:tcPr>
                </a:tc>
              </a:tr>
              <a:tr h="1528063">
                <a:tc>
                  <a:txBody>
                    <a:bodyPr anchor="t" rtlCol="false"/>
                    <a:lstStyle/>
                    <a:p>
                      <a:pPr algn="ctr">
                        <a:lnSpc>
                          <a:spcPts val="5179"/>
                        </a:lnSpc>
                        <a:defRPr/>
                      </a:pPr>
                      <a:r>
                        <a:rPr lang="en-US" sz="3699" spc="147">
                          <a:solidFill>
                            <a:srgbClr val="3D3D3D"/>
                          </a:solidFill>
                          <a:latin typeface="Times New Roman Bold Italics"/>
                        </a:rPr>
                        <a:t>Improves quality of work</a:t>
                      </a:r>
                      <a:endParaRPr lang="en-US" sz="1100"/>
                    </a:p>
                  </a:txBody>
                  <a:tcPr marL="190500" marR="190500" marT="190500" marB="190500" anchor="ctr">
                    <a:lnL cmpd="sng" algn="ctr" cap="flat" w="57150">
                      <a:solidFill>
                        <a:srgbClr val="272727"/>
                      </a:solidFill>
                      <a:prstDash val="solid"/>
                      <a:round/>
                      <a:headEnd type="none" w="med" len="med"/>
                      <a:tailEnd type="none" w="med" len="med"/>
                    </a:lnL>
                    <a:lnR cmpd="sng" algn="ctr" cap="flat" w="57150">
                      <a:solidFill>
                        <a:srgbClr val="272727"/>
                      </a:solidFill>
                      <a:prstDash val="solid"/>
                      <a:round/>
                      <a:headEnd type="none" w="med" len="med"/>
                      <a:tailEnd type="none" w="med" len="med"/>
                    </a:lnR>
                    <a:lnT cmpd="sng" algn="ctr" cap="flat" w="57150">
                      <a:solidFill>
                        <a:srgbClr val="272727"/>
                      </a:solidFill>
                      <a:prstDash val="solid"/>
                      <a:round/>
                      <a:headEnd type="none" w="med" len="med"/>
                      <a:tailEnd type="none" w="med" len="med"/>
                    </a:lnT>
                    <a:lnB cmpd="sng" algn="ctr" cap="flat" w="57150">
                      <a:solidFill>
                        <a:srgbClr val="272727"/>
                      </a:solidFill>
                      <a:prstDash val="solid"/>
                      <a:round/>
                      <a:headEnd type="none" w="med" len="med"/>
                      <a:tailEnd type="none" w="med" len="med"/>
                    </a:lnB>
                    <a:solidFill>
                      <a:srgbClr val="FFFFFF"/>
                    </a:solidFill>
                  </a:tcPr>
                </a:tc>
                <a:tc>
                  <a:txBody>
                    <a:bodyPr anchor="t" rtlCol="false"/>
                    <a:lstStyle/>
                    <a:p>
                      <a:pPr algn="ctr">
                        <a:lnSpc>
                          <a:spcPts val="5179"/>
                        </a:lnSpc>
                        <a:defRPr/>
                      </a:pPr>
                      <a:r>
                        <a:rPr lang="en-US" sz="3699" spc="147">
                          <a:solidFill>
                            <a:srgbClr val="3D3D3D"/>
                          </a:solidFill>
                          <a:latin typeface="Times New Roman Bold Italics"/>
                        </a:rPr>
                        <a:t>Enhances credibility</a:t>
                      </a:r>
                      <a:endParaRPr lang="en-US" sz="1100"/>
                    </a:p>
                  </a:txBody>
                  <a:tcPr marL="190500" marR="190500" marT="190500" marB="190500" anchor="ctr">
                    <a:lnL cmpd="sng" algn="ctr" cap="flat" w="57150">
                      <a:solidFill>
                        <a:srgbClr val="272727"/>
                      </a:solidFill>
                      <a:prstDash val="solid"/>
                      <a:round/>
                      <a:headEnd type="none" w="med" len="med"/>
                      <a:tailEnd type="none" w="med" len="med"/>
                    </a:lnL>
                    <a:lnR cmpd="sng" algn="ctr" cap="flat" w="57150">
                      <a:solidFill>
                        <a:srgbClr val="272727"/>
                      </a:solidFill>
                      <a:prstDash val="solid"/>
                      <a:round/>
                      <a:headEnd type="none" w="med" len="med"/>
                      <a:tailEnd type="none" w="med" len="med"/>
                    </a:lnR>
                    <a:lnT cmpd="sng" algn="ctr" cap="flat" w="57150">
                      <a:solidFill>
                        <a:srgbClr val="272727"/>
                      </a:solidFill>
                      <a:prstDash val="solid"/>
                      <a:round/>
                      <a:headEnd type="none" w="med" len="med"/>
                      <a:tailEnd type="none" w="med" len="med"/>
                    </a:lnT>
                    <a:lnB cmpd="sng" algn="ctr" cap="flat" w="57150">
                      <a:solidFill>
                        <a:srgbClr val="272727"/>
                      </a:solidFill>
                      <a:prstDash val="solid"/>
                      <a:round/>
                      <a:headEnd type="none" w="med" len="med"/>
                      <a:tailEnd type="none" w="med" len="med"/>
                    </a:lnB>
                    <a:solidFill>
                      <a:srgbClr val="FFFFFF"/>
                    </a:solidFill>
                  </a:tcPr>
                </a:tc>
              </a:tr>
            </a:tbl>
          </a:graphicData>
        </a:graphic>
      </p:graphicFrame>
      <p:sp>
        <p:nvSpPr>
          <p:cNvPr name="TextBox 7" id="7"/>
          <p:cNvSpPr txBox="true"/>
          <p:nvPr/>
        </p:nvSpPr>
        <p:spPr>
          <a:xfrm rot="0">
            <a:off x="1028700" y="866775"/>
            <a:ext cx="6910589" cy="1447800"/>
          </a:xfrm>
          <a:prstGeom prst="rect">
            <a:avLst/>
          </a:prstGeom>
        </p:spPr>
        <p:txBody>
          <a:bodyPr anchor="t" rtlCol="false" tIns="0" lIns="0" bIns="0" rIns="0">
            <a:spAutoFit/>
          </a:bodyPr>
          <a:lstStyle/>
          <a:p>
            <a:pPr>
              <a:lnSpc>
                <a:spcPts val="10199"/>
              </a:lnSpc>
              <a:spcBef>
                <a:spcPct val="0"/>
              </a:spcBef>
            </a:pPr>
            <a:r>
              <a:rPr lang="en-US" sz="8499" spc="-339">
                <a:solidFill>
                  <a:srgbClr val="272727"/>
                </a:solidFill>
                <a:latin typeface="Times New Roman"/>
              </a:rPr>
              <a:t>Benefits </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649532" y="4218750"/>
            <a:ext cx="5962191" cy="3318857"/>
            <a:chOff x="0" y="0"/>
            <a:chExt cx="929717" cy="517528"/>
          </a:xfrm>
        </p:grpSpPr>
        <p:sp>
          <p:nvSpPr>
            <p:cNvPr name="Freeform 3" id="3"/>
            <p:cNvSpPr/>
            <p:nvPr/>
          </p:nvSpPr>
          <p:spPr>
            <a:xfrm>
              <a:off x="0" y="0"/>
              <a:ext cx="929717" cy="517528"/>
            </a:xfrm>
            <a:custGeom>
              <a:avLst/>
              <a:gdLst/>
              <a:ahLst/>
              <a:cxnLst/>
              <a:rect r="r" b="b" t="t" l="l"/>
              <a:pathLst>
                <a:path h="517528" w="929717">
                  <a:moveTo>
                    <a:pt x="0" y="0"/>
                  </a:moveTo>
                  <a:lnTo>
                    <a:pt x="929717" y="0"/>
                  </a:lnTo>
                  <a:lnTo>
                    <a:pt x="929717" y="517528"/>
                  </a:lnTo>
                  <a:lnTo>
                    <a:pt x="0" y="517528"/>
                  </a:lnTo>
                  <a:close/>
                </a:path>
              </a:pathLst>
            </a:custGeom>
            <a:solidFill>
              <a:srgbClr val="3D3D3D"/>
            </a:solidFill>
          </p:spPr>
        </p:sp>
        <p:sp>
          <p:nvSpPr>
            <p:cNvPr name="TextBox 4" id="4"/>
            <p:cNvSpPr txBox="true"/>
            <p:nvPr/>
          </p:nvSpPr>
          <p:spPr>
            <a:xfrm>
              <a:off x="0" y="-114300"/>
              <a:ext cx="812800" cy="927100"/>
            </a:xfrm>
            <a:prstGeom prst="rect">
              <a:avLst/>
            </a:prstGeom>
          </p:spPr>
          <p:txBody>
            <a:bodyPr anchor="ctr" rtlCol="false" tIns="254000" lIns="254000" bIns="254000" rIns="254000"/>
            <a:lstStyle/>
            <a:p>
              <a:pPr algn="ctr">
                <a:lnSpc>
                  <a:spcPts val="5199"/>
                </a:lnSpc>
              </a:pPr>
              <a:r>
                <a:rPr lang="en-US" sz="3999" spc="159">
                  <a:solidFill>
                    <a:srgbClr val="FFFFFF"/>
                  </a:solidFill>
                  <a:latin typeface="Times New Roman Italics"/>
                </a:rPr>
                <a:t>Not perfect and may produce false positives or false negatives.</a:t>
              </a:r>
            </a:p>
          </p:txBody>
        </p:sp>
      </p:grpSp>
      <p:grpSp>
        <p:nvGrpSpPr>
          <p:cNvPr name="Group 5" id="5"/>
          <p:cNvGrpSpPr/>
          <p:nvPr/>
        </p:nvGrpSpPr>
        <p:grpSpPr>
          <a:xfrm rot="-10800000">
            <a:off x="-2915828" y="-3678236"/>
            <a:ext cx="12804984" cy="6226137"/>
            <a:chOff x="0" y="0"/>
            <a:chExt cx="11048529" cy="5372100"/>
          </a:xfrm>
        </p:grpSpPr>
        <p:sp>
          <p:nvSpPr>
            <p:cNvPr name="Freeform 6" id="6"/>
            <p:cNvSpPr/>
            <p:nvPr/>
          </p:nvSpPr>
          <p:spPr>
            <a:xfrm>
              <a:off x="0" y="0"/>
              <a:ext cx="11048529" cy="5372100"/>
            </a:xfrm>
            <a:custGeom>
              <a:avLst/>
              <a:gdLst/>
              <a:ahLst/>
              <a:cxnLst/>
              <a:rect r="r" b="b" t="t" l="l"/>
              <a:pathLst>
                <a:path h="5372100" w="11048529">
                  <a:moveTo>
                    <a:pt x="9497859" y="0"/>
                  </a:moveTo>
                  <a:lnTo>
                    <a:pt x="1550670" y="0"/>
                  </a:lnTo>
                  <a:lnTo>
                    <a:pt x="0" y="2686050"/>
                  </a:lnTo>
                  <a:lnTo>
                    <a:pt x="1550670" y="5372100"/>
                  </a:lnTo>
                  <a:lnTo>
                    <a:pt x="9497859" y="5372100"/>
                  </a:lnTo>
                  <a:lnTo>
                    <a:pt x="11048529" y="2686050"/>
                  </a:lnTo>
                  <a:lnTo>
                    <a:pt x="9497859" y="0"/>
                  </a:lnTo>
                  <a:close/>
                </a:path>
              </a:pathLst>
            </a:custGeom>
            <a:solidFill>
              <a:srgbClr val="B9C2C4"/>
            </a:solidFill>
          </p:spPr>
        </p:sp>
      </p:grpSp>
      <p:grpSp>
        <p:nvGrpSpPr>
          <p:cNvPr name="Group 7" id="7"/>
          <p:cNvGrpSpPr/>
          <p:nvPr/>
        </p:nvGrpSpPr>
        <p:grpSpPr>
          <a:xfrm rot="0">
            <a:off x="8611724" y="-865713"/>
            <a:ext cx="2695438" cy="2334501"/>
            <a:chOff x="0" y="0"/>
            <a:chExt cx="6202680" cy="5372100"/>
          </a:xfrm>
        </p:grpSpPr>
        <p:sp>
          <p:nvSpPr>
            <p:cNvPr name="Freeform 8" id="8"/>
            <p:cNvSpPr/>
            <p:nvPr/>
          </p:nvSpPr>
          <p:spPr>
            <a:xfrm>
              <a:off x="0" y="0"/>
              <a:ext cx="6202680" cy="5372100"/>
            </a:xfrm>
            <a:custGeom>
              <a:avLst/>
              <a:gdLst/>
              <a:ahLst/>
              <a:cxnLst/>
              <a:rect r="r" b="b" t="t" l="l"/>
              <a:pathLst>
                <a:path h="5372100" w="6202680">
                  <a:moveTo>
                    <a:pt x="4652010" y="0"/>
                  </a:moveTo>
                  <a:lnTo>
                    <a:pt x="1550670" y="0"/>
                  </a:lnTo>
                  <a:lnTo>
                    <a:pt x="0" y="2686050"/>
                  </a:lnTo>
                  <a:lnTo>
                    <a:pt x="1550670" y="5372100"/>
                  </a:lnTo>
                  <a:lnTo>
                    <a:pt x="4652010" y="5372100"/>
                  </a:lnTo>
                  <a:lnTo>
                    <a:pt x="6202680" y="2686050"/>
                  </a:lnTo>
                  <a:lnTo>
                    <a:pt x="4652010" y="0"/>
                  </a:lnTo>
                  <a:close/>
                </a:path>
              </a:pathLst>
            </a:custGeom>
            <a:solidFill>
              <a:srgbClr val="3D3D3D"/>
            </a:solidFill>
          </p:spPr>
        </p:sp>
      </p:grpSp>
      <p:sp>
        <p:nvSpPr>
          <p:cNvPr name="TextBox 9" id="9"/>
          <p:cNvSpPr txBox="true"/>
          <p:nvPr/>
        </p:nvSpPr>
        <p:spPr>
          <a:xfrm rot="0">
            <a:off x="1028700" y="847725"/>
            <a:ext cx="6629142" cy="1095309"/>
          </a:xfrm>
          <a:prstGeom prst="rect">
            <a:avLst/>
          </a:prstGeom>
        </p:spPr>
        <p:txBody>
          <a:bodyPr anchor="t" rtlCol="false" tIns="0" lIns="0" bIns="0" rIns="0">
            <a:spAutoFit/>
          </a:bodyPr>
          <a:lstStyle/>
          <a:p>
            <a:pPr marL="0" indent="0" lvl="0">
              <a:lnSpc>
                <a:spcPts val="7800"/>
              </a:lnSpc>
              <a:spcBef>
                <a:spcPct val="0"/>
              </a:spcBef>
            </a:pPr>
            <a:r>
              <a:rPr lang="en-US" sz="6000" spc="-240">
                <a:solidFill>
                  <a:srgbClr val="3D3D3D"/>
                </a:solidFill>
                <a:latin typeface="Times New Roman"/>
              </a:rPr>
              <a:t>Limitations </a:t>
            </a:r>
          </a:p>
        </p:txBody>
      </p:sp>
      <p:grpSp>
        <p:nvGrpSpPr>
          <p:cNvPr name="Group 10" id="10"/>
          <p:cNvGrpSpPr/>
          <p:nvPr/>
        </p:nvGrpSpPr>
        <p:grpSpPr>
          <a:xfrm rot="0">
            <a:off x="10603315" y="4218750"/>
            <a:ext cx="5848094" cy="3318857"/>
            <a:chOff x="0" y="0"/>
            <a:chExt cx="911926" cy="517528"/>
          </a:xfrm>
        </p:grpSpPr>
        <p:sp>
          <p:nvSpPr>
            <p:cNvPr name="Freeform 11" id="11"/>
            <p:cNvSpPr/>
            <p:nvPr/>
          </p:nvSpPr>
          <p:spPr>
            <a:xfrm>
              <a:off x="0" y="0"/>
              <a:ext cx="911926" cy="517528"/>
            </a:xfrm>
            <a:custGeom>
              <a:avLst/>
              <a:gdLst/>
              <a:ahLst/>
              <a:cxnLst/>
              <a:rect r="r" b="b" t="t" l="l"/>
              <a:pathLst>
                <a:path h="517528" w="911926">
                  <a:moveTo>
                    <a:pt x="0" y="0"/>
                  </a:moveTo>
                  <a:lnTo>
                    <a:pt x="911926" y="0"/>
                  </a:lnTo>
                  <a:lnTo>
                    <a:pt x="911926" y="517528"/>
                  </a:lnTo>
                  <a:lnTo>
                    <a:pt x="0" y="517528"/>
                  </a:lnTo>
                  <a:close/>
                </a:path>
              </a:pathLst>
            </a:custGeom>
            <a:solidFill>
              <a:srgbClr val="3D3D3D"/>
            </a:solidFill>
          </p:spPr>
        </p:sp>
        <p:sp>
          <p:nvSpPr>
            <p:cNvPr name="TextBox 12" id="12"/>
            <p:cNvSpPr txBox="true"/>
            <p:nvPr/>
          </p:nvSpPr>
          <p:spPr>
            <a:xfrm>
              <a:off x="0" y="-114300"/>
              <a:ext cx="812800" cy="927100"/>
            </a:xfrm>
            <a:prstGeom prst="rect">
              <a:avLst/>
            </a:prstGeom>
          </p:spPr>
          <p:txBody>
            <a:bodyPr anchor="ctr" rtlCol="false" tIns="254000" lIns="254000" bIns="254000" rIns="254000"/>
            <a:lstStyle/>
            <a:p>
              <a:pPr algn="ctr">
                <a:lnSpc>
                  <a:spcPts val="5199"/>
                </a:lnSpc>
              </a:pPr>
              <a:r>
                <a:rPr lang="en-US" sz="3999" spc="159">
                  <a:solidFill>
                    <a:srgbClr val="FFFFFF"/>
                  </a:solidFill>
                  <a:latin typeface="Times New Roman Italics"/>
                </a:rPr>
                <a:t>May miss similarities and fail to detect plagiarism</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DAFe7EPn7to</dc:identifier>
  <dcterms:modified xsi:type="dcterms:W3CDTF">2011-08-01T06:04:30Z</dcterms:modified>
  <cp:revision>1</cp:revision>
  <dc:title>Plagiarism presentation</dc:title>
</cp:coreProperties>
</file>