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8" r:id="rId5"/>
    <p:sldId id="283" r:id="rId6"/>
    <p:sldId id="297" r:id="rId7"/>
    <p:sldId id="299" r:id="rId8"/>
    <p:sldId id="292" r:id="rId9"/>
    <p:sldId id="304" r:id="rId10"/>
    <p:sldId id="284" r:id="rId11"/>
    <p:sldId id="293" r:id="rId12"/>
    <p:sldId id="305" r:id="rId13"/>
    <p:sldId id="294" r:id="rId14"/>
    <p:sldId id="302" r:id="rId15"/>
    <p:sldId id="303" r:id="rId16"/>
    <p:sldId id="306"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C6E3"/>
    <a:srgbClr val="A9E26F"/>
    <a:srgbClr val="E805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4" autoAdjust="0"/>
    <p:restoredTop sz="94712" autoAdjust="0"/>
  </p:normalViewPr>
  <p:slideViewPr>
    <p:cSldViewPr snapToGrid="0">
      <p:cViewPr varScale="1">
        <p:scale>
          <a:sx n="112" d="100"/>
          <a:sy n="112" d="100"/>
        </p:scale>
        <p:origin x="264" y="78"/>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2/13/2022</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2/13/2022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915181" y="6366033"/>
            <a:ext cx="1844817" cy="493775"/>
          </a:xfrm>
          <a:prstGeom prst="rect">
            <a:avLst/>
          </a:prstGeom>
          <a:noFill/>
        </p:spPr>
        <p:txBody>
          <a:bodyPr wrap="square" tIns="108000" bIns="0" rtlCol="0" anchor="ctr">
            <a:spAutoFit/>
          </a:bodyPr>
          <a:lstStyle/>
          <a:p>
            <a:pPr algn="r">
              <a:lnSpc>
                <a:spcPct val="100000"/>
              </a:lnSpc>
            </a:pPr>
            <a:r>
              <a:rPr lang="en-US" sz="2500" b="1" i="0" spc="-100" baseline="0" noProof="0" dirty="0">
                <a:solidFill>
                  <a:schemeClr val="accent1"/>
                </a:solidFill>
                <a:latin typeface="+mj-lt"/>
              </a:rPr>
              <a:t>Group S2 – 2 </a:t>
            </a:r>
            <a:endParaRPr lang="en-US" sz="1200" b="0" i="0" spc="140" baseline="0" noProof="0" dirty="0">
              <a:solidFill>
                <a:schemeClr val="tx1">
                  <a:lumMod val="75000"/>
                  <a:lumOff val="25000"/>
                </a:schemeClr>
              </a:solidFill>
              <a:latin typeface="+mj-lt"/>
            </a:endParaRP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ms.stclaircollege.ca/webapps/blackboard/execute/modulepage/viewGroup?course_id=_51176_1&amp;group_id=_63281_1#contextMenu"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US" dirty="0"/>
              <a:t>Group 2 Project 1</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a:lstStyle/>
          <a:p>
            <a:r>
              <a:rPr lang="en-US" dirty="0"/>
              <a:t>DAB 303 Marketing Analytics</a:t>
            </a:r>
          </a:p>
        </p:txBody>
      </p:sp>
      <p:sp>
        <p:nvSpPr>
          <p:cNvPr id="51" name="TextBox 50">
            <a:extLst>
              <a:ext uri="{FF2B5EF4-FFF2-40B4-BE49-F238E27FC236}">
                <a16:creationId xmlns:a16="http://schemas.microsoft.com/office/drawing/2014/main" id="{66C1DE0A-7865-466B-B5D7-781C92357026}"/>
              </a:ext>
            </a:extLst>
          </p:cNvPr>
          <p:cNvSpPr txBox="1"/>
          <p:nvPr/>
        </p:nvSpPr>
        <p:spPr>
          <a:xfrm>
            <a:off x="9853393" y="3953877"/>
            <a:ext cx="2265802" cy="1678715"/>
          </a:xfrm>
          <a:prstGeom prst="rect">
            <a:avLst/>
          </a:prstGeom>
          <a:noFill/>
        </p:spPr>
        <p:txBody>
          <a:bodyPr wrap="square" tIns="108000" bIns="0" rtlCol="0" anchor="ctr">
            <a:spAutoFit/>
          </a:bodyPr>
          <a:lstStyle/>
          <a:p>
            <a:r>
              <a:rPr lang="en-US" sz="3200" b="1" spc="-100" dirty="0">
                <a:solidFill>
                  <a:schemeClr val="tx1">
                    <a:lumMod val="75000"/>
                    <a:lumOff val="25000"/>
                  </a:schemeClr>
                </a:solidFill>
                <a:latin typeface="+mj-lt"/>
              </a:rPr>
              <a:t>Group S2 - 2</a:t>
            </a:r>
            <a:r>
              <a:rPr lang="en-US" sz="2000" b="1" i="0" spc="-100" baseline="0" dirty="0">
                <a:solidFill>
                  <a:schemeClr val="tx1">
                    <a:lumMod val="75000"/>
                    <a:lumOff val="25000"/>
                  </a:schemeClr>
                </a:solidFill>
                <a:latin typeface="+mj-lt"/>
              </a:rPr>
              <a:t> </a:t>
            </a:r>
            <a:br>
              <a:rPr lang="en-US" sz="2400" b="1" i="0" spc="-100" baseline="0" dirty="0">
                <a:solidFill>
                  <a:schemeClr val="tx1">
                    <a:lumMod val="75000"/>
                    <a:lumOff val="25000"/>
                  </a:schemeClr>
                </a:solidFill>
                <a:latin typeface="+mj-lt"/>
              </a:rPr>
            </a:br>
            <a:r>
              <a:rPr lang="en-US" sz="1400" b="0" i="0" spc="140" baseline="0" dirty="0">
                <a:solidFill>
                  <a:schemeClr val="tx1">
                    <a:lumMod val="75000"/>
                    <a:lumOff val="25000"/>
                  </a:schemeClr>
                </a:solidFill>
                <a:latin typeface="+mj-lt"/>
              </a:rPr>
              <a:t>Alfred George, </a:t>
            </a:r>
          </a:p>
          <a:p>
            <a:r>
              <a:rPr lang="en-US" sz="1400" b="0" i="0" spc="140" baseline="0" dirty="0">
                <a:solidFill>
                  <a:schemeClr val="tx1">
                    <a:lumMod val="75000"/>
                    <a:lumOff val="25000"/>
                  </a:schemeClr>
                </a:solidFill>
                <a:latin typeface="+mj-lt"/>
              </a:rPr>
              <a:t>Deepa </a:t>
            </a:r>
            <a:r>
              <a:rPr lang="en-US" sz="1400" spc="140" dirty="0">
                <a:solidFill>
                  <a:schemeClr val="tx1">
                    <a:lumMod val="75000"/>
                    <a:lumOff val="25000"/>
                  </a:schemeClr>
                </a:solidFill>
                <a:latin typeface="+mj-lt"/>
              </a:rPr>
              <a:t>Taneja</a:t>
            </a:r>
            <a:r>
              <a:rPr lang="en-US" sz="1400" b="0" i="0" spc="140" baseline="0" dirty="0">
                <a:solidFill>
                  <a:schemeClr val="tx1">
                    <a:lumMod val="75000"/>
                    <a:lumOff val="25000"/>
                  </a:schemeClr>
                </a:solidFill>
                <a:latin typeface="+mj-lt"/>
              </a:rPr>
              <a:t> Chawla, </a:t>
            </a:r>
            <a:r>
              <a:rPr lang="en-US" sz="1400" b="0" i="0" spc="140" baseline="0" dirty="0" err="1">
                <a:solidFill>
                  <a:schemeClr val="tx1">
                    <a:lumMod val="75000"/>
                    <a:lumOff val="25000"/>
                  </a:schemeClr>
                </a:solidFill>
                <a:latin typeface="+mj-lt"/>
              </a:rPr>
              <a:t>Nikulkumar</a:t>
            </a:r>
            <a:r>
              <a:rPr lang="en-US" sz="1400" b="0" i="0" spc="140" baseline="0" dirty="0">
                <a:solidFill>
                  <a:schemeClr val="tx1">
                    <a:lumMod val="75000"/>
                    <a:lumOff val="25000"/>
                  </a:schemeClr>
                </a:solidFill>
                <a:latin typeface="+mj-lt"/>
              </a:rPr>
              <a:t> </a:t>
            </a:r>
            <a:r>
              <a:rPr lang="en-US" sz="1400" b="0" i="0" spc="140" baseline="0" dirty="0" err="1">
                <a:solidFill>
                  <a:schemeClr val="tx1">
                    <a:lumMod val="75000"/>
                    <a:lumOff val="25000"/>
                  </a:schemeClr>
                </a:solidFill>
                <a:latin typeface="+mj-lt"/>
              </a:rPr>
              <a:t>Devataja</a:t>
            </a:r>
            <a:r>
              <a:rPr lang="en-US" sz="1400" b="0" i="0" spc="140" baseline="0" dirty="0">
                <a:solidFill>
                  <a:schemeClr val="tx1">
                    <a:lumMod val="75000"/>
                    <a:lumOff val="25000"/>
                  </a:schemeClr>
                </a:solidFill>
                <a:latin typeface="+mj-lt"/>
              </a:rPr>
              <a:t>, </a:t>
            </a:r>
          </a:p>
          <a:p>
            <a:r>
              <a:rPr lang="en-US" sz="1400" b="0" i="0" spc="140" baseline="0" dirty="0">
                <a:solidFill>
                  <a:schemeClr val="tx1">
                    <a:lumMod val="75000"/>
                    <a:lumOff val="25000"/>
                  </a:schemeClr>
                </a:solidFill>
                <a:latin typeface="+mj-lt"/>
              </a:rPr>
              <a:t>Pratap David Carlo, </a:t>
            </a:r>
          </a:p>
          <a:p>
            <a:r>
              <a:rPr lang="en-US" sz="1400" b="0" i="0" spc="140" baseline="0" dirty="0">
                <a:solidFill>
                  <a:schemeClr val="tx1">
                    <a:lumMod val="75000"/>
                    <a:lumOff val="25000"/>
                  </a:schemeClr>
                </a:solidFill>
                <a:latin typeface="+mj-lt"/>
              </a:rPr>
              <a:t>Rajesh </a:t>
            </a:r>
            <a:r>
              <a:rPr lang="en-US" sz="1400" b="0" i="0" spc="140" baseline="0" dirty="0" err="1">
                <a:solidFill>
                  <a:schemeClr val="tx1">
                    <a:lumMod val="75000"/>
                    <a:lumOff val="25000"/>
                  </a:schemeClr>
                </a:solidFill>
                <a:latin typeface="+mj-lt"/>
              </a:rPr>
              <a:t>Gandham</a:t>
            </a:r>
            <a:endParaRPr lang="en-US" sz="1600" b="0" i="0" spc="140" baseline="0" dirty="0">
              <a:solidFill>
                <a:schemeClr val="tx1">
                  <a:lumMod val="75000"/>
                  <a:lumOff val="25000"/>
                </a:schemeClr>
              </a:solidFill>
              <a:latin typeface="+mj-lt"/>
            </a:endParaRPr>
          </a:p>
        </p:txBody>
      </p:sp>
      <p:pic>
        <p:nvPicPr>
          <p:cNvPr id="9222" name="Picture 1" descr="Click for more options">
            <a:hlinkClick r:id="rId3" tooltip="Click for more options"/>
            <a:extLst>
              <a:ext uri="{FF2B5EF4-FFF2-40B4-BE49-F238E27FC236}">
                <a16:creationId xmlns:a16="http://schemas.microsoft.com/office/drawing/2014/main" id="{99064041-0168-43D5-911E-2A8A39AF0D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71450" cy="171450"/>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3">
            <a:extLst>
              <a:ext uri="{FF2B5EF4-FFF2-40B4-BE49-F238E27FC236}">
                <a16:creationId xmlns:a16="http://schemas.microsoft.com/office/drawing/2014/main" id="{19D4A294-BB56-47B2-8B2F-E56C84A78EBD}"/>
              </a:ext>
            </a:extLst>
          </p:cNvPr>
          <p:cNvSpPr>
            <a:spLocks noChangeAspect="1" noChangeArrowheads="1"/>
          </p:cNvSpPr>
          <p:nvPr/>
        </p:nvSpPr>
        <p:spPr bwMode="auto">
          <a:xfrm>
            <a:off x="14773275" y="723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GB"/>
          </a:p>
        </p:txBody>
      </p:sp>
      <p:sp>
        <p:nvSpPr>
          <p:cNvPr id="9" name="AutoShape 4">
            <a:extLst>
              <a:ext uri="{FF2B5EF4-FFF2-40B4-BE49-F238E27FC236}">
                <a16:creationId xmlns:a16="http://schemas.microsoft.com/office/drawing/2014/main" id="{C0D436D4-4E73-497C-B6D7-F50772D21995}"/>
              </a:ext>
            </a:extLst>
          </p:cNvPr>
          <p:cNvSpPr>
            <a:spLocks noChangeAspect="1" noChangeArrowheads="1"/>
          </p:cNvSpPr>
          <p:nvPr/>
        </p:nvSpPr>
        <p:spPr bwMode="auto">
          <a:xfrm>
            <a:off x="14773275" y="7429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GB"/>
          </a:p>
        </p:txBody>
      </p:sp>
      <p:sp>
        <p:nvSpPr>
          <p:cNvPr id="10" name="AutoShape 5">
            <a:extLst>
              <a:ext uri="{FF2B5EF4-FFF2-40B4-BE49-F238E27FC236}">
                <a16:creationId xmlns:a16="http://schemas.microsoft.com/office/drawing/2014/main" id="{8C4BFF2B-FEDC-4C21-AC13-912025D9AC90}"/>
              </a:ext>
            </a:extLst>
          </p:cNvPr>
          <p:cNvSpPr>
            <a:spLocks noChangeAspect="1" noChangeArrowheads="1"/>
          </p:cNvSpPr>
          <p:nvPr/>
        </p:nvSpPr>
        <p:spPr bwMode="auto">
          <a:xfrm>
            <a:off x="14773275" y="7620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GB"/>
          </a:p>
        </p:txBody>
      </p:sp>
      <p:sp>
        <p:nvSpPr>
          <p:cNvPr id="11" name="AutoShape 6">
            <a:extLst>
              <a:ext uri="{FF2B5EF4-FFF2-40B4-BE49-F238E27FC236}">
                <a16:creationId xmlns:a16="http://schemas.microsoft.com/office/drawing/2014/main" id="{449F559D-A4B1-4722-9805-323AABD244FF}"/>
              </a:ext>
            </a:extLst>
          </p:cNvPr>
          <p:cNvSpPr>
            <a:spLocks noChangeAspect="1" noChangeArrowheads="1"/>
          </p:cNvSpPr>
          <p:nvPr/>
        </p:nvSpPr>
        <p:spPr bwMode="auto">
          <a:xfrm>
            <a:off x="14773275" y="7810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GB"/>
          </a:p>
        </p:txBody>
      </p:sp>
      <p:sp>
        <p:nvSpPr>
          <p:cNvPr id="13" name="AutoShape 7">
            <a:extLst>
              <a:ext uri="{FF2B5EF4-FFF2-40B4-BE49-F238E27FC236}">
                <a16:creationId xmlns:a16="http://schemas.microsoft.com/office/drawing/2014/main" id="{FE1306B5-4D9A-4285-A1FD-309E9AB52610}"/>
              </a:ext>
            </a:extLst>
          </p:cNvPr>
          <p:cNvSpPr>
            <a:spLocks noChangeAspect="1" noChangeArrowheads="1"/>
          </p:cNvSpPr>
          <p:nvPr/>
        </p:nvSpPr>
        <p:spPr bwMode="auto">
          <a:xfrm>
            <a:off x="14773275" y="8001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GB"/>
          </a:p>
        </p:txBody>
      </p:sp>
      <p:pic>
        <p:nvPicPr>
          <p:cNvPr id="1026" name="Picture 2" descr="See the source image">
            <a:extLst>
              <a:ext uri="{FF2B5EF4-FFF2-40B4-BE49-F238E27FC236}">
                <a16:creationId xmlns:a16="http://schemas.microsoft.com/office/drawing/2014/main" id="{4DA2FA98-CBFB-46B8-8FAF-4A8C5C2C0C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0732703">
            <a:off x="10183683" y="584816"/>
            <a:ext cx="1605222" cy="96313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a:solidFill>
                  <a:srgbClr val="25C6E3"/>
                </a:solidFill>
              </a:rPr>
              <a:t>ML Models</a:t>
            </a:r>
          </a:p>
        </p:txBody>
      </p:sp>
      <p:sp>
        <p:nvSpPr>
          <p:cNvPr id="3" name="Text Placeholder 2">
            <a:extLst>
              <a:ext uri="{FF2B5EF4-FFF2-40B4-BE49-F238E27FC236}">
                <a16:creationId xmlns:a16="http://schemas.microsoft.com/office/drawing/2014/main" id="{DE9D0F75-42B5-4960-8C3A-291285872DAF}"/>
              </a:ext>
            </a:extLst>
          </p:cNvPr>
          <p:cNvSpPr>
            <a:spLocks noGrp="1"/>
          </p:cNvSpPr>
          <p:nvPr>
            <p:ph type="body" sz="quarter" idx="32"/>
          </p:nvPr>
        </p:nvSpPr>
        <p:spPr>
          <a:xfrm>
            <a:off x="431800" y="1008000"/>
            <a:ext cx="11339513" cy="360000"/>
          </a:xfrm>
        </p:spPr>
        <p:txBody>
          <a:bodyPr/>
          <a:lstStyle/>
          <a:p>
            <a:r>
              <a:rPr lang="en-US" dirty="0">
                <a:solidFill>
                  <a:srgbClr val="E80554"/>
                </a:solidFill>
              </a:rPr>
              <a:t>Logistic Regression                                                         </a:t>
            </a:r>
            <a:r>
              <a:rPr lang="en-US" b="1" dirty="0">
                <a:solidFill>
                  <a:srgbClr val="A9E26F"/>
                </a:solidFill>
              </a:rPr>
              <a:t>Decision Tree                                              </a:t>
            </a:r>
            <a:r>
              <a:rPr lang="en-US" dirty="0"/>
              <a:t>Logistic Regression with RFE</a:t>
            </a:r>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10</a:t>
            </a:fld>
            <a:endParaRPr lang="en-US" dirty="0"/>
          </a:p>
        </p:txBody>
      </p:sp>
      <p:sp>
        <p:nvSpPr>
          <p:cNvPr id="5" name="Rectangle 1">
            <a:extLst>
              <a:ext uri="{FF2B5EF4-FFF2-40B4-BE49-F238E27FC236}">
                <a16:creationId xmlns:a16="http://schemas.microsoft.com/office/drawing/2014/main" id="{2D300865-6783-4265-A5D0-6E3A2B816B08}"/>
              </a:ext>
            </a:extLst>
          </p:cNvPr>
          <p:cNvSpPr>
            <a:spLocks noChangeArrowheads="1"/>
          </p:cNvSpPr>
          <p:nvPr/>
        </p:nvSpPr>
        <p:spPr bwMode="auto">
          <a:xfrm>
            <a:off x="420687" y="1368000"/>
            <a:ext cx="2422187"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Accuracy Score 0.80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Precision Score 0.68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Recall Score 0.528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F1 Score0.598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D6722732-D941-4DF5-B5B3-474AF3DDDA67}"/>
              </a:ext>
            </a:extLst>
          </p:cNvPr>
          <p:cNvPicPr>
            <a:picLocks noChangeAspect="1"/>
          </p:cNvPicPr>
          <p:nvPr/>
        </p:nvPicPr>
        <p:blipFill>
          <a:blip r:embed="rId2"/>
          <a:stretch>
            <a:fillRect/>
          </a:stretch>
        </p:blipFill>
        <p:spPr>
          <a:xfrm>
            <a:off x="300448" y="2065079"/>
            <a:ext cx="2196026" cy="1432191"/>
          </a:xfrm>
          <a:prstGeom prst="rect">
            <a:avLst/>
          </a:prstGeom>
        </p:spPr>
      </p:pic>
      <p:pic>
        <p:nvPicPr>
          <p:cNvPr id="12" name="Picture 11">
            <a:extLst>
              <a:ext uri="{FF2B5EF4-FFF2-40B4-BE49-F238E27FC236}">
                <a16:creationId xmlns:a16="http://schemas.microsoft.com/office/drawing/2014/main" id="{E8D68E34-8387-4E78-9ED1-AC3E11EA0DC7}"/>
              </a:ext>
            </a:extLst>
          </p:cNvPr>
          <p:cNvPicPr>
            <a:picLocks noChangeAspect="1"/>
          </p:cNvPicPr>
          <p:nvPr/>
        </p:nvPicPr>
        <p:blipFill>
          <a:blip r:embed="rId3"/>
          <a:stretch>
            <a:fillRect/>
          </a:stretch>
        </p:blipFill>
        <p:spPr>
          <a:xfrm>
            <a:off x="135078" y="3610024"/>
            <a:ext cx="3252554" cy="2761327"/>
          </a:xfrm>
          <a:prstGeom prst="rect">
            <a:avLst/>
          </a:prstGeom>
        </p:spPr>
      </p:pic>
      <p:sp>
        <p:nvSpPr>
          <p:cNvPr id="13" name="Rectangle 2">
            <a:extLst>
              <a:ext uri="{FF2B5EF4-FFF2-40B4-BE49-F238E27FC236}">
                <a16:creationId xmlns:a16="http://schemas.microsoft.com/office/drawing/2014/main" id="{01E233C9-5AE2-41C7-993E-A47BA7A7A375}"/>
              </a:ext>
            </a:extLst>
          </p:cNvPr>
          <p:cNvSpPr>
            <a:spLocks noChangeArrowheads="1"/>
          </p:cNvSpPr>
          <p:nvPr/>
        </p:nvSpPr>
        <p:spPr bwMode="auto">
          <a:xfrm>
            <a:off x="5128098" y="1288708"/>
            <a:ext cx="2178995"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Accuracy Score 0.7326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Precision Score 0.521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Recall Score 0.4938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F1 Score0.5073</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FEC4FC3B-6B83-41DB-937C-F2994A8ECE71}"/>
              </a:ext>
            </a:extLst>
          </p:cNvPr>
          <p:cNvPicPr>
            <a:picLocks noChangeAspect="1"/>
          </p:cNvPicPr>
          <p:nvPr/>
        </p:nvPicPr>
        <p:blipFill>
          <a:blip r:embed="rId4"/>
          <a:stretch>
            <a:fillRect/>
          </a:stretch>
        </p:blipFill>
        <p:spPr>
          <a:xfrm>
            <a:off x="4627060" y="1990745"/>
            <a:ext cx="2373855" cy="1600419"/>
          </a:xfrm>
          <a:prstGeom prst="rect">
            <a:avLst/>
          </a:prstGeom>
        </p:spPr>
      </p:pic>
      <p:pic>
        <p:nvPicPr>
          <p:cNvPr id="17" name="Picture 16">
            <a:extLst>
              <a:ext uri="{FF2B5EF4-FFF2-40B4-BE49-F238E27FC236}">
                <a16:creationId xmlns:a16="http://schemas.microsoft.com/office/drawing/2014/main" id="{C3118FF8-5818-4558-8B29-8ADC77071980}"/>
              </a:ext>
            </a:extLst>
          </p:cNvPr>
          <p:cNvPicPr>
            <a:picLocks noChangeAspect="1"/>
          </p:cNvPicPr>
          <p:nvPr/>
        </p:nvPicPr>
        <p:blipFill>
          <a:blip r:embed="rId5"/>
          <a:stretch>
            <a:fillRect/>
          </a:stretch>
        </p:blipFill>
        <p:spPr>
          <a:xfrm>
            <a:off x="4287008" y="3581842"/>
            <a:ext cx="3617981" cy="2743795"/>
          </a:xfrm>
          <a:prstGeom prst="rect">
            <a:avLst/>
          </a:prstGeom>
        </p:spPr>
      </p:pic>
      <p:sp>
        <p:nvSpPr>
          <p:cNvPr id="19" name="TextBox 18">
            <a:extLst>
              <a:ext uri="{FF2B5EF4-FFF2-40B4-BE49-F238E27FC236}">
                <a16:creationId xmlns:a16="http://schemas.microsoft.com/office/drawing/2014/main" id="{975F7203-AE54-470E-BB8F-6E94CD995430}"/>
              </a:ext>
            </a:extLst>
          </p:cNvPr>
          <p:cNvSpPr txBox="1"/>
          <p:nvPr/>
        </p:nvSpPr>
        <p:spPr>
          <a:xfrm>
            <a:off x="4372582" y="207781"/>
            <a:ext cx="6099242" cy="369332"/>
          </a:xfrm>
          <a:prstGeom prst="rect">
            <a:avLst/>
          </a:prstGeom>
          <a:noFill/>
        </p:spPr>
        <p:txBody>
          <a:bodyPr wrap="square">
            <a:spAutoFit/>
          </a:bodyPr>
          <a:lstStyle/>
          <a:p>
            <a:pPr algn="l"/>
            <a:r>
              <a:rPr lang="en-GB" b="1" i="0" dirty="0">
                <a:effectLst/>
                <a:latin typeface="-apple-system"/>
              </a:rPr>
              <a:t>K- fold Cross Validation Accuracy Mean: .80</a:t>
            </a:r>
          </a:p>
        </p:txBody>
      </p:sp>
      <p:sp>
        <p:nvSpPr>
          <p:cNvPr id="20" name="Rectangle 3">
            <a:extLst>
              <a:ext uri="{FF2B5EF4-FFF2-40B4-BE49-F238E27FC236}">
                <a16:creationId xmlns:a16="http://schemas.microsoft.com/office/drawing/2014/main" id="{FE93E1B0-A319-4CF3-A2E6-924B8FF7E250}"/>
              </a:ext>
            </a:extLst>
          </p:cNvPr>
          <p:cNvSpPr>
            <a:spLocks noChangeArrowheads="1"/>
          </p:cNvSpPr>
          <p:nvPr/>
        </p:nvSpPr>
        <p:spPr bwMode="auto">
          <a:xfrm>
            <a:off x="8867606" y="1288422"/>
            <a:ext cx="1449421"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Accuracy Score 0.7326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Precision Score 0.521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Recall Score 0.49387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F1 Score0.507</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2" name="Picture 21">
            <a:extLst>
              <a:ext uri="{FF2B5EF4-FFF2-40B4-BE49-F238E27FC236}">
                <a16:creationId xmlns:a16="http://schemas.microsoft.com/office/drawing/2014/main" id="{CFD2C46B-B27F-40EF-841F-8554F8BF25CA}"/>
              </a:ext>
            </a:extLst>
          </p:cNvPr>
          <p:cNvPicPr>
            <a:picLocks noChangeAspect="1"/>
          </p:cNvPicPr>
          <p:nvPr/>
        </p:nvPicPr>
        <p:blipFill>
          <a:blip r:embed="rId6"/>
          <a:stretch>
            <a:fillRect/>
          </a:stretch>
        </p:blipFill>
        <p:spPr>
          <a:xfrm>
            <a:off x="8610598" y="3649388"/>
            <a:ext cx="3446323" cy="2589367"/>
          </a:xfrm>
          <a:prstGeom prst="rect">
            <a:avLst/>
          </a:prstGeom>
        </p:spPr>
      </p:pic>
      <p:pic>
        <p:nvPicPr>
          <p:cNvPr id="24" name="Picture 23">
            <a:extLst>
              <a:ext uri="{FF2B5EF4-FFF2-40B4-BE49-F238E27FC236}">
                <a16:creationId xmlns:a16="http://schemas.microsoft.com/office/drawing/2014/main" id="{26D5717A-6BDA-40D5-BF93-7FB31A6D5E4D}"/>
              </a:ext>
            </a:extLst>
          </p:cNvPr>
          <p:cNvPicPr>
            <a:picLocks noChangeAspect="1"/>
          </p:cNvPicPr>
          <p:nvPr/>
        </p:nvPicPr>
        <p:blipFill>
          <a:blip r:embed="rId7"/>
          <a:stretch>
            <a:fillRect/>
          </a:stretch>
        </p:blipFill>
        <p:spPr>
          <a:xfrm>
            <a:off x="8735235" y="2040533"/>
            <a:ext cx="2276475" cy="1473660"/>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194" name="Picture 2" descr="See the source image">
            <a:extLst>
              <a:ext uri="{FF2B5EF4-FFF2-40B4-BE49-F238E27FC236}">
                <a16:creationId xmlns:a16="http://schemas.microsoft.com/office/drawing/2014/main" id="{6D4EC497-D472-495D-A4D5-10ABE091A253}"/>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90461" y="0"/>
            <a:ext cx="9001539" cy="636338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0" y="2392676"/>
            <a:ext cx="4903599" cy="1367386"/>
          </a:xfrm>
          <a:solidFill>
            <a:schemeClr val="bg1">
              <a:alpha val="65000"/>
            </a:schemeClr>
          </a:solidFill>
        </p:spPr>
        <p:txBody>
          <a:bodyPr/>
          <a:lstStyle/>
          <a:p>
            <a:r>
              <a:rPr lang="en-US" sz="4400" dirty="0"/>
              <a:t>Future Recommendations</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a:xfrm>
            <a:off x="1700" y="3756196"/>
            <a:ext cx="4902200" cy="1871751"/>
          </a:xfrm>
        </p:spPr>
        <p:txBody>
          <a:bodyPr/>
          <a:lstStyle/>
          <a:p>
            <a:r>
              <a:rPr lang="en-GB" sz="1800" dirty="0">
                <a:effectLst/>
                <a:latin typeface="Times New Roman" panose="02020603050405020304" pitchFamily="18" charset="0"/>
                <a:ea typeface="Times New Roman" panose="02020603050405020304" pitchFamily="18" charset="0"/>
              </a:rPr>
              <a:t>Business Value could be implemented considering features highlighted by models </a:t>
            </a:r>
          </a:p>
          <a:p>
            <a:r>
              <a:rPr lang="en-GB" b="0" i="0" dirty="0" err="1">
                <a:effectLst/>
                <a:latin typeface="-apple-system"/>
              </a:rPr>
              <a:t>InternetService_FiberOptic</a:t>
            </a:r>
            <a:r>
              <a:rPr lang="en-GB" b="0" i="0" dirty="0">
                <a:effectLst/>
                <a:latin typeface="-apple-system"/>
              </a:rPr>
              <a:t>, tenure_group_Tenure_gt_60,  tenure_group_Tenure_48-60, </a:t>
            </a:r>
            <a:r>
              <a:rPr lang="en-GB" b="0" i="0" dirty="0" err="1">
                <a:effectLst/>
                <a:latin typeface="-apple-system"/>
              </a:rPr>
              <a:t>Contract_Month</a:t>
            </a:r>
            <a:r>
              <a:rPr lang="en-GB" b="0" i="0" dirty="0">
                <a:effectLst/>
                <a:latin typeface="-apple-system"/>
              </a:rPr>
              <a:t>-to-Month and </a:t>
            </a:r>
            <a:r>
              <a:rPr lang="en-GB" b="0" i="0" dirty="0" err="1">
                <a:effectLst/>
                <a:latin typeface="-apple-system"/>
              </a:rPr>
              <a:t>Streaming_Movies</a:t>
            </a:r>
            <a:endParaRPr lang="en-GB" b="0" i="0" dirty="0">
              <a:effectLst/>
              <a:latin typeface="-apple-system"/>
            </a:endParaRPr>
          </a:p>
          <a:p>
            <a:endParaRPr lang="en-US"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11</a:t>
            </a:fld>
            <a:endParaRPr lang="en-US" dirty="0"/>
          </a:p>
        </p:txBody>
      </p:sp>
      <p:pic>
        <p:nvPicPr>
          <p:cNvPr id="8196" name="Picture 4" descr="See the source image">
            <a:extLst>
              <a:ext uri="{FF2B5EF4-FFF2-40B4-BE49-F238E27FC236}">
                <a16:creationId xmlns:a16="http://schemas.microsoft.com/office/drawing/2014/main" id="{98F8D9F4-2E1D-4EBC-8CDE-18E2E2F9CDD1}"/>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756" y="293790"/>
            <a:ext cx="1730897" cy="1562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400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5F109772-B42A-4818-A429-ADA8A2AB3DF9}"/>
              </a:ext>
            </a:extLst>
          </p:cNvPr>
          <p:cNvSpPr>
            <a:spLocks noGrp="1"/>
          </p:cNvSpPr>
          <p:nvPr>
            <p:ph type="title"/>
          </p:nvPr>
        </p:nvSpPr>
        <p:spPr/>
        <p:txBody>
          <a:bodyPr/>
          <a:lstStyle/>
          <a:p>
            <a:r>
              <a:rPr lang="en-CA" dirty="0">
                <a:solidFill>
                  <a:srgbClr val="25C6E3"/>
                </a:solidFill>
              </a:rPr>
              <a:t>Next Steps</a:t>
            </a:r>
            <a:endParaRPr lang="en-GB" dirty="0">
              <a:solidFill>
                <a:srgbClr val="25C6E3"/>
              </a:solidFill>
            </a:endParaRP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12</a:t>
            </a:fld>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24" name="Picture 4" descr="See the source image">
            <a:extLst>
              <a:ext uri="{FF2B5EF4-FFF2-40B4-BE49-F238E27FC236}">
                <a16:creationId xmlns:a16="http://schemas.microsoft.com/office/drawing/2014/main" id="{0C986B71-6C6F-49D3-92E6-37CAAD890486}"/>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86417" y="157280"/>
            <a:ext cx="1489583" cy="134445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A49DE2FF-81B1-4C1A-9111-39307D531762}"/>
              </a:ext>
            </a:extLst>
          </p:cNvPr>
          <p:cNvSpPr txBox="1"/>
          <p:nvPr/>
        </p:nvSpPr>
        <p:spPr>
          <a:xfrm>
            <a:off x="216000" y="1228397"/>
            <a:ext cx="11544000" cy="4708981"/>
          </a:xfrm>
          <a:prstGeom prst="rect">
            <a:avLst/>
          </a:prstGeom>
          <a:noFill/>
        </p:spPr>
        <p:txBody>
          <a:bodyPr wrap="square">
            <a:spAutoFit/>
          </a:bodyPr>
          <a:lstStyle/>
          <a:p>
            <a:pPr marL="457200" indent="-457200" algn="l">
              <a:buClr>
                <a:srgbClr val="25C6E3"/>
              </a:buClr>
              <a:buFont typeface="Arial" panose="020B0604020202020204" pitchFamily="34" charset="0"/>
              <a:buChar char="•"/>
            </a:pPr>
            <a:r>
              <a:rPr lang="en-GB" sz="2000" b="0" i="0" dirty="0">
                <a:effectLst/>
                <a:latin typeface="-apple-system"/>
              </a:rPr>
              <a:t> The service specific feedback surveys with the customers  </a:t>
            </a:r>
            <a:br>
              <a:rPr lang="en-GB" sz="2000" b="0" i="0" dirty="0">
                <a:effectLst/>
                <a:latin typeface="-apple-system"/>
              </a:rPr>
            </a:br>
            <a:r>
              <a:rPr lang="en-GB" sz="2000" b="0" i="0" dirty="0">
                <a:effectLst/>
                <a:latin typeface="-apple-system"/>
              </a:rPr>
              <a:t>(what’s working, how much usage, concerns) </a:t>
            </a:r>
          </a:p>
          <a:p>
            <a:pPr marL="1371600" lvl="2" indent="-457200">
              <a:buClr>
                <a:srgbClr val="25C6E3"/>
              </a:buClr>
              <a:buFont typeface="Arial" panose="020B0604020202020204" pitchFamily="34" charset="0"/>
              <a:buChar char="•"/>
            </a:pPr>
            <a:r>
              <a:rPr lang="en-GB" sz="2000" b="0" i="0" dirty="0">
                <a:effectLst/>
                <a:latin typeface="-apple-system"/>
              </a:rPr>
              <a:t>who have fibre optic service</a:t>
            </a:r>
          </a:p>
          <a:p>
            <a:pPr marL="1371600" lvl="2" indent="-457200">
              <a:buClr>
                <a:srgbClr val="25C6E3"/>
              </a:buClr>
              <a:buFont typeface="Arial" panose="020B0604020202020204" pitchFamily="34" charset="0"/>
              <a:buChar char="•"/>
            </a:pPr>
            <a:r>
              <a:rPr lang="en-GB" sz="2000" b="0" i="0" dirty="0">
                <a:effectLst/>
                <a:latin typeface="-apple-system"/>
              </a:rPr>
              <a:t>who have been with company for more than 4 years, </a:t>
            </a:r>
          </a:p>
          <a:p>
            <a:pPr marL="1371600" lvl="2" indent="-457200">
              <a:buClr>
                <a:srgbClr val="25C6E3"/>
              </a:buClr>
              <a:buFont typeface="Arial" panose="020B0604020202020204" pitchFamily="34" charset="0"/>
              <a:buChar char="•"/>
            </a:pPr>
            <a:r>
              <a:rPr lang="en-GB" sz="2000" b="0" i="0" dirty="0">
                <a:effectLst/>
                <a:latin typeface="-apple-system"/>
              </a:rPr>
              <a:t>customers who have streaming movies services.</a:t>
            </a:r>
          </a:p>
          <a:p>
            <a:pPr marL="1371600" lvl="2" indent="-457200">
              <a:buClr>
                <a:srgbClr val="25C6E3"/>
              </a:buClr>
              <a:buFont typeface="Arial" panose="020B0604020202020204" pitchFamily="34" charset="0"/>
              <a:buChar char="•"/>
            </a:pPr>
            <a:endParaRPr lang="en-GB" sz="2000" b="0" i="0" dirty="0">
              <a:effectLst/>
              <a:latin typeface="-apple-system"/>
            </a:endParaRPr>
          </a:p>
          <a:p>
            <a:pPr marL="457200" indent="-457200" algn="l">
              <a:buClr>
                <a:srgbClr val="25C6E3"/>
              </a:buClr>
              <a:buFont typeface="Arial" panose="020B0604020202020204" pitchFamily="34" charset="0"/>
              <a:buChar char="•"/>
            </a:pPr>
            <a:r>
              <a:rPr lang="en-GB" sz="2000" b="0" i="0" dirty="0">
                <a:effectLst/>
                <a:latin typeface="-apple-system"/>
              </a:rPr>
              <a:t> Further Study the service </a:t>
            </a:r>
            <a:r>
              <a:rPr lang="en-GB" sz="2000" dirty="0">
                <a:latin typeface="-apple-system"/>
              </a:rPr>
              <a:t>usage and segment customers based on it to identify the root reason of customers churning within that specific segment.</a:t>
            </a:r>
          </a:p>
          <a:p>
            <a:pPr marL="457200" indent="-457200" algn="l">
              <a:buClr>
                <a:srgbClr val="25C6E3"/>
              </a:buClr>
              <a:buFont typeface="Arial" panose="020B0604020202020204" pitchFamily="34" charset="0"/>
              <a:buChar char="•"/>
            </a:pPr>
            <a:endParaRPr lang="en-GB" sz="2000" dirty="0">
              <a:latin typeface="-apple-system"/>
            </a:endParaRPr>
          </a:p>
          <a:p>
            <a:pPr marL="457200" indent="-457200" algn="l">
              <a:buClr>
                <a:srgbClr val="25C6E3"/>
              </a:buClr>
              <a:buFont typeface="Arial" panose="020B0604020202020204" pitchFamily="34" charset="0"/>
              <a:buChar char="•"/>
            </a:pPr>
            <a:r>
              <a:rPr lang="en-GB" sz="2000" dirty="0">
                <a:latin typeface="-apple-system"/>
              </a:rPr>
              <a:t> Further do RFM customer segmentation with data</a:t>
            </a:r>
          </a:p>
          <a:p>
            <a:pPr marL="457200" indent="-457200" algn="l">
              <a:buClr>
                <a:srgbClr val="25C6E3"/>
              </a:buClr>
              <a:buFont typeface="Arial" panose="020B0604020202020204" pitchFamily="34" charset="0"/>
              <a:buChar char="•"/>
            </a:pPr>
            <a:endParaRPr lang="en-GB" sz="2000" dirty="0">
              <a:latin typeface="-apple-system"/>
            </a:endParaRPr>
          </a:p>
          <a:p>
            <a:pPr marL="457200" indent="-457200" algn="l">
              <a:buClr>
                <a:srgbClr val="25C6E3"/>
              </a:buClr>
              <a:buFont typeface="Arial" panose="020B0604020202020204" pitchFamily="34" charset="0"/>
              <a:buChar char="•"/>
            </a:pPr>
            <a:r>
              <a:rPr lang="en-GB" sz="2000" b="0" i="0" dirty="0">
                <a:effectLst/>
                <a:latin typeface="-apple-system"/>
              </a:rPr>
              <a:t> Develop a better binding offer for people who are potentially buying month to month contract</a:t>
            </a:r>
          </a:p>
          <a:p>
            <a:pPr marL="457200" indent="-457200" algn="l">
              <a:buClr>
                <a:srgbClr val="25C6E3"/>
              </a:buClr>
              <a:buFont typeface="Arial" panose="020B0604020202020204" pitchFamily="34" charset="0"/>
              <a:buChar char="•"/>
            </a:pPr>
            <a:endParaRPr lang="en-GB" sz="2000" b="0" i="0" dirty="0">
              <a:effectLst/>
              <a:latin typeface="-apple-system"/>
            </a:endParaRPr>
          </a:p>
          <a:p>
            <a:pPr marL="457200" indent="-457200" algn="l">
              <a:buClr>
                <a:srgbClr val="25C6E3"/>
              </a:buClr>
              <a:buFont typeface="Arial" panose="020B0604020202020204" pitchFamily="34" charset="0"/>
              <a:buChar char="•"/>
            </a:pPr>
            <a:r>
              <a:rPr lang="en-GB" sz="2000" b="0" i="0" dirty="0">
                <a:effectLst/>
                <a:latin typeface="-apple-system"/>
              </a:rPr>
              <a:t>Review with people who are buying monthly contracts every quarter how they are doing and what are their future plans, the survey and calls should be to understand their needs and expectations.</a:t>
            </a:r>
          </a:p>
        </p:txBody>
      </p:sp>
    </p:spTree>
    <p:extLst>
      <p:ext uri="{BB962C8B-B14F-4D97-AF65-F5344CB8AC3E}">
        <p14:creationId xmlns:p14="http://schemas.microsoft.com/office/powerpoint/2010/main" val="1834026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5F109772-B42A-4818-A429-ADA8A2AB3DF9}"/>
              </a:ext>
            </a:extLst>
          </p:cNvPr>
          <p:cNvSpPr>
            <a:spLocks noGrp="1"/>
          </p:cNvSpPr>
          <p:nvPr>
            <p:ph type="title"/>
          </p:nvPr>
        </p:nvSpPr>
        <p:spPr/>
        <p:txBody>
          <a:bodyPr/>
          <a:lstStyle/>
          <a:p>
            <a:r>
              <a:rPr lang="en-CA" dirty="0">
                <a:solidFill>
                  <a:srgbClr val="25C6E3"/>
                </a:solidFill>
              </a:rPr>
              <a:t>Next Steps</a:t>
            </a:r>
            <a:endParaRPr lang="en-GB" dirty="0">
              <a:solidFill>
                <a:srgbClr val="25C6E3"/>
              </a:solidFill>
            </a:endParaRP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13</a:t>
            </a:fld>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24" name="Picture 4" descr="See the source image">
            <a:extLst>
              <a:ext uri="{FF2B5EF4-FFF2-40B4-BE49-F238E27FC236}">
                <a16:creationId xmlns:a16="http://schemas.microsoft.com/office/drawing/2014/main" id="{0C986B71-6C6F-49D3-92E6-37CAAD890486}"/>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86417" y="157280"/>
            <a:ext cx="1489583" cy="134445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A49DE2FF-81B1-4C1A-9111-39307D531762}"/>
              </a:ext>
            </a:extLst>
          </p:cNvPr>
          <p:cNvSpPr txBox="1"/>
          <p:nvPr/>
        </p:nvSpPr>
        <p:spPr>
          <a:xfrm>
            <a:off x="216000" y="1132243"/>
            <a:ext cx="10196963" cy="5293757"/>
          </a:xfrm>
          <a:prstGeom prst="rect">
            <a:avLst/>
          </a:prstGeom>
          <a:noFill/>
        </p:spPr>
        <p:txBody>
          <a:bodyPr wrap="square">
            <a:spAutoFit/>
          </a:bodyPr>
          <a:lstStyle/>
          <a:p>
            <a:pPr algn="l">
              <a:buClr>
                <a:srgbClr val="25C6E3"/>
              </a:buClr>
              <a:buFont typeface="Arial" panose="020B0604020202020204" pitchFamily="34" charset="0"/>
              <a:buChar char="•"/>
            </a:pPr>
            <a:r>
              <a:rPr lang="en-GB" b="0" i="0" dirty="0">
                <a:effectLst/>
                <a:latin typeface="-apple-system"/>
              </a:rPr>
              <a:t> </a:t>
            </a:r>
            <a:r>
              <a:rPr lang="en-GB" sz="2000" b="0" i="0" dirty="0">
                <a:effectLst/>
                <a:latin typeface="-apple-system"/>
              </a:rPr>
              <a:t>Provide customer deals and promotions/discounts for the customers whose tenure group is more than 2 years. (Loyalty promotions)</a:t>
            </a:r>
          </a:p>
          <a:p>
            <a:pPr algn="l">
              <a:buClr>
                <a:srgbClr val="25C6E3"/>
              </a:buClr>
              <a:buFont typeface="Arial" panose="020B0604020202020204" pitchFamily="34" charset="0"/>
              <a:buChar char="•"/>
            </a:pPr>
            <a:endParaRPr lang="en-GB" sz="2000" b="0" i="0" dirty="0">
              <a:effectLst/>
              <a:latin typeface="-apple-system"/>
            </a:endParaRPr>
          </a:p>
          <a:p>
            <a:pPr>
              <a:buClr>
                <a:srgbClr val="25C6E3"/>
              </a:buClr>
              <a:buFont typeface="Arial" panose="020B0604020202020204" pitchFamily="34" charset="0"/>
              <a:buChar char="•"/>
            </a:pPr>
            <a:r>
              <a:rPr lang="en-GB" sz="2000" b="0" i="0" dirty="0">
                <a:effectLst/>
                <a:latin typeface="-apple-system"/>
              </a:rPr>
              <a:t> Build robust post purchase rapport building strategy and procedure.</a:t>
            </a:r>
          </a:p>
          <a:p>
            <a:pPr>
              <a:buClr>
                <a:srgbClr val="25C6E3"/>
              </a:buClr>
              <a:buFont typeface="Arial" panose="020B0604020202020204" pitchFamily="34" charset="0"/>
              <a:buChar char="•"/>
            </a:pPr>
            <a:endParaRPr lang="en-GB" sz="2000" b="0" i="0" dirty="0">
              <a:effectLst/>
              <a:latin typeface="-apple-system"/>
            </a:endParaRPr>
          </a:p>
          <a:p>
            <a:pPr algn="l">
              <a:buClr>
                <a:srgbClr val="25C6E3"/>
              </a:buClr>
              <a:buFont typeface="Arial" panose="020B0604020202020204" pitchFamily="34" charset="0"/>
              <a:buChar char="•"/>
            </a:pPr>
            <a:r>
              <a:rPr lang="en-GB" sz="2000" b="0" i="0" dirty="0">
                <a:effectLst/>
                <a:latin typeface="-apple-system"/>
              </a:rPr>
              <a:t> Offer free tech support to Seniors.</a:t>
            </a:r>
          </a:p>
          <a:p>
            <a:pPr algn="l">
              <a:buClr>
                <a:srgbClr val="25C6E3"/>
              </a:buClr>
              <a:buFont typeface="Arial" panose="020B0604020202020204" pitchFamily="34" charset="0"/>
              <a:buChar char="•"/>
            </a:pPr>
            <a:endParaRPr lang="en-GB" sz="2000" b="0" i="0" dirty="0">
              <a:effectLst/>
              <a:latin typeface="-apple-system"/>
            </a:endParaRPr>
          </a:p>
          <a:p>
            <a:pPr algn="l">
              <a:buClr>
                <a:srgbClr val="25C6E3"/>
              </a:buClr>
              <a:buFont typeface="Arial" panose="020B0604020202020204" pitchFamily="34" charset="0"/>
              <a:buChar char="•"/>
            </a:pPr>
            <a:r>
              <a:rPr lang="en-GB" sz="2000" b="0" i="0" dirty="0">
                <a:effectLst/>
                <a:latin typeface="-apple-system"/>
              </a:rPr>
              <a:t> Evaluate and study customers who need support with online security, internet services, backups etc. and offer those as rewards or bundled packages.</a:t>
            </a:r>
          </a:p>
          <a:p>
            <a:pPr algn="l">
              <a:buClr>
                <a:srgbClr val="25C6E3"/>
              </a:buClr>
              <a:buFont typeface="Arial" panose="020B0604020202020204" pitchFamily="34" charset="0"/>
              <a:buChar char="•"/>
            </a:pPr>
            <a:endParaRPr lang="en-GB" sz="2000" b="0" i="0" dirty="0">
              <a:effectLst/>
              <a:latin typeface="-apple-system"/>
            </a:endParaRPr>
          </a:p>
          <a:p>
            <a:pPr algn="l">
              <a:buClr>
                <a:srgbClr val="25C6E3"/>
              </a:buClr>
              <a:buFont typeface="Arial" panose="020B0604020202020204" pitchFamily="34" charset="0"/>
              <a:buChar char="•"/>
            </a:pPr>
            <a:r>
              <a:rPr lang="en-GB" sz="2000" b="0" i="0" dirty="0">
                <a:effectLst/>
                <a:latin typeface="-apple-system"/>
              </a:rPr>
              <a:t> Educate the customers regarding offers and the benefits from the company. </a:t>
            </a:r>
          </a:p>
          <a:p>
            <a:pPr algn="l">
              <a:buClr>
                <a:srgbClr val="25C6E3"/>
              </a:buClr>
              <a:buFont typeface="Arial" panose="020B0604020202020204" pitchFamily="34" charset="0"/>
              <a:buChar char="•"/>
            </a:pPr>
            <a:endParaRPr lang="en-GB" sz="2000" b="0" i="0" dirty="0">
              <a:effectLst/>
              <a:latin typeface="-apple-system"/>
            </a:endParaRPr>
          </a:p>
          <a:p>
            <a:pPr>
              <a:buClr>
                <a:srgbClr val="25C6E3"/>
              </a:buClr>
              <a:buFont typeface="Arial" panose="020B0604020202020204" pitchFamily="34" charset="0"/>
              <a:buChar char="•"/>
            </a:pPr>
            <a:r>
              <a:rPr lang="en-GB" sz="2000" b="0" i="0" dirty="0">
                <a:effectLst/>
                <a:latin typeface="-apple-system"/>
              </a:rPr>
              <a:t> Engagement with customers is very important to assess their understanding of features provided, company should dig to find out if their is an element of overselling in relation to some features where monthly charges are high, people could be given upgrade options when their monthly charges are very high or go beyond a threshold.</a:t>
            </a:r>
          </a:p>
          <a:p>
            <a:pPr algn="l">
              <a:buFont typeface="Arial" panose="020B0604020202020204" pitchFamily="34" charset="0"/>
              <a:buChar char="•"/>
            </a:pPr>
            <a:endParaRPr lang="en-GB" b="0" i="0" dirty="0">
              <a:effectLst/>
              <a:latin typeface="-apple-system"/>
            </a:endParaRPr>
          </a:p>
        </p:txBody>
      </p:sp>
    </p:spTree>
    <p:extLst>
      <p:ext uri="{BB962C8B-B14F-4D97-AF65-F5344CB8AC3E}">
        <p14:creationId xmlns:p14="http://schemas.microsoft.com/office/powerpoint/2010/main" val="2929076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14</a:t>
            </a:fld>
            <a:endParaRPr lang="en-US" dirty="0"/>
          </a:p>
        </p:txBody>
      </p:sp>
      <p:pic>
        <p:nvPicPr>
          <p:cNvPr id="5" name="Picture 2" descr="See the source image">
            <a:extLst>
              <a:ext uri="{FF2B5EF4-FFF2-40B4-BE49-F238E27FC236}">
                <a16:creationId xmlns:a16="http://schemas.microsoft.com/office/drawing/2014/main" id="{60B98801-CFE5-47FA-B5D4-43ED6272159B}"/>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273466" y="683664"/>
            <a:ext cx="8123664" cy="5461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374850" y="186248"/>
            <a:ext cx="5472000" cy="2999426"/>
          </a:xfrm>
        </p:spPr>
        <p:txBody>
          <a:bodyPr/>
          <a:lstStyle/>
          <a:p>
            <a:pPr marL="0" indent="0">
              <a:buNone/>
            </a:pPr>
            <a:r>
              <a:rPr lang="en-US" sz="2800" dirty="0">
                <a:solidFill>
                  <a:srgbClr val="25C6E3"/>
                </a:solidFill>
              </a:rPr>
              <a:t>Churn Prediction Analysis</a:t>
            </a:r>
          </a:p>
          <a:p>
            <a:pPr marL="0" indent="0">
              <a:buNone/>
            </a:pPr>
            <a:r>
              <a:rPr lang="en-GB" dirty="0"/>
              <a:t>Churn data analysis allows prediction of likelihood of churn rate among the customers known as Churn Prediction analysis. </a:t>
            </a: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Overview </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GB" sz="1800" dirty="0">
                <a:effectLst/>
                <a:latin typeface="Times New Roman" panose="02020603050405020304" pitchFamily="18" charset="0"/>
                <a:ea typeface="Times New Roman" panose="02020603050405020304" pitchFamily="18" charset="0"/>
              </a:rPr>
              <a:t>Overview of Problem / Requirement</a:t>
            </a:r>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
        <p:nvSpPr>
          <p:cNvPr id="10" name="TextBox 9">
            <a:extLst>
              <a:ext uri="{FF2B5EF4-FFF2-40B4-BE49-F238E27FC236}">
                <a16:creationId xmlns:a16="http://schemas.microsoft.com/office/drawing/2014/main" id="{1CF798EF-6A1C-40C5-99D6-CA13FF571ECA}"/>
              </a:ext>
            </a:extLst>
          </p:cNvPr>
          <p:cNvSpPr txBox="1"/>
          <p:nvPr/>
        </p:nvSpPr>
        <p:spPr>
          <a:xfrm>
            <a:off x="374850" y="3418236"/>
            <a:ext cx="5289150" cy="2862322"/>
          </a:xfrm>
          <a:prstGeom prst="rect">
            <a:avLst/>
          </a:prstGeom>
          <a:noFill/>
        </p:spPr>
        <p:txBody>
          <a:bodyPr wrap="square">
            <a:spAutoFit/>
          </a:bodyPr>
          <a:lstStyle/>
          <a:p>
            <a:pPr marL="285750" indent="-285750">
              <a:buFont typeface="Arial" panose="020B0604020202020204" pitchFamily="34" charset="0"/>
              <a:buChar char="•"/>
            </a:pPr>
            <a:r>
              <a:rPr lang="en-GB" dirty="0"/>
              <a:t>Determining how many customers are predicted to churn?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Determining  who those customers are that are likely to churn.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Recommend ways in determining the root reason of customer loss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Recommending customer retention strategies. </a:t>
            </a:r>
            <a:endParaRPr lang="en-US" dirty="0"/>
          </a:p>
        </p:txBody>
      </p:sp>
      <p:pic>
        <p:nvPicPr>
          <p:cNvPr id="2052" name="Picture 4" descr="See the source image">
            <a:extLst>
              <a:ext uri="{FF2B5EF4-FFF2-40B4-BE49-F238E27FC236}">
                <a16:creationId xmlns:a16="http://schemas.microsoft.com/office/drawing/2014/main" id="{5E169E26-64FF-4D85-8778-897E42F1B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6248"/>
            <a:ext cx="3047110" cy="12737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See the source image">
            <a:extLst>
              <a:ext uri="{FF2B5EF4-FFF2-40B4-BE49-F238E27FC236}">
                <a16:creationId xmlns:a16="http://schemas.microsoft.com/office/drawing/2014/main" id="{0EC7E0BF-F403-47E9-B946-86E16EF75B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584"/>
            <a:ext cx="5881305" cy="635676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a:lstStyle/>
          <a:p>
            <a:r>
              <a:rPr lang="en-US" dirty="0"/>
              <a:t>Review Data Source </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r>
              <a:rPr lang="en-US" dirty="0"/>
              <a:t>Telco-Customer-Churn.csv</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p:txBody>
          <a:bodyPr/>
          <a:lstStyle/>
          <a:p>
            <a:pPr marL="0" indent="0">
              <a:buNone/>
            </a:pPr>
            <a:r>
              <a:rPr lang="en-US" sz="2800" dirty="0">
                <a:solidFill>
                  <a:srgbClr val="25C6E3"/>
                </a:solidFill>
              </a:rPr>
              <a:t>Description of Data</a:t>
            </a:r>
          </a:p>
          <a:p>
            <a:pPr marL="0" indent="0">
              <a:buNone/>
            </a:pPr>
            <a:r>
              <a:rPr lang="en-US" b="1" dirty="0"/>
              <a:t>Structure: </a:t>
            </a:r>
            <a:r>
              <a:rPr lang="en-US" dirty="0"/>
              <a:t>7043 Records and 21 Features </a:t>
            </a:r>
          </a:p>
          <a:p>
            <a:r>
              <a:rPr lang="en-US" dirty="0"/>
              <a:t>20 Explanatory Features and 1 target value</a:t>
            </a:r>
          </a:p>
          <a:p>
            <a:r>
              <a:rPr lang="en-US" dirty="0"/>
              <a:t>3 Numerical, 17 Categorical  </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solidFill>
                  <a:srgbClr val="E80554"/>
                </a:solidFill>
              </a:rPr>
              <a:t>Cleansing required </a:t>
            </a: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p:txBody>
          <a:bodyPr/>
          <a:lstStyle/>
          <a:p>
            <a:pPr marL="285750" indent="-285750">
              <a:buFont typeface="Arial" panose="020B0604020202020204" pitchFamily="34" charset="0"/>
              <a:buChar char="•"/>
            </a:pPr>
            <a:r>
              <a:rPr lang="en-US" dirty="0"/>
              <a:t>Renaming Fields to remove spaces in the field names</a:t>
            </a:r>
          </a:p>
          <a:p>
            <a:pPr marL="285750" indent="-285750">
              <a:buFont typeface="Arial" panose="020B0604020202020204" pitchFamily="34" charset="0"/>
              <a:buChar char="•"/>
            </a:pPr>
            <a:r>
              <a:rPr lang="en-US" dirty="0" err="1"/>
              <a:t>Total_Charges</a:t>
            </a:r>
            <a:r>
              <a:rPr lang="en-US" dirty="0"/>
              <a:t> had missing data (11) : removed rows</a:t>
            </a:r>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a:xfrm>
            <a:off x="432000" y="2442934"/>
            <a:ext cx="5472000" cy="360000"/>
          </a:xfrm>
        </p:spPr>
        <p:txBody>
          <a:bodyPr/>
          <a:lstStyle/>
          <a:p>
            <a:r>
              <a:rPr lang="en-US" dirty="0">
                <a:solidFill>
                  <a:srgbClr val="25C6E3"/>
                </a:solidFill>
              </a:rPr>
              <a:t>Modifications</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950768"/>
            <a:ext cx="5472000" cy="2194694"/>
          </a:xfrm>
        </p:spPr>
        <p:txBody>
          <a:bodyPr/>
          <a:lstStyle/>
          <a:p>
            <a:r>
              <a:rPr lang="en-US" dirty="0"/>
              <a:t>Some Categorical had similar values hence the values were normalized </a:t>
            </a:r>
          </a:p>
          <a:p>
            <a:r>
              <a:rPr lang="en-US" dirty="0"/>
              <a:t>Removed </a:t>
            </a:r>
            <a:r>
              <a:rPr lang="en-US" dirty="0" err="1"/>
              <a:t>Cust_ID</a:t>
            </a:r>
            <a:r>
              <a:rPr lang="en-US" dirty="0"/>
              <a:t> unique identifier</a:t>
            </a:r>
          </a:p>
          <a:p>
            <a:r>
              <a:rPr lang="en-US" dirty="0"/>
              <a:t>Created </a:t>
            </a:r>
            <a:r>
              <a:rPr lang="en-US" dirty="0" err="1"/>
              <a:t>Tenure_grp</a:t>
            </a:r>
            <a:r>
              <a:rPr lang="en-US" dirty="0"/>
              <a:t> field to categorize tenure</a:t>
            </a:r>
          </a:p>
          <a:p>
            <a:pPr marL="0" indent="0">
              <a:buNone/>
            </a:pPr>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443459"/>
            <a:ext cx="5472000" cy="358775"/>
          </a:xfrm>
        </p:spPr>
        <p:txBody>
          <a:bodyPr/>
          <a:lstStyle/>
          <a:p>
            <a:r>
              <a:rPr lang="en-US" dirty="0">
                <a:solidFill>
                  <a:srgbClr val="A9E26F"/>
                </a:solidFill>
              </a:rPr>
              <a:t>Standardization</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a:xfrm>
            <a:off x="6299887" y="2947459"/>
            <a:ext cx="5472113" cy="2196041"/>
          </a:xfrm>
        </p:spPr>
        <p:txBody>
          <a:bodyPr/>
          <a:lstStyle/>
          <a:p>
            <a:r>
              <a:rPr lang="en-US" dirty="0"/>
              <a:t>Numeric values were standardized or scaled for the model</a:t>
            </a:r>
          </a:p>
          <a:p>
            <a:r>
              <a:rPr lang="en-US" dirty="0"/>
              <a:t>Used Label Encoding to convert binary value categorical features them to numeric 0/1 type</a:t>
            </a:r>
          </a:p>
          <a:p>
            <a:r>
              <a:rPr lang="en-US" dirty="0"/>
              <a:t>Used dummies to convert multiple value categorical features them to numeric 0/1 type</a:t>
            </a:r>
          </a:p>
          <a:p>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4</a:t>
            </a:fld>
            <a:endParaRPr lang="en-US" dirty="0"/>
          </a:p>
        </p:txBody>
      </p:sp>
      <p:sp>
        <p:nvSpPr>
          <p:cNvPr id="15" name="TextBox 14">
            <a:extLst>
              <a:ext uri="{FF2B5EF4-FFF2-40B4-BE49-F238E27FC236}">
                <a16:creationId xmlns:a16="http://schemas.microsoft.com/office/drawing/2014/main" id="{2294E2CE-95BC-47C2-8AAA-C331C9469467}"/>
              </a:ext>
            </a:extLst>
          </p:cNvPr>
          <p:cNvSpPr txBox="1"/>
          <p:nvPr/>
        </p:nvSpPr>
        <p:spPr>
          <a:xfrm>
            <a:off x="240000" y="5143500"/>
            <a:ext cx="5344923" cy="1200329"/>
          </a:xfrm>
          <a:prstGeom prst="rect">
            <a:avLst/>
          </a:prstGeom>
          <a:noFill/>
        </p:spPr>
        <p:txBody>
          <a:bodyPr wrap="square">
            <a:spAutoFit/>
          </a:bodyPr>
          <a:lstStyle/>
          <a:p>
            <a:r>
              <a:rPr lang="en-US" b="1" dirty="0">
                <a:solidFill>
                  <a:srgbClr val="E80554"/>
                </a:solidFill>
              </a:rPr>
              <a:t>Modified Structure: </a:t>
            </a:r>
          </a:p>
          <a:p>
            <a:r>
              <a:rPr lang="en-US" dirty="0"/>
              <a:t>7032 Records </a:t>
            </a:r>
          </a:p>
          <a:p>
            <a:r>
              <a:rPr lang="en-US" dirty="0"/>
              <a:t>33Features </a:t>
            </a:r>
          </a:p>
          <a:p>
            <a:r>
              <a:rPr lang="en-US" dirty="0"/>
              <a:t>1 target value</a:t>
            </a:r>
          </a:p>
        </p:txBody>
      </p:sp>
      <p:pic>
        <p:nvPicPr>
          <p:cNvPr id="4098" name="Picture 2" descr="See the source image">
            <a:extLst>
              <a:ext uri="{FF2B5EF4-FFF2-40B4-BE49-F238E27FC236}">
                <a16:creationId xmlns:a16="http://schemas.microsoft.com/office/drawing/2014/main" id="{4806964F-A169-478B-BEB4-A629F06A2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5188" y="130458"/>
            <a:ext cx="2324812" cy="2324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560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235700" y="2165732"/>
            <a:ext cx="5956300" cy="1944000"/>
          </a:xfrm>
        </p:spPr>
        <p:txBody>
          <a:bodyPr/>
          <a:lstStyle/>
          <a:p>
            <a:r>
              <a:rPr lang="en-US" dirty="0"/>
              <a:t>Insights</a:t>
            </a: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4109732"/>
            <a:ext cx="5956300" cy="924057"/>
          </a:xfrm>
        </p:spPr>
        <p:txBody>
          <a:bodyPr/>
          <a:lstStyle/>
          <a:p>
            <a:pPr algn="l"/>
            <a:r>
              <a:rPr lang="en-CA" b="1" i="0" dirty="0">
                <a:effectLst/>
                <a:latin typeface="-apple-system"/>
              </a:rPr>
              <a:t>Churn and its correlation with other features</a:t>
            </a:r>
            <a:endParaRPr lang="en-GB" b="1" i="0" dirty="0">
              <a:effectLst/>
              <a:latin typeface="-apple-system"/>
            </a:endParaRP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5</a:t>
            </a:fld>
            <a:endParaRPr lang="en-US" dirty="0"/>
          </a:p>
        </p:txBody>
      </p:sp>
      <p:pic>
        <p:nvPicPr>
          <p:cNvPr id="5122" name="Picture 2" descr="See the source image">
            <a:extLst>
              <a:ext uri="{FF2B5EF4-FFF2-40B4-BE49-F238E27FC236}">
                <a16:creationId xmlns:a16="http://schemas.microsoft.com/office/drawing/2014/main" id="{4B61DBF5-D08F-482A-AAEE-B3C3E9C1A7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7084" y="364903"/>
            <a:ext cx="2155884" cy="1435926"/>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409167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9FB7147-1EF6-410C-A97F-D7EEFD194A6E}"/>
              </a:ext>
            </a:extLst>
          </p:cNvPr>
          <p:cNvSpPr>
            <a:spLocks noGrp="1"/>
          </p:cNvSpPr>
          <p:nvPr>
            <p:ph type="title"/>
          </p:nvPr>
        </p:nvSpPr>
        <p:spPr>
          <a:xfrm>
            <a:off x="432000" y="432000"/>
            <a:ext cx="11340000" cy="432000"/>
          </a:xfrm>
        </p:spPr>
        <p:txBody>
          <a:bodyPr anchor="ctr">
            <a:normAutofit/>
          </a:bodyPr>
          <a:lstStyle/>
          <a:p>
            <a:r>
              <a:rPr lang="en-CA" sz="3000" dirty="0">
                <a:solidFill>
                  <a:srgbClr val="25C6E3"/>
                </a:solidFill>
              </a:rPr>
              <a:t>Key -Observations</a:t>
            </a:r>
            <a:endParaRPr lang="en-GB" sz="3000" dirty="0">
              <a:solidFill>
                <a:srgbClr val="25C6E3"/>
              </a:solidFill>
            </a:endParaRPr>
          </a:p>
        </p:txBody>
      </p:sp>
      <p:sp>
        <p:nvSpPr>
          <p:cNvPr id="12" name="Text Placeholder 11">
            <a:extLst>
              <a:ext uri="{FF2B5EF4-FFF2-40B4-BE49-F238E27FC236}">
                <a16:creationId xmlns:a16="http://schemas.microsoft.com/office/drawing/2014/main" id="{1D793A16-E0D5-445F-AB8D-77B7B5D6E2CB}"/>
              </a:ext>
            </a:extLst>
          </p:cNvPr>
          <p:cNvSpPr>
            <a:spLocks noGrp="1"/>
          </p:cNvSpPr>
          <p:nvPr>
            <p:ph type="body" sz="quarter" idx="32"/>
          </p:nvPr>
        </p:nvSpPr>
        <p:spPr>
          <a:xfrm>
            <a:off x="431800" y="1008000"/>
            <a:ext cx="11339513" cy="360000"/>
          </a:xfrm>
        </p:spPr>
        <p:txBody>
          <a:bodyPr>
            <a:normAutofit/>
          </a:bodyPr>
          <a:lstStyle/>
          <a:p>
            <a:r>
              <a:rPr lang="en-CA" dirty="0"/>
              <a:t>Through Correlation Efficient matrix </a:t>
            </a:r>
            <a:endParaRPr lang="en-GB" dirty="0"/>
          </a:p>
        </p:txBody>
      </p:sp>
      <p:sp>
        <p:nvSpPr>
          <p:cNvPr id="10" name="Content Placeholder 9">
            <a:extLst>
              <a:ext uri="{FF2B5EF4-FFF2-40B4-BE49-F238E27FC236}">
                <a16:creationId xmlns:a16="http://schemas.microsoft.com/office/drawing/2014/main" id="{1E1DBF05-E8C8-4936-B4CD-3496BEF37349}"/>
              </a:ext>
            </a:extLst>
          </p:cNvPr>
          <p:cNvSpPr>
            <a:spLocks noGrp="1"/>
          </p:cNvSpPr>
          <p:nvPr>
            <p:ph type="body" sz="quarter" idx="12"/>
          </p:nvPr>
        </p:nvSpPr>
        <p:spPr>
          <a:xfrm>
            <a:off x="6193883" y="1375984"/>
            <a:ext cx="5472113" cy="4995367"/>
          </a:xfrm>
        </p:spPr>
        <p:txBody>
          <a:bodyPr>
            <a:normAutofit/>
          </a:bodyPr>
          <a:lstStyle/>
          <a:p>
            <a:pPr marL="285750" indent="-285750">
              <a:buFont typeface="Arial" panose="020B0604020202020204" pitchFamily="34" charset="0"/>
              <a:buChar char="•"/>
            </a:pPr>
            <a:r>
              <a:rPr lang="en-GB" b="1" i="0" dirty="0">
                <a:effectLst/>
              </a:rPr>
              <a:t>Gender, phone service, having </a:t>
            </a:r>
            <a:r>
              <a:rPr lang="en-GB" b="1" i="0" dirty="0" err="1">
                <a:effectLst/>
              </a:rPr>
              <a:t>multiplelines</a:t>
            </a:r>
            <a:r>
              <a:rPr lang="en-GB" b="1" i="0" dirty="0">
                <a:effectLst/>
              </a:rPr>
              <a:t>, don't have much impact on churn</a:t>
            </a:r>
          </a:p>
          <a:p>
            <a:pPr marL="285750" indent="-285750">
              <a:buFont typeface="Arial" panose="020B0604020202020204" pitchFamily="34" charset="0"/>
              <a:buChar char="•"/>
            </a:pPr>
            <a:r>
              <a:rPr lang="en-GB" b="1" i="0" dirty="0" err="1">
                <a:effectLst/>
              </a:rPr>
              <a:t>SeniorCitizens</a:t>
            </a:r>
            <a:r>
              <a:rPr lang="en-GB" b="1" i="0" dirty="0">
                <a:effectLst/>
              </a:rPr>
              <a:t>, people with no partner and dependents had more churn rate. </a:t>
            </a:r>
          </a:p>
          <a:p>
            <a:pPr marL="285750" indent="-285750"/>
            <a:r>
              <a:rPr lang="en-GB" b="1" dirty="0"/>
              <a:t>Churn rate was also higher among customers </a:t>
            </a:r>
            <a:r>
              <a:rPr lang="en-GB" b="1" i="0" dirty="0">
                <a:effectLst/>
              </a:rPr>
              <a:t>who used </a:t>
            </a:r>
            <a:r>
              <a:rPr lang="en-GB" b="1" i="0" dirty="0" err="1">
                <a:effectLst/>
              </a:rPr>
              <a:t>Fiber</a:t>
            </a:r>
            <a:r>
              <a:rPr lang="en-GB" b="1" i="0" dirty="0">
                <a:effectLst/>
              </a:rPr>
              <a:t> Optic </a:t>
            </a:r>
            <a:r>
              <a:rPr lang="en-GB" b="1" i="0" dirty="0" err="1">
                <a:effectLst/>
              </a:rPr>
              <a:t>internetService</a:t>
            </a:r>
            <a:r>
              <a:rPr lang="en-GB" b="1" i="0" dirty="0">
                <a:effectLst/>
              </a:rPr>
              <a:t>, Streaming TV and Streaming Movies services.</a:t>
            </a:r>
          </a:p>
          <a:p>
            <a:pPr marL="285750" indent="-285750">
              <a:buFont typeface="Arial" panose="020B0604020202020204" pitchFamily="34" charset="0"/>
              <a:buChar char="•"/>
            </a:pPr>
            <a:r>
              <a:rPr lang="en-GB" b="1" i="0" dirty="0">
                <a:effectLst/>
              </a:rPr>
              <a:t>Customers with no </a:t>
            </a:r>
            <a:r>
              <a:rPr lang="en-GB" b="1" i="0" dirty="0" err="1">
                <a:effectLst/>
              </a:rPr>
              <a:t>OnlineSecurity</a:t>
            </a:r>
            <a:r>
              <a:rPr lang="en-GB" b="1" i="0" dirty="0">
                <a:effectLst/>
              </a:rPr>
              <a:t>, no </a:t>
            </a:r>
            <a:r>
              <a:rPr lang="en-GB" b="1" i="0" dirty="0" err="1">
                <a:effectLst/>
              </a:rPr>
              <a:t>OnlineBackup</a:t>
            </a:r>
            <a:r>
              <a:rPr lang="en-GB" b="1" i="0" dirty="0">
                <a:effectLst/>
              </a:rPr>
              <a:t>, no </a:t>
            </a:r>
            <a:r>
              <a:rPr lang="en-GB" b="1" i="0" dirty="0" err="1">
                <a:effectLst/>
              </a:rPr>
              <a:t>DeviceProtection</a:t>
            </a:r>
            <a:r>
              <a:rPr lang="en-GB" b="1" i="0" dirty="0">
                <a:effectLst/>
              </a:rPr>
              <a:t> and no tech support also have high churn rate. </a:t>
            </a:r>
          </a:p>
          <a:p>
            <a:pPr marL="285750" indent="-285750">
              <a:buFont typeface="Arial" panose="020B0604020202020204" pitchFamily="34" charset="0"/>
              <a:buChar char="•"/>
            </a:pPr>
            <a:r>
              <a:rPr lang="en-GB" b="1" i="0" dirty="0">
                <a:effectLst/>
              </a:rPr>
              <a:t>People with monthly contract, paperless billing are churning more that goes hand in hand with 0_24 tenure group. People who are paying with </a:t>
            </a:r>
            <a:r>
              <a:rPr lang="en-GB" b="1" i="0" dirty="0" err="1">
                <a:effectLst/>
              </a:rPr>
              <a:t>e_check</a:t>
            </a:r>
            <a:r>
              <a:rPr lang="en-GB" b="1" i="0" dirty="0">
                <a:effectLst/>
              </a:rPr>
              <a:t> are churning more too.</a:t>
            </a:r>
          </a:p>
          <a:p>
            <a:endParaRPr lang="en-GB" dirty="0"/>
          </a:p>
        </p:txBody>
      </p:sp>
      <p:sp>
        <p:nvSpPr>
          <p:cNvPr id="23" name="Footer Placeholder 5">
            <a:extLst>
              <a:ext uri="{FF2B5EF4-FFF2-40B4-BE49-F238E27FC236}">
                <a16:creationId xmlns:a16="http://schemas.microsoft.com/office/drawing/2014/main" id="{BBAFAB36-CB1C-4D0E-A857-9F2C3B0D92FE}"/>
              </a:ext>
            </a:extLst>
          </p:cNvPr>
          <p:cNvSpPr>
            <a:spLocks noGrp="1"/>
          </p:cNvSpPr>
          <p:nvPr>
            <p:ph type="ftr" sz="quarter" idx="13"/>
          </p:nvPr>
        </p:nvSpPr>
        <p:spPr>
          <a:xfrm>
            <a:off x="432000" y="6439820"/>
            <a:ext cx="5664000" cy="295062"/>
          </a:xfrm>
        </p:spPr>
        <p:txBody>
          <a:bodyPr/>
          <a:lstStyle/>
          <a:p>
            <a:pPr>
              <a:spcAft>
                <a:spcPts val="600"/>
              </a:spcAft>
            </a:pPr>
            <a:r>
              <a:rPr lang="en-US" noProof="0"/>
              <a:t>Add a footer</a:t>
            </a:r>
          </a:p>
        </p:txBody>
      </p:sp>
      <p:sp>
        <p:nvSpPr>
          <p:cNvPr id="8" name="Slide Number Placeholder 7">
            <a:extLst>
              <a:ext uri="{FF2B5EF4-FFF2-40B4-BE49-F238E27FC236}">
                <a16:creationId xmlns:a16="http://schemas.microsoft.com/office/drawing/2014/main" id="{D5B4BAE9-9CD5-43CA-849A-0EC97A085750}"/>
              </a:ext>
            </a:extLst>
          </p:cNvPr>
          <p:cNvSpPr>
            <a:spLocks noGrp="1"/>
          </p:cNvSpPr>
          <p:nvPr>
            <p:ph type="sldNum" sz="quarter" idx="33"/>
          </p:nvPr>
        </p:nvSpPr>
        <p:spPr>
          <a:xfrm>
            <a:off x="11760000" y="6371351"/>
            <a:ext cx="432000" cy="432000"/>
          </a:xfrm>
        </p:spPr>
        <p:txBody>
          <a:bodyPr anchor="ctr">
            <a:normAutofit/>
          </a:bodyPr>
          <a:lstStyle/>
          <a:p>
            <a:pPr>
              <a:spcAft>
                <a:spcPts val="600"/>
              </a:spcAft>
            </a:pPr>
            <a:fld id="{19B51A1E-902D-48AF-9020-955120F399B6}" type="slidenum">
              <a:rPr lang="en-US" noProof="0" smtClean="0"/>
              <a:pPr>
                <a:spcAft>
                  <a:spcPts val="600"/>
                </a:spcAft>
              </a:pPr>
              <a:t>6</a:t>
            </a:fld>
            <a:endParaRPr lang="en-US" noProof="0"/>
          </a:p>
        </p:txBody>
      </p:sp>
      <p:pic>
        <p:nvPicPr>
          <p:cNvPr id="16" name="Picture 15">
            <a:extLst>
              <a:ext uri="{FF2B5EF4-FFF2-40B4-BE49-F238E27FC236}">
                <a16:creationId xmlns:a16="http://schemas.microsoft.com/office/drawing/2014/main" id="{3C0274D4-46E4-41A8-A786-F16EEF591B32}"/>
              </a:ext>
            </a:extLst>
          </p:cNvPr>
          <p:cNvPicPr>
            <a:picLocks noChangeAspect="1"/>
          </p:cNvPicPr>
          <p:nvPr/>
        </p:nvPicPr>
        <p:blipFill>
          <a:blip r:embed="rId2"/>
          <a:stretch>
            <a:fillRect/>
          </a:stretch>
        </p:blipFill>
        <p:spPr>
          <a:xfrm>
            <a:off x="357357" y="1367999"/>
            <a:ext cx="5472113" cy="4873705"/>
          </a:xfrm>
          <a:prstGeom prst="rect">
            <a:avLst/>
          </a:prstGeom>
        </p:spPr>
      </p:pic>
    </p:spTree>
    <p:extLst>
      <p:ext uri="{BB962C8B-B14F-4D97-AF65-F5344CB8AC3E}">
        <p14:creationId xmlns:p14="http://schemas.microsoft.com/office/powerpoint/2010/main" val="153616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solidFill>
                  <a:srgbClr val="25C6E3"/>
                </a:solidFill>
              </a:rPr>
              <a:t>Distribution</a:t>
            </a: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32"/>
          </p:nvPr>
        </p:nvSpPr>
        <p:spPr>
          <a:xfrm>
            <a:off x="3121269" y="4316879"/>
            <a:ext cx="8107905" cy="360000"/>
          </a:xfrm>
        </p:spPr>
        <p:txBody>
          <a:bodyPr/>
          <a:lstStyle/>
          <a:p>
            <a:r>
              <a:rPr lang="en-US" dirty="0"/>
              <a:t>Model Predicted the similar percentage of  churn and non churn customers as the original data, 1294 Non Churn  73% - 464 Churn 26.39% </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7</a:t>
            </a:fld>
            <a:endParaRPr lang="en-US" dirty="0"/>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4294967295"/>
          </p:nvPr>
        </p:nvSpPr>
        <p:spPr>
          <a:xfrm>
            <a:off x="392540" y="1270384"/>
            <a:ext cx="11339512" cy="360362"/>
          </a:xfrm>
        </p:spPr>
        <p:txBody>
          <a:bodyPr/>
          <a:lstStyle/>
          <a:p>
            <a:pPr marL="285750" indent="-285750">
              <a:buFont typeface="Arial" panose="020B0604020202020204" pitchFamily="34" charset="0"/>
              <a:buChar char="•"/>
            </a:pPr>
            <a:r>
              <a:rPr lang="en-GB" sz="1400" b="0" i="0" dirty="0">
                <a:effectLst/>
                <a:latin typeface="-apple-system"/>
              </a:rPr>
              <a:t>Majority of churning customers have monthly charges ranging from 70 to 100.</a:t>
            </a:r>
          </a:p>
          <a:p>
            <a:pPr marL="285750" indent="-285750">
              <a:buFont typeface="Arial" panose="020B0604020202020204" pitchFamily="34" charset="0"/>
              <a:buChar char="•"/>
            </a:pPr>
            <a:r>
              <a:rPr lang="en-GB" sz="1400" b="0" i="0" dirty="0">
                <a:effectLst/>
                <a:latin typeface="-apple-system"/>
              </a:rPr>
              <a:t>Most of the customers have charges between 500 - 4000 and churn was higher mainly when the total charges were less than 2500. There are only few churns at higher charges. The average total charges among churners is below 1000. We do have some potential outliers.</a:t>
            </a:r>
            <a:endParaRPr lang="en-US" sz="1400" dirty="0"/>
          </a:p>
        </p:txBody>
      </p:sp>
      <p:pic>
        <p:nvPicPr>
          <p:cNvPr id="10" name="Picture 9">
            <a:extLst>
              <a:ext uri="{FF2B5EF4-FFF2-40B4-BE49-F238E27FC236}">
                <a16:creationId xmlns:a16="http://schemas.microsoft.com/office/drawing/2014/main" id="{40BF1B33-47E7-457C-8F05-68FF9B5457BE}"/>
              </a:ext>
            </a:extLst>
          </p:cNvPr>
          <p:cNvPicPr>
            <a:picLocks noChangeAspect="1"/>
          </p:cNvPicPr>
          <p:nvPr/>
        </p:nvPicPr>
        <p:blipFill>
          <a:blip r:embed="rId2"/>
          <a:stretch>
            <a:fillRect/>
          </a:stretch>
        </p:blipFill>
        <p:spPr>
          <a:xfrm>
            <a:off x="274389" y="3616832"/>
            <a:ext cx="2496935" cy="2361298"/>
          </a:xfrm>
          <a:prstGeom prst="rect">
            <a:avLst/>
          </a:prstGeom>
        </p:spPr>
      </p:pic>
      <p:pic>
        <p:nvPicPr>
          <p:cNvPr id="19" name="Picture 18">
            <a:extLst>
              <a:ext uri="{FF2B5EF4-FFF2-40B4-BE49-F238E27FC236}">
                <a16:creationId xmlns:a16="http://schemas.microsoft.com/office/drawing/2014/main" id="{1E22CE3B-6430-48C1-B6D0-49941FE70D27}"/>
              </a:ext>
            </a:extLst>
          </p:cNvPr>
          <p:cNvPicPr>
            <a:picLocks noChangeAspect="1"/>
          </p:cNvPicPr>
          <p:nvPr/>
        </p:nvPicPr>
        <p:blipFill>
          <a:blip r:embed="rId3"/>
          <a:stretch>
            <a:fillRect/>
          </a:stretch>
        </p:blipFill>
        <p:spPr>
          <a:xfrm>
            <a:off x="2376718" y="3616832"/>
            <a:ext cx="536308" cy="504000"/>
          </a:xfrm>
          <a:prstGeom prst="rect">
            <a:avLst/>
          </a:prstGeom>
        </p:spPr>
      </p:pic>
      <p:sp>
        <p:nvSpPr>
          <p:cNvPr id="20" name="TextBox 19">
            <a:extLst>
              <a:ext uri="{FF2B5EF4-FFF2-40B4-BE49-F238E27FC236}">
                <a16:creationId xmlns:a16="http://schemas.microsoft.com/office/drawing/2014/main" id="{2E455610-C9AB-4648-A446-8F0561E18196}"/>
              </a:ext>
            </a:extLst>
          </p:cNvPr>
          <p:cNvSpPr txBox="1"/>
          <p:nvPr/>
        </p:nvSpPr>
        <p:spPr>
          <a:xfrm>
            <a:off x="156238" y="3241168"/>
            <a:ext cx="2220480" cy="369332"/>
          </a:xfrm>
          <a:prstGeom prst="rect">
            <a:avLst/>
          </a:prstGeom>
          <a:noFill/>
        </p:spPr>
        <p:txBody>
          <a:bodyPr wrap="none" rtlCol="0">
            <a:spAutoFit/>
          </a:bodyPr>
          <a:lstStyle/>
          <a:p>
            <a:r>
              <a:rPr lang="en-CA" dirty="0">
                <a:solidFill>
                  <a:srgbClr val="25C6E3"/>
                </a:solidFill>
              </a:rPr>
              <a:t>Churn vs Non - Churn</a:t>
            </a:r>
            <a:endParaRPr lang="en-GB" dirty="0">
              <a:solidFill>
                <a:srgbClr val="25C6E3"/>
              </a:solidFill>
            </a:endParaRPr>
          </a:p>
        </p:txBody>
      </p:sp>
      <p:sp>
        <p:nvSpPr>
          <p:cNvPr id="22" name="TextBox 21">
            <a:extLst>
              <a:ext uri="{FF2B5EF4-FFF2-40B4-BE49-F238E27FC236}">
                <a16:creationId xmlns:a16="http://schemas.microsoft.com/office/drawing/2014/main" id="{C0DACFF2-EBBE-428A-8221-07141CD5B00F}"/>
              </a:ext>
            </a:extLst>
          </p:cNvPr>
          <p:cNvSpPr txBox="1"/>
          <p:nvPr/>
        </p:nvSpPr>
        <p:spPr>
          <a:xfrm>
            <a:off x="274389" y="2017901"/>
            <a:ext cx="11339511" cy="523220"/>
          </a:xfrm>
          <a:prstGeom prst="rect">
            <a:avLst/>
          </a:prstGeom>
          <a:noFill/>
        </p:spPr>
        <p:txBody>
          <a:bodyPr wrap="square">
            <a:spAutoFit/>
          </a:bodyPr>
          <a:lstStyle/>
          <a:p>
            <a:pPr marL="285750" indent="-285750">
              <a:buFont typeface="Arial" panose="020B0604020202020204" pitchFamily="34" charset="0"/>
              <a:buChar char="•"/>
            </a:pPr>
            <a:r>
              <a:rPr lang="en-GB" sz="1400" dirty="0">
                <a:solidFill>
                  <a:schemeClr val="tx1">
                    <a:lumMod val="75000"/>
                    <a:lumOff val="25000"/>
                  </a:schemeClr>
                </a:solidFill>
                <a:latin typeface="-apple-system"/>
              </a:rPr>
              <a:t>We saw in graphs that churned customers were more in short term tenures, as the tenure increased churn rate decreased however the model suggested that we should focus on tenure more than 48. </a:t>
            </a:r>
          </a:p>
        </p:txBody>
      </p:sp>
      <p:sp>
        <p:nvSpPr>
          <p:cNvPr id="24" name="TextBox 23">
            <a:extLst>
              <a:ext uri="{FF2B5EF4-FFF2-40B4-BE49-F238E27FC236}">
                <a16:creationId xmlns:a16="http://schemas.microsoft.com/office/drawing/2014/main" id="{DA0070A8-1868-4381-BE8C-805C9257FF97}"/>
              </a:ext>
            </a:extLst>
          </p:cNvPr>
          <p:cNvSpPr txBox="1"/>
          <p:nvPr/>
        </p:nvSpPr>
        <p:spPr>
          <a:xfrm>
            <a:off x="3038812" y="3545666"/>
            <a:ext cx="7187710" cy="646331"/>
          </a:xfrm>
          <a:prstGeom prst="rect">
            <a:avLst/>
          </a:prstGeom>
          <a:noFill/>
        </p:spPr>
        <p:txBody>
          <a:bodyPr wrap="square">
            <a:spAutoFit/>
          </a:bodyPr>
          <a:lstStyle/>
          <a:p>
            <a:pPr algn="l"/>
            <a:r>
              <a:rPr lang="en-GB" b="1" i="0" dirty="0">
                <a:effectLst/>
                <a:latin typeface="-apple-system"/>
              </a:rPr>
              <a:t> More than one fourth of the customers had churned, retention rate is 73.4% and churn rate is 26.6%.</a:t>
            </a:r>
          </a:p>
        </p:txBody>
      </p:sp>
    </p:spTree>
    <p:extLst>
      <p:ext uri="{BB962C8B-B14F-4D97-AF65-F5344CB8AC3E}">
        <p14:creationId xmlns:p14="http://schemas.microsoft.com/office/powerpoint/2010/main" val="318883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50" name="Picture 6" descr="See the source image">
            <a:extLst>
              <a:ext uri="{FF2B5EF4-FFF2-40B4-BE49-F238E27FC236}">
                <a16:creationId xmlns:a16="http://schemas.microsoft.com/office/drawing/2014/main" id="{6DDE58EF-51C1-471C-AEAE-5D88791155E1}"/>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33871" y="1799618"/>
            <a:ext cx="5515583" cy="4448050"/>
          </a:xfrm>
          <a:prstGeom prst="rect">
            <a:avLst/>
          </a:prstGeom>
          <a:solidFill>
            <a:schemeClr val="bg1">
              <a:alpha val="72000"/>
            </a:schemeClr>
          </a:solidFill>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4903599" cy="1958400"/>
          </a:xfrm>
          <a:solidFill>
            <a:schemeClr val="bg1">
              <a:alpha val="64000"/>
            </a:schemeClr>
          </a:solidFill>
        </p:spPr>
        <p:txBody>
          <a:bodyPr/>
          <a:lstStyle/>
          <a:p>
            <a:r>
              <a:rPr lang="en-US" dirty="0"/>
              <a:t>Results</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a:xfrm>
            <a:off x="0" y="4110760"/>
            <a:ext cx="4902200" cy="1100565"/>
          </a:xfrm>
        </p:spPr>
        <p:txBody>
          <a:bodyPr/>
          <a:lstStyle/>
          <a:p>
            <a:r>
              <a:rPr lang="en-US" dirty="0"/>
              <a:t>Logistic Regression with RFE has the same accuracy as Decision Tree Model. </a:t>
            </a:r>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8</a:t>
            </a:fld>
            <a:endParaRPr lang="en-US" dirty="0"/>
          </a:p>
        </p:txBody>
      </p:sp>
      <p:pic>
        <p:nvPicPr>
          <p:cNvPr id="6154" name="Picture 10" descr="See the source image">
            <a:extLst>
              <a:ext uri="{FF2B5EF4-FFF2-40B4-BE49-F238E27FC236}">
                <a16:creationId xmlns:a16="http://schemas.microsoft.com/office/drawing/2014/main" id="{3CB0F294-C8B6-4887-B4E5-EB7A5F7EDA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156" b="56339"/>
          <a:stretch/>
        </p:blipFill>
        <p:spPr bwMode="auto">
          <a:xfrm>
            <a:off x="2450099" y="373727"/>
            <a:ext cx="9753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69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830A6-7722-40DC-984C-1EA81C8DBC92}"/>
              </a:ext>
            </a:extLst>
          </p:cNvPr>
          <p:cNvSpPr>
            <a:spLocks noGrp="1"/>
          </p:cNvSpPr>
          <p:nvPr>
            <p:ph type="title"/>
          </p:nvPr>
        </p:nvSpPr>
        <p:spPr/>
        <p:txBody>
          <a:bodyPr/>
          <a:lstStyle/>
          <a:p>
            <a:r>
              <a:rPr lang="en-CA" dirty="0"/>
              <a:t>Feature Importance resonates key observations in the model</a:t>
            </a:r>
            <a:endParaRPr lang="en-GB" dirty="0"/>
          </a:p>
        </p:txBody>
      </p:sp>
      <p:sp>
        <p:nvSpPr>
          <p:cNvPr id="3" name="Footer Placeholder 2">
            <a:extLst>
              <a:ext uri="{FF2B5EF4-FFF2-40B4-BE49-F238E27FC236}">
                <a16:creationId xmlns:a16="http://schemas.microsoft.com/office/drawing/2014/main" id="{296A70D2-C3DD-4749-8F99-5A6C406B0083}"/>
              </a:ext>
            </a:extLst>
          </p:cNvPr>
          <p:cNvSpPr>
            <a:spLocks noGrp="1"/>
          </p:cNvSpPr>
          <p:nvPr>
            <p:ph type="ftr" sz="quarter" idx="13"/>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F67DCA8D-0F64-46C1-A8D8-0FD1B162F2CA}"/>
              </a:ext>
            </a:extLst>
          </p:cNvPr>
          <p:cNvSpPr>
            <a:spLocks noGrp="1"/>
          </p:cNvSpPr>
          <p:nvPr>
            <p:ph type="sldNum" sz="quarter" idx="33"/>
          </p:nvPr>
        </p:nvSpPr>
        <p:spPr/>
        <p:txBody>
          <a:bodyPr/>
          <a:lstStyle/>
          <a:p>
            <a:fld id="{19B51A1E-902D-48AF-9020-955120F399B6}" type="slidenum">
              <a:rPr lang="en-US" noProof="0" smtClean="0"/>
              <a:pPr/>
              <a:t>9</a:t>
            </a:fld>
            <a:endParaRPr lang="en-US" noProof="0" dirty="0"/>
          </a:p>
        </p:txBody>
      </p:sp>
      <p:pic>
        <p:nvPicPr>
          <p:cNvPr id="10" name="Content Placeholder 9">
            <a:extLst>
              <a:ext uri="{FF2B5EF4-FFF2-40B4-BE49-F238E27FC236}">
                <a16:creationId xmlns:a16="http://schemas.microsoft.com/office/drawing/2014/main" id="{0C04295A-AC51-44E2-932D-F94CC4F39F80}"/>
              </a:ext>
            </a:extLst>
          </p:cNvPr>
          <p:cNvPicPr>
            <a:picLocks noGrp="1" noChangeAspect="1"/>
          </p:cNvPicPr>
          <p:nvPr>
            <p:ph sz="half" idx="2"/>
          </p:nvPr>
        </p:nvPicPr>
        <p:blipFill>
          <a:blip r:embed="rId2"/>
          <a:stretch>
            <a:fillRect/>
          </a:stretch>
        </p:blipFill>
        <p:spPr>
          <a:xfrm>
            <a:off x="6096000" y="1006475"/>
            <a:ext cx="5675999" cy="5170488"/>
          </a:xfrm>
        </p:spPr>
      </p:pic>
      <p:pic>
        <p:nvPicPr>
          <p:cNvPr id="8" name="Content Placeholder 7">
            <a:extLst>
              <a:ext uri="{FF2B5EF4-FFF2-40B4-BE49-F238E27FC236}">
                <a16:creationId xmlns:a16="http://schemas.microsoft.com/office/drawing/2014/main" id="{6721DF48-A984-43ED-8669-E105DE5C6626}"/>
              </a:ext>
            </a:extLst>
          </p:cNvPr>
          <p:cNvPicPr>
            <a:picLocks noGrp="1" noChangeAspect="1"/>
          </p:cNvPicPr>
          <p:nvPr>
            <p:ph sz="half" idx="1"/>
          </p:nvPr>
        </p:nvPicPr>
        <p:blipFill>
          <a:blip r:embed="rId3"/>
          <a:stretch>
            <a:fillRect/>
          </a:stretch>
        </p:blipFill>
        <p:spPr>
          <a:xfrm>
            <a:off x="272375" y="1006475"/>
            <a:ext cx="5675999" cy="5170488"/>
          </a:xfrm>
        </p:spPr>
      </p:pic>
    </p:spTree>
    <p:extLst>
      <p:ext uri="{BB962C8B-B14F-4D97-AF65-F5344CB8AC3E}">
        <p14:creationId xmlns:p14="http://schemas.microsoft.com/office/powerpoint/2010/main" val="2773190360"/>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2.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1007</TotalTime>
  <Words>892</Words>
  <Application>Microsoft Office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Arial Unicode MS</vt:lpstr>
      <vt:lpstr>Calibri</vt:lpstr>
      <vt:lpstr>Candara</vt:lpstr>
      <vt:lpstr>Corbel</vt:lpstr>
      <vt:lpstr>Times New Roman</vt:lpstr>
      <vt:lpstr>Office Theme</vt:lpstr>
      <vt:lpstr>Group 2 Project 1</vt:lpstr>
      <vt:lpstr>Overview </vt:lpstr>
      <vt:lpstr>Review Data Source </vt:lpstr>
      <vt:lpstr>Cleansing required </vt:lpstr>
      <vt:lpstr>Insights</vt:lpstr>
      <vt:lpstr>Key -Observations</vt:lpstr>
      <vt:lpstr>Distribution</vt:lpstr>
      <vt:lpstr>Results</vt:lpstr>
      <vt:lpstr>Feature Importance resonates key observations in the model</vt:lpstr>
      <vt:lpstr>ML Models</vt:lpstr>
      <vt:lpstr>Future Recommendations</vt:lpstr>
      <vt:lpstr>Next Steps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 X</dc:title>
  <dc:creator>Deepa T Chawla</dc:creator>
  <cp:lastModifiedBy>Deepa T Chawla</cp:lastModifiedBy>
  <cp:revision>9</cp:revision>
  <dcterms:created xsi:type="dcterms:W3CDTF">2022-01-21T18:18:22Z</dcterms:created>
  <dcterms:modified xsi:type="dcterms:W3CDTF">2022-02-13T20:21:42Z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