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67" r:id="rId6"/>
    <p:sldId id="268" r:id="rId7"/>
    <p:sldId id="269" r:id="rId8"/>
    <p:sldId id="300" r:id="rId9"/>
    <p:sldId id="299" r:id="rId10"/>
    <p:sldId id="302" r:id="rId11"/>
    <p:sldId id="301" r:id="rId12"/>
    <p:sldId id="303" r:id="rId13"/>
    <p:sldId id="259" r:id="rId14"/>
    <p:sldId id="258" r:id="rId15"/>
    <p:sldId id="305" r:id="rId16"/>
    <p:sldId id="261" r:id="rId17"/>
    <p:sldId id="304" r:id="rId18"/>
    <p:sldId id="307" r:id="rId19"/>
    <p:sldId id="30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E"/>
    <a:srgbClr val="2CA02C"/>
    <a:srgbClr val="1F77B4"/>
    <a:srgbClr val="9467BD"/>
    <a:srgbClr val="D62728"/>
    <a:srgbClr val="404040"/>
    <a:srgbClr val="CE295E"/>
    <a:srgbClr val="692C41"/>
    <a:srgbClr val="7F7F7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5000" autoAdjust="0"/>
  </p:normalViewPr>
  <p:slideViewPr>
    <p:cSldViewPr snapToGrid="0" showGuides="1">
      <p:cViewPr varScale="1">
        <p:scale>
          <a:sx n="95" d="100"/>
          <a:sy n="95" d="100"/>
        </p:scale>
        <p:origin x="222" y="78"/>
      </p:cViewPr>
      <p:guideLst>
        <p:guide orient="horz" pos="2424"/>
        <p:guide pos="3840"/>
        <p:guide pos="192"/>
        <p:guide pos="7512"/>
        <p:guide orient="horz" pos="216"/>
        <p:guide orient="horz" pos="4032"/>
        <p:guide orient="horz" pos="69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2/27/2022</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2/27/2022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280037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3416801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283444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Group S2 - 2</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
        <p:nvSpPr>
          <p:cNvPr id="7" name="Rectangle: Rounded Corners 6">
            <a:extLst>
              <a:ext uri="{FF2B5EF4-FFF2-40B4-BE49-F238E27FC236}">
                <a16:creationId xmlns:a16="http://schemas.microsoft.com/office/drawing/2014/main" id="{38A8AF24-B287-43C2-BC74-2625D7C3A3EE}"/>
              </a:ext>
            </a:extLst>
          </p:cNvPr>
          <p:cNvSpPr/>
          <p:nvPr userDrawn="1"/>
        </p:nvSpPr>
        <p:spPr>
          <a:xfrm rot="18900000">
            <a:off x="5498558" y="2400957"/>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0C42609F-9075-41EB-8CCF-93D13CEB761E}"/>
              </a:ext>
            </a:extLst>
          </p:cNvPr>
          <p:cNvSpPr/>
          <p:nvPr userDrawn="1"/>
        </p:nvSpPr>
        <p:spPr>
          <a:xfrm rot="18900000">
            <a:off x="5634747" y="2574582"/>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rgbClr val="CE295E"/>
                </a:solidFill>
              </a:defRPr>
            </a:lvl1pPr>
          </a:lstStyle>
          <a:p>
            <a:r>
              <a:rPr lang="en-US" dirty="0"/>
              <a:t>Group S2 - 2</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Rounded Corners 12">
            <a:extLst>
              <a:ext uri="{FF2B5EF4-FFF2-40B4-BE49-F238E27FC236}">
                <a16:creationId xmlns:a16="http://schemas.microsoft.com/office/drawing/2014/main" id="{7DC0AD45-4F22-4704-B945-281D5E426AB1}"/>
              </a:ext>
            </a:extLst>
          </p:cNvPr>
          <p:cNvSpPr/>
          <p:nvPr userDrawn="1"/>
        </p:nvSpPr>
        <p:spPr>
          <a:xfrm rot="18900000">
            <a:off x="302298" y="282285"/>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207D5CEC-96FB-44EC-BA77-CEEEB4596F9A}"/>
              </a:ext>
            </a:extLst>
          </p:cNvPr>
          <p:cNvSpPr/>
          <p:nvPr userDrawn="1"/>
        </p:nvSpPr>
        <p:spPr>
          <a:xfrm rot="18900000">
            <a:off x="438487" y="455910"/>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rgbClr val="CE295E"/>
                </a:solidFill>
              </a:defRPr>
            </a:lvl1pPr>
          </a:lstStyle>
          <a:p>
            <a:r>
              <a:rPr lang="en-US" dirty="0"/>
              <a:t>Group S2 - 2</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Rounded Corners 11">
            <a:extLst>
              <a:ext uri="{FF2B5EF4-FFF2-40B4-BE49-F238E27FC236}">
                <a16:creationId xmlns:a16="http://schemas.microsoft.com/office/drawing/2014/main" id="{76FA6D37-30DB-4B5B-BD19-70931BDE53C0}"/>
              </a:ext>
            </a:extLst>
          </p:cNvPr>
          <p:cNvSpPr/>
          <p:nvPr userDrawn="1"/>
        </p:nvSpPr>
        <p:spPr>
          <a:xfrm rot="18900000">
            <a:off x="433054" y="318922"/>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FEC888E3-8E1D-4237-A111-0CF02F16D79B}"/>
              </a:ext>
            </a:extLst>
          </p:cNvPr>
          <p:cNvSpPr/>
          <p:nvPr userDrawn="1"/>
        </p:nvSpPr>
        <p:spPr>
          <a:xfrm rot="18900000">
            <a:off x="569243" y="492547"/>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1954213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CE295E"/>
                </a:solidFill>
              </a:defRPr>
            </a:lvl1pPr>
          </a:lstStyle>
          <a:p>
            <a:r>
              <a:rPr lang="en-US" dirty="0"/>
              <a:t>Group S2 - 2</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
        <p:nvSpPr>
          <p:cNvPr id="7" name="Rectangle: Rounded Corners 6">
            <a:extLst>
              <a:ext uri="{FF2B5EF4-FFF2-40B4-BE49-F238E27FC236}">
                <a16:creationId xmlns:a16="http://schemas.microsoft.com/office/drawing/2014/main" id="{CCBB2C02-D1FA-4B6B-8936-DE8B01661FFF}"/>
              </a:ext>
            </a:extLst>
          </p:cNvPr>
          <p:cNvSpPr/>
          <p:nvPr userDrawn="1"/>
        </p:nvSpPr>
        <p:spPr>
          <a:xfrm rot="18900000">
            <a:off x="401263" y="439445"/>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6C9BE7E2-974A-42D8-88BD-72EBC8BC2F00}"/>
              </a:ext>
            </a:extLst>
          </p:cNvPr>
          <p:cNvSpPr/>
          <p:nvPr userDrawn="1"/>
        </p:nvSpPr>
        <p:spPr>
          <a:xfrm rot="18900000">
            <a:off x="537452" y="613070"/>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855883" y="3207999"/>
            <a:ext cx="4480232" cy="523220"/>
          </a:xfrm>
          <a:prstGeom prst="rect">
            <a:avLst/>
          </a:prstGeom>
          <a:noFill/>
        </p:spPr>
        <p:txBody>
          <a:bodyPr wrap="square" rtlCol="0" anchor="ctr">
            <a:spAutoFit/>
          </a:bodyPr>
          <a:lstStyle/>
          <a:p>
            <a:pPr algn="ctr"/>
            <a:r>
              <a:rPr lang="en-US" sz="2800" dirty="0">
                <a:solidFill>
                  <a:schemeClr val="bg1"/>
                </a:solidFill>
                <a:latin typeface="+mj-lt"/>
              </a:rPr>
              <a:t>Customer Segmentation </a:t>
            </a:r>
          </a:p>
        </p:txBody>
      </p:sp>
      <p:sp>
        <p:nvSpPr>
          <p:cNvPr id="18" name="Freeform 29" descr="This is an icon of a clock.">
            <a:extLst>
              <a:ext uri="{FF2B5EF4-FFF2-40B4-BE49-F238E27FC236}">
                <a16:creationId xmlns:a16="http://schemas.microsoft.com/office/drawing/2014/main" id="{67C7320D-C0D5-4F16-AE9B-39B0CB6441BC}"/>
              </a:ext>
            </a:extLst>
          </p:cNvPr>
          <p:cNvSpPr>
            <a:spLocks noEditPoints="1"/>
          </p:cNvSpPr>
          <p:nvPr/>
        </p:nvSpPr>
        <p:spPr bwMode="auto">
          <a:xfrm>
            <a:off x="5819775" y="2655893"/>
            <a:ext cx="552450" cy="394256"/>
          </a:xfrm>
          <a:custGeom>
            <a:avLst/>
            <a:gdLst>
              <a:gd name="T0" fmla="*/ 0 w 96"/>
              <a:gd name="T1" fmla="*/ 48 h 68"/>
              <a:gd name="T2" fmla="*/ 2 w 96"/>
              <a:gd name="T3" fmla="*/ 68 h 68"/>
              <a:gd name="T4" fmla="*/ 96 w 96"/>
              <a:gd name="T5" fmla="*/ 66 h 68"/>
              <a:gd name="T6" fmla="*/ 48 w 96"/>
              <a:gd name="T7" fmla="*/ 0 h 68"/>
              <a:gd name="T8" fmla="*/ 61 w 96"/>
              <a:gd name="T9" fmla="*/ 12 h 68"/>
              <a:gd name="T10" fmla="*/ 64 w 96"/>
              <a:gd name="T11" fmla="*/ 14 h 68"/>
              <a:gd name="T12" fmla="*/ 59 w 96"/>
              <a:gd name="T13" fmla="*/ 22 h 68"/>
              <a:gd name="T14" fmla="*/ 58 w 96"/>
              <a:gd name="T15" fmla="*/ 19 h 68"/>
              <a:gd name="T16" fmla="*/ 48 w 96"/>
              <a:gd name="T17" fmla="*/ 8 h 68"/>
              <a:gd name="T18" fmla="*/ 50 w 96"/>
              <a:gd name="T19" fmla="*/ 18 h 68"/>
              <a:gd name="T20" fmla="*/ 46 w 96"/>
              <a:gd name="T21" fmla="*/ 18 h 68"/>
              <a:gd name="T22" fmla="*/ 18 w 96"/>
              <a:gd name="T23" fmla="*/ 52 h 68"/>
              <a:gd name="T24" fmla="*/ 8 w 96"/>
              <a:gd name="T25" fmla="*/ 50 h 68"/>
              <a:gd name="T26" fmla="*/ 18 w 96"/>
              <a:gd name="T27" fmla="*/ 48 h 68"/>
              <a:gd name="T28" fmla="*/ 18 w 96"/>
              <a:gd name="T29" fmla="*/ 52 h 68"/>
              <a:gd name="T30" fmla="*/ 20 w 96"/>
              <a:gd name="T31" fmla="*/ 38 h 68"/>
              <a:gd name="T32" fmla="*/ 12 w 96"/>
              <a:gd name="T33" fmla="*/ 35 h 68"/>
              <a:gd name="T34" fmla="*/ 14 w 96"/>
              <a:gd name="T35" fmla="*/ 31 h 68"/>
              <a:gd name="T36" fmla="*/ 22 w 96"/>
              <a:gd name="T37" fmla="*/ 37 h 68"/>
              <a:gd name="T38" fmla="*/ 27 w 96"/>
              <a:gd name="T39" fmla="*/ 29 h 68"/>
              <a:gd name="T40" fmla="*/ 20 w 96"/>
              <a:gd name="T41" fmla="*/ 22 h 68"/>
              <a:gd name="T42" fmla="*/ 23 w 96"/>
              <a:gd name="T43" fmla="*/ 20 h 68"/>
              <a:gd name="T44" fmla="*/ 28 w 96"/>
              <a:gd name="T45" fmla="*/ 28 h 68"/>
              <a:gd name="T46" fmla="*/ 37 w 96"/>
              <a:gd name="T47" fmla="*/ 22 h 68"/>
              <a:gd name="T48" fmla="*/ 32 w 96"/>
              <a:gd name="T49" fmla="*/ 14 h 68"/>
              <a:gd name="T50" fmla="*/ 35 w 96"/>
              <a:gd name="T51" fmla="*/ 12 h 68"/>
              <a:gd name="T52" fmla="*/ 37 w 96"/>
              <a:gd name="T53" fmla="*/ 22 h 68"/>
              <a:gd name="T54" fmla="*/ 48 w 96"/>
              <a:gd name="T55" fmla="*/ 56 h 68"/>
              <a:gd name="T56" fmla="*/ 48 w 96"/>
              <a:gd name="T57" fmla="*/ 40 h 68"/>
              <a:gd name="T58" fmla="*/ 71 w 96"/>
              <a:gd name="T59" fmla="*/ 22 h 68"/>
              <a:gd name="T60" fmla="*/ 73 w 96"/>
              <a:gd name="T61" fmla="*/ 25 h 68"/>
              <a:gd name="T62" fmla="*/ 56 w 96"/>
              <a:gd name="T63" fmla="*/ 48 h 68"/>
              <a:gd name="T64" fmla="*/ 75 w 96"/>
              <a:gd name="T65" fmla="*/ 35 h 68"/>
              <a:gd name="T66" fmla="*/ 85 w 96"/>
              <a:gd name="T67" fmla="*/ 33 h 68"/>
              <a:gd name="T68" fmla="*/ 76 w 96"/>
              <a:gd name="T69" fmla="*/ 38 h 68"/>
              <a:gd name="T70" fmla="*/ 74 w 96"/>
              <a:gd name="T71" fmla="*/ 37 h 68"/>
              <a:gd name="T72" fmla="*/ 86 w 96"/>
              <a:gd name="T73" fmla="*/ 52 h 68"/>
              <a:gd name="T74" fmla="*/ 76 w 96"/>
              <a:gd name="T75" fmla="*/ 50 h 68"/>
              <a:gd name="T76" fmla="*/ 78 w 96"/>
              <a:gd name="T77" fmla="*/ 48 h 68"/>
              <a:gd name="T78" fmla="*/ 88 w 96"/>
              <a:gd name="T7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68">
                <a:moveTo>
                  <a:pt x="48" y="0"/>
                </a:moveTo>
                <a:cubicBezTo>
                  <a:pt x="22" y="0"/>
                  <a:pt x="0" y="21"/>
                  <a:pt x="0" y="48"/>
                </a:cubicBezTo>
                <a:cubicBezTo>
                  <a:pt x="0" y="66"/>
                  <a:pt x="0" y="66"/>
                  <a:pt x="0" y="66"/>
                </a:cubicBezTo>
                <a:cubicBezTo>
                  <a:pt x="0" y="67"/>
                  <a:pt x="1" y="68"/>
                  <a:pt x="2" y="68"/>
                </a:cubicBezTo>
                <a:cubicBezTo>
                  <a:pt x="94" y="68"/>
                  <a:pt x="94" y="68"/>
                  <a:pt x="94" y="68"/>
                </a:cubicBezTo>
                <a:cubicBezTo>
                  <a:pt x="95" y="68"/>
                  <a:pt x="96" y="67"/>
                  <a:pt x="96" y="66"/>
                </a:cubicBezTo>
                <a:cubicBezTo>
                  <a:pt x="96" y="48"/>
                  <a:pt x="96" y="48"/>
                  <a:pt x="96" y="48"/>
                </a:cubicBezTo>
                <a:cubicBezTo>
                  <a:pt x="96" y="21"/>
                  <a:pt x="74" y="0"/>
                  <a:pt x="48" y="0"/>
                </a:cubicBezTo>
                <a:close/>
                <a:moveTo>
                  <a:pt x="58" y="19"/>
                </a:moveTo>
                <a:cubicBezTo>
                  <a:pt x="61" y="12"/>
                  <a:pt x="61" y="12"/>
                  <a:pt x="61" y="12"/>
                </a:cubicBezTo>
                <a:cubicBezTo>
                  <a:pt x="61" y="11"/>
                  <a:pt x="62" y="10"/>
                  <a:pt x="63" y="11"/>
                </a:cubicBezTo>
                <a:cubicBezTo>
                  <a:pt x="64" y="11"/>
                  <a:pt x="65" y="12"/>
                  <a:pt x="64" y="14"/>
                </a:cubicBezTo>
                <a:cubicBezTo>
                  <a:pt x="61" y="21"/>
                  <a:pt x="61" y="21"/>
                  <a:pt x="61" y="21"/>
                </a:cubicBezTo>
                <a:cubicBezTo>
                  <a:pt x="61" y="22"/>
                  <a:pt x="60" y="22"/>
                  <a:pt x="59" y="22"/>
                </a:cubicBezTo>
                <a:cubicBezTo>
                  <a:pt x="59" y="22"/>
                  <a:pt x="59" y="22"/>
                  <a:pt x="59" y="22"/>
                </a:cubicBezTo>
                <a:cubicBezTo>
                  <a:pt x="58" y="22"/>
                  <a:pt x="57" y="20"/>
                  <a:pt x="58" y="19"/>
                </a:cubicBezTo>
                <a:close/>
                <a:moveTo>
                  <a:pt x="46" y="10"/>
                </a:moveTo>
                <a:cubicBezTo>
                  <a:pt x="46" y="9"/>
                  <a:pt x="47" y="8"/>
                  <a:pt x="48" y="8"/>
                </a:cubicBezTo>
                <a:cubicBezTo>
                  <a:pt x="49" y="8"/>
                  <a:pt x="50" y="9"/>
                  <a:pt x="50" y="10"/>
                </a:cubicBezTo>
                <a:cubicBezTo>
                  <a:pt x="50" y="18"/>
                  <a:pt x="50" y="18"/>
                  <a:pt x="50" y="18"/>
                </a:cubicBezTo>
                <a:cubicBezTo>
                  <a:pt x="50" y="19"/>
                  <a:pt x="49" y="20"/>
                  <a:pt x="48" y="20"/>
                </a:cubicBezTo>
                <a:cubicBezTo>
                  <a:pt x="47" y="20"/>
                  <a:pt x="46" y="19"/>
                  <a:pt x="46" y="18"/>
                </a:cubicBezTo>
                <a:lnTo>
                  <a:pt x="46" y="10"/>
                </a:lnTo>
                <a:close/>
                <a:moveTo>
                  <a:pt x="18" y="52"/>
                </a:moveTo>
                <a:cubicBezTo>
                  <a:pt x="10" y="52"/>
                  <a:pt x="10" y="52"/>
                  <a:pt x="10" y="52"/>
                </a:cubicBezTo>
                <a:cubicBezTo>
                  <a:pt x="9" y="52"/>
                  <a:pt x="8" y="51"/>
                  <a:pt x="8" y="50"/>
                </a:cubicBezTo>
                <a:cubicBezTo>
                  <a:pt x="8" y="49"/>
                  <a:pt x="9" y="48"/>
                  <a:pt x="10" y="48"/>
                </a:cubicBezTo>
                <a:cubicBezTo>
                  <a:pt x="18" y="48"/>
                  <a:pt x="18" y="48"/>
                  <a:pt x="18" y="48"/>
                </a:cubicBezTo>
                <a:cubicBezTo>
                  <a:pt x="19" y="48"/>
                  <a:pt x="20" y="49"/>
                  <a:pt x="20" y="50"/>
                </a:cubicBezTo>
                <a:cubicBezTo>
                  <a:pt x="20" y="51"/>
                  <a:pt x="19" y="52"/>
                  <a:pt x="18" y="52"/>
                </a:cubicBezTo>
                <a:close/>
                <a:moveTo>
                  <a:pt x="22" y="37"/>
                </a:moveTo>
                <a:cubicBezTo>
                  <a:pt x="22" y="38"/>
                  <a:pt x="21" y="38"/>
                  <a:pt x="20" y="38"/>
                </a:cubicBezTo>
                <a:cubicBezTo>
                  <a:pt x="20" y="38"/>
                  <a:pt x="20" y="38"/>
                  <a:pt x="20" y="38"/>
                </a:cubicBezTo>
                <a:cubicBezTo>
                  <a:pt x="12" y="35"/>
                  <a:pt x="12" y="35"/>
                  <a:pt x="12" y="35"/>
                </a:cubicBezTo>
                <a:cubicBezTo>
                  <a:pt x="11" y="35"/>
                  <a:pt x="11" y="34"/>
                  <a:pt x="11" y="33"/>
                </a:cubicBezTo>
                <a:cubicBezTo>
                  <a:pt x="11" y="32"/>
                  <a:pt x="13" y="31"/>
                  <a:pt x="14" y="31"/>
                </a:cubicBezTo>
                <a:cubicBezTo>
                  <a:pt x="21" y="35"/>
                  <a:pt x="21" y="35"/>
                  <a:pt x="21" y="35"/>
                </a:cubicBezTo>
                <a:cubicBezTo>
                  <a:pt x="22" y="35"/>
                  <a:pt x="23" y="36"/>
                  <a:pt x="22" y="37"/>
                </a:cubicBezTo>
                <a:close/>
                <a:moveTo>
                  <a:pt x="28" y="28"/>
                </a:moveTo>
                <a:cubicBezTo>
                  <a:pt x="28" y="28"/>
                  <a:pt x="27" y="29"/>
                  <a:pt x="27" y="29"/>
                </a:cubicBezTo>
                <a:cubicBezTo>
                  <a:pt x="26" y="29"/>
                  <a:pt x="26" y="28"/>
                  <a:pt x="25" y="28"/>
                </a:cubicBezTo>
                <a:cubicBezTo>
                  <a:pt x="20" y="22"/>
                  <a:pt x="20" y="22"/>
                  <a:pt x="20" y="22"/>
                </a:cubicBezTo>
                <a:cubicBezTo>
                  <a:pt x="19" y="22"/>
                  <a:pt x="19" y="20"/>
                  <a:pt x="20" y="20"/>
                </a:cubicBezTo>
                <a:cubicBezTo>
                  <a:pt x="21" y="19"/>
                  <a:pt x="22" y="19"/>
                  <a:pt x="23" y="20"/>
                </a:cubicBezTo>
                <a:cubicBezTo>
                  <a:pt x="28" y="25"/>
                  <a:pt x="28" y="25"/>
                  <a:pt x="28" y="25"/>
                </a:cubicBezTo>
                <a:cubicBezTo>
                  <a:pt x="29" y="26"/>
                  <a:pt x="29" y="27"/>
                  <a:pt x="28" y="28"/>
                </a:cubicBezTo>
                <a:close/>
                <a:moveTo>
                  <a:pt x="37" y="22"/>
                </a:moveTo>
                <a:cubicBezTo>
                  <a:pt x="37" y="22"/>
                  <a:pt x="37" y="22"/>
                  <a:pt x="37" y="22"/>
                </a:cubicBezTo>
                <a:cubicBezTo>
                  <a:pt x="36" y="22"/>
                  <a:pt x="35" y="22"/>
                  <a:pt x="35" y="21"/>
                </a:cubicBezTo>
                <a:cubicBezTo>
                  <a:pt x="32" y="14"/>
                  <a:pt x="32" y="14"/>
                  <a:pt x="32" y="14"/>
                </a:cubicBezTo>
                <a:cubicBezTo>
                  <a:pt x="31" y="12"/>
                  <a:pt x="32" y="11"/>
                  <a:pt x="33" y="11"/>
                </a:cubicBezTo>
                <a:cubicBezTo>
                  <a:pt x="34" y="10"/>
                  <a:pt x="35" y="11"/>
                  <a:pt x="35" y="12"/>
                </a:cubicBezTo>
                <a:cubicBezTo>
                  <a:pt x="38" y="19"/>
                  <a:pt x="38" y="19"/>
                  <a:pt x="38" y="19"/>
                </a:cubicBezTo>
                <a:cubicBezTo>
                  <a:pt x="39" y="20"/>
                  <a:pt x="38" y="22"/>
                  <a:pt x="37" y="22"/>
                </a:cubicBezTo>
                <a:close/>
                <a:moveTo>
                  <a:pt x="56" y="48"/>
                </a:moveTo>
                <a:cubicBezTo>
                  <a:pt x="56" y="52"/>
                  <a:pt x="52" y="56"/>
                  <a:pt x="48" y="56"/>
                </a:cubicBezTo>
                <a:cubicBezTo>
                  <a:pt x="44" y="56"/>
                  <a:pt x="40" y="52"/>
                  <a:pt x="40" y="48"/>
                </a:cubicBezTo>
                <a:cubicBezTo>
                  <a:pt x="40" y="43"/>
                  <a:pt x="44" y="40"/>
                  <a:pt x="48" y="40"/>
                </a:cubicBezTo>
                <a:cubicBezTo>
                  <a:pt x="49" y="40"/>
                  <a:pt x="51" y="40"/>
                  <a:pt x="52" y="41"/>
                </a:cubicBezTo>
                <a:cubicBezTo>
                  <a:pt x="71" y="22"/>
                  <a:pt x="71" y="22"/>
                  <a:pt x="71" y="22"/>
                </a:cubicBezTo>
                <a:cubicBezTo>
                  <a:pt x="71" y="22"/>
                  <a:pt x="73" y="22"/>
                  <a:pt x="73" y="22"/>
                </a:cubicBezTo>
                <a:cubicBezTo>
                  <a:pt x="74" y="23"/>
                  <a:pt x="74" y="24"/>
                  <a:pt x="73" y="25"/>
                </a:cubicBezTo>
                <a:cubicBezTo>
                  <a:pt x="55" y="44"/>
                  <a:pt x="55" y="44"/>
                  <a:pt x="55" y="44"/>
                </a:cubicBezTo>
                <a:cubicBezTo>
                  <a:pt x="56" y="45"/>
                  <a:pt x="56" y="46"/>
                  <a:pt x="56" y="48"/>
                </a:cubicBezTo>
                <a:close/>
                <a:moveTo>
                  <a:pt x="74" y="37"/>
                </a:moveTo>
                <a:cubicBezTo>
                  <a:pt x="73" y="36"/>
                  <a:pt x="74" y="35"/>
                  <a:pt x="75" y="35"/>
                </a:cubicBezTo>
                <a:cubicBezTo>
                  <a:pt x="82" y="31"/>
                  <a:pt x="82" y="31"/>
                  <a:pt x="82" y="31"/>
                </a:cubicBezTo>
                <a:cubicBezTo>
                  <a:pt x="83" y="31"/>
                  <a:pt x="85" y="32"/>
                  <a:pt x="85" y="33"/>
                </a:cubicBezTo>
                <a:cubicBezTo>
                  <a:pt x="85" y="34"/>
                  <a:pt x="85" y="35"/>
                  <a:pt x="84" y="35"/>
                </a:cubicBezTo>
                <a:cubicBezTo>
                  <a:pt x="76" y="38"/>
                  <a:pt x="76" y="38"/>
                  <a:pt x="76" y="38"/>
                </a:cubicBezTo>
                <a:cubicBezTo>
                  <a:pt x="76" y="38"/>
                  <a:pt x="76" y="38"/>
                  <a:pt x="76" y="38"/>
                </a:cubicBezTo>
                <a:cubicBezTo>
                  <a:pt x="75" y="38"/>
                  <a:pt x="74" y="38"/>
                  <a:pt x="74" y="37"/>
                </a:cubicBezTo>
                <a:close/>
                <a:moveTo>
                  <a:pt x="86" y="52"/>
                </a:moveTo>
                <a:cubicBezTo>
                  <a:pt x="86" y="52"/>
                  <a:pt x="86" y="52"/>
                  <a:pt x="86" y="52"/>
                </a:cubicBezTo>
                <a:cubicBezTo>
                  <a:pt x="78" y="52"/>
                  <a:pt x="78" y="52"/>
                  <a:pt x="78" y="52"/>
                </a:cubicBezTo>
                <a:cubicBezTo>
                  <a:pt x="77" y="52"/>
                  <a:pt x="76" y="51"/>
                  <a:pt x="76" y="50"/>
                </a:cubicBezTo>
                <a:cubicBezTo>
                  <a:pt x="76" y="49"/>
                  <a:pt x="77" y="48"/>
                  <a:pt x="78" y="48"/>
                </a:cubicBezTo>
                <a:cubicBezTo>
                  <a:pt x="78" y="48"/>
                  <a:pt x="78" y="48"/>
                  <a:pt x="78" y="48"/>
                </a:cubicBezTo>
                <a:cubicBezTo>
                  <a:pt x="86" y="48"/>
                  <a:pt x="86" y="48"/>
                  <a:pt x="86" y="48"/>
                </a:cubicBezTo>
                <a:cubicBezTo>
                  <a:pt x="87" y="48"/>
                  <a:pt x="88" y="49"/>
                  <a:pt x="88" y="50"/>
                </a:cubicBezTo>
                <a:cubicBezTo>
                  <a:pt x="88" y="51"/>
                  <a:pt x="87" y="52"/>
                  <a:pt x="8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3BCC445D-99BF-4BD6-A87A-9AB46C82F7C1}"/>
              </a:ext>
            </a:extLst>
          </p:cNvPr>
          <p:cNvSpPr txBox="1"/>
          <p:nvPr/>
        </p:nvSpPr>
        <p:spPr>
          <a:xfrm>
            <a:off x="3524250" y="3679109"/>
            <a:ext cx="5143500" cy="338554"/>
          </a:xfrm>
          <a:prstGeom prst="rect">
            <a:avLst/>
          </a:prstGeom>
          <a:noFill/>
        </p:spPr>
        <p:txBody>
          <a:bodyPr wrap="square" rtlCol="0" anchor="ctr">
            <a:spAutoFit/>
          </a:bodyPr>
          <a:lstStyle/>
          <a:p>
            <a:pPr algn="ctr"/>
            <a:r>
              <a:rPr lang="en-US" sz="1600" dirty="0">
                <a:solidFill>
                  <a:schemeClr val="bg1"/>
                </a:solidFill>
              </a:rPr>
              <a:t>- Group Project 2 (S2 – 2)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6" name="TextBox 5">
            <a:extLst>
              <a:ext uri="{FF2B5EF4-FFF2-40B4-BE49-F238E27FC236}">
                <a16:creationId xmlns:a16="http://schemas.microsoft.com/office/drawing/2014/main" id="{06F46DC4-09E8-4AA8-BAFB-4D41A162BC5C}"/>
              </a:ext>
            </a:extLst>
          </p:cNvPr>
          <p:cNvSpPr txBox="1"/>
          <p:nvPr/>
        </p:nvSpPr>
        <p:spPr>
          <a:xfrm>
            <a:off x="505548" y="5327390"/>
            <a:ext cx="2477965" cy="1177245"/>
          </a:xfrm>
          <a:prstGeom prst="rect">
            <a:avLst/>
          </a:prstGeom>
          <a:solidFill>
            <a:schemeClr val="bg1">
              <a:alpha val="12000"/>
            </a:schemeClr>
          </a:solidFill>
        </p:spPr>
        <p:txBody>
          <a:bodyPr wrap="square" rtlCol="0">
            <a:spAutoFit/>
          </a:bodyPr>
          <a:lstStyle/>
          <a:p>
            <a:r>
              <a:rPr lang="en-US" sz="1050" b="0" i="0" spc="140" baseline="0" dirty="0">
                <a:solidFill>
                  <a:schemeClr val="bg1">
                    <a:lumMod val="85000"/>
                  </a:schemeClr>
                </a:solidFill>
                <a:latin typeface="+mj-lt"/>
              </a:rPr>
              <a:t>Alfred George, </a:t>
            </a:r>
          </a:p>
          <a:p>
            <a:r>
              <a:rPr lang="en-US" sz="1050" b="0" i="0" spc="140" baseline="0" dirty="0">
                <a:solidFill>
                  <a:schemeClr val="bg1">
                    <a:lumMod val="85000"/>
                  </a:schemeClr>
                </a:solidFill>
                <a:latin typeface="+mj-lt"/>
              </a:rPr>
              <a:t>Deepa </a:t>
            </a:r>
            <a:r>
              <a:rPr lang="en-US" sz="1050" spc="140" dirty="0">
                <a:solidFill>
                  <a:schemeClr val="bg1">
                    <a:lumMod val="85000"/>
                  </a:schemeClr>
                </a:solidFill>
                <a:latin typeface="+mj-lt"/>
              </a:rPr>
              <a:t>Taneja</a:t>
            </a:r>
            <a:r>
              <a:rPr lang="en-US" sz="1050" b="0" i="0" spc="140" baseline="0" dirty="0">
                <a:solidFill>
                  <a:schemeClr val="bg1">
                    <a:lumMod val="85000"/>
                  </a:schemeClr>
                </a:solidFill>
                <a:latin typeface="+mj-lt"/>
              </a:rPr>
              <a:t> Chawla, Nikulkumar Devataja, </a:t>
            </a:r>
          </a:p>
          <a:p>
            <a:r>
              <a:rPr lang="en-US" sz="1050" b="0" i="0" spc="140" baseline="0" dirty="0">
                <a:solidFill>
                  <a:schemeClr val="bg1">
                    <a:lumMod val="85000"/>
                  </a:schemeClr>
                </a:solidFill>
                <a:latin typeface="+mj-lt"/>
              </a:rPr>
              <a:t>Pratap David Carlo, </a:t>
            </a:r>
          </a:p>
          <a:p>
            <a:r>
              <a:rPr lang="en-US" sz="1050" b="0" i="0" spc="140" baseline="0" dirty="0">
                <a:solidFill>
                  <a:schemeClr val="bg1">
                    <a:lumMod val="85000"/>
                  </a:schemeClr>
                </a:solidFill>
                <a:latin typeface="+mj-lt"/>
              </a:rPr>
              <a:t>Rajesh Gandham</a:t>
            </a:r>
            <a:endParaRPr lang="en-US" sz="1100" b="0" i="0" spc="140" baseline="0" dirty="0">
              <a:solidFill>
                <a:schemeClr val="bg1">
                  <a:lumMod val="85000"/>
                </a:schemeClr>
              </a:solidFill>
              <a:latin typeface="+mj-lt"/>
            </a:endParaRPr>
          </a:p>
          <a:p>
            <a:endParaRPr lang="en-GB" dirty="0"/>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a:xfrm>
            <a:off x="2680485" y="419022"/>
            <a:ext cx="7076423" cy="553998"/>
          </a:xfrm>
        </p:spPr>
        <p:txBody>
          <a:bodyPr/>
          <a:lstStyle/>
          <a:p>
            <a:r>
              <a:rPr lang="en-US" sz="2000" cap="none" dirty="0">
                <a:solidFill>
                  <a:srgbClr val="404040"/>
                </a:solidFill>
              </a:rPr>
              <a:t>Higher number of segments are better as they help in better analysis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Group S2 - 2</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10</a:t>
            </a:fld>
            <a:endParaRPr lang="en-US" dirty="0"/>
          </a:p>
        </p:txBody>
      </p:sp>
      <p:grpSp>
        <p:nvGrpSpPr>
          <p:cNvPr id="11" name="Group 10">
            <a:extLst>
              <a:ext uri="{FF2B5EF4-FFF2-40B4-BE49-F238E27FC236}">
                <a16:creationId xmlns:a16="http://schemas.microsoft.com/office/drawing/2014/main" id="{095571C6-E78B-432E-820B-E4F5E4306FBF}"/>
              </a:ext>
              <a:ext uri="{C183D7F6-B498-43B3-948B-1728B52AA6E4}">
                <adec:decorative xmlns:adec="http://schemas.microsoft.com/office/drawing/2017/decorative" val="1"/>
              </a:ext>
            </a:extLst>
          </p:cNvPr>
          <p:cNvGrpSpPr/>
          <p:nvPr/>
        </p:nvGrpSpPr>
        <p:grpSpPr>
          <a:xfrm>
            <a:off x="838200" y="3752850"/>
            <a:ext cx="3028950" cy="2458688"/>
            <a:chOff x="838200" y="3752850"/>
            <a:chExt cx="3028950" cy="2458688"/>
          </a:xfrm>
        </p:grpSpPr>
        <p:sp>
          <p:nvSpPr>
            <p:cNvPr id="84" name="Rectangle 83">
              <a:extLst>
                <a:ext uri="{FF2B5EF4-FFF2-40B4-BE49-F238E27FC236}">
                  <a16:creationId xmlns:a16="http://schemas.microsoft.com/office/drawing/2014/main"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321790F-CD39-47FB-80ED-9EBD430089D0}"/>
                </a:ext>
              </a:extLst>
            </p:cNvPr>
            <p:cNvSpPr/>
            <p:nvPr/>
          </p:nvSpPr>
          <p:spPr>
            <a:xfrm>
              <a:off x="1066800" y="3752850"/>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4 Segments</a:t>
              </a:r>
            </a:p>
          </p:txBody>
        </p:sp>
        <p:sp>
          <p:nvSpPr>
            <p:cNvPr id="50" name="TextBox 47">
              <a:extLst>
                <a:ext uri="{FF2B5EF4-FFF2-40B4-BE49-F238E27FC236}">
                  <a16:creationId xmlns:a16="http://schemas.microsoft.com/office/drawing/2014/main" id="{93A7AF6A-22BC-4CD2-A354-D732C3FA233C}"/>
                </a:ext>
              </a:extLst>
            </p:cNvPr>
            <p:cNvSpPr txBox="1"/>
            <p:nvPr/>
          </p:nvSpPr>
          <p:spPr>
            <a:xfrm>
              <a:off x="1005964" y="4396126"/>
              <a:ext cx="2693422" cy="2154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400" dirty="0">
                <a:solidFill>
                  <a:schemeClr val="tx1">
                    <a:lumMod val="75000"/>
                    <a:lumOff val="25000"/>
                  </a:schemeClr>
                </a:solidFill>
              </a:endParaRPr>
            </a:p>
          </p:txBody>
        </p:sp>
        <p:grpSp>
          <p:nvGrpSpPr>
            <p:cNvPr id="9" name="Group 8">
              <a:extLst>
                <a:ext uri="{FF2B5EF4-FFF2-40B4-BE49-F238E27FC236}">
                  <a16:creationId xmlns:a16="http://schemas.microsoft.com/office/drawing/2014/main"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id="{CCAE9C21-B3D7-4679-B837-F4BA7320CFB2}"/>
              </a:ext>
              <a:ext uri="{C183D7F6-B498-43B3-948B-1728B52AA6E4}">
                <adec:decorative xmlns:adec="http://schemas.microsoft.com/office/drawing/2017/decorative" val="1"/>
              </a:ext>
            </a:extLst>
          </p:cNvPr>
          <p:cNvGrpSpPr/>
          <p:nvPr/>
        </p:nvGrpSpPr>
        <p:grpSpPr>
          <a:xfrm>
            <a:off x="4581525" y="3752850"/>
            <a:ext cx="3028950" cy="2458688"/>
            <a:chOff x="4600575" y="3752850"/>
            <a:chExt cx="3028950" cy="2458688"/>
          </a:xfrm>
        </p:grpSpPr>
        <p:sp>
          <p:nvSpPr>
            <p:cNvPr id="60" name="Rectangle 59">
              <a:extLst>
                <a:ext uri="{FF2B5EF4-FFF2-40B4-BE49-F238E27FC236}">
                  <a16:creationId xmlns:a16="http://schemas.microsoft.com/office/drawing/2014/main" id="{CE964EA2-E75F-4ACF-84AC-8F703B06F6D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Rounded Corners 87">
              <a:extLst>
                <a:ext uri="{FF2B5EF4-FFF2-40B4-BE49-F238E27FC236}">
                  <a16:creationId xmlns:a16="http://schemas.microsoft.com/office/drawing/2014/main" id="{5B1D1B62-74EE-4306-A194-676901404487}"/>
                </a:ext>
              </a:extLst>
            </p:cNvPr>
            <p:cNvSpPr/>
            <p:nvPr/>
          </p:nvSpPr>
          <p:spPr>
            <a:xfrm>
              <a:off x="4829175" y="3752850"/>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5 Segments</a:t>
              </a:r>
            </a:p>
          </p:txBody>
        </p:sp>
        <p:sp>
          <p:nvSpPr>
            <p:cNvPr id="89" name="TextBox 47">
              <a:extLst>
                <a:ext uri="{FF2B5EF4-FFF2-40B4-BE49-F238E27FC236}">
                  <a16:creationId xmlns:a16="http://schemas.microsoft.com/office/drawing/2014/main" id="{1DD221D1-F384-4A12-B3A1-9380E515AA4D}"/>
                </a:ext>
              </a:extLst>
            </p:cNvPr>
            <p:cNvSpPr txBox="1"/>
            <p:nvPr/>
          </p:nvSpPr>
          <p:spPr>
            <a:xfrm>
              <a:off x="4768339" y="4396126"/>
              <a:ext cx="2693422" cy="64633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We should look at patterns carefully to identify the right number of segments.</a:t>
              </a:r>
            </a:p>
          </p:txBody>
        </p:sp>
        <p:grpSp>
          <p:nvGrpSpPr>
            <p:cNvPr id="90" name="Group 89">
              <a:extLst>
                <a:ext uri="{FF2B5EF4-FFF2-40B4-BE49-F238E27FC236}">
                  <a16:creationId xmlns:a16="http://schemas.microsoft.com/office/drawing/2014/main"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id="{6F24C558-0189-4057-9F4E-DF71D7873DAB}"/>
              </a:ext>
              <a:ext uri="{C183D7F6-B498-43B3-948B-1728B52AA6E4}">
                <adec:decorative xmlns:adec="http://schemas.microsoft.com/office/drawing/2017/decorative" val="1"/>
              </a:ext>
            </a:extLst>
          </p:cNvPr>
          <p:cNvGrpSpPr/>
          <p:nvPr/>
        </p:nvGrpSpPr>
        <p:grpSpPr>
          <a:xfrm>
            <a:off x="8324850" y="3752850"/>
            <a:ext cx="3028950" cy="2458688"/>
            <a:chOff x="4600575" y="3752850"/>
            <a:chExt cx="3028950" cy="2458688"/>
          </a:xfrm>
        </p:grpSpPr>
        <p:sp>
          <p:nvSpPr>
            <p:cNvPr id="95" name="Rectangle 94">
              <a:extLst>
                <a:ext uri="{FF2B5EF4-FFF2-40B4-BE49-F238E27FC236}">
                  <a16:creationId xmlns:a16="http://schemas.microsoft.com/office/drawing/2014/main"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Rounded Corners 96">
              <a:extLst>
                <a:ext uri="{FF2B5EF4-FFF2-40B4-BE49-F238E27FC236}">
                  <a16:creationId xmlns:a16="http://schemas.microsoft.com/office/drawing/2014/main" id="{97ADD497-A19D-4612-BEA2-0A08536668AC}"/>
                </a:ext>
              </a:extLst>
            </p:cNvPr>
            <p:cNvSpPr/>
            <p:nvPr/>
          </p:nvSpPr>
          <p:spPr>
            <a:xfrm>
              <a:off x="4829175" y="3752850"/>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6 Segments </a:t>
              </a:r>
            </a:p>
          </p:txBody>
        </p:sp>
        <p:sp>
          <p:nvSpPr>
            <p:cNvPr id="98" name="TextBox 47">
              <a:extLst>
                <a:ext uri="{FF2B5EF4-FFF2-40B4-BE49-F238E27FC236}">
                  <a16:creationId xmlns:a16="http://schemas.microsoft.com/office/drawing/2014/main" id="{2B00CA3E-327F-492E-8233-637749B20261}"/>
                </a:ext>
              </a:extLst>
            </p:cNvPr>
            <p:cNvSpPr txBox="1"/>
            <p:nvPr/>
          </p:nvSpPr>
          <p:spPr>
            <a:xfrm>
              <a:off x="4768339" y="4396126"/>
              <a:ext cx="2693422" cy="129266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More the number of segments, more specific crafted campaign can we have. 6-7 types of segments are good enough to divide customer base and run segment based campaigns</a:t>
              </a:r>
            </a:p>
          </p:txBody>
        </p:sp>
        <p:grpSp>
          <p:nvGrpSpPr>
            <p:cNvPr id="99" name="Group 98">
              <a:extLst>
                <a:ext uri="{FF2B5EF4-FFF2-40B4-BE49-F238E27FC236}">
                  <a16:creationId xmlns:a16="http://schemas.microsoft.com/office/drawing/2014/main"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8" name="Picture 37">
            <a:extLst>
              <a:ext uri="{FF2B5EF4-FFF2-40B4-BE49-F238E27FC236}">
                <a16:creationId xmlns:a16="http://schemas.microsoft.com/office/drawing/2014/main" id="{76868439-6C68-4C85-9FB1-0445BC44331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5823"/>
          <a:stretch/>
        </p:blipFill>
        <p:spPr>
          <a:xfrm>
            <a:off x="7773616" y="1421356"/>
            <a:ext cx="3746157" cy="2310799"/>
          </a:xfrm>
          <a:prstGeom prst="rect">
            <a:avLst/>
          </a:prstGeom>
        </p:spPr>
      </p:pic>
      <p:pic>
        <p:nvPicPr>
          <p:cNvPr id="12" name="Picture 11">
            <a:extLst>
              <a:ext uri="{FF2B5EF4-FFF2-40B4-BE49-F238E27FC236}">
                <a16:creationId xmlns:a16="http://schemas.microsoft.com/office/drawing/2014/main" id="{4E84A510-08E5-495A-BAA7-FA1A3C527A0B}"/>
              </a:ext>
            </a:extLst>
          </p:cNvPr>
          <p:cNvPicPr>
            <a:picLocks noChangeAspect="1"/>
          </p:cNvPicPr>
          <p:nvPr/>
        </p:nvPicPr>
        <p:blipFill>
          <a:blip r:embed="rId5">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139290" y="1455056"/>
            <a:ext cx="3876675" cy="2257425"/>
          </a:xfrm>
          <a:prstGeom prst="rect">
            <a:avLst/>
          </a:prstGeom>
        </p:spPr>
      </p:pic>
      <p:pic>
        <p:nvPicPr>
          <p:cNvPr id="14" name="Picture 13">
            <a:extLst>
              <a:ext uri="{FF2B5EF4-FFF2-40B4-BE49-F238E27FC236}">
                <a16:creationId xmlns:a16="http://schemas.microsoft.com/office/drawing/2014/main" id="{E2640178-354C-4003-88D2-CBD4BED20B4C}"/>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377562" y="1455056"/>
            <a:ext cx="3562350" cy="2143125"/>
          </a:xfrm>
          <a:prstGeom prst="rect">
            <a:avLst/>
          </a:prstGeom>
        </p:spPr>
      </p:pic>
      <p:sp>
        <p:nvSpPr>
          <p:cNvPr id="43" name="TextBox 47">
            <a:extLst>
              <a:ext uri="{FF2B5EF4-FFF2-40B4-BE49-F238E27FC236}">
                <a16:creationId xmlns:a16="http://schemas.microsoft.com/office/drawing/2014/main" id="{136B7F5F-C817-4866-965B-8BD31A52992E}"/>
              </a:ext>
            </a:extLst>
          </p:cNvPr>
          <p:cNvSpPr txBox="1"/>
          <p:nvPr/>
        </p:nvSpPr>
        <p:spPr>
          <a:xfrm>
            <a:off x="1088381" y="4345421"/>
            <a:ext cx="2693422" cy="86177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When we have very few segments, we might put customers into bigger chunks and fail to identify their needs properly. </a:t>
            </a:r>
          </a:p>
        </p:txBody>
      </p:sp>
    </p:spTree>
    <p:extLst>
      <p:ext uri="{BB962C8B-B14F-4D97-AF65-F5344CB8AC3E}">
        <p14:creationId xmlns:p14="http://schemas.microsoft.com/office/powerpoint/2010/main" val="409242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94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rgbClr val="FF7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2CA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Fm Analysis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Group S2 - 2</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11</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90634740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A35CE616-64EE-4786-BC53-A3398F142D45}"/>
              </a:ext>
              <a:ext uri="{C183D7F6-B498-43B3-948B-1728B52AA6E4}">
                <adec:decorative xmlns:adec="http://schemas.microsoft.com/office/drawing/2017/decorative" val="1"/>
              </a:ext>
            </a:extLst>
          </p:cNvPr>
          <p:cNvSpPr/>
          <p:nvPr/>
        </p:nvSpPr>
        <p:spPr>
          <a:xfrm>
            <a:off x="1545852" y="2710558"/>
            <a:ext cx="2189210" cy="218921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826258"/>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Top Customers :  They have been regularly spending high, reward them and upsell.  </a:t>
            </a:r>
            <a:endParaRPr lang="en-US" sz="1400" dirty="0">
              <a:solidFill>
                <a:schemeClr val="bg1"/>
              </a:solidFill>
            </a:endParaRP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2908617"/>
            <a:ext cx="3989558"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High Value: They spent high but not frequently, send them feedbacks and specific campaign according to their likings </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Lure Them / Work on Them: Work Hard on these they are cash cows.</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rgbClr val="D62728"/>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286243"/>
            <a:ext cx="3989558"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Let them Go: Who spend too low, possible shop hoppers. The last on the list to please. Perhaps “Sale” targets. </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3073" descr="This is an icon of a trophy.">
            <a:extLst>
              <a:ext uri="{FF2B5EF4-FFF2-40B4-BE49-F238E27FC236}">
                <a16:creationId xmlns:a16="http://schemas.microsoft.com/office/drawing/2014/main" id="{DB30C37B-BB33-491D-A3BF-5C500776BA50}"/>
              </a:ext>
            </a:extLst>
          </p:cNvPr>
          <p:cNvSpPr>
            <a:spLocks noEditPoints="1"/>
          </p:cNvSpPr>
          <p:nvPr/>
        </p:nvSpPr>
        <p:spPr bwMode="auto">
          <a:xfrm>
            <a:off x="10517781" y="1898826"/>
            <a:ext cx="285750" cy="285750"/>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CE295E"/>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724" descr="This is an icon of a chart. ">
            <a:extLst>
              <a:ext uri="{FF2B5EF4-FFF2-40B4-BE49-F238E27FC236}">
                <a16:creationId xmlns:a16="http://schemas.microsoft.com/office/drawing/2014/main" id="{DD2DB9C5-BF51-4EC7-9BB4-A353966906BB}"/>
              </a:ext>
            </a:extLst>
          </p:cNvPr>
          <p:cNvSpPr>
            <a:spLocks/>
          </p:cNvSpPr>
          <p:nvPr/>
        </p:nvSpPr>
        <p:spPr bwMode="auto">
          <a:xfrm>
            <a:off x="10521750" y="3092876"/>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1" name="Group 70" descr="This is an icon of a truck.">
            <a:extLst>
              <a:ext uri="{FF2B5EF4-FFF2-40B4-BE49-F238E27FC236}">
                <a16:creationId xmlns:a16="http://schemas.microsoft.com/office/drawing/2014/main" id="{918F6A58-01C2-4B8A-97EE-31A198442337}"/>
              </a:ext>
            </a:extLst>
          </p:cNvPr>
          <p:cNvGrpSpPr/>
          <p:nvPr/>
        </p:nvGrpSpPr>
        <p:grpSpPr>
          <a:xfrm>
            <a:off x="10516987" y="4297223"/>
            <a:ext cx="287338" cy="249238"/>
            <a:chOff x="2598738" y="2530475"/>
            <a:chExt cx="287338" cy="249238"/>
          </a:xfrm>
          <a:solidFill>
            <a:srgbClr val="7F7F7F"/>
          </a:solidFill>
        </p:grpSpPr>
        <p:sp>
          <p:nvSpPr>
            <p:cNvPr id="72" name="Freeform 527">
              <a:extLst>
                <a:ext uri="{FF2B5EF4-FFF2-40B4-BE49-F238E27FC236}">
                  <a16:creationId xmlns:a16="http://schemas.microsoft.com/office/drawing/2014/main" id="{9A958697-9F7E-46A0-A31A-A67FAB2A30DA}"/>
                </a:ext>
              </a:extLst>
            </p:cNvPr>
            <p:cNvSpPr>
              <a:spLocks/>
            </p:cNvSpPr>
            <p:nvPr/>
          </p:nvSpPr>
          <p:spPr bwMode="auto">
            <a:xfrm>
              <a:off x="2655888" y="2625725"/>
              <a:ext cx="123825" cy="134938"/>
            </a:xfrm>
            <a:custGeom>
              <a:avLst/>
              <a:gdLst>
                <a:gd name="T0" fmla="*/ 187 w 391"/>
                <a:gd name="T1" fmla="*/ 0 h 421"/>
                <a:gd name="T2" fmla="*/ 172 w 391"/>
                <a:gd name="T3" fmla="*/ 19 h 421"/>
                <a:gd name="T4" fmla="*/ 155 w 391"/>
                <a:gd name="T5" fmla="*/ 36 h 421"/>
                <a:gd name="T6" fmla="*/ 135 w 391"/>
                <a:gd name="T7" fmla="*/ 52 h 421"/>
                <a:gd name="T8" fmla="*/ 113 w 391"/>
                <a:gd name="T9" fmla="*/ 65 h 421"/>
                <a:gd name="T10" fmla="*/ 91 w 391"/>
                <a:gd name="T11" fmla="*/ 76 h 421"/>
                <a:gd name="T12" fmla="*/ 67 w 391"/>
                <a:gd name="T13" fmla="*/ 83 h 421"/>
                <a:gd name="T14" fmla="*/ 41 w 391"/>
                <a:gd name="T15" fmla="*/ 89 h 421"/>
                <a:gd name="T16" fmla="*/ 15 w 391"/>
                <a:gd name="T17" fmla="*/ 90 h 421"/>
                <a:gd name="T18" fmla="*/ 0 w 391"/>
                <a:gd name="T19" fmla="*/ 89 h 421"/>
                <a:gd name="T20" fmla="*/ 1 w 391"/>
                <a:gd name="T21" fmla="*/ 410 h 421"/>
                <a:gd name="T22" fmla="*/ 3 w 391"/>
                <a:gd name="T23" fmla="*/ 415 h 421"/>
                <a:gd name="T24" fmla="*/ 6 w 391"/>
                <a:gd name="T25" fmla="*/ 418 h 421"/>
                <a:gd name="T26" fmla="*/ 11 w 391"/>
                <a:gd name="T27" fmla="*/ 421 h 421"/>
                <a:gd name="T28" fmla="*/ 77 w 391"/>
                <a:gd name="T29" fmla="*/ 421 h 421"/>
                <a:gd name="T30" fmla="*/ 75 w 391"/>
                <a:gd name="T31" fmla="*/ 406 h 421"/>
                <a:gd name="T32" fmla="*/ 77 w 391"/>
                <a:gd name="T33" fmla="*/ 385 h 421"/>
                <a:gd name="T34" fmla="*/ 83 w 391"/>
                <a:gd name="T35" fmla="*/ 366 h 421"/>
                <a:gd name="T36" fmla="*/ 93 w 391"/>
                <a:gd name="T37" fmla="*/ 347 h 421"/>
                <a:gd name="T38" fmla="*/ 106 w 391"/>
                <a:gd name="T39" fmla="*/ 331 h 421"/>
                <a:gd name="T40" fmla="*/ 122 w 391"/>
                <a:gd name="T41" fmla="*/ 318 h 421"/>
                <a:gd name="T42" fmla="*/ 139 w 391"/>
                <a:gd name="T43" fmla="*/ 309 h 421"/>
                <a:gd name="T44" fmla="*/ 159 w 391"/>
                <a:gd name="T45" fmla="*/ 303 h 421"/>
                <a:gd name="T46" fmla="*/ 181 w 391"/>
                <a:gd name="T47" fmla="*/ 301 h 421"/>
                <a:gd name="T48" fmla="*/ 201 w 391"/>
                <a:gd name="T49" fmla="*/ 303 h 421"/>
                <a:gd name="T50" fmla="*/ 222 w 391"/>
                <a:gd name="T51" fmla="*/ 309 h 421"/>
                <a:gd name="T52" fmla="*/ 240 w 391"/>
                <a:gd name="T53" fmla="*/ 318 h 421"/>
                <a:gd name="T54" fmla="*/ 255 w 391"/>
                <a:gd name="T55" fmla="*/ 331 h 421"/>
                <a:gd name="T56" fmla="*/ 268 w 391"/>
                <a:gd name="T57" fmla="*/ 347 h 421"/>
                <a:gd name="T58" fmla="*/ 277 w 391"/>
                <a:gd name="T59" fmla="*/ 366 h 421"/>
                <a:gd name="T60" fmla="*/ 284 w 391"/>
                <a:gd name="T61" fmla="*/ 385 h 421"/>
                <a:gd name="T62" fmla="*/ 286 w 391"/>
                <a:gd name="T63" fmla="*/ 406 h 421"/>
                <a:gd name="T64" fmla="*/ 285 w 391"/>
                <a:gd name="T65" fmla="*/ 421 h 421"/>
                <a:gd name="T66" fmla="*/ 379 w 391"/>
                <a:gd name="T67" fmla="*/ 420 h 421"/>
                <a:gd name="T68" fmla="*/ 385 w 391"/>
                <a:gd name="T69" fmla="*/ 418 h 421"/>
                <a:gd name="T70" fmla="*/ 389 w 391"/>
                <a:gd name="T71" fmla="*/ 415 h 421"/>
                <a:gd name="T72" fmla="*/ 391 w 391"/>
                <a:gd name="T73" fmla="*/ 410 h 421"/>
                <a:gd name="T74" fmla="*/ 391 w 391"/>
                <a:gd name="T75" fmla="*/ 15 h 421"/>
                <a:gd name="T76" fmla="*/ 390 w 391"/>
                <a:gd name="T77" fmla="*/ 8 h 421"/>
                <a:gd name="T78" fmla="*/ 387 w 391"/>
                <a:gd name="T79" fmla="*/ 4 h 421"/>
                <a:gd name="T80" fmla="*/ 382 w 391"/>
                <a:gd name="T81" fmla="*/ 1 h 421"/>
                <a:gd name="T82" fmla="*/ 376 w 391"/>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 h="421">
                  <a:moveTo>
                    <a:pt x="376" y="0"/>
                  </a:moveTo>
                  <a:lnTo>
                    <a:pt x="187" y="0"/>
                  </a:lnTo>
                  <a:lnTo>
                    <a:pt x="180" y="9"/>
                  </a:lnTo>
                  <a:lnTo>
                    <a:pt x="172" y="19"/>
                  </a:lnTo>
                  <a:lnTo>
                    <a:pt x="164" y="28"/>
                  </a:lnTo>
                  <a:lnTo>
                    <a:pt x="155" y="36"/>
                  </a:lnTo>
                  <a:lnTo>
                    <a:pt x="145" y="45"/>
                  </a:lnTo>
                  <a:lnTo>
                    <a:pt x="135" y="52"/>
                  </a:lnTo>
                  <a:lnTo>
                    <a:pt x="125" y="59"/>
                  </a:lnTo>
                  <a:lnTo>
                    <a:pt x="113" y="65"/>
                  </a:lnTo>
                  <a:lnTo>
                    <a:pt x="103" y="71"/>
                  </a:lnTo>
                  <a:lnTo>
                    <a:pt x="91" y="76"/>
                  </a:lnTo>
                  <a:lnTo>
                    <a:pt x="79" y="80"/>
                  </a:lnTo>
                  <a:lnTo>
                    <a:pt x="67" y="83"/>
                  </a:lnTo>
                  <a:lnTo>
                    <a:pt x="54" y="87"/>
                  </a:lnTo>
                  <a:lnTo>
                    <a:pt x="41" y="89"/>
                  </a:lnTo>
                  <a:lnTo>
                    <a:pt x="29" y="90"/>
                  </a:lnTo>
                  <a:lnTo>
                    <a:pt x="15" y="90"/>
                  </a:lnTo>
                  <a:lnTo>
                    <a:pt x="7" y="90"/>
                  </a:lnTo>
                  <a:lnTo>
                    <a:pt x="0" y="89"/>
                  </a:lnTo>
                  <a:lnTo>
                    <a:pt x="0" y="406"/>
                  </a:lnTo>
                  <a:lnTo>
                    <a:pt x="1" y="410"/>
                  </a:lnTo>
                  <a:lnTo>
                    <a:pt x="1" y="412"/>
                  </a:lnTo>
                  <a:lnTo>
                    <a:pt x="3" y="415"/>
                  </a:lnTo>
                  <a:lnTo>
                    <a:pt x="4" y="417"/>
                  </a:lnTo>
                  <a:lnTo>
                    <a:pt x="6" y="418"/>
                  </a:lnTo>
                  <a:lnTo>
                    <a:pt x="9" y="420"/>
                  </a:lnTo>
                  <a:lnTo>
                    <a:pt x="11" y="421"/>
                  </a:lnTo>
                  <a:lnTo>
                    <a:pt x="15" y="421"/>
                  </a:lnTo>
                  <a:lnTo>
                    <a:pt x="77" y="421"/>
                  </a:lnTo>
                  <a:lnTo>
                    <a:pt x="76" y="414"/>
                  </a:lnTo>
                  <a:lnTo>
                    <a:pt x="75" y="406"/>
                  </a:lnTo>
                  <a:lnTo>
                    <a:pt x="76" y="396"/>
                  </a:lnTo>
                  <a:lnTo>
                    <a:pt x="77" y="385"/>
                  </a:lnTo>
                  <a:lnTo>
                    <a:pt x="80" y="375"/>
                  </a:lnTo>
                  <a:lnTo>
                    <a:pt x="83" y="366"/>
                  </a:lnTo>
                  <a:lnTo>
                    <a:pt x="88" y="356"/>
                  </a:lnTo>
                  <a:lnTo>
                    <a:pt x="93" y="347"/>
                  </a:lnTo>
                  <a:lnTo>
                    <a:pt x="99" y="339"/>
                  </a:lnTo>
                  <a:lnTo>
                    <a:pt x="106" y="331"/>
                  </a:lnTo>
                  <a:lnTo>
                    <a:pt x="113" y="325"/>
                  </a:lnTo>
                  <a:lnTo>
                    <a:pt x="122" y="318"/>
                  </a:lnTo>
                  <a:lnTo>
                    <a:pt x="130" y="313"/>
                  </a:lnTo>
                  <a:lnTo>
                    <a:pt x="139" y="309"/>
                  </a:lnTo>
                  <a:lnTo>
                    <a:pt x="150" y="305"/>
                  </a:lnTo>
                  <a:lnTo>
                    <a:pt x="159" y="303"/>
                  </a:lnTo>
                  <a:lnTo>
                    <a:pt x="170" y="301"/>
                  </a:lnTo>
                  <a:lnTo>
                    <a:pt x="181" y="301"/>
                  </a:lnTo>
                  <a:lnTo>
                    <a:pt x="192" y="301"/>
                  </a:lnTo>
                  <a:lnTo>
                    <a:pt x="201" y="303"/>
                  </a:lnTo>
                  <a:lnTo>
                    <a:pt x="212" y="305"/>
                  </a:lnTo>
                  <a:lnTo>
                    <a:pt x="222" y="309"/>
                  </a:lnTo>
                  <a:lnTo>
                    <a:pt x="230" y="313"/>
                  </a:lnTo>
                  <a:lnTo>
                    <a:pt x="240" y="318"/>
                  </a:lnTo>
                  <a:lnTo>
                    <a:pt x="247" y="325"/>
                  </a:lnTo>
                  <a:lnTo>
                    <a:pt x="255" y="331"/>
                  </a:lnTo>
                  <a:lnTo>
                    <a:pt x="261" y="339"/>
                  </a:lnTo>
                  <a:lnTo>
                    <a:pt x="268" y="347"/>
                  </a:lnTo>
                  <a:lnTo>
                    <a:pt x="273" y="356"/>
                  </a:lnTo>
                  <a:lnTo>
                    <a:pt x="277" y="366"/>
                  </a:lnTo>
                  <a:lnTo>
                    <a:pt x="282" y="375"/>
                  </a:lnTo>
                  <a:lnTo>
                    <a:pt x="284" y="385"/>
                  </a:lnTo>
                  <a:lnTo>
                    <a:pt x="285" y="396"/>
                  </a:lnTo>
                  <a:lnTo>
                    <a:pt x="286" y="406"/>
                  </a:lnTo>
                  <a:lnTo>
                    <a:pt x="286" y="414"/>
                  </a:lnTo>
                  <a:lnTo>
                    <a:pt x="285" y="421"/>
                  </a:lnTo>
                  <a:lnTo>
                    <a:pt x="376" y="421"/>
                  </a:lnTo>
                  <a:lnTo>
                    <a:pt x="379" y="420"/>
                  </a:lnTo>
                  <a:lnTo>
                    <a:pt x="382" y="420"/>
                  </a:lnTo>
                  <a:lnTo>
                    <a:pt x="385" y="418"/>
                  </a:lnTo>
                  <a:lnTo>
                    <a:pt x="387" y="417"/>
                  </a:lnTo>
                  <a:lnTo>
                    <a:pt x="389" y="415"/>
                  </a:lnTo>
                  <a:lnTo>
                    <a:pt x="390" y="412"/>
                  </a:lnTo>
                  <a:lnTo>
                    <a:pt x="391" y="410"/>
                  </a:lnTo>
                  <a:lnTo>
                    <a:pt x="391" y="406"/>
                  </a:lnTo>
                  <a:lnTo>
                    <a:pt x="391" y="15"/>
                  </a:lnTo>
                  <a:lnTo>
                    <a:pt x="391" y="12"/>
                  </a:lnTo>
                  <a:lnTo>
                    <a:pt x="390" y="8"/>
                  </a:lnTo>
                  <a:lnTo>
                    <a:pt x="389" y="6"/>
                  </a:lnTo>
                  <a:lnTo>
                    <a:pt x="387" y="4"/>
                  </a:lnTo>
                  <a:lnTo>
                    <a:pt x="385" y="2"/>
                  </a:lnTo>
                  <a:lnTo>
                    <a:pt x="382" y="1"/>
                  </a:lnTo>
                  <a:lnTo>
                    <a:pt x="379" y="0"/>
                  </a:lnTo>
                  <a:lnTo>
                    <a:pt x="376" y="0"/>
                  </a:lnTo>
                  <a:lnTo>
                    <a:pt x="3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528">
              <a:extLst>
                <a:ext uri="{FF2B5EF4-FFF2-40B4-BE49-F238E27FC236}">
                  <a16:creationId xmlns:a16="http://schemas.microsoft.com/office/drawing/2014/main" id="{83F5CED5-EC59-44A7-BB1E-6DAA3AFE7434}"/>
                </a:ext>
              </a:extLst>
            </p:cNvPr>
            <p:cNvSpPr>
              <a:spLocks/>
            </p:cNvSpPr>
            <p:nvPr/>
          </p:nvSpPr>
          <p:spPr bwMode="auto">
            <a:xfrm>
              <a:off x="2598738" y="2692400"/>
              <a:ext cx="47625" cy="9525"/>
            </a:xfrm>
            <a:custGeom>
              <a:avLst/>
              <a:gdLst>
                <a:gd name="T0" fmla="*/ 136 w 151"/>
                <a:gd name="T1" fmla="*/ 0 h 30"/>
                <a:gd name="T2" fmla="*/ 15 w 151"/>
                <a:gd name="T3" fmla="*/ 0 h 30"/>
                <a:gd name="T4" fmla="*/ 12 w 151"/>
                <a:gd name="T5" fmla="*/ 1 h 30"/>
                <a:gd name="T6" fmla="*/ 9 w 151"/>
                <a:gd name="T7" fmla="*/ 1 h 30"/>
                <a:gd name="T8" fmla="*/ 7 w 151"/>
                <a:gd name="T9" fmla="*/ 3 h 30"/>
                <a:gd name="T10" fmla="*/ 5 w 151"/>
                <a:gd name="T11" fmla="*/ 4 h 30"/>
                <a:gd name="T12" fmla="*/ 3 w 151"/>
                <a:gd name="T13" fmla="*/ 6 h 30"/>
                <a:gd name="T14" fmla="*/ 2 w 151"/>
                <a:gd name="T15" fmla="*/ 10 h 30"/>
                <a:gd name="T16" fmla="*/ 0 w 151"/>
                <a:gd name="T17" fmla="*/ 13 h 30"/>
                <a:gd name="T18" fmla="*/ 0 w 151"/>
                <a:gd name="T19" fmla="*/ 15 h 30"/>
                <a:gd name="T20" fmla="*/ 0 w 151"/>
                <a:gd name="T21" fmla="*/ 18 h 30"/>
                <a:gd name="T22" fmla="*/ 2 w 151"/>
                <a:gd name="T23" fmla="*/ 21 h 30"/>
                <a:gd name="T24" fmla="*/ 3 w 151"/>
                <a:gd name="T25" fmla="*/ 24 h 30"/>
                <a:gd name="T26" fmla="*/ 5 w 151"/>
                <a:gd name="T27" fmla="*/ 26 h 30"/>
                <a:gd name="T28" fmla="*/ 7 w 151"/>
                <a:gd name="T29" fmla="*/ 28 h 30"/>
                <a:gd name="T30" fmla="*/ 9 w 151"/>
                <a:gd name="T31" fmla="*/ 29 h 30"/>
                <a:gd name="T32" fmla="*/ 12 w 151"/>
                <a:gd name="T33" fmla="*/ 30 h 30"/>
                <a:gd name="T34" fmla="*/ 15 w 151"/>
                <a:gd name="T35" fmla="*/ 30 h 30"/>
                <a:gd name="T36" fmla="*/ 136 w 151"/>
                <a:gd name="T37" fmla="*/ 30 h 30"/>
                <a:gd name="T38" fmla="*/ 139 w 151"/>
                <a:gd name="T39" fmla="*/ 30 h 30"/>
                <a:gd name="T40" fmla="*/ 142 w 151"/>
                <a:gd name="T41" fmla="*/ 29 h 30"/>
                <a:gd name="T42" fmla="*/ 144 w 151"/>
                <a:gd name="T43" fmla="*/ 28 h 30"/>
                <a:gd name="T44" fmla="*/ 146 w 151"/>
                <a:gd name="T45" fmla="*/ 26 h 30"/>
                <a:gd name="T46" fmla="*/ 148 w 151"/>
                <a:gd name="T47" fmla="*/ 24 h 30"/>
                <a:gd name="T48" fmla="*/ 150 w 151"/>
                <a:gd name="T49" fmla="*/ 21 h 30"/>
                <a:gd name="T50" fmla="*/ 151 w 151"/>
                <a:gd name="T51" fmla="*/ 18 h 30"/>
                <a:gd name="T52" fmla="*/ 151 w 151"/>
                <a:gd name="T53" fmla="*/ 15 h 30"/>
                <a:gd name="T54" fmla="*/ 151 w 151"/>
                <a:gd name="T55" fmla="*/ 13 h 30"/>
                <a:gd name="T56" fmla="*/ 150 w 151"/>
                <a:gd name="T57" fmla="*/ 10 h 30"/>
                <a:gd name="T58" fmla="*/ 148 w 151"/>
                <a:gd name="T59" fmla="*/ 8 h 30"/>
                <a:gd name="T60" fmla="*/ 146 w 151"/>
                <a:gd name="T61" fmla="*/ 4 h 30"/>
                <a:gd name="T62" fmla="*/ 144 w 151"/>
                <a:gd name="T63" fmla="*/ 3 h 30"/>
                <a:gd name="T64" fmla="*/ 142 w 151"/>
                <a:gd name="T65" fmla="*/ 1 h 30"/>
                <a:gd name="T66" fmla="*/ 139 w 151"/>
                <a:gd name="T67" fmla="*/ 1 h 30"/>
                <a:gd name="T68" fmla="*/ 136 w 15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30">
                  <a:moveTo>
                    <a:pt x="136" y="0"/>
                  </a:moveTo>
                  <a:lnTo>
                    <a:pt x="15" y="0"/>
                  </a:lnTo>
                  <a:lnTo>
                    <a:pt x="12" y="1"/>
                  </a:lnTo>
                  <a:lnTo>
                    <a:pt x="9" y="1"/>
                  </a:lnTo>
                  <a:lnTo>
                    <a:pt x="7" y="3"/>
                  </a:lnTo>
                  <a:lnTo>
                    <a:pt x="5" y="4"/>
                  </a:lnTo>
                  <a:lnTo>
                    <a:pt x="3" y="6"/>
                  </a:lnTo>
                  <a:lnTo>
                    <a:pt x="2" y="10"/>
                  </a:lnTo>
                  <a:lnTo>
                    <a:pt x="0" y="13"/>
                  </a:lnTo>
                  <a:lnTo>
                    <a:pt x="0" y="15"/>
                  </a:lnTo>
                  <a:lnTo>
                    <a:pt x="0" y="18"/>
                  </a:lnTo>
                  <a:lnTo>
                    <a:pt x="2" y="21"/>
                  </a:lnTo>
                  <a:lnTo>
                    <a:pt x="3" y="24"/>
                  </a:lnTo>
                  <a:lnTo>
                    <a:pt x="5" y="26"/>
                  </a:lnTo>
                  <a:lnTo>
                    <a:pt x="7" y="28"/>
                  </a:lnTo>
                  <a:lnTo>
                    <a:pt x="9" y="29"/>
                  </a:lnTo>
                  <a:lnTo>
                    <a:pt x="12" y="30"/>
                  </a:lnTo>
                  <a:lnTo>
                    <a:pt x="15" y="30"/>
                  </a:lnTo>
                  <a:lnTo>
                    <a:pt x="136" y="30"/>
                  </a:lnTo>
                  <a:lnTo>
                    <a:pt x="139" y="30"/>
                  </a:lnTo>
                  <a:lnTo>
                    <a:pt x="142" y="29"/>
                  </a:lnTo>
                  <a:lnTo>
                    <a:pt x="144" y="28"/>
                  </a:lnTo>
                  <a:lnTo>
                    <a:pt x="146" y="26"/>
                  </a:lnTo>
                  <a:lnTo>
                    <a:pt x="148" y="24"/>
                  </a:lnTo>
                  <a:lnTo>
                    <a:pt x="150" y="21"/>
                  </a:lnTo>
                  <a:lnTo>
                    <a:pt x="151" y="18"/>
                  </a:lnTo>
                  <a:lnTo>
                    <a:pt x="151" y="15"/>
                  </a:lnTo>
                  <a:lnTo>
                    <a:pt x="151" y="13"/>
                  </a:lnTo>
                  <a:lnTo>
                    <a:pt x="150" y="10"/>
                  </a:lnTo>
                  <a:lnTo>
                    <a:pt x="148" y="8"/>
                  </a:lnTo>
                  <a:lnTo>
                    <a:pt x="146" y="4"/>
                  </a:lnTo>
                  <a:lnTo>
                    <a:pt x="144" y="3"/>
                  </a:lnTo>
                  <a:lnTo>
                    <a:pt x="142" y="1"/>
                  </a:lnTo>
                  <a:lnTo>
                    <a:pt x="139" y="1"/>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29">
              <a:extLst>
                <a:ext uri="{FF2B5EF4-FFF2-40B4-BE49-F238E27FC236}">
                  <a16:creationId xmlns:a16="http://schemas.microsoft.com/office/drawing/2014/main" id="{67D92154-D809-4A24-ADBA-A184552F2704}"/>
                </a:ext>
              </a:extLst>
            </p:cNvPr>
            <p:cNvSpPr>
              <a:spLocks/>
            </p:cNvSpPr>
            <p:nvPr/>
          </p:nvSpPr>
          <p:spPr bwMode="auto">
            <a:xfrm>
              <a:off x="2617788" y="2711450"/>
              <a:ext cx="28575" cy="11113"/>
            </a:xfrm>
            <a:custGeom>
              <a:avLst/>
              <a:gdLst>
                <a:gd name="T0" fmla="*/ 76 w 91"/>
                <a:gd name="T1" fmla="*/ 0 h 31"/>
                <a:gd name="T2" fmla="*/ 16 w 91"/>
                <a:gd name="T3" fmla="*/ 0 h 31"/>
                <a:gd name="T4" fmla="*/ 12 w 91"/>
                <a:gd name="T5" fmla="*/ 1 h 31"/>
                <a:gd name="T6" fmla="*/ 10 w 91"/>
                <a:gd name="T7" fmla="*/ 1 h 31"/>
                <a:gd name="T8" fmla="*/ 7 w 91"/>
                <a:gd name="T9" fmla="*/ 3 h 31"/>
                <a:gd name="T10" fmla="*/ 5 w 91"/>
                <a:gd name="T11" fmla="*/ 5 h 31"/>
                <a:gd name="T12" fmla="*/ 3 w 91"/>
                <a:gd name="T13" fmla="*/ 8 h 31"/>
                <a:gd name="T14" fmla="*/ 2 w 91"/>
                <a:gd name="T15" fmla="*/ 10 h 31"/>
                <a:gd name="T16" fmla="*/ 0 w 91"/>
                <a:gd name="T17" fmla="*/ 13 h 31"/>
                <a:gd name="T18" fmla="*/ 0 w 91"/>
                <a:gd name="T19" fmla="*/ 15 h 31"/>
                <a:gd name="T20" fmla="*/ 0 w 91"/>
                <a:gd name="T21" fmla="*/ 18 h 31"/>
                <a:gd name="T22" fmla="*/ 2 w 91"/>
                <a:gd name="T23" fmla="*/ 22 h 31"/>
                <a:gd name="T24" fmla="*/ 3 w 91"/>
                <a:gd name="T25" fmla="*/ 24 h 31"/>
                <a:gd name="T26" fmla="*/ 5 w 91"/>
                <a:gd name="T27" fmla="*/ 26 h 31"/>
                <a:gd name="T28" fmla="*/ 7 w 91"/>
                <a:gd name="T29" fmla="*/ 28 h 31"/>
                <a:gd name="T30" fmla="*/ 10 w 91"/>
                <a:gd name="T31" fmla="*/ 29 h 31"/>
                <a:gd name="T32" fmla="*/ 12 w 91"/>
                <a:gd name="T33" fmla="*/ 30 h 31"/>
                <a:gd name="T34" fmla="*/ 16 w 91"/>
                <a:gd name="T35" fmla="*/ 31 h 31"/>
                <a:gd name="T36" fmla="*/ 76 w 91"/>
                <a:gd name="T37" fmla="*/ 31 h 31"/>
                <a:gd name="T38" fmla="*/ 79 w 91"/>
                <a:gd name="T39" fmla="*/ 30 h 31"/>
                <a:gd name="T40" fmla="*/ 82 w 91"/>
                <a:gd name="T41" fmla="*/ 29 h 31"/>
                <a:gd name="T42" fmla="*/ 84 w 91"/>
                <a:gd name="T43" fmla="*/ 28 h 31"/>
                <a:gd name="T44" fmla="*/ 86 w 91"/>
                <a:gd name="T45" fmla="*/ 26 h 31"/>
                <a:gd name="T46" fmla="*/ 88 w 91"/>
                <a:gd name="T47" fmla="*/ 24 h 31"/>
                <a:gd name="T48" fmla="*/ 90 w 91"/>
                <a:gd name="T49" fmla="*/ 22 h 31"/>
                <a:gd name="T50" fmla="*/ 91 w 91"/>
                <a:gd name="T51" fmla="*/ 18 h 31"/>
                <a:gd name="T52" fmla="*/ 91 w 91"/>
                <a:gd name="T53" fmla="*/ 15 h 31"/>
                <a:gd name="T54" fmla="*/ 91 w 91"/>
                <a:gd name="T55" fmla="*/ 13 h 31"/>
                <a:gd name="T56" fmla="*/ 90 w 91"/>
                <a:gd name="T57" fmla="*/ 10 h 31"/>
                <a:gd name="T58" fmla="*/ 88 w 91"/>
                <a:gd name="T59" fmla="*/ 8 h 31"/>
                <a:gd name="T60" fmla="*/ 86 w 91"/>
                <a:gd name="T61" fmla="*/ 5 h 31"/>
                <a:gd name="T62" fmla="*/ 84 w 91"/>
                <a:gd name="T63" fmla="*/ 3 h 31"/>
                <a:gd name="T64" fmla="*/ 82 w 91"/>
                <a:gd name="T65" fmla="*/ 2 h 31"/>
                <a:gd name="T66" fmla="*/ 79 w 91"/>
                <a:gd name="T67" fmla="*/ 1 h 31"/>
                <a:gd name="T68" fmla="*/ 76 w 91"/>
                <a:gd name="T69" fmla="*/ 0 h 31"/>
                <a:gd name="T70" fmla="*/ 76 w 91"/>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31">
                  <a:moveTo>
                    <a:pt x="76" y="0"/>
                  </a:moveTo>
                  <a:lnTo>
                    <a:pt x="16" y="0"/>
                  </a:lnTo>
                  <a:lnTo>
                    <a:pt x="12" y="1"/>
                  </a:lnTo>
                  <a:lnTo>
                    <a:pt x="10" y="1"/>
                  </a:lnTo>
                  <a:lnTo>
                    <a:pt x="7" y="3"/>
                  </a:lnTo>
                  <a:lnTo>
                    <a:pt x="5" y="5"/>
                  </a:lnTo>
                  <a:lnTo>
                    <a:pt x="3" y="8"/>
                  </a:lnTo>
                  <a:lnTo>
                    <a:pt x="2" y="10"/>
                  </a:lnTo>
                  <a:lnTo>
                    <a:pt x="0" y="13"/>
                  </a:lnTo>
                  <a:lnTo>
                    <a:pt x="0" y="15"/>
                  </a:lnTo>
                  <a:lnTo>
                    <a:pt x="0" y="18"/>
                  </a:lnTo>
                  <a:lnTo>
                    <a:pt x="2" y="22"/>
                  </a:lnTo>
                  <a:lnTo>
                    <a:pt x="3" y="24"/>
                  </a:lnTo>
                  <a:lnTo>
                    <a:pt x="5" y="26"/>
                  </a:lnTo>
                  <a:lnTo>
                    <a:pt x="7" y="28"/>
                  </a:lnTo>
                  <a:lnTo>
                    <a:pt x="10" y="29"/>
                  </a:lnTo>
                  <a:lnTo>
                    <a:pt x="12" y="30"/>
                  </a:lnTo>
                  <a:lnTo>
                    <a:pt x="16" y="31"/>
                  </a:lnTo>
                  <a:lnTo>
                    <a:pt x="76" y="31"/>
                  </a:lnTo>
                  <a:lnTo>
                    <a:pt x="79" y="30"/>
                  </a:lnTo>
                  <a:lnTo>
                    <a:pt x="82" y="29"/>
                  </a:lnTo>
                  <a:lnTo>
                    <a:pt x="84" y="28"/>
                  </a:lnTo>
                  <a:lnTo>
                    <a:pt x="86" y="26"/>
                  </a:lnTo>
                  <a:lnTo>
                    <a:pt x="88" y="24"/>
                  </a:lnTo>
                  <a:lnTo>
                    <a:pt x="90" y="22"/>
                  </a:lnTo>
                  <a:lnTo>
                    <a:pt x="91" y="18"/>
                  </a:lnTo>
                  <a:lnTo>
                    <a:pt x="91" y="15"/>
                  </a:lnTo>
                  <a:lnTo>
                    <a:pt x="91" y="13"/>
                  </a:lnTo>
                  <a:lnTo>
                    <a:pt x="90" y="10"/>
                  </a:lnTo>
                  <a:lnTo>
                    <a:pt x="88" y="8"/>
                  </a:lnTo>
                  <a:lnTo>
                    <a:pt x="86" y="5"/>
                  </a:lnTo>
                  <a:lnTo>
                    <a:pt x="84" y="3"/>
                  </a:lnTo>
                  <a:lnTo>
                    <a:pt x="82" y="2"/>
                  </a:lnTo>
                  <a:lnTo>
                    <a:pt x="79" y="1"/>
                  </a:lnTo>
                  <a:lnTo>
                    <a:pt x="76"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30">
              <a:extLst>
                <a:ext uri="{FF2B5EF4-FFF2-40B4-BE49-F238E27FC236}">
                  <a16:creationId xmlns:a16="http://schemas.microsoft.com/office/drawing/2014/main" id="{C331234E-9EA9-4C57-9933-731231499C4B}"/>
                </a:ext>
              </a:extLst>
            </p:cNvPr>
            <p:cNvSpPr>
              <a:spLocks/>
            </p:cNvSpPr>
            <p:nvPr/>
          </p:nvSpPr>
          <p:spPr bwMode="auto">
            <a:xfrm>
              <a:off x="2627313" y="2732088"/>
              <a:ext cx="19050" cy="9525"/>
            </a:xfrm>
            <a:custGeom>
              <a:avLst/>
              <a:gdLst>
                <a:gd name="T0" fmla="*/ 45 w 60"/>
                <a:gd name="T1" fmla="*/ 0 h 30"/>
                <a:gd name="T2" fmla="*/ 15 w 60"/>
                <a:gd name="T3" fmla="*/ 0 h 30"/>
                <a:gd name="T4" fmla="*/ 11 w 60"/>
                <a:gd name="T5" fmla="*/ 0 h 30"/>
                <a:gd name="T6" fmla="*/ 9 w 60"/>
                <a:gd name="T7" fmla="*/ 1 h 30"/>
                <a:gd name="T8" fmla="*/ 6 w 60"/>
                <a:gd name="T9" fmla="*/ 2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7 h 30"/>
                <a:gd name="T22" fmla="*/ 1 w 60"/>
                <a:gd name="T23" fmla="*/ 21 h 30"/>
                <a:gd name="T24" fmla="*/ 2 w 60"/>
                <a:gd name="T25" fmla="*/ 23 h 30"/>
                <a:gd name="T26" fmla="*/ 4 w 60"/>
                <a:gd name="T27" fmla="*/ 26 h 30"/>
                <a:gd name="T28" fmla="*/ 6 w 60"/>
                <a:gd name="T29" fmla="*/ 27 h 30"/>
                <a:gd name="T30" fmla="*/ 9 w 60"/>
                <a:gd name="T31" fmla="*/ 29 h 30"/>
                <a:gd name="T32" fmla="*/ 11 w 60"/>
                <a:gd name="T33" fmla="*/ 29 h 30"/>
                <a:gd name="T34" fmla="*/ 15 w 60"/>
                <a:gd name="T35" fmla="*/ 30 h 30"/>
                <a:gd name="T36" fmla="*/ 45 w 60"/>
                <a:gd name="T37" fmla="*/ 30 h 30"/>
                <a:gd name="T38" fmla="*/ 48 w 60"/>
                <a:gd name="T39" fmla="*/ 29 h 30"/>
                <a:gd name="T40" fmla="*/ 51 w 60"/>
                <a:gd name="T41" fmla="*/ 29 h 30"/>
                <a:gd name="T42" fmla="*/ 53 w 60"/>
                <a:gd name="T43" fmla="*/ 27 h 30"/>
                <a:gd name="T44" fmla="*/ 55 w 60"/>
                <a:gd name="T45" fmla="*/ 26 h 30"/>
                <a:gd name="T46" fmla="*/ 57 w 60"/>
                <a:gd name="T47" fmla="*/ 23 h 30"/>
                <a:gd name="T48" fmla="*/ 59 w 60"/>
                <a:gd name="T49" fmla="*/ 21 h 30"/>
                <a:gd name="T50" fmla="*/ 60 w 60"/>
                <a:gd name="T51" fmla="*/ 17 h 30"/>
                <a:gd name="T52" fmla="*/ 60 w 60"/>
                <a:gd name="T53" fmla="*/ 15 h 30"/>
                <a:gd name="T54" fmla="*/ 60 w 60"/>
                <a:gd name="T55" fmla="*/ 12 h 30"/>
                <a:gd name="T56" fmla="*/ 59 w 60"/>
                <a:gd name="T57" fmla="*/ 9 h 30"/>
                <a:gd name="T58" fmla="*/ 57 w 60"/>
                <a:gd name="T59" fmla="*/ 7 h 30"/>
                <a:gd name="T60" fmla="*/ 55 w 60"/>
                <a:gd name="T61" fmla="*/ 5 h 30"/>
                <a:gd name="T62" fmla="*/ 53 w 60"/>
                <a:gd name="T63" fmla="*/ 2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1"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1" y="29"/>
                  </a:lnTo>
                  <a:lnTo>
                    <a:pt x="15" y="30"/>
                  </a:lnTo>
                  <a:lnTo>
                    <a:pt x="45" y="30"/>
                  </a:lnTo>
                  <a:lnTo>
                    <a:pt x="48" y="29"/>
                  </a:lnTo>
                  <a:lnTo>
                    <a:pt x="51" y="29"/>
                  </a:lnTo>
                  <a:lnTo>
                    <a:pt x="53" y="27"/>
                  </a:lnTo>
                  <a:lnTo>
                    <a:pt x="55" y="26"/>
                  </a:lnTo>
                  <a:lnTo>
                    <a:pt x="57" y="23"/>
                  </a:lnTo>
                  <a:lnTo>
                    <a:pt x="59" y="21"/>
                  </a:lnTo>
                  <a:lnTo>
                    <a:pt x="60" y="17"/>
                  </a:lnTo>
                  <a:lnTo>
                    <a:pt x="60" y="15"/>
                  </a:lnTo>
                  <a:lnTo>
                    <a:pt x="60" y="12"/>
                  </a:lnTo>
                  <a:lnTo>
                    <a:pt x="59" y="9"/>
                  </a:lnTo>
                  <a:lnTo>
                    <a:pt x="57" y="7"/>
                  </a:lnTo>
                  <a:lnTo>
                    <a:pt x="55" y="5"/>
                  </a:lnTo>
                  <a:lnTo>
                    <a:pt x="53" y="2"/>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31">
              <a:extLst>
                <a:ext uri="{FF2B5EF4-FFF2-40B4-BE49-F238E27FC236}">
                  <a16:creationId xmlns:a16="http://schemas.microsoft.com/office/drawing/2014/main" id="{6ADA05A3-1293-46DC-8224-3676BC286D78}"/>
                </a:ext>
              </a:extLst>
            </p:cNvPr>
            <p:cNvSpPr>
              <a:spLocks noEditPoints="1"/>
            </p:cNvSpPr>
            <p:nvPr/>
          </p:nvSpPr>
          <p:spPr bwMode="auto">
            <a:xfrm>
              <a:off x="2603500" y="2530475"/>
              <a:ext cx="114300" cy="114300"/>
            </a:xfrm>
            <a:custGeom>
              <a:avLst/>
              <a:gdLst>
                <a:gd name="T0" fmla="*/ 167 w 362"/>
                <a:gd name="T1" fmla="*/ 103 h 362"/>
                <a:gd name="T2" fmla="*/ 169 w 362"/>
                <a:gd name="T3" fmla="*/ 98 h 362"/>
                <a:gd name="T4" fmla="*/ 172 w 362"/>
                <a:gd name="T5" fmla="*/ 94 h 362"/>
                <a:gd name="T6" fmla="*/ 177 w 362"/>
                <a:gd name="T7" fmla="*/ 92 h 362"/>
                <a:gd name="T8" fmla="*/ 184 w 362"/>
                <a:gd name="T9" fmla="*/ 92 h 362"/>
                <a:gd name="T10" fmla="*/ 189 w 362"/>
                <a:gd name="T11" fmla="*/ 94 h 362"/>
                <a:gd name="T12" fmla="*/ 193 w 362"/>
                <a:gd name="T13" fmla="*/ 98 h 362"/>
                <a:gd name="T14" fmla="*/ 196 w 362"/>
                <a:gd name="T15" fmla="*/ 103 h 362"/>
                <a:gd name="T16" fmla="*/ 196 w 362"/>
                <a:gd name="T17" fmla="*/ 181 h 362"/>
                <a:gd name="T18" fmla="*/ 244 w 362"/>
                <a:gd name="T19" fmla="*/ 182 h 362"/>
                <a:gd name="T20" fmla="*/ 249 w 362"/>
                <a:gd name="T21" fmla="*/ 184 h 362"/>
                <a:gd name="T22" fmla="*/ 254 w 362"/>
                <a:gd name="T23" fmla="*/ 188 h 362"/>
                <a:gd name="T24" fmla="*/ 256 w 362"/>
                <a:gd name="T25" fmla="*/ 193 h 362"/>
                <a:gd name="T26" fmla="*/ 256 w 362"/>
                <a:gd name="T27" fmla="*/ 199 h 362"/>
                <a:gd name="T28" fmla="*/ 254 w 362"/>
                <a:gd name="T29" fmla="*/ 204 h 362"/>
                <a:gd name="T30" fmla="*/ 249 w 362"/>
                <a:gd name="T31" fmla="*/ 208 h 362"/>
                <a:gd name="T32" fmla="*/ 244 w 362"/>
                <a:gd name="T33" fmla="*/ 211 h 362"/>
                <a:gd name="T34" fmla="*/ 181 w 362"/>
                <a:gd name="T35" fmla="*/ 212 h 362"/>
                <a:gd name="T36" fmla="*/ 175 w 362"/>
                <a:gd name="T37" fmla="*/ 211 h 362"/>
                <a:gd name="T38" fmla="*/ 170 w 362"/>
                <a:gd name="T39" fmla="*/ 206 h 362"/>
                <a:gd name="T40" fmla="*/ 167 w 362"/>
                <a:gd name="T41" fmla="*/ 202 h 362"/>
                <a:gd name="T42" fmla="*/ 166 w 362"/>
                <a:gd name="T43" fmla="*/ 197 h 362"/>
                <a:gd name="T44" fmla="*/ 181 w 362"/>
                <a:gd name="T45" fmla="*/ 362 h 362"/>
                <a:gd name="T46" fmla="*/ 217 w 362"/>
                <a:gd name="T47" fmla="*/ 359 h 362"/>
                <a:gd name="T48" fmla="*/ 251 w 362"/>
                <a:gd name="T49" fmla="*/ 348 h 362"/>
                <a:gd name="T50" fmla="*/ 281 w 362"/>
                <a:gd name="T51" fmla="*/ 331 h 362"/>
                <a:gd name="T52" fmla="*/ 308 w 362"/>
                <a:gd name="T53" fmla="*/ 309 h 362"/>
                <a:gd name="T54" fmla="*/ 331 w 362"/>
                <a:gd name="T55" fmla="*/ 282 h 362"/>
                <a:gd name="T56" fmla="*/ 347 w 362"/>
                <a:gd name="T57" fmla="*/ 251 h 362"/>
                <a:gd name="T58" fmla="*/ 358 w 362"/>
                <a:gd name="T59" fmla="*/ 217 h 362"/>
                <a:gd name="T60" fmla="*/ 362 w 362"/>
                <a:gd name="T61" fmla="*/ 182 h 362"/>
                <a:gd name="T62" fmla="*/ 358 w 362"/>
                <a:gd name="T63" fmla="*/ 145 h 362"/>
                <a:gd name="T64" fmla="*/ 347 w 362"/>
                <a:gd name="T65" fmla="*/ 111 h 362"/>
                <a:gd name="T66" fmla="*/ 331 w 362"/>
                <a:gd name="T67" fmla="*/ 80 h 362"/>
                <a:gd name="T68" fmla="*/ 308 w 362"/>
                <a:gd name="T69" fmla="*/ 53 h 362"/>
                <a:gd name="T70" fmla="*/ 281 w 362"/>
                <a:gd name="T71" fmla="*/ 31 h 362"/>
                <a:gd name="T72" fmla="*/ 251 w 362"/>
                <a:gd name="T73" fmla="*/ 14 h 362"/>
                <a:gd name="T74" fmla="*/ 217 w 362"/>
                <a:gd name="T75" fmla="*/ 5 h 362"/>
                <a:gd name="T76" fmla="*/ 181 w 362"/>
                <a:gd name="T77" fmla="*/ 0 h 362"/>
                <a:gd name="T78" fmla="*/ 144 w 362"/>
                <a:gd name="T79" fmla="*/ 5 h 362"/>
                <a:gd name="T80" fmla="*/ 111 w 362"/>
                <a:gd name="T81" fmla="*/ 14 h 362"/>
                <a:gd name="T82" fmla="*/ 80 w 362"/>
                <a:gd name="T83" fmla="*/ 31 h 362"/>
                <a:gd name="T84" fmla="*/ 53 w 362"/>
                <a:gd name="T85" fmla="*/ 53 h 362"/>
                <a:gd name="T86" fmla="*/ 32 w 362"/>
                <a:gd name="T87" fmla="*/ 80 h 362"/>
                <a:gd name="T88" fmla="*/ 14 w 362"/>
                <a:gd name="T89" fmla="*/ 111 h 362"/>
                <a:gd name="T90" fmla="*/ 4 w 362"/>
                <a:gd name="T91" fmla="*/ 145 h 362"/>
                <a:gd name="T92" fmla="*/ 0 w 362"/>
                <a:gd name="T93" fmla="*/ 182 h 362"/>
                <a:gd name="T94" fmla="*/ 4 w 362"/>
                <a:gd name="T95" fmla="*/ 217 h 362"/>
                <a:gd name="T96" fmla="*/ 14 w 362"/>
                <a:gd name="T97" fmla="*/ 251 h 362"/>
                <a:gd name="T98" fmla="*/ 32 w 362"/>
                <a:gd name="T99" fmla="*/ 282 h 362"/>
                <a:gd name="T100" fmla="*/ 53 w 362"/>
                <a:gd name="T101" fmla="*/ 309 h 362"/>
                <a:gd name="T102" fmla="*/ 80 w 362"/>
                <a:gd name="T103" fmla="*/ 331 h 362"/>
                <a:gd name="T104" fmla="*/ 111 w 362"/>
                <a:gd name="T105" fmla="*/ 348 h 362"/>
                <a:gd name="T106" fmla="*/ 144 w 362"/>
                <a:gd name="T107" fmla="*/ 359 h 362"/>
                <a:gd name="T108" fmla="*/ 181 w 362"/>
                <a:gd name="T109"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2" h="362">
                  <a:moveTo>
                    <a:pt x="166" y="105"/>
                  </a:moveTo>
                  <a:lnTo>
                    <a:pt x="167" y="103"/>
                  </a:lnTo>
                  <a:lnTo>
                    <a:pt x="167" y="100"/>
                  </a:lnTo>
                  <a:lnTo>
                    <a:pt x="169" y="98"/>
                  </a:lnTo>
                  <a:lnTo>
                    <a:pt x="170" y="95"/>
                  </a:lnTo>
                  <a:lnTo>
                    <a:pt x="172" y="94"/>
                  </a:lnTo>
                  <a:lnTo>
                    <a:pt x="175" y="92"/>
                  </a:lnTo>
                  <a:lnTo>
                    <a:pt x="177" y="92"/>
                  </a:lnTo>
                  <a:lnTo>
                    <a:pt x="181" y="90"/>
                  </a:lnTo>
                  <a:lnTo>
                    <a:pt x="184" y="92"/>
                  </a:lnTo>
                  <a:lnTo>
                    <a:pt x="187" y="92"/>
                  </a:lnTo>
                  <a:lnTo>
                    <a:pt x="189" y="94"/>
                  </a:lnTo>
                  <a:lnTo>
                    <a:pt x="191" y="95"/>
                  </a:lnTo>
                  <a:lnTo>
                    <a:pt x="193" y="98"/>
                  </a:lnTo>
                  <a:lnTo>
                    <a:pt x="195" y="100"/>
                  </a:lnTo>
                  <a:lnTo>
                    <a:pt x="196" y="103"/>
                  </a:lnTo>
                  <a:lnTo>
                    <a:pt x="196" y="105"/>
                  </a:lnTo>
                  <a:lnTo>
                    <a:pt x="196" y="181"/>
                  </a:lnTo>
                  <a:lnTo>
                    <a:pt x="241" y="181"/>
                  </a:lnTo>
                  <a:lnTo>
                    <a:pt x="244" y="182"/>
                  </a:lnTo>
                  <a:lnTo>
                    <a:pt x="247" y="183"/>
                  </a:lnTo>
                  <a:lnTo>
                    <a:pt x="249" y="184"/>
                  </a:lnTo>
                  <a:lnTo>
                    <a:pt x="251" y="186"/>
                  </a:lnTo>
                  <a:lnTo>
                    <a:pt x="254" y="188"/>
                  </a:lnTo>
                  <a:lnTo>
                    <a:pt x="255" y="190"/>
                  </a:lnTo>
                  <a:lnTo>
                    <a:pt x="256" y="193"/>
                  </a:lnTo>
                  <a:lnTo>
                    <a:pt x="256" y="197"/>
                  </a:lnTo>
                  <a:lnTo>
                    <a:pt x="256" y="199"/>
                  </a:lnTo>
                  <a:lnTo>
                    <a:pt x="255" y="202"/>
                  </a:lnTo>
                  <a:lnTo>
                    <a:pt x="254" y="204"/>
                  </a:lnTo>
                  <a:lnTo>
                    <a:pt x="251" y="206"/>
                  </a:lnTo>
                  <a:lnTo>
                    <a:pt x="249" y="208"/>
                  </a:lnTo>
                  <a:lnTo>
                    <a:pt x="247" y="211"/>
                  </a:lnTo>
                  <a:lnTo>
                    <a:pt x="244" y="211"/>
                  </a:lnTo>
                  <a:lnTo>
                    <a:pt x="241" y="212"/>
                  </a:lnTo>
                  <a:lnTo>
                    <a:pt x="181" y="212"/>
                  </a:lnTo>
                  <a:lnTo>
                    <a:pt x="177" y="211"/>
                  </a:lnTo>
                  <a:lnTo>
                    <a:pt x="175" y="211"/>
                  </a:lnTo>
                  <a:lnTo>
                    <a:pt x="172" y="208"/>
                  </a:lnTo>
                  <a:lnTo>
                    <a:pt x="170" y="206"/>
                  </a:lnTo>
                  <a:lnTo>
                    <a:pt x="169" y="204"/>
                  </a:lnTo>
                  <a:lnTo>
                    <a:pt x="167" y="202"/>
                  </a:lnTo>
                  <a:lnTo>
                    <a:pt x="167" y="199"/>
                  </a:lnTo>
                  <a:lnTo>
                    <a:pt x="166" y="197"/>
                  </a:lnTo>
                  <a:lnTo>
                    <a:pt x="166" y="105"/>
                  </a:lnTo>
                  <a:close/>
                  <a:moveTo>
                    <a:pt x="181" y="362"/>
                  </a:moveTo>
                  <a:lnTo>
                    <a:pt x="200" y="361"/>
                  </a:lnTo>
                  <a:lnTo>
                    <a:pt x="217" y="359"/>
                  </a:lnTo>
                  <a:lnTo>
                    <a:pt x="234" y="353"/>
                  </a:lnTo>
                  <a:lnTo>
                    <a:pt x="251" y="348"/>
                  </a:lnTo>
                  <a:lnTo>
                    <a:pt x="268" y="340"/>
                  </a:lnTo>
                  <a:lnTo>
                    <a:pt x="281" y="331"/>
                  </a:lnTo>
                  <a:lnTo>
                    <a:pt x="295" y="320"/>
                  </a:lnTo>
                  <a:lnTo>
                    <a:pt x="308" y="309"/>
                  </a:lnTo>
                  <a:lnTo>
                    <a:pt x="320" y="296"/>
                  </a:lnTo>
                  <a:lnTo>
                    <a:pt x="331" y="282"/>
                  </a:lnTo>
                  <a:lnTo>
                    <a:pt x="339" y="267"/>
                  </a:lnTo>
                  <a:lnTo>
                    <a:pt x="347" y="251"/>
                  </a:lnTo>
                  <a:lnTo>
                    <a:pt x="353" y="235"/>
                  </a:lnTo>
                  <a:lnTo>
                    <a:pt x="358" y="217"/>
                  </a:lnTo>
                  <a:lnTo>
                    <a:pt x="361" y="200"/>
                  </a:lnTo>
                  <a:lnTo>
                    <a:pt x="362" y="182"/>
                  </a:lnTo>
                  <a:lnTo>
                    <a:pt x="361" y="162"/>
                  </a:lnTo>
                  <a:lnTo>
                    <a:pt x="358" y="145"/>
                  </a:lnTo>
                  <a:lnTo>
                    <a:pt x="353" y="127"/>
                  </a:lnTo>
                  <a:lnTo>
                    <a:pt x="347" y="111"/>
                  </a:lnTo>
                  <a:lnTo>
                    <a:pt x="339" y="95"/>
                  </a:lnTo>
                  <a:lnTo>
                    <a:pt x="331" y="80"/>
                  </a:lnTo>
                  <a:lnTo>
                    <a:pt x="320" y="66"/>
                  </a:lnTo>
                  <a:lnTo>
                    <a:pt x="308" y="53"/>
                  </a:lnTo>
                  <a:lnTo>
                    <a:pt x="295" y="42"/>
                  </a:lnTo>
                  <a:lnTo>
                    <a:pt x="281" y="31"/>
                  </a:lnTo>
                  <a:lnTo>
                    <a:pt x="268" y="22"/>
                  </a:lnTo>
                  <a:lnTo>
                    <a:pt x="251" y="14"/>
                  </a:lnTo>
                  <a:lnTo>
                    <a:pt x="234" y="9"/>
                  </a:lnTo>
                  <a:lnTo>
                    <a:pt x="217" y="5"/>
                  </a:lnTo>
                  <a:lnTo>
                    <a:pt x="200" y="1"/>
                  </a:lnTo>
                  <a:lnTo>
                    <a:pt x="181" y="0"/>
                  </a:lnTo>
                  <a:lnTo>
                    <a:pt x="162" y="1"/>
                  </a:lnTo>
                  <a:lnTo>
                    <a:pt x="144" y="5"/>
                  </a:lnTo>
                  <a:lnTo>
                    <a:pt x="127" y="9"/>
                  </a:lnTo>
                  <a:lnTo>
                    <a:pt x="111" y="14"/>
                  </a:lnTo>
                  <a:lnTo>
                    <a:pt x="95" y="22"/>
                  </a:lnTo>
                  <a:lnTo>
                    <a:pt x="80" y="31"/>
                  </a:lnTo>
                  <a:lnTo>
                    <a:pt x="66" y="42"/>
                  </a:lnTo>
                  <a:lnTo>
                    <a:pt x="53" y="53"/>
                  </a:lnTo>
                  <a:lnTo>
                    <a:pt x="41" y="66"/>
                  </a:lnTo>
                  <a:lnTo>
                    <a:pt x="32" y="80"/>
                  </a:lnTo>
                  <a:lnTo>
                    <a:pt x="22" y="95"/>
                  </a:lnTo>
                  <a:lnTo>
                    <a:pt x="14" y="111"/>
                  </a:lnTo>
                  <a:lnTo>
                    <a:pt x="8" y="128"/>
                  </a:lnTo>
                  <a:lnTo>
                    <a:pt x="4" y="145"/>
                  </a:lnTo>
                  <a:lnTo>
                    <a:pt x="2" y="162"/>
                  </a:lnTo>
                  <a:lnTo>
                    <a:pt x="0" y="182"/>
                  </a:lnTo>
                  <a:lnTo>
                    <a:pt x="2" y="200"/>
                  </a:lnTo>
                  <a:lnTo>
                    <a:pt x="4" y="217"/>
                  </a:lnTo>
                  <a:lnTo>
                    <a:pt x="8" y="235"/>
                  </a:lnTo>
                  <a:lnTo>
                    <a:pt x="14" y="251"/>
                  </a:lnTo>
                  <a:lnTo>
                    <a:pt x="22" y="267"/>
                  </a:lnTo>
                  <a:lnTo>
                    <a:pt x="32" y="282"/>
                  </a:lnTo>
                  <a:lnTo>
                    <a:pt x="41" y="296"/>
                  </a:lnTo>
                  <a:lnTo>
                    <a:pt x="53" y="309"/>
                  </a:lnTo>
                  <a:lnTo>
                    <a:pt x="66" y="320"/>
                  </a:lnTo>
                  <a:lnTo>
                    <a:pt x="80" y="331"/>
                  </a:lnTo>
                  <a:lnTo>
                    <a:pt x="95" y="340"/>
                  </a:lnTo>
                  <a:lnTo>
                    <a:pt x="111" y="348"/>
                  </a:lnTo>
                  <a:lnTo>
                    <a:pt x="127" y="353"/>
                  </a:lnTo>
                  <a:lnTo>
                    <a:pt x="144" y="359"/>
                  </a:lnTo>
                  <a:lnTo>
                    <a:pt x="162" y="361"/>
                  </a:lnTo>
                  <a:lnTo>
                    <a:pt x="181"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32">
              <a:extLst>
                <a:ext uri="{FF2B5EF4-FFF2-40B4-BE49-F238E27FC236}">
                  <a16:creationId xmlns:a16="http://schemas.microsoft.com/office/drawing/2014/main" id="{FA4D6B7E-6F35-4229-B442-5A400656714F}"/>
                </a:ext>
              </a:extLst>
            </p:cNvPr>
            <p:cNvSpPr>
              <a:spLocks/>
            </p:cNvSpPr>
            <p:nvPr/>
          </p:nvSpPr>
          <p:spPr bwMode="auto">
            <a:xfrm>
              <a:off x="2689225" y="2732088"/>
              <a:ext cx="47625" cy="47625"/>
            </a:xfrm>
            <a:custGeom>
              <a:avLst/>
              <a:gdLst>
                <a:gd name="T0" fmla="*/ 67 w 150"/>
                <a:gd name="T1" fmla="*/ 0 h 150"/>
                <a:gd name="T2" fmla="*/ 52 w 150"/>
                <a:gd name="T3" fmla="*/ 3 h 150"/>
                <a:gd name="T4" fmla="*/ 38 w 150"/>
                <a:gd name="T5" fmla="*/ 9 h 150"/>
                <a:gd name="T6" fmla="*/ 27 w 150"/>
                <a:gd name="T7" fmla="*/ 17 h 150"/>
                <a:gd name="T8" fmla="*/ 17 w 150"/>
                <a:gd name="T9" fmla="*/ 27 h 150"/>
                <a:gd name="T10" fmla="*/ 8 w 150"/>
                <a:gd name="T11" fmla="*/ 39 h 150"/>
                <a:gd name="T12" fmla="*/ 3 w 150"/>
                <a:gd name="T13" fmla="*/ 53 h 150"/>
                <a:gd name="T14" fmla="*/ 0 w 150"/>
                <a:gd name="T15" fmla="*/ 68 h 150"/>
                <a:gd name="T16" fmla="*/ 0 w 150"/>
                <a:gd name="T17" fmla="*/ 83 h 150"/>
                <a:gd name="T18" fmla="*/ 3 w 150"/>
                <a:gd name="T19" fmla="*/ 98 h 150"/>
                <a:gd name="T20" fmla="*/ 8 w 150"/>
                <a:gd name="T21" fmla="*/ 111 h 150"/>
                <a:gd name="T22" fmla="*/ 17 w 150"/>
                <a:gd name="T23" fmla="*/ 123 h 150"/>
                <a:gd name="T24" fmla="*/ 27 w 150"/>
                <a:gd name="T25" fmla="*/ 133 h 150"/>
                <a:gd name="T26" fmla="*/ 38 w 150"/>
                <a:gd name="T27" fmla="*/ 141 h 150"/>
                <a:gd name="T28" fmla="*/ 52 w 150"/>
                <a:gd name="T29" fmla="*/ 147 h 150"/>
                <a:gd name="T30" fmla="*/ 67 w 150"/>
                <a:gd name="T31" fmla="*/ 150 h 150"/>
                <a:gd name="T32" fmla="*/ 82 w 150"/>
                <a:gd name="T33" fmla="*/ 150 h 150"/>
                <a:gd name="T34" fmla="*/ 97 w 150"/>
                <a:gd name="T35" fmla="*/ 147 h 150"/>
                <a:gd name="T36" fmla="*/ 110 w 150"/>
                <a:gd name="T37" fmla="*/ 141 h 150"/>
                <a:gd name="T38" fmla="*/ 122 w 150"/>
                <a:gd name="T39" fmla="*/ 133 h 150"/>
                <a:gd name="T40" fmla="*/ 133 w 150"/>
                <a:gd name="T41" fmla="*/ 123 h 150"/>
                <a:gd name="T42" fmla="*/ 140 w 150"/>
                <a:gd name="T43" fmla="*/ 111 h 150"/>
                <a:gd name="T44" fmla="*/ 147 w 150"/>
                <a:gd name="T45" fmla="*/ 98 h 150"/>
                <a:gd name="T46" fmla="*/ 150 w 150"/>
                <a:gd name="T47" fmla="*/ 83 h 150"/>
                <a:gd name="T48" fmla="*/ 150 w 150"/>
                <a:gd name="T49" fmla="*/ 68 h 150"/>
                <a:gd name="T50" fmla="*/ 147 w 150"/>
                <a:gd name="T51" fmla="*/ 53 h 150"/>
                <a:gd name="T52" fmla="*/ 140 w 150"/>
                <a:gd name="T53" fmla="*/ 39 h 150"/>
                <a:gd name="T54" fmla="*/ 133 w 150"/>
                <a:gd name="T55" fmla="*/ 27 h 150"/>
                <a:gd name="T56" fmla="*/ 122 w 150"/>
                <a:gd name="T57" fmla="*/ 17 h 150"/>
                <a:gd name="T58" fmla="*/ 110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5" y="6"/>
                  </a:lnTo>
                  <a:lnTo>
                    <a:pt x="38" y="9"/>
                  </a:lnTo>
                  <a:lnTo>
                    <a:pt x="32" y="13"/>
                  </a:lnTo>
                  <a:lnTo>
                    <a:pt x="27" y="17"/>
                  </a:lnTo>
                  <a:lnTo>
                    <a:pt x="21" y="22"/>
                  </a:lnTo>
                  <a:lnTo>
                    <a:pt x="17" y="27"/>
                  </a:lnTo>
                  <a:lnTo>
                    <a:pt x="13" y="33"/>
                  </a:lnTo>
                  <a:lnTo>
                    <a:pt x="8" y="39"/>
                  </a:lnTo>
                  <a:lnTo>
                    <a:pt x="5" y="45"/>
                  </a:lnTo>
                  <a:lnTo>
                    <a:pt x="3" y="53"/>
                  </a:lnTo>
                  <a:lnTo>
                    <a:pt x="1" y="60"/>
                  </a:lnTo>
                  <a:lnTo>
                    <a:pt x="0" y="68"/>
                  </a:lnTo>
                  <a:lnTo>
                    <a:pt x="0" y="75"/>
                  </a:lnTo>
                  <a:lnTo>
                    <a:pt x="0" y="83"/>
                  </a:lnTo>
                  <a:lnTo>
                    <a:pt x="1" y="90"/>
                  </a:lnTo>
                  <a:lnTo>
                    <a:pt x="3" y="98"/>
                  </a:lnTo>
                  <a:lnTo>
                    <a:pt x="5" y="104"/>
                  </a:lnTo>
                  <a:lnTo>
                    <a:pt x="8" y="111"/>
                  </a:lnTo>
                  <a:lnTo>
                    <a:pt x="13" y="117"/>
                  </a:lnTo>
                  <a:lnTo>
                    <a:pt x="17" y="123"/>
                  </a:lnTo>
                  <a:lnTo>
                    <a:pt x="21" y="128"/>
                  </a:lnTo>
                  <a:lnTo>
                    <a:pt x="27" y="133"/>
                  </a:lnTo>
                  <a:lnTo>
                    <a:pt x="32" y="138"/>
                  </a:lnTo>
                  <a:lnTo>
                    <a:pt x="38" y="141"/>
                  </a:lnTo>
                  <a:lnTo>
                    <a:pt x="45" y="144"/>
                  </a:lnTo>
                  <a:lnTo>
                    <a:pt x="52" y="147"/>
                  </a:lnTo>
                  <a:lnTo>
                    <a:pt x="60" y="149"/>
                  </a:lnTo>
                  <a:lnTo>
                    <a:pt x="67" y="150"/>
                  </a:lnTo>
                  <a:lnTo>
                    <a:pt x="75" y="150"/>
                  </a:lnTo>
                  <a:lnTo>
                    <a:pt x="82" y="150"/>
                  </a:lnTo>
                  <a:lnTo>
                    <a:pt x="90" y="149"/>
                  </a:lnTo>
                  <a:lnTo>
                    <a:pt x="97" y="147"/>
                  </a:lnTo>
                  <a:lnTo>
                    <a:pt x="104" y="144"/>
                  </a:lnTo>
                  <a:lnTo>
                    <a:pt x="110" y="141"/>
                  </a:lnTo>
                  <a:lnTo>
                    <a:pt x="117" y="138"/>
                  </a:lnTo>
                  <a:lnTo>
                    <a:pt x="122" y="133"/>
                  </a:lnTo>
                  <a:lnTo>
                    <a:pt x="127" y="128"/>
                  </a:lnTo>
                  <a:lnTo>
                    <a:pt x="133" y="123"/>
                  </a:lnTo>
                  <a:lnTo>
                    <a:pt x="137" y="117"/>
                  </a:lnTo>
                  <a:lnTo>
                    <a:pt x="140" y="111"/>
                  </a:lnTo>
                  <a:lnTo>
                    <a:pt x="144" y="104"/>
                  </a:lnTo>
                  <a:lnTo>
                    <a:pt x="147" y="98"/>
                  </a:lnTo>
                  <a:lnTo>
                    <a:pt x="148" y="90"/>
                  </a:lnTo>
                  <a:lnTo>
                    <a:pt x="150" y="83"/>
                  </a:lnTo>
                  <a:lnTo>
                    <a:pt x="150" y="75"/>
                  </a:lnTo>
                  <a:lnTo>
                    <a:pt x="150" y="68"/>
                  </a:lnTo>
                  <a:lnTo>
                    <a:pt x="148" y="60"/>
                  </a:lnTo>
                  <a:lnTo>
                    <a:pt x="147" y="53"/>
                  </a:lnTo>
                  <a:lnTo>
                    <a:pt x="144" y="45"/>
                  </a:lnTo>
                  <a:lnTo>
                    <a:pt x="140" y="39"/>
                  </a:lnTo>
                  <a:lnTo>
                    <a:pt x="137" y="33"/>
                  </a:lnTo>
                  <a:lnTo>
                    <a:pt x="133" y="27"/>
                  </a:lnTo>
                  <a:lnTo>
                    <a:pt x="127" y="22"/>
                  </a:lnTo>
                  <a:lnTo>
                    <a:pt x="122" y="17"/>
                  </a:lnTo>
                  <a:lnTo>
                    <a:pt x="117" y="13"/>
                  </a:lnTo>
                  <a:lnTo>
                    <a:pt x="110"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33">
              <a:extLst>
                <a:ext uri="{FF2B5EF4-FFF2-40B4-BE49-F238E27FC236}">
                  <a16:creationId xmlns:a16="http://schemas.microsoft.com/office/drawing/2014/main" id="{6D3DD28D-52F5-4B38-8390-DDA8AD25B366}"/>
                </a:ext>
              </a:extLst>
            </p:cNvPr>
            <p:cNvSpPr>
              <a:spLocks noEditPoints="1"/>
            </p:cNvSpPr>
            <p:nvPr/>
          </p:nvSpPr>
          <p:spPr bwMode="auto">
            <a:xfrm>
              <a:off x="2789238" y="2654300"/>
              <a:ext cx="96838" cy="106363"/>
            </a:xfrm>
            <a:custGeom>
              <a:avLst/>
              <a:gdLst>
                <a:gd name="T0" fmla="*/ 30 w 301"/>
                <a:gd name="T1" fmla="*/ 30 h 331"/>
                <a:gd name="T2" fmla="*/ 250 w 301"/>
                <a:gd name="T3" fmla="*/ 150 h 331"/>
                <a:gd name="T4" fmla="*/ 301 w 301"/>
                <a:gd name="T5" fmla="*/ 165 h 331"/>
                <a:gd name="T6" fmla="*/ 300 w 301"/>
                <a:gd name="T7" fmla="*/ 161 h 331"/>
                <a:gd name="T8" fmla="*/ 300 w 301"/>
                <a:gd name="T9" fmla="*/ 160 h 331"/>
                <a:gd name="T10" fmla="*/ 297 w 301"/>
                <a:gd name="T11" fmla="*/ 155 h 331"/>
                <a:gd name="T12" fmla="*/ 297 w 301"/>
                <a:gd name="T13" fmla="*/ 155 h 331"/>
                <a:gd name="T14" fmla="*/ 144 w 301"/>
                <a:gd name="T15" fmla="*/ 2 h 331"/>
                <a:gd name="T16" fmla="*/ 138 w 301"/>
                <a:gd name="T17" fmla="*/ 0 h 331"/>
                <a:gd name="T18" fmla="*/ 15 w 301"/>
                <a:gd name="T19" fmla="*/ 0 h 331"/>
                <a:gd name="T20" fmla="*/ 10 w 301"/>
                <a:gd name="T21" fmla="*/ 1 h 331"/>
                <a:gd name="T22" fmla="*/ 4 w 301"/>
                <a:gd name="T23" fmla="*/ 4 h 331"/>
                <a:gd name="T24" fmla="*/ 1 w 301"/>
                <a:gd name="T25" fmla="*/ 10 h 331"/>
                <a:gd name="T26" fmla="*/ 0 w 301"/>
                <a:gd name="T27" fmla="*/ 15 h 331"/>
                <a:gd name="T28" fmla="*/ 0 w 301"/>
                <a:gd name="T29" fmla="*/ 316 h 331"/>
                <a:gd name="T30" fmla="*/ 1 w 301"/>
                <a:gd name="T31" fmla="*/ 322 h 331"/>
                <a:gd name="T32" fmla="*/ 4 w 301"/>
                <a:gd name="T33" fmla="*/ 327 h 331"/>
                <a:gd name="T34" fmla="*/ 10 w 301"/>
                <a:gd name="T35" fmla="*/ 330 h 331"/>
                <a:gd name="T36" fmla="*/ 15 w 301"/>
                <a:gd name="T37" fmla="*/ 331 h 331"/>
                <a:gd name="T38" fmla="*/ 31 w 301"/>
                <a:gd name="T39" fmla="*/ 324 h 331"/>
                <a:gd name="T40" fmla="*/ 31 w 301"/>
                <a:gd name="T41" fmla="*/ 306 h 331"/>
                <a:gd name="T42" fmla="*/ 35 w 301"/>
                <a:gd name="T43" fmla="*/ 285 h 331"/>
                <a:gd name="T44" fmla="*/ 43 w 301"/>
                <a:gd name="T45" fmla="*/ 266 h 331"/>
                <a:gd name="T46" fmla="*/ 55 w 301"/>
                <a:gd name="T47" fmla="*/ 249 h 331"/>
                <a:gd name="T48" fmla="*/ 69 w 301"/>
                <a:gd name="T49" fmla="*/ 235 h 331"/>
                <a:gd name="T50" fmla="*/ 86 w 301"/>
                <a:gd name="T51" fmla="*/ 223 h 331"/>
                <a:gd name="T52" fmla="*/ 104 w 301"/>
                <a:gd name="T53" fmla="*/ 215 h 331"/>
                <a:gd name="T54" fmla="*/ 126 w 301"/>
                <a:gd name="T55" fmla="*/ 211 h 331"/>
                <a:gd name="T56" fmla="*/ 147 w 301"/>
                <a:gd name="T57" fmla="*/ 211 h 331"/>
                <a:gd name="T58" fmla="*/ 167 w 301"/>
                <a:gd name="T59" fmla="*/ 215 h 331"/>
                <a:gd name="T60" fmla="*/ 186 w 301"/>
                <a:gd name="T61" fmla="*/ 223 h 331"/>
                <a:gd name="T62" fmla="*/ 203 w 301"/>
                <a:gd name="T63" fmla="*/ 235 h 331"/>
                <a:gd name="T64" fmla="*/ 217 w 301"/>
                <a:gd name="T65" fmla="*/ 249 h 331"/>
                <a:gd name="T66" fmla="*/ 229 w 301"/>
                <a:gd name="T67" fmla="*/ 266 h 331"/>
                <a:gd name="T68" fmla="*/ 236 w 301"/>
                <a:gd name="T69" fmla="*/ 285 h 331"/>
                <a:gd name="T70" fmla="*/ 240 w 301"/>
                <a:gd name="T71" fmla="*/ 306 h 331"/>
                <a:gd name="T72" fmla="*/ 241 w 301"/>
                <a:gd name="T73" fmla="*/ 324 h 331"/>
                <a:gd name="T74" fmla="*/ 286 w 301"/>
                <a:gd name="T75" fmla="*/ 331 h 331"/>
                <a:gd name="T76" fmla="*/ 292 w 301"/>
                <a:gd name="T77" fmla="*/ 330 h 331"/>
                <a:gd name="T78" fmla="*/ 297 w 301"/>
                <a:gd name="T79" fmla="*/ 327 h 331"/>
                <a:gd name="T80" fmla="*/ 300 w 301"/>
                <a:gd name="T81" fmla="*/ 322 h 331"/>
                <a:gd name="T82" fmla="*/ 301 w 301"/>
                <a:gd name="T83" fmla="*/ 316 h 331"/>
                <a:gd name="T84" fmla="*/ 301 w 301"/>
                <a:gd name="T85" fmla="*/ 1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31">
                  <a:moveTo>
                    <a:pt x="30" y="150"/>
                  </a:moveTo>
                  <a:lnTo>
                    <a:pt x="30" y="30"/>
                  </a:lnTo>
                  <a:lnTo>
                    <a:pt x="130" y="30"/>
                  </a:lnTo>
                  <a:lnTo>
                    <a:pt x="250" y="150"/>
                  </a:lnTo>
                  <a:lnTo>
                    <a:pt x="30" y="150"/>
                  </a:lnTo>
                  <a:close/>
                  <a:moveTo>
                    <a:pt x="301" y="165"/>
                  </a:moveTo>
                  <a:lnTo>
                    <a:pt x="300" y="163"/>
                  </a:lnTo>
                  <a:lnTo>
                    <a:pt x="300" y="161"/>
                  </a:lnTo>
                  <a:lnTo>
                    <a:pt x="300" y="160"/>
                  </a:lnTo>
                  <a:lnTo>
                    <a:pt x="300" y="160"/>
                  </a:lnTo>
                  <a:lnTo>
                    <a:pt x="298" y="156"/>
                  </a:lnTo>
                  <a:lnTo>
                    <a:pt x="297" y="155"/>
                  </a:lnTo>
                  <a:lnTo>
                    <a:pt x="297" y="155"/>
                  </a:lnTo>
                  <a:lnTo>
                    <a:pt x="297" y="155"/>
                  </a:lnTo>
                  <a:lnTo>
                    <a:pt x="147" y="4"/>
                  </a:lnTo>
                  <a:lnTo>
                    <a:pt x="144" y="2"/>
                  </a:lnTo>
                  <a:lnTo>
                    <a:pt x="142" y="1"/>
                  </a:lnTo>
                  <a:lnTo>
                    <a:pt x="138" y="0"/>
                  </a:lnTo>
                  <a:lnTo>
                    <a:pt x="136" y="0"/>
                  </a:lnTo>
                  <a:lnTo>
                    <a:pt x="15" y="0"/>
                  </a:lnTo>
                  <a:lnTo>
                    <a:pt x="12" y="0"/>
                  </a:lnTo>
                  <a:lnTo>
                    <a:pt x="10" y="1"/>
                  </a:lnTo>
                  <a:lnTo>
                    <a:pt x="7" y="2"/>
                  </a:lnTo>
                  <a:lnTo>
                    <a:pt x="4" y="4"/>
                  </a:lnTo>
                  <a:lnTo>
                    <a:pt x="3" y="6"/>
                  </a:lnTo>
                  <a:lnTo>
                    <a:pt x="1" y="10"/>
                  </a:lnTo>
                  <a:lnTo>
                    <a:pt x="1" y="12"/>
                  </a:lnTo>
                  <a:lnTo>
                    <a:pt x="0" y="15"/>
                  </a:lnTo>
                  <a:lnTo>
                    <a:pt x="0" y="165"/>
                  </a:lnTo>
                  <a:lnTo>
                    <a:pt x="0" y="316"/>
                  </a:lnTo>
                  <a:lnTo>
                    <a:pt x="1" y="320"/>
                  </a:lnTo>
                  <a:lnTo>
                    <a:pt x="1" y="322"/>
                  </a:lnTo>
                  <a:lnTo>
                    <a:pt x="3" y="325"/>
                  </a:lnTo>
                  <a:lnTo>
                    <a:pt x="4" y="327"/>
                  </a:lnTo>
                  <a:lnTo>
                    <a:pt x="7" y="328"/>
                  </a:lnTo>
                  <a:lnTo>
                    <a:pt x="10" y="330"/>
                  </a:lnTo>
                  <a:lnTo>
                    <a:pt x="12" y="331"/>
                  </a:lnTo>
                  <a:lnTo>
                    <a:pt x="15" y="331"/>
                  </a:lnTo>
                  <a:lnTo>
                    <a:pt x="31" y="331"/>
                  </a:lnTo>
                  <a:lnTo>
                    <a:pt x="31" y="324"/>
                  </a:lnTo>
                  <a:lnTo>
                    <a:pt x="30" y="316"/>
                  </a:lnTo>
                  <a:lnTo>
                    <a:pt x="31" y="306"/>
                  </a:lnTo>
                  <a:lnTo>
                    <a:pt x="32" y="295"/>
                  </a:lnTo>
                  <a:lnTo>
                    <a:pt x="35" y="285"/>
                  </a:lnTo>
                  <a:lnTo>
                    <a:pt x="39" y="276"/>
                  </a:lnTo>
                  <a:lnTo>
                    <a:pt x="43" y="266"/>
                  </a:lnTo>
                  <a:lnTo>
                    <a:pt x="48" y="257"/>
                  </a:lnTo>
                  <a:lnTo>
                    <a:pt x="55" y="249"/>
                  </a:lnTo>
                  <a:lnTo>
                    <a:pt x="61" y="241"/>
                  </a:lnTo>
                  <a:lnTo>
                    <a:pt x="69" y="235"/>
                  </a:lnTo>
                  <a:lnTo>
                    <a:pt x="77" y="228"/>
                  </a:lnTo>
                  <a:lnTo>
                    <a:pt x="86" y="223"/>
                  </a:lnTo>
                  <a:lnTo>
                    <a:pt x="94" y="219"/>
                  </a:lnTo>
                  <a:lnTo>
                    <a:pt x="104" y="215"/>
                  </a:lnTo>
                  <a:lnTo>
                    <a:pt x="115" y="213"/>
                  </a:lnTo>
                  <a:lnTo>
                    <a:pt x="126" y="211"/>
                  </a:lnTo>
                  <a:lnTo>
                    <a:pt x="136" y="211"/>
                  </a:lnTo>
                  <a:lnTo>
                    <a:pt x="147" y="211"/>
                  </a:lnTo>
                  <a:lnTo>
                    <a:pt x="157" y="213"/>
                  </a:lnTo>
                  <a:lnTo>
                    <a:pt x="167" y="215"/>
                  </a:lnTo>
                  <a:lnTo>
                    <a:pt x="177" y="219"/>
                  </a:lnTo>
                  <a:lnTo>
                    <a:pt x="186" y="223"/>
                  </a:lnTo>
                  <a:lnTo>
                    <a:pt x="194" y="228"/>
                  </a:lnTo>
                  <a:lnTo>
                    <a:pt x="203" y="235"/>
                  </a:lnTo>
                  <a:lnTo>
                    <a:pt x="210" y="241"/>
                  </a:lnTo>
                  <a:lnTo>
                    <a:pt x="217" y="249"/>
                  </a:lnTo>
                  <a:lnTo>
                    <a:pt x="223" y="257"/>
                  </a:lnTo>
                  <a:lnTo>
                    <a:pt x="229" y="266"/>
                  </a:lnTo>
                  <a:lnTo>
                    <a:pt x="233" y="276"/>
                  </a:lnTo>
                  <a:lnTo>
                    <a:pt x="236" y="285"/>
                  </a:lnTo>
                  <a:lnTo>
                    <a:pt x="239" y="295"/>
                  </a:lnTo>
                  <a:lnTo>
                    <a:pt x="240" y="306"/>
                  </a:lnTo>
                  <a:lnTo>
                    <a:pt x="241" y="316"/>
                  </a:lnTo>
                  <a:lnTo>
                    <a:pt x="241" y="324"/>
                  </a:lnTo>
                  <a:lnTo>
                    <a:pt x="240" y="331"/>
                  </a:lnTo>
                  <a:lnTo>
                    <a:pt x="286" y="331"/>
                  </a:lnTo>
                  <a:lnTo>
                    <a:pt x="290" y="330"/>
                  </a:lnTo>
                  <a:lnTo>
                    <a:pt x="292" y="330"/>
                  </a:lnTo>
                  <a:lnTo>
                    <a:pt x="295" y="328"/>
                  </a:lnTo>
                  <a:lnTo>
                    <a:pt x="297" y="327"/>
                  </a:lnTo>
                  <a:lnTo>
                    <a:pt x="299" y="325"/>
                  </a:lnTo>
                  <a:lnTo>
                    <a:pt x="300" y="322"/>
                  </a:lnTo>
                  <a:lnTo>
                    <a:pt x="301" y="320"/>
                  </a:lnTo>
                  <a:lnTo>
                    <a:pt x="301" y="316"/>
                  </a:lnTo>
                  <a:lnTo>
                    <a:pt x="301" y="165"/>
                  </a:lnTo>
                  <a:lnTo>
                    <a:pt x="301" y="165"/>
                  </a:lnTo>
                  <a:lnTo>
                    <a:pt x="301"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4">
              <a:extLst>
                <a:ext uri="{FF2B5EF4-FFF2-40B4-BE49-F238E27FC236}">
                  <a16:creationId xmlns:a16="http://schemas.microsoft.com/office/drawing/2014/main" id="{2D77E4FC-731D-463A-A8FC-DC45F2A0E1AA}"/>
                </a:ext>
              </a:extLst>
            </p:cNvPr>
            <p:cNvSpPr>
              <a:spLocks/>
            </p:cNvSpPr>
            <p:nvPr/>
          </p:nvSpPr>
          <p:spPr bwMode="auto">
            <a:xfrm>
              <a:off x="2808288" y="2732088"/>
              <a:ext cx="49213" cy="47625"/>
            </a:xfrm>
            <a:custGeom>
              <a:avLst/>
              <a:gdLst>
                <a:gd name="T0" fmla="*/ 68 w 151"/>
                <a:gd name="T1" fmla="*/ 0 h 150"/>
                <a:gd name="T2" fmla="*/ 54 w 151"/>
                <a:gd name="T3" fmla="*/ 3 h 150"/>
                <a:gd name="T4" fmla="*/ 40 w 151"/>
                <a:gd name="T5" fmla="*/ 9 h 150"/>
                <a:gd name="T6" fmla="*/ 28 w 151"/>
                <a:gd name="T7" fmla="*/ 17 h 150"/>
                <a:gd name="T8" fmla="*/ 17 w 151"/>
                <a:gd name="T9" fmla="*/ 27 h 150"/>
                <a:gd name="T10" fmla="*/ 10 w 151"/>
                <a:gd name="T11" fmla="*/ 39 h 150"/>
                <a:gd name="T12" fmla="*/ 4 w 151"/>
                <a:gd name="T13" fmla="*/ 53 h 150"/>
                <a:gd name="T14" fmla="*/ 1 w 151"/>
                <a:gd name="T15" fmla="*/ 68 h 150"/>
                <a:gd name="T16" fmla="*/ 1 w 151"/>
                <a:gd name="T17" fmla="*/ 83 h 150"/>
                <a:gd name="T18" fmla="*/ 4 w 151"/>
                <a:gd name="T19" fmla="*/ 98 h 150"/>
                <a:gd name="T20" fmla="*/ 10 w 151"/>
                <a:gd name="T21" fmla="*/ 111 h 150"/>
                <a:gd name="T22" fmla="*/ 17 w 151"/>
                <a:gd name="T23" fmla="*/ 123 h 150"/>
                <a:gd name="T24" fmla="*/ 28 w 151"/>
                <a:gd name="T25" fmla="*/ 133 h 150"/>
                <a:gd name="T26" fmla="*/ 40 w 151"/>
                <a:gd name="T27" fmla="*/ 141 h 150"/>
                <a:gd name="T28" fmla="*/ 54 w 151"/>
                <a:gd name="T29" fmla="*/ 147 h 150"/>
                <a:gd name="T30" fmla="*/ 68 w 151"/>
                <a:gd name="T31" fmla="*/ 150 h 150"/>
                <a:gd name="T32" fmla="*/ 84 w 151"/>
                <a:gd name="T33" fmla="*/ 150 h 150"/>
                <a:gd name="T34" fmla="*/ 98 w 151"/>
                <a:gd name="T35" fmla="*/ 147 h 150"/>
                <a:gd name="T36" fmla="*/ 112 w 151"/>
                <a:gd name="T37" fmla="*/ 141 h 150"/>
                <a:gd name="T38" fmla="*/ 124 w 151"/>
                <a:gd name="T39" fmla="*/ 133 h 150"/>
                <a:gd name="T40" fmla="*/ 134 w 151"/>
                <a:gd name="T41" fmla="*/ 123 h 150"/>
                <a:gd name="T42" fmla="*/ 142 w 151"/>
                <a:gd name="T43" fmla="*/ 111 h 150"/>
                <a:gd name="T44" fmla="*/ 148 w 151"/>
                <a:gd name="T45" fmla="*/ 98 h 150"/>
                <a:gd name="T46" fmla="*/ 150 w 151"/>
                <a:gd name="T47" fmla="*/ 83 h 150"/>
                <a:gd name="T48" fmla="*/ 150 w 151"/>
                <a:gd name="T49" fmla="*/ 68 h 150"/>
                <a:gd name="T50" fmla="*/ 148 w 151"/>
                <a:gd name="T51" fmla="*/ 53 h 150"/>
                <a:gd name="T52" fmla="*/ 142 w 151"/>
                <a:gd name="T53" fmla="*/ 39 h 150"/>
                <a:gd name="T54" fmla="*/ 134 w 151"/>
                <a:gd name="T55" fmla="*/ 27 h 150"/>
                <a:gd name="T56" fmla="*/ 124 w 151"/>
                <a:gd name="T57" fmla="*/ 17 h 150"/>
                <a:gd name="T58" fmla="*/ 112 w 151"/>
                <a:gd name="T59" fmla="*/ 9 h 150"/>
                <a:gd name="T60" fmla="*/ 98 w 151"/>
                <a:gd name="T61" fmla="*/ 3 h 150"/>
                <a:gd name="T62" fmla="*/ 84 w 151"/>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0">
                  <a:moveTo>
                    <a:pt x="76" y="0"/>
                  </a:moveTo>
                  <a:lnTo>
                    <a:pt x="68" y="0"/>
                  </a:lnTo>
                  <a:lnTo>
                    <a:pt x="60" y="1"/>
                  </a:lnTo>
                  <a:lnTo>
                    <a:pt x="54" y="3"/>
                  </a:lnTo>
                  <a:lnTo>
                    <a:pt x="46" y="6"/>
                  </a:lnTo>
                  <a:lnTo>
                    <a:pt x="40" y="9"/>
                  </a:lnTo>
                  <a:lnTo>
                    <a:pt x="33" y="13"/>
                  </a:lnTo>
                  <a:lnTo>
                    <a:pt x="28" y="17"/>
                  </a:lnTo>
                  <a:lnTo>
                    <a:pt x="23" y="22"/>
                  </a:lnTo>
                  <a:lnTo>
                    <a:pt x="17" y="27"/>
                  </a:lnTo>
                  <a:lnTo>
                    <a:pt x="13" y="33"/>
                  </a:lnTo>
                  <a:lnTo>
                    <a:pt x="10" y="39"/>
                  </a:lnTo>
                  <a:lnTo>
                    <a:pt x="7" y="45"/>
                  </a:lnTo>
                  <a:lnTo>
                    <a:pt x="4" y="53"/>
                  </a:lnTo>
                  <a:lnTo>
                    <a:pt x="2" y="60"/>
                  </a:lnTo>
                  <a:lnTo>
                    <a:pt x="1" y="68"/>
                  </a:lnTo>
                  <a:lnTo>
                    <a:pt x="0" y="75"/>
                  </a:lnTo>
                  <a:lnTo>
                    <a:pt x="1" y="83"/>
                  </a:lnTo>
                  <a:lnTo>
                    <a:pt x="2" y="90"/>
                  </a:lnTo>
                  <a:lnTo>
                    <a:pt x="4" y="98"/>
                  </a:lnTo>
                  <a:lnTo>
                    <a:pt x="7" y="104"/>
                  </a:lnTo>
                  <a:lnTo>
                    <a:pt x="10" y="111"/>
                  </a:lnTo>
                  <a:lnTo>
                    <a:pt x="13" y="117"/>
                  </a:lnTo>
                  <a:lnTo>
                    <a:pt x="17" y="123"/>
                  </a:lnTo>
                  <a:lnTo>
                    <a:pt x="23" y="128"/>
                  </a:lnTo>
                  <a:lnTo>
                    <a:pt x="28" y="133"/>
                  </a:lnTo>
                  <a:lnTo>
                    <a:pt x="33" y="138"/>
                  </a:lnTo>
                  <a:lnTo>
                    <a:pt x="40" y="141"/>
                  </a:lnTo>
                  <a:lnTo>
                    <a:pt x="46" y="144"/>
                  </a:lnTo>
                  <a:lnTo>
                    <a:pt x="54" y="147"/>
                  </a:lnTo>
                  <a:lnTo>
                    <a:pt x="60" y="149"/>
                  </a:lnTo>
                  <a:lnTo>
                    <a:pt x="68" y="150"/>
                  </a:lnTo>
                  <a:lnTo>
                    <a:pt x="76" y="150"/>
                  </a:lnTo>
                  <a:lnTo>
                    <a:pt x="84" y="150"/>
                  </a:lnTo>
                  <a:lnTo>
                    <a:pt x="91" y="149"/>
                  </a:lnTo>
                  <a:lnTo>
                    <a:pt x="98" y="147"/>
                  </a:lnTo>
                  <a:lnTo>
                    <a:pt x="105" y="144"/>
                  </a:lnTo>
                  <a:lnTo>
                    <a:pt x="112" y="141"/>
                  </a:lnTo>
                  <a:lnTo>
                    <a:pt x="118" y="138"/>
                  </a:lnTo>
                  <a:lnTo>
                    <a:pt x="124" y="133"/>
                  </a:lnTo>
                  <a:lnTo>
                    <a:pt x="129" y="128"/>
                  </a:lnTo>
                  <a:lnTo>
                    <a:pt x="134" y="123"/>
                  </a:lnTo>
                  <a:lnTo>
                    <a:pt x="139" y="117"/>
                  </a:lnTo>
                  <a:lnTo>
                    <a:pt x="142" y="111"/>
                  </a:lnTo>
                  <a:lnTo>
                    <a:pt x="145" y="104"/>
                  </a:lnTo>
                  <a:lnTo>
                    <a:pt x="148" y="98"/>
                  </a:lnTo>
                  <a:lnTo>
                    <a:pt x="149" y="90"/>
                  </a:lnTo>
                  <a:lnTo>
                    <a:pt x="150" y="83"/>
                  </a:lnTo>
                  <a:lnTo>
                    <a:pt x="151" y="75"/>
                  </a:lnTo>
                  <a:lnTo>
                    <a:pt x="150" y="68"/>
                  </a:lnTo>
                  <a:lnTo>
                    <a:pt x="149" y="60"/>
                  </a:lnTo>
                  <a:lnTo>
                    <a:pt x="148" y="53"/>
                  </a:lnTo>
                  <a:lnTo>
                    <a:pt x="145" y="45"/>
                  </a:lnTo>
                  <a:lnTo>
                    <a:pt x="142" y="39"/>
                  </a:lnTo>
                  <a:lnTo>
                    <a:pt x="139" y="33"/>
                  </a:lnTo>
                  <a:lnTo>
                    <a:pt x="134" y="27"/>
                  </a:lnTo>
                  <a:lnTo>
                    <a:pt x="129" y="22"/>
                  </a:lnTo>
                  <a:lnTo>
                    <a:pt x="124" y="17"/>
                  </a:lnTo>
                  <a:lnTo>
                    <a:pt x="118" y="13"/>
                  </a:lnTo>
                  <a:lnTo>
                    <a:pt x="112" y="9"/>
                  </a:lnTo>
                  <a:lnTo>
                    <a:pt x="105" y="6"/>
                  </a:lnTo>
                  <a:lnTo>
                    <a:pt x="98" y="3"/>
                  </a:lnTo>
                  <a:lnTo>
                    <a:pt x="91" y="1"/>
                  </a:lnTo>
                  <a:lnTo>
                    <a:pt x="84"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shopping cart. ">
            <a:extLst>
              <a:ext uri="{FF2B5EF4-FFF2-40B4-BE49-F238E27FC236}">
                <a16:creationId xmlns:a16="http://schemas.microsoft.com/office/drawing/2014/main" id="{EB0D6CB8-AC72-4E61-ACE6-A612058C5428}"/>
              </a:ext>
            </a:extLst>
          </p:cNvPr>
          <p:cNvGrpSpPr/>
          <p:nvPr/>
        </p:nvGrpSpPr>
        <p:grpSpPr>
          <a:xfrm>
            <a:off x="10517781" y="5490346"/>
            <a:ext cx="285750" cy="238125"/>
            <a:chOff x="9883775" y="857250"/>
            <a:chExt cx="285750" cy="238125"/>
          </a:xfrm>
          <a:solidFill>
            <a:srgbClr val="A6A6A6"/>
          </a:solidFill>
        </p:grpSpPr>
        <p:sp>
          <p:nvSpPr>
            <p:cNvPr id="81" name="Freeform 4137">
              <a:extLst>
                <a:ext uri="{FF2B5EF4-FFF2-40B4-BE49-F238E27FC236}">
                  <a16:creationId xmlns:a16="http://schemas.microsoft.com/office/drawing/2014/main" id="{187AEF94-AB0E-44BE-B416-0EAC342276D3}"/>
                </a:ext>
              </a:extLst>
            </p:cNvPr>
            <p:cNvSpPr>
              <a:spLocks/>
            </p:cNvSpPr>
            <p:nvPr/>
          </p:nvSpPr>
          <p:spPr bwMode="auto">
            <a:xfrm>
              <a:off x="9883775" y="857250"/>
              <a:ext cx="285750" cy="180975"/>
            </a:xfrm>
            <a:custGeom>
              <a:avLst/>
              <a:gdLst>
                <a:gd name="T0" fmla="*/ 790 w 901"/>
                <a:gd name="T1" fmla="*/ 0 h 571"/>
                <a:gd name="T2" fmla="*/ 777 w 901"/>
                <a:gd name="T3" fmla="*/ 2 h 571"/>
                <a:gd name="T4" fmla="*/ 767 w 901"/>
                <a:gd name="T5" fmla="*/ 8 h 571"/>
                <a:gd name="T6" fmla="*/ 760 w 901"/>
                <a:gd name="T7" fmla="*/ 18 h 571"/>
                <a:gd name="T8" fmla="*/ 755 w 901"/>
                <a:gd name="T9" fmla="*/ 30 h 571"/>
                <a:gd name="T10" fmla="*/ 744 w 901"/>
                <a:gd name="T11" fmla="*/ 122 h 571"/>
                <a:gd name="T12" fmla="*/ 742 w 901"/>
                <a:gd name="T13" fmla="*/ 136 h 571"/>
                <a:gd name="T14" fmla="*/ 735 w 901"/>
                <a:gd name="T15" fmla="*/ 147 h 571"/>
                <a:gd name="T16" fmla="*/ 723 w 901"/>
                <a:gd name="T17" fmla="*/ 150 h 571"/>
                <a:gd name="T18" fmla="*/ 62 w 901"/>
                <a:gd name="T19" fmla="*/ 151 h 571"/>
                <a:gd name="T20" fmla="*/ 46 w 901"/>
                <a:gd name="T21" fmla="*/ 156 h 571"/>
                <a:gd name="T22" fmla="*/ 31 w 901"/>
                <a:gd name="T23" fmla="*/ 164 h 571"/>
                <a:gd name="T24" fmla="*/ 19 w 901"/>
                <a:gd name="T25" fmla="*/ 175 h 571"/>
                <a:gd name="T26" fmla="*/ 9 w 901"/>
                <a:gd name="T27" fmla="*/ 188 h 571"/>
                <a:gd name="T28" fmla="*/ 3 w 901"/>
                <a:gd name="T29" fmla="*/ 203 h 571"/>
                <a:gd name="T30" fmla="*/ 0 w 901"/>
                <a:gd name="T31" fmla="*/ 220 h 571"/>
                <a:gd name="T32" fmla="*/ 1 w 901"/>
                <a:gd name="T33" fmla="*/ 237 h 571"/>
                <a:gd name="T34" fmla="*/ 62 w 901"/>
                <a:gd name="T35" fmla="*/ 434 h 571"/>
                <a:gd name="T36" fmla="*/ 72 w 901"/>
                <a:gd name="T37" fmla="*/ 453 h 571"/>
                <a:gd name="T38" fmla="*/ 87 w 901"/>
                <a:gd name="T39" fmla="*/ 468 h 571"/>
                <a:gd name="T40" fmla="*/ 106 w 901"/>
                <a:gd name="T41" fmla="*/ 478 h 571"/>
                <a:gd name="T42" fmla="*/ 127 w 901"/>
                <a:gd name="T43" fmla="*/ 481 h 571"/>
                <a:gd name="T44" fmla="*/ 136 w 901"/>
                <a:gd name="T45" fmla="*/ 481 h 571"/>
                <a:gd name="T46" fmla="*/ 680 w 901"/>
                <a:gd name="T47" fmla="*/ 482 h 571"/>
                <a:gd name="T48" fmla="*/ 686 w 901"/>
                <a:gd name="T49" fmla="*/ 489 h 571"/>
                <a:gd name="T50" fmla="*/ 690 w 901"/>
                <a:gd name="T51" fmla="*/ 501 h 571"/>
                <a:gd name="T52" fmla="*/ 691 w 901"/>
                <a:gd name="T53" fmla="*/ 516 h 571"/>
                <a:gd name="T54" fmla="*/ 689 w 901"/>
                <a:gd name="T55" fmla="*/ 525 h 571"/>
                <a:gd name="T56" fmla="*/ 685 w 901"/>
                <a:gd name="T57" fmla="*/ 533 h 571"/>
                <a:gd name="T58" fmla="*/ 678 w 901"/>
                <a:gd name="T59" fmla="*/ 538 h 571"/>
                <a:gd name="T60" fmla="*/ 148 w 901"/>
                <a:gd name="T61" fmla="*/ 541 h 571"/>
                <a:gd name="T62" fmla="*/ 141 w 901"/>
                <a:gd name="T63" fmla="*/ 542 h 571"/>
                <a:gd name="T64" fmla="*/ 137 w 901"/>
                <a:gd name="T65" fmla="*/ 545 h 571"/>
                <a:gd name="T66" fmla="*/ 134 w 901"/>
                <a:gd name="T67" fmla="*/ 550 h 571"/>
                <a:gd name="T68" fmla="*/ 133 w 901"/>
                <a:gd name="T69" fmla="*/ 556 h 571"/>
                <a:gd name="T70" fmla="*/ 134 w 901"/>
                <a:gd name="T71" fmla="*/ 562 h 571"/>
                <a:gd name="T72" fmla="*/ 137 w 901"/>
                <a:gd name="T73" fmla="*/ 567 h 571"/>
                <a:gd name="T74" fmla="*/ 141 w 901"/>
                <a:gd name="T75" fmla="*/ 570 h 571"/>
                <a:gd name="T76" fmla="*/ 148 w 901"/>
                <a:gd name="T77" fmla="*/ 571 h 571"/>
                <a:gd name="T78" fmla="*/ 685 w 901"/>
                <a:gd name="T79" fmla="*/ 569 h 571"/>
                <a:gd name="T80" fmla="*/ 701 w 901"/>
                <a:gd name="T81" fmla="*/ 558 h 571"/>
                <a:gd name="T82" fmla="*/ 713 w 901"/>
                <a:gd name="T83" fmla="*/ 545 h 571"/>
                <a:gd name="T84" fmla="*/ 719 w 901"/>
                <a:gd name="T85" fmla="*/ 530 h 571"/>
                <a:gd name="T86" fmla="*/ 721 w 901"/>
                <a:gd name="T87" fmla="*/ 511 h 571"/>
                <a:gd name="T88" fmla="*/ 720 w 901"/>
                <a:gd name="T89" fmla="*/ 499 h 571"/>
                <a:gd name="T90" fmla="*/ 772 w 901"/>
                <a:gd name="T91" fmla="*/ 138 h 571"/>
                <a:gd name="T92" fmla="*/ 785 w 901"/>
                <a:gd name="T93" fmla="*/ 33 h 571"/>
                <a:gd name="T94" fmla="*/ 790 w 901"/>
                <a:gd name="T95" fmla="*/ 30 h 571"/>
                <a:gd name="T96" fmla="*/ 889 w 901"/>
                <a:gd name="T97" fmla="*/ 30 h 571"/>
                <a:gd name="T98" fmla="*/ 895 w 901"/>
                <a:gd name="T99" fmla="*/ 28 h 571"/>
                <a:gd name="T100" fmla="*/ 899 w 901"/>
                <a:gd name="T101" fmla="*/ 23 h 571"/>
                <a:gd name="T102" fmla="*/ 901 w 901"/>
                <a:gd name="T103" fmla="*/ 18 h 571"/>
                <a:gd name="T104" fmla="*/ 901 w 901"/>
                <a:gd name="T105" fmla="*/ 12 h 571"/>
                <a:gd name="T106" fmla="*/ 899 w 901"/>
                <a:gd name="T107" fmla="*/ 6 h 571"/>
                <a:gd name="T108" fmla="*/ 895 w 901"/>
                <a:gd name="T109" fmla="*/ 3 h 571"/>
                <a:gd name="T110" fmla="*/ 889 w 901"/>
                <a:gd name="T11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571">
                  <a:moveTo>
                    <a:pt x="886" y="0"/>
                  </a:moveTo>
                  <a:lnTo>
                    <a:pt x="790" y="0"/>
                  </a:lnTo>
                  <a:lnTo>
                    <a:pt x="783" y="1"/>
                  </a:lnTo>
                  <a:lnTo>
                    <a:pt x="777" y="2"/>
                  </a:lnTo>
                  <a:lnTo>
                    <a:pt x="772" y="5"/>
                  </a:lnTo>
                  <a:lnTo>
                    <a:pt x="767" y="8"/>
                  </a:lnTo>
                  <a:lnTo>
                    <a:pt x="763" y="13"/>
                  </a:lnTo>
                  <a:lnTo>
                    <a:pt x="760" y="18"/>
                  </a:lnTo>
                  <a:lnTo>
                    <a:pt x="757" y="23"/>
                  </a:lnTo>
                  <a:lnTo>
                    <a:pt x="755" y="30"/>
                  </a:lnTo>
                  <a:lnTo>
                    <a:pt x="744" y="121"/>
                  </a:lnTo>
                  <a:lnTo>
                    <a:pt x="744" y="122"/>
                  </a:lnTo>
                  <a:lnTo>
                    <a:pt x="744" y="122"/>
                  </a:lnTo>
                  <a:lnTo>
                    <a:pt x="742" y="136"/>
                  </a:lnTo>
                  <a:lnTo>
                    <a:pt x="738" y="142"/>
                  </a:lnTo>
                  <a:lnTo>
                    <a:pt x="735" y="147"/>
                  </a:lnTo>
                  <a:lnTo>
                    <a:pt x="730" y="149"/>
                  </a:lnTo>
                  <a:lnTo>
                    <a:pt x="723" y="150"/>
                  </a:lnTo>
                  <a:lnTo>
                    <a:pt x="71" y="150"/>
                  </a:lnTo>
                  <a:lnTo>
                    <a:pt x="62" y="151"/>
                  </a:lnTo>
                  <a:lnTo>
                    <a:pt x="53" y="153"/>
                  </a:lnTo>
                  <a:lnTo>
                    <a:pt x="46" y="156"/>
                  </a:lnTo>
                  <a:lnTo>
                    <a:pt x="38" y="160"/>
                  </a:lnTo>
                  <a:lnTo>
                    <a:pt x="31" y="164"/>
                  </a:lnTo>
                  <a:lnTo>
                    <a:pt x="24" y="169"/>
                  </a:lnTo>
                  <a:lnTo>
                    <a:pt x="19" y="175"/>
                  </a:lnTo>
                  <a:lnTo>
                    <a:pt x="14" y="181"/>
                  </a:lnTo>
                  <a:lnTo>
                    <a:pt x="9" y="188"/>
                  </a:lnTo>
                  <a:lnTo>
                    <a:pt x="5" y="196"/>
                  </a:lnTo>
                  <a:lnTo>
                    <a:pt x="3" y="203"/>
                  </a:lnTo>
                  <a:lnTo>
                    <a:pt x="1" y="212"/>
                  </a:lnTo>
                  <a:lnTo>
                    <a:pt x="0" y="220"/>
                  </a:lnTo>
                  <a:lnTo>
                    <a:pt x="0" y="228"/>
                  </a:lnTo>
                  <a:lnTo>
                    <a:pt x="1" y="237"/>
                  </a:lnTo>
                  <a:lnTo>
                    <a:pt x="3" y="244"/>
                  </a:lnTo>
                  <a:lnTo>
                    <a:pt x="62" y="434"/>
                  </a:lnTo>
                  <a:lnTo>
                    <a:pt x="66" y="444"/>
                  </a:lnTo>
                  <a:lnTo>
                    <a:pt x="72" y="453"/>
                  </a:lnTo>
                  <a:lnTo>
                    <a:pt x="79" y="461"/>
                  </a:lnTo>
                  <a:lnTo>
                    <a:pt x="87" y="468"/>
                  </a:lnTo>
                  <a:lnTo>
                    <a:pt x="96" y="474"/>
                  </a:lnTo>
                  <a:lnTo>
                    <a:pt x="106" y="478"/>
                  </a:lnTo>
                  <a:lnTo>
                    <a:pt x="117" y="480"/>
                  </a:lnTo>
                  <a:lnTo>
                    <a:pt x="127" y="481"/>
                  </a:lnTo>
                  <a:lnTo>
                    <a:pt x="132" y="481"/>
                  </a:lnTo>
                  <a:lnTo>
                    <a:pt x="136" y="481"/>
                  </a:lnTo>
                  <a:lnTo>
                    <a:pt x="676" y="481"/>
                  </a:lnTo>
                  <a:lnTo>
                    <a:pt x="680" y="482"/>
                  </a:lnTo>
                  <a:lnTo>
                    <a:pt x="684" y="485"/>
                  </a:lnTo>
                  <a:lnTo>
                    <a:pt x="686" y="489"/>
                  </a:lnTo>
                  <a:lnTo>
                    <a:pt x="688" y="492"/>
                  </a:lnTo>
                  <a:lnTo>
                    <a:pt x="690" y="501"/>
                  </a:lnTo>
                  <a:lnTo>
                    <a:pt x="691" y="511"/>
                  </a:lnTo>
                  <a:lnTo>
                    <a:pt x="691" y="516"/>
                  </a:lnTo>
                  <a:lnTo>
                    <a:pt x="690" y="521"/>
                  </a:lnTo>
                  <a:lnTo>
                    <a:pt x="689" y="525"/>
                  </a:lnTo>
                  <a:lnTo>
                    <a:pt x="687" y="529"/>
                  </a:lnTo>
                  <a:lnTo>
                    <a:pt x="685" y="533"/>
                  </a:lnTo>
                  <a:lnTo>
                    <a:pt x="682" y="536"/>
                  </a:lnTo>
                  <a:lnTo>
                    <a:pt x="678" y="538"/>
                  </a:lnTo>
                  <a:lnTo>
                    <a:pt x="674" y="541"/>
                  </a:lnTo>
                  <a:lnTo>
                    <a:pt x="148" y="541"/>
                  </a:lnTo>
                  <a:lnTo>
                    <a:pt x="145" y="541"/>
                  </a:lnTo>
                  <a:lnTo>
                    <a:pt x="141" y="542"/>
                  </a:lnTo>
                  <a:lnTo>
                    <a:pt x="139" y="543"/>
                  </a:lnTo>
                  <a:lnTo>
                    <a:pt x="137" y="545"/>
                  </a:lnTo>
                  <a:lnTo>
                    <a:pt x="135" y="548"/>
                  </a:lnTo>
                  <a:lnTo>
                    <a:pt x="134" y="550"/>
                  </a:lnTo>
                  <a:lnTo>
                    <a:pt x="133" y="553"/>
                  </a:lnTo>
                  <a:lnTo>
                    <a:pt x="133" y="556"/>
                  </a:lnTo>
                  <a:lnTo>
                    <a:pt x="133" y="559"/>
                  </a:lnTo>
                  <a:lnTo>
                    <a:pt x="134" y="562"/>
                  </a:lnTo>
                  <a:lnTo>
                    <a:pt x="135" y="565"/>
                  </a:lnTo>
                  <a:lnTo>
                    <a:pt x="137" y="567"/>
                  </a:lnTo>
                  <a:lnTo>
                    <a:pt x="139" y="568"/>
                  </a:lnTo>
                  <a:lnTo>
                    <a:pt x="141" y="570"/>
                  </a:lnTo>
                  <a:lnTo>
                    <a:pt x="145" y="571"/>
                  </a:lnTo>
                  <a:lnTo>
                    <a:pt x="148" y="571"/>
                  </a:lnTo>
                  <a:lnTo>
                    <a:pt x="682" y="571"/>
                  </a:lnTo>
                  <a:lnTo>
                    <a:pt x="685" y="569"/>
                  </a:lnTo>
                  <a:lnTo>
                    <a:pt x="693" y="565"/>
                  </a:lnTo>
                  <a:lnTo>
                    <a:pt x="701" y="558"/>
                  </a:lnTo>
                  <a:lnTo>
                    <a:pt x="707" y="553"/>
                  </a:lnTo>
                  <a:lnTo>
                    <a:pt x="713" y="545"/>
                  </a:lnTo>
                  <a:lnTo>
                    <a:pt x="716" y="538"/>
                  </a:lnTo>
                  <a:lnTo>
                    <a:pt x="719" y="530"/>
                  </a:lnTo>
                  <a:lnTo>
                    <a:pt x="720" y="521"/>
                  </a:lnTo>
                  <a:lnTo>
                    <a:pt x="721" y="511"/>
                  </a:lnTo>
                  <a:lnTo>
                    <a:pt x="721" y="505"/>
                  </a:lnTo>
                  <a:lnTo>
                    <a:pt x="720" y="499"/>
                  </a:lnTo>
                  <a:lnTo>
                    <a:pt x="772" y="141"/>
                  </a:lnTo>
                  <a:lnTo>
                    <a:pt x="772" y="138"/>
                  </a:lnTo>
                  <a:lnTo>
                    <a:pt x="773" y="135"/>
                  </a:lnTo>
                  <a:lnTo>
                    <a:pt x="785" y="33"/>
                  </a:lnTo>
                  <a:lnTo>
                    <a:pt x="787" y="31"/>
                  </a:lnTo>
                  <a:lnTo>
                    <a:pt x="790" y="30"/>
                  </a:lnTo>
                  <a:lnTo>
                    <a:pt x="886" y="30"/>
                  </a:lnTo>
                  <a:lnTo>
                    <a:pt x="889" y="30"/>
                  </a:lnTo>
                  <a:lnTo>
                    <a:pt x="892" y="29"/>
                  </a:lnTo>
                  <a:lnTo>
                    <a:pt x="895" y="28"/>
                  </a:lnTo>
                  <a:lnTo>
                    <a:pt x="897" y="26"/>
                  </a:lnTo>
                  <a:lnTo>
                    <a:pt x="899" y="23"/>
                  </a:lnTo>
                  <a:lnTo>
                    <a:pt x="900" y="21"/>
                  </a:lnTo>
                  <a:lnTo>
                    <a:pt x="901" y="18"/>
                  </a:lnTo>
                  <a:lnTo>
                    <a:pt x="901" y="15"/>
                  </a:lnTo>
                  <a:lnTo>
                    <a:pt x="901" y="12"/>
                  </a:lnTo>
                  <a:lnTo>
                    <a:pt x="900" y="9"/>
                  </a:lnTo>
                  <a:lnTo>
                    <a:pt x="899" y="6"/>
                  </a:lnTo>
                  <a:lnTo>
                    <a:pt x="897" y="4"/>
                  </a:lnTo>
                  <a:lnTo>
                    <a:pt x="895" y="3"/>
                  </a:lnTo>
                  <a:lnTo>
                    <a:pt x="892" y="1"/>
                  </a:lnTo>
                  <a:lnTo>
                    <a:pt x="889" y="0"/>
                  </a:lnTo>
                  <a:lnTo>
                    <a:pt x="8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138">
              <a:extLst>
                <a:ext uri="{FF2B5EF4-FFF2-40B4-BE49-F238E27FC236}">
                  <a16:creationId xmlns:a16="http://schemas.microsoft.com/office/drawing/2014/main" id="{19BF56AF-F100-47D7-B763-6CDB88A2F127}"/>
                </a:ext>
              </a:extLst>
            </p:cNvPr>
            <p:cNvSpPr>
              <a:spLocks/>
            </p:cNvSpPr>
            <p:nvPr/>
          </p:nvSpPr>
          <p:spPr bwMode="auto">
            <a:xfrm>
              <a:off x="10064750" y="1047750"/>
              <a:ext cx="47625" cy="47625"/>
            </a:xfrm>
            <a:custGeom>
              <a:avLst/>
              <a:gdLst>
                <a:gd name="T0" fmla="*/ 68 w 150"/>
                <a:gd name="T1" fmla="*/ 0 h 150"/>
                <a:gd name="T2" fmla="*/ 53 w 150"/>
                <a:gd name="T3" fmla="*/ 3 h 150"/>
                <a:gd name="T4" fmla="*/ 39 w 150"/>
                <a:gd name="T5" fmla="*/ 9 h 150"/>
                <a:gd name="T6" fmla="*/ 27 w 150"/>
                <a:gd name="T7" fmla="*/ 17 h 150"/>
                <a:gd name="T8" fmla="*/ 17 w 150"/>
                <a:gd name="T9" fmla="*/ 27 h 150"/>
                <a:gd name="T10" fmla="*/ 9 w 150"/>
                <a:gd name="T11" fmla="*/ 40 h 150"/>
                <a:gd name="T12" fmla="*/ 3 w 150"/>
                <a:gd name="T13" fmla="*/ 53 h 150"/>
                <a:gd name="T14" fmla="*/ 0 w 150"/>
                <a:gd name="T15" fmla="*/ 68 h 150"/>
                <a:gd name="T16" fmla="*/ 0 w 150"/>
                <a:gd name="T17" fmla="*/ 83 h 150"/>
                <a:gd name="T18" fmla="*/ 3 w 150"/>
                <a:gd name="T19" fmla="*/ 98 h 150"/>
                <a:gd name="T20" fmla="*/ 9 w 150"/>
                <a:gd name="T21" fmla="*/ 111 h 150"/>
                <a:gd name="T22" fmla="*/ 17 w 150"/>
                <a:gd name="T23" fmla="*/ 122 h 150"/>
                <a:gd name="T24" fmla="*/ 27 w 150"/>
                <a:gd name="T25" fmla="*/ 133 h 150"/>
                <a:gd name="T26" fmla="*/ 39 w 150"/>
                <a:gd name="T27" fmla="*/ 142 h 150"/>
                <a:gd name="T28" fmla="*/ 53 w 150"/>
                <a:gd name="T29" fmla="*/ 147 h 150"/>
                <a:gd name="T30" fmla="*/ 68 w 150"/>
                <a:gd name="T31" fmla="*/ 150 h 150"/>
                <a:gd name="T32" fmla="*/ 83 w 150"/>
                <a:gd name="T33" fmla="*/ 150 h 150"/>
                <a:gd name="T34" fmla="*/ 97 w 150"/>
                <a:gd name="T35" fmla="*/ 147 h 150"/>
                <a:gd name="T36" fmla="*/ 111 w 150"/>
                <a:gd name="T37" fmla="*/ 142 h 150"/>
                <a:gd name="T38" fmla="*/ 122 w 150"/>
                <a:gd name="T39" fmla="*/ 133 h 150"/>
                <a:gd name="T40" fmla="*/ 133 w 150"/>
                <a:gd name="T41" fmla="*/ 122 h 150"/>
                <a:gd name="T42" fmla="*/ 141 w 150"/>
                <a:gd name="T43" fmla="*/ 111 h 150"/>
                <a:gd name="T44" fmla="*/ 147 w 150"/>
                <a:gd name="T45" fmla="*/ 98 h 150"/>
                <a:gd name="T46" fmla="*/ 149 w 150"/>
                <a:gd name="T47" fmla="*/ 83 h 150"/>
                <a:gd name="T48" fmla="*/ 149 w 150"/>
                <a:gd name="T49" fmla="*/ 68 h 150"/>
                <a:gd name="T50" fmla="*/ 147 w 150"/>
                <a:gd name="T51" fmla="*/ 53 h 150"/>
                <a:gd name="T52" fmla="*/ 141 w 150"/>
                <a:gd name="T53" fmla="*/ 40 h 150"/>
                <a:gd name="T54" fmla="*/ 133 w 150"/>
                <a:gd name="T55" fmla="*/ 27 h 150"/>
                <a:gd name="T56" fmla="*/ 122 w 150"/>
                <a:gd name="T57" fmla="*/ 17 h 150"/>
                <a:gd name="T58" fmla="*/ 111 w 150"/>
                <a:gd name="T59" fmla="*/ 9 h 150"/>
                <a:gd name="T60" fmla="*/ 97 w 150"/>
                <a:gd name="T61" fmla="*/ 3 h 150"/>
                <a:gd name="T62" fmla="*/ 83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8" y="0"/>
                  </a:lnTo>
                  <a:lnTo>
                    <a:pt x="60" y="1"/>
                  </a:lnTo>
                  <a:lnTo>
                    <a:pt x="53" y="3"/>
                  </a:lnTo>
                  <a:lnTo>
                    <a:pt x="45" y="6"/>
                  </a:lnTo>
                  <a:lnTo>
                    <a:pt x="39" y="9"/>
                  </a:lnTo>
                  <a:lnTo>
                    <a:pt x="33" y="13"/>
                  </a:lnTo>
                  <a:lnTo>
                    <a:pt x="27" y="17"/>
                  </a:lnTo>
                  <a:lnTo>
                    <a:pt x="22" y="22"/>
                  </a:lnTo>
                  <a:lnTo>
                    <a:pt x="17" y="27"/>
                  </a:lnTo>
                  <a:lnTo>
                    <a:pt x="13" y="33"/>
                  </a:lnTo>
                  <a:lnTo>
                    <a:pt x="9" y="40"/>
                  </a:lnTo>
                  <a:lnTo>
                    <a:pt x="5" y="46"/>
                  </a:lnTo>
                  <a:lnTo>
                    <a:pt x="3" y="53"/>
                  </a:lnTo>
                  <a:lnTo>
                    <a:pt x="1" y="60"/>
                  </a:lnTo>
                  <a:lnTo>
                    <a:pt x="0" y="68"/>
                  </a:lnTo>
                  <a:lnTo>
                    <a:pt x="0" y="75"/>
                  </a:lnTo>
                  <a:lnTo>
                    <a:pt x="0" y="83"/>
                  </a:lnTo>
                  <a:lnTo>
                    <a:pt x="1" y="90"/>
                  </a:lnTo>
                  <a:lnTo>
                    <a:pt x="3" y="98"/>
                  </a:lnTo>
                  <a:lnTo>
                    <a:pt x="5" y="104"/>
                  </a:lnTo>
                  <a:lnTo>
                    <a:pt x="9" y="111"/>
                  </a:lnTo>
                  <a:lnTo>
                    <a:pt x="13" y="117"/>
                  </a:lnTo>
                  <a:lnTo>
                    <a:pt x="17" y="122"/>
                  </a:lnTo>
                  <a:lnTo>
                    <a:pt x="22" y="128"/>
                  </a:lnTo>
                  <a:lnTo>
                    <a:pt x="27" y="133"/>
                  </a:lnTo>
                  <a:lnTo>
                    <a:pt x="33" y="137"/>
                  </a:lnTo>
                  <a:lnTo>
                    <a:pt x="39" y="142"/>
                  </a:lnTo>
                  <a:lnTo>
                    <a:pt x="45" y="145"/>
                  </a:lnTo>
                  <a:lnTo>
                    <a:pt x="53" y="147"/>
                  </a:lnTo>
                  <a:lnTo>
                    <a:pt x="60" y="149"/>
                  </a:lnTo>
                  <a:lnTo>
                    <a:pt x="68" y="150"/>
                  </a:lnTo>
                  <a:lnTo>
                    <a:pt x="75" y="150"/>
                  </a:lnTo>
                  <a:lnTo>
                    <a:pt x="83" y="150"/>
                  </a:lnTo>
                  <a:lnTo>
                    <a:pt x="90" y="149"/>
                  </a:lnTo>
                  <a:lnTo>
                    <a:pt x="97" y="147"/>
                  </a:lnTo>
                  <a:lnTo>
                    <a:pt x="104" y="145"/>
                  </a:lnTo>
                  <a:lnTo>
                    <a:pt x="111" y="142"/>
                  </a:lnTo>
                  <a:lnTo>
                    <a:pt x="117" y="137"/>
                  </a:lnTo>
                  <a:lnTo>
                    <a:pt x="122" y="133"/>
                  </a:lnTo>
                  <a:lnTo>
                    <a:pt x="128" y="128"/>
                  </a:lnTo>
                  <a:lnTo>
                    <a:pt x="133" y="122"/>
                  </a:lnTo>
                  <a:lnTo>
                    <a:pt x="137" y="117"/>
                  </a:lnTo>
                  <a:lnTo>
                    <a:pt x="141" y="111"/>
                  </a:lnTo>
                  <a:lnTo>
                    <a:pt x="144" y="104"/>
                  </a:lnTo>
                  <a:lnTo>
                    <a:pt x="147" y="98"/>
                  </a:lnTo>
                  <a:lnTo>
                    <a:pt x="148" y="90"/>
                  </a:lnTo>
                  <a:lnTo>
                    <a:pt x="149" y="83"/>
                  </a:lnTo>
                  <a:lnTo>
                    <a:pt x="150" y="75"/>
                  </a:lnTo>
                  <a:lnTo>
                    <a:pt x="149" y="68"/>
                  </a:lnTo>
                  <a:lnTo>
                    <a:pt x="148" y="60"/>
                  </a:lnTo>
                  <a:lnTo>
                    <a:pt x="147" y="53"/>
                  </a:lnTo>
                  <a:lnTo>
                    <a:pt x="144" y="46"/>
                  </a:lnTo>
                  <a:lnTo>
                    <a:pt x="141" y="40"/>
                  </a:lnTo>
                  <a:lnTo>
                    <a:pt x="137" y="33"/>
                  </a:lnTo>
                  <a:lnTo>
                    <a:pt x="133" y="27"/>
                  </a:lnTo>
                  <a:lnTo>
                    <a:pt x="128" y="22"/>
                  </a:lnTo>
                  <a:lnTo>
                    <a:pt x="122" y="17"/>
                  </a:lnTo>
                  <a:lnTo>
                    <a:pt x="117" y="13"/>
                  </a:lnTo>
                  <a:lnTo>
                    <a:pt x="111" y="9"/>
                  </a:lnTo>
                  <a:lnTo>
                    <a:pt x="104" y="6"/>
                  </a:lnTo>
                  <a:lnTo>
                    <a:pt x="97" y="3"/>
                  </a:lnTo>
                  <a:lnTo>
                    <a:pt x="90" y="1"/>
                  </a:lnTo>
                  <a:lnTo>
                    <a:pt x="83"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139">
              <a:extLst>
                <a:ext uri="{FF2B5EF4-FFF2-40B4-BE49-F238E27FC236}">
                  <a16:creationId xmlns:a16="http://schemas.microsoft.com/office/drawing/2014/main" id="{699A622B-60CB-4367-A225-15A778D102C4}"/>
                </a:ext>
              </a:extLst>
            </p:cNvPr>
            <p:cNvSpPr>
              <a:spLocks/>
            </p:cNvSpPr>
            <p:nvPr/>
          </p:nvSpPr>
          <p:spPr bwMode="auto">
            <a:xfrm>
              <a:off x="9931400" y="1047750"/>
              <a:ext cx="47625" cy="47625"/>
            </a:xfrm>
            <a:custGeom>
              <a:avLst/>
              <a:gdLst>
                <a:gd name="T0" fmla="*/ 67 w 150"/>
                <a:gd name="T1" fmla="*/ 0 h 150"/>
                <a:gd name="T2" fmla="*/ 52 w 150"/>
                <a:gd name="T3" fmla="*/ 3 h 150"/>
                <a:gd name="T4" fmla="*/ 40 w 150"/>
                <a:gd name="T5" fmla="*/ 9 h 150"/>
                <a:gd name="T6" fmla="*/ 28 w 150"/>
                <a:gd name="T7" fmla="*/ 17 h 150"/>
                <a:gd name="T8" fmla="*/ 17 w 150"/>
                <a:gd name="T9" fmla="*/ 27 h 150"/>
                <a:gd name="T10" fmla="*/ 10 w 150"/>
                <a:gd name="T11" fmla="*/ 40 h 150"/>
                <a:gd name="T12" fmla="*/ 3 w 150"/>
                <a:gd name="T13" fmla="*/ 53 h 150"/>
                <a:gd name="T14" fmla="*/ 0 w 150"/>
                <a:gd name="T15" fmla="*/ 68 h 150"/>
                <a:gd name="T16" fmla="*/ 0 w 150"/>
                <a:gd name="T17" fmla="*/ 83 h 150"/>
                <a:gd name="T18" fmla="*/ 3 w 150"/>
                <a:gd name="T19" fmla="*/ 98 h 150"/>
                <a:gd name="T20" fmla="*/ 10 w 150"/>
                <a:gd name="T21" fmla="*/ 111 h 150"/>
                <a:gd name="T22" fmla="*/ 17 w 150"/>
                <a:gd name="T23" fmla="*/ 122 h 150"/>
                <a:gd name="T24" fmla="*/ 28 w 150"/>
                <a:gd name="T25" fmla="*/ 133 h 150"/>
                <a:gd name="T26" fmla="*/ 40 w 150"/>
                <a:gd name="T27" fmla="*/ 142 h 150"/>
                <a:gd name="T28" fmla="*/ 52 w 150"/>
                <a:gd name="T29" fmla="*/ 147 h 150"/>
                <a:gd name="T30" fmla="*/ 67 w 150"/>
                <a:gd name="T31" fmla="*/ 150 h 150"/>
                <a:gd name="T32" fmla="*/ 82 w 150"/>
                <a:gd name="T33" fmla="*/ 150 h 150"/>
                <a:gd name="T34" fmla="*/ 97 w 150"/>
                <a:gd name="T35" fmla="*/ 147 h 150"/>
                <a:gd name="T36" fmla="*/ 111 w 150"/>
                <a:gd name="T37" fmla="*/ 142 h 150"/>
                <a:gd name="T38" fmla="*/ 123 w 150"/>
                <a:gd name="T39" fmla="*/ 133 h 150"/>
                <a:gd name="T40" fmla="*/ 133 w 150"/>
                <a:gd name="T41" fmla="*/ 122 h 150"/>
                <a:gd name="T42" fmla="*/ 141 w 150"/>
                <a:gd name="T43" fmla="*/ 111 h 150"/>
                <a:gd name="T44" fmla="*/ 147 w 150"/>
                <a:gd name="T45" fmla="*/ 98 h 150"/>
                <a:gd name="T46" fmla="*/ 150 w 150"/>
                <a:gd name="T47" fmla="*/ 83 h 150"/>
                <a:gd name="T48" fmla="*/ 150 w 150"/>
                <a:gd name="T49" fmla="*/ 68 h 150"/>
                <a:gd name="T50" fmla="*/ 147 w 150"/>
                <a:gd name="T51" fmla="*/ 53 h 150"/>
                <a:gd name="T52" fmla="*/ 141 w 150"/>
                <a:gd name="T53" fmla="*/ 40 h 150"/>
                <a:gd name="T54" fmla="*/ 133 w 150"/>
                <a:gd name="T55" fmla="*/ 27 h 150"/>
                <a:gd name="T56" fmla="*/ 123 w 150"/>
                <a:gd name="T57" fmla="*/ 17 h 150"/>
                <a:gd name="T58" fmla="*/ 111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6" y="6"/>
                  </a:lnTo>
                  <a:lnTo>
                    <a:pt x="40" y="9"/>
                  </a:lnTo>
                  <a:lnTo>
                    <a:pt x="33" y="13"/>
                  </a:lnTo>
                  <a:lnTo>
                    <a:pt x="28" y="17"/>
                  </a:lnTo>
                  <a:lnTo>
                    <a:pt x="22" y="22"/>
                  </a:lnTo>
                  <a:lnTo>
                    <a:pt x="17" y="27"/>
                  </a:lnTo>
                  <a:lnTo>
                    <a:pt x="13" y="33"/>
                  </a:lnTo>
                  <a:lnTo>
                    <a:pt x="10" y="40"/>
                  </a:lnTo>
                  <a:lnTo>
                    <a:pt x="6" y="46"/>
                  </a:lnTo>
                  <a:lnTo>
                    <a:pt x="3" y="53"/>
                  </a:lnTo>
                  <a:lnTo>
                    <a:pt x="1" y="60"/>
                  </a:lnTo>
                  <a:lnTo>
                    <a:pt x="0" y="68"/>
                  </a:lnTo>
                  <a:lnTo>
                    <a:pt x="0" y="75"/>
                  </a:lnTo>
                  <a:lnTo>
                    <a:pt x="0" y="83"/>
                  </a:lnTo>
                  <a:lnTo>
                    <a:pt x="1" y="90"/>
                  </a:lnTo>
                  <a:lnTo>
                    <a:pt x="3" y="98"/>
                  </a:lnTo>
                  <a:lnTo>
                    <a:pt x="6" y="104"/>
                  </a:lnTo>
                  <a:lnTo>
                    <a:pt x="10" y="111"/>
                  </a:lnTo>
                  <a:lnTo>
                    <a:pt x="13" y="117"/>
                  </a:lnTo>
                  <a:lnTo>
                    <a:pt x="17" y="122"/>
                  </a:lnTo>
                  <a:lnTo>
                    <a:pt x="22" y="128"/>
                  </a:lnTo>
                  <a:lnTo>
                    <a:pt x="28" y="133"/>
                  </a:lnTo>
                  <a:lnTo>
                    <a:pt x="33" y="137"/>
                  </a:lnTo>
                  <a:lnTo>
                    <a:pt x="40" y="142"/>
                  </a:lnTo>
                  <a:lnTo>
                    <a:pt x="46" y="145"/>
                  </a:lnTo>
                  <a:lnTo>
                    <a:pt x="52" y="147"/>
                  </a:lnTo>
                  <a:lnTo>
                    <a:pt x="60" y="149"/>
                  </a:lnTo>
                  <a:lnTo>
                    <a:pt x="67" y="150"/>
                  </a:lnTo>
                  <a:lnTo>
                    <a:pt x="75" y="150"/>
                  </a:lnTo>
                  <a:lnTo>
                    <a:pt x="82" y="150"/>
                  </a:lnTo>
                  <a:lnTo>
                    <a:pt x="90" y="149"/>
                  </a:lnTo>
                  <a:lnTo>
                    <a:pt x="97" y="147"/>
                  </a:lnTo>
                  <a:lnTo>
                    <a:pt x="104" y="145"/>
                  </a:lnTo>
                  <a:lnTo>
                    <a:pt x="111" y="142"/>
                  </a:lnTo>
                  <a:lnTo>
                    <a:pt x="117" y="137"/>
                  </a:lnTo>
                  <a:lnTo>
                    <a:pt x="123" y="133"/>
                  </a:lnTo>
                  <a:lnTo>
                    <a:pt x="128" y="128"/>
                  </a:lnTo>
                  <a:lnTo>
                    <a:pt x="133" y="122"/>
                  </a:lnTo>
                  <a:lnTo>
                    <a:pt x="137" y="117"/>
                  </a:lnTo>
                  <a:lnTo>
                    <a:pt x="141" y="111"/>
                  </a:lnTo>
                  <a:lnTo>
                    <a:pt x="145" y="104"/>
                  </a:lnTo>
                  <a:lnTo>
                    <a:pt x="147" y="98"/>
                  </a:lnTo>
                  <a:lnTo>
                    <a:pt x="149" y="90"/>
                  </a:lnTo>
                  <a:lnTo>
                    <a:pt x="150" y="83"/>
                  </a:lnTo>
                  <a:lnTo>
                    <a:pt x="150" y="75"/>
                  </a:lnTo>
                  <a:lnTo>
                    <a:pt x="150" y="68"/>
                  </a:lnTo>
                  <a:lnTo>
                    <a:pt x="149" y="60"/>
                  </a:lnTo>
                  <a:lnTo>
                    <a:pt x="147" y="53"/>
                  </a:lnTo>
                  <a:lnTo>
                    <a:pt x="145" y="46"/>
                  </a:lnTo>
                  <a:lnTo>
                    <a:pt x="141" y="40"/>
                  </a:lnTo>
                  <a:lnTo>
                    <a:pt x="137" y="33"/>
                  </a:lnTo>
                  <a:lnTo>
                    <a:pt x="133" y="27"/>
                  </a:lnTo>
                  <a:lnTo>
                    <a:pt x="128" y="22"/>
                  </a:lnTo>
                  <a:lnTo>
                    <a:pt x="123" y="17"/>
                  </a:lnTo>
                  <a:lnTo>
                    <a:pt x="117" y="13"/>
                  </a:lnTo>
                  <a:lnTo>
                    <a:pt x="111"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5C04DD6B-1F8B-47DE-9F72-76C6B8E8E71E}"/>
              </a:ext>
            </a:extLst>
          </p:cNvPr>
          <p:cNvPicPr>
            <a:picLocks noChangeAspect="1"/>
          </p:cNvPicPr>
          <p:nvPr/>
        </p:nvPicPr>
        <p:blipFill>
          <a:blip r:embed="rId4"/>
          <a:stretch>
            <a:fillRect/>
          </a:stretch>
        </p:blipFill>
        <p:spPr>
          <a:xfrm>
            <a:off x="964057" y="2438487"/>
            <a:ext cx="3352800" cy="2295525"/>
          </a:xfrm>
          <a:prstGeom prst="rect">
            <a:avLst/>
          </a:prstGeom>
        </p:spPr>
      </p:pic>
    </p:spTree>
    <p:extLst>
      <p:ext uri="{BB962C8B-B14F-4D97-AF65-F5344CB8AC3E}">
        <p14:creationId xmlns:p14="http://schemas.microsoft.com/office/powerpoint/2010/main" val="87792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a:xfrm>
            <a:off x="1806485" y="151495"/>
            <a:ext cx="8456702" cy="830997"/>
          </a:xfrm>
        </p:spPr>
        <p:txBody>
          <a:bodyPr/>
          <a:lstStyle/>
          <a:p>
            <a:r>
              <a:rPr lang="en-US" sz="2000" cap="none" dirty="0">
                <a:solidFill>
                  <a:srgbClr val="404040"/>
                </a:solidFill>
              </a:rPr>
              <a:t>Three Cluster Analysis is better than two or four </a:t>
            </a:r>
            <a:br>
              <a:rPr lang="en-US" sz="2000" cap="none" dirty="0">
                <a:solidFill>
                  <a:srgbClr val="404040"/>
                </a:solidFill>
              </a:rPr>
            </a:br>
            <a:r>
              <a:rPr lang="en-US" sz="2000" cap="none" dirty="0">
                <a:solidFill>
                  <a:srgbClr val="404040"/>
                </a:solidFill>
              </a:rPr>
              <a:t>Data with no outliers gives a better perspective into customers.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Group S2 - 2</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12</a:t>
            </a:fld>
            <a:endParaRPr lang="en-US" dirty="0"/>
          </a:p>
        </p:txBody>
      </p:sp>
      <p:pic>
        <p:nvPicPr>
          <p:cNvPr id="6" name="Picture 5">
            <a:extLst>
              <a:ext uri="{FF2B5EF4-FFF2-40B4-BE49-F238E27FC236}">
                <a16:creationId xmlns:a16="http://schemas.microsoft.com/office/drawing/2014/main" id="{C1E38BBC-C183-431B-91EB-1CE66913FC32}"/>
              </a:ext>
            </a:extLst>
          </p:cNvPr>
          <p:cNvPicPr>
            <a:picLocks noChangeAspect="1"/>
          </p:cNvPicPr>
          <p:nvPr/>
        </p:nvPicPr>
        <p:blipFill>
          <a:blip r:embed="rId3"/>
          <a:stretch>
            <a:fillRect/>
          </a:stretch>
        </p:blipFill>
        <p:spPr>
          <a:xfrm>
            <a:off x="4342193" y="1283135"/>
            <a:ext cx="3178519" cy="5062354"/>
          </a:xfrm>
          <a:prstGeom prst="rect">
            <a:avLst/>
          </a:prstGeom>
          <a:ln>
            <a:noFill/>
          </a:ln>
          <a:effectLst>
            <a:reflection blurRad="12700" stA="30000" endPos="2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5" name="Picture 14">
            <a:extLst>
              <a:ext uri="{FF2B5EF4-FFF2-40B4-BE49-F238E27FC236}">
                <a16:creationId xmlns:a16="http://schemas.microsoft.com/office/drawing/2014/main" id="{1CE8785F-0944-4864-8B97-703963CA3597}"/>
              </a:ext>
            </a:extLst>
          </p:cNvPr>
          <p:cNvPicPr>
            <a:picLocks noChangeAspect="1"/>
          </p:cNvPicPr>
          <p:nvPr/>
        </p:nvPicPr>
        <p:blipFill>
          <a:blip r:embed="rId4"/>
          <a:stretch>
            <a:fillRect/>
          </a:stretch>
        </p:blipFill>
        <p:spPr>
          <a:xfrm>
            <a:off x="7765139" y="1244102"/>
            <a:ext cx="3410362" cy="5133645"/>
          </a:xfrm>
          <a:prstGeom prst="rect">
            <a:avLst/>
          </a:prstGeom>
          <a:ln>
            <a:noFill/>
          </a:ln>
          <a:effectLst>
            <a:reflection blurRad="12700" stA="30000" endPos="2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7" name="Picture 16">
            <a:extLst>
              <a:ext uri="{FF2B5EF4-FFF2-40B4-BE49-F238E27FC236}">
                <a16:creationId xmlns:a16="http://schemas.microsoft.com/office/drawing/2014/main" id="{C091571D-153F-4F47-A5D9-6CA605F1E0E8}"/>
              </a:ext>
            </a:extLst>
          </p:cNvPr>
          <p:cNvPicPr>
            <a:picLocks noChangeAspect="1"/>
          </p:cNvPicPr>
          <p:nvPr/>
        </p:nvPicPr>
        <p:blipFill>
          <a:blip r:embed="rId5"/>
          <a:stretch>
            <a:fillRect/>
          </a:stretch>
        </p:blipFill>
        <p:spPr>
          <a:xfrm>
            <a:off x="751918" y="1247489"/>
            <a:ext cx="3212154" cy="5133645"/>
          </a:xfrm>
          <a:prstGeom prst="rect">
            <a:avLst/>
          </a:prstGeom>
          <a:ln>
            <a:noFill/>
          </a:ln>
          <a:effectLst>
            <a:reflection blurRad="12700" stA="30000" endPos="2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8" name="TextBox 17">
            <a:extLst>
              <a:ext uri="{FF2B5EF4-FFF2-40B4-BE49-F238E27FC236}">
                <a16:creationId xmlns:a16="http://schemas.microsoft.com/office/drawing/2014/main" id="{ADD579B3-8A50-49F1-81F9-ECF08992D592}"/>
              </a:ext>
            </a:extLst>
          </p:cNvPr>
          <p:cNvSpPr txBox="1"/>
          <p:nvPr/>
        </p:nvSpPr>
        <p:spPr>
          <a:xfrm>
            <a:off x="2184606" y="855876"/>
            <a:ext cx="1779466" cy="523220"/>
          </a:xfrm>
          <a:prstGeom prst="rect">
            <a:avLst/>
          </a:prstGeom>
          <a:noFill/>
        </p:spPr>
        <p:txBody>
          <a:bodyPr wrap="square" rtlCol="0">
            <a:spAutoFit/>
          </a:bodyPr>
          <a:lstStyle/>
          <a:p>
            <a:r>
              <a:rPr lang="en-CA" sz="1400" dirty="0"/>
              <a:t>4 Clusters from data with outliers</a:t>
            </a:r>
            <a:endParaRPr lang="en-GB" sz="1400" dirty="0"/>
          </a:p>
        </p:txBody>
      </p:sp>
      <p:sp>
        <p:nvSpPr>
          <p:cNvPr id="40" name="TextBox 39">
            <a:extLst>
              <a:ext uri="{FF2B5EF4-FFF2-40B4-BE49-F238E27FC236}">
                <a16:creationId xmlns:a16="http://schemas.microsoft.com/office/drawing/2014/main" id="{A78FC067-8588-4FAF-AB3F-3E3BE46A2197}"/>
              </a:ext>
            </a:extLst>
          </p:cNvPr>
          <p:cNvSpPr txBox="1"/>
          <p:nvPr/>
        </p:nvSpPr>
        <p:spPr>
          <a:xfrm>
            <a:off x="5741246" y="759915"/>
            <a:ext cx="1779466" cy="523220"/>
          </a:xfrm>
          <a:prstGeom prst="rect">
            <a:avLst/>
          </a:prstGeom>
          <a:noFill/>
        </p:spPr>
        <p:txBody>
          <a:bodyPr wrap="square" rtlCol="0">
            <a:spAutoFit/>
          </a:bodyPr>
          <a:lstStyle/>
          <a:p>
            <a:r>
              <a:rPr lang="en-CA" sz="1400" dirty="0"/>
              <a:t>3 Clusters from data without outliers</a:t>
            </a:r>
          </a:p>
        </p:txBody>
      </p:sp>
      <p:sp>
        <p:nvSpPr>
          <p:cNvPr id="44" name="TextBox 43">
            <a:extLst>
              <a:ext uri="{FF2B5EF4-FFF2-40B4-BE49-F238E27FC236}">
                <a16:creationId xmlns:a16="http://schemas.microsoft.com/office/drawing/2014/main" id="{DB96286B-AA15-4DF9-97DC-BA7DA5F884A7}"/>
              </a:ext>
            </a:extLst>
          </p:cNvPr>
          <p:cNvSpPr txBox="1"/>
          <p:nvPr/>
        </p:nvSpPr>
        <p:spPr>
          <a:xfrm>
            <a:off x="9573873" y="759915"/>
            <a:ext cx="1779466" cy="523220"/>
          </a:xfrm>
          <a:prstGeom prst="rect">
            <a:avLst/>
          </a:prstGeom>
          <a:noFill/>
        </p:spPr>
        <p:txBody>
          <a:bodyPr wrap="square" rtlCol="0">
            <a:spAutoFit/>
          </a:bodyPr>
          <a:lstStyle/>
          <a:p>
            <a:r>
              <a:rPr lang="en-CA" sz="1400" dirty="0"/>
              <a:t>2 Clusters from data without outliers</a:t>
            </a:r>
          </a:p>
        </p:txBody>
      </p:sp>
    </p:spTree>
    <p:extLst>
      <p:ext uri="{BB962C8B-B14F-4D97-AF65-F5344CB8AC3E}">
        <p14:creationId xmlns:p14="http://schemas.microsoft.com/office/powerpoint/2010/main" val="59862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304800" y="666751"/>
            <a:ext cx="12527730" cy="5695950"/>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7780560" y="374766"/>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385697"/>
              <a:ext cx="3892448" cy="218521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chemeClr val="bg1"/>
                  </a:solidFill>
                </a:rPr>
                <a:t>3 K- Cluster Analysis is best for our data based on elbow method and Average Silhouette Score </a:t>
              </a:r>
            </a:p>
            <a:p>
              <a:pPr marL="285750" indent="-285750">
                <a:buFont typeface="Arial" panose="020B0604020202020204" pitchFamily="34" charset="0"/>
                <a:buChar char="•"/>
              </a:pPr>
              <a:r>
                <a:rPr lang="en-US" sz="1600" dirty="0">
                  <a:solidFill>
                    <a:schemeClr val="bg1"/>
                  </a:solidFill>
                </a:rPr>
                <a:t>We should study following clusters to analyze our customers</a:t>
              </a:r>
            </a:p>
            <a:p>
              <a:r>
                <a:rPr lang="en-US" sz="1600" dirty="0">
                  <a:solidFill>
                    <a:schemeClr val="bg1"/>
                  </a:solidFill>
                </a:rPr>
                <a:t>       Recency - Monetary</a:t>
              </a:r>
            </a:p>
            <a:p>
              <a:r>
                <a:rPr lang="en-US" sz="1600" dirty="0">
                  <a:solidFill>
                    <a:schemeClr val="bg1"/>
                  </a:solidFill>
                </a:rPr>
                <a:t>       And</a:t>
              </a:r>
            </a:p>
            <a:p>
              <a:r>
                <a:rPr lang="en-US" sz="1600" dirty="0">
                  <a:solidFill>
                    <a:schemeClr val="bg1"/>
                  </a:solidFill>
                </a:rPr>
                <a:t>       Frequency – Monetary </a:t>
              </a:r>
            </a:p>
            <a:p>
              <a:r>
                <a:rPr lang="en-US" sz="1400" dirty="0">
                  <a:solidFill>
                    <a:schemeClr val="bg1"/>
                  </a:solidFill>
                </a:rPr>
                <a:t>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pic>
        <p:nvPicPr>
          <p:cNvPr id="4" name="Picture 3">
            <a:extLst>
              <a:ext uri="{FF2B5EF4-FFF2-40B4-BE49-F238E27FC236}">
                <a16:creationId xmlns:a16="http://schemas.microsoft.com/office/drawing/2014/main" id="{1F5F5042-32B0-448F-8582-7942430C3342}"/>
              </a:ext>
            </a:extLst>
          </p:cNvPr>
          <p:cNvPicPr>
            <a:picLocks noChangeAspect="1"/>
          </p:cNvPicPr>
          <p:nvPr/>
        </p:nvPicPr>
        <p:blipFill>
          <a:blip r:embed="rId5"/>
          <a:stretch>
            <a:fillRect/>
          </a:stretch>
        </p:blipFill>
        <p:spPr>
          <a:xfrm>
            <a:off x="3039832" y="2047344"/>
            <a:ext cx="3838575" cy="2628900"/>
          </a:xfrm>
          <a:prstGeom prst="rect">
            <a:avLst/>
          </a:prstGeom>
        </p:spPr>
      </p:pic>
      <p:pic>
        <p:nvPicPr>
          <p:cNvPr id="6" name="Picture 5">
            <a:extLst>
              <a:ext uri="{FF2B5EF4-FFF2-40B4-BE49-F238E27FC236}">
                <a16:creationId xmlns:a16="http://schemas.microsoft.com/office/drawing/2014/main" id="{988EFD9A-AC61-467B-943D-A3E56A76BAC6}"/>
              </a:ext>
            </a:extLst>
          </p:cNvPr>
          <p:cNvPicPr>
            <a:picLocks noChangeAspect="1"/>
          </p:cNvPicPr>
          <p:nvPr/>
        </p:nvPicPr>
        <p:blipFill>
          <a:blip r:embed="rId6"/>
          <a:stretch>
            <a:fillRect/>
          </a:stretch>
        </p:blipFill>
        <p:spPr>
          <a:xfrm>
            <a:off x="7828645" y="3233820"/>
            <a:ext cx="3990975" cy="2514600"/>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5D622A-C02A-42A5-A1EC-FB648EDC76C3}"/>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9AC5AC8A-36A3-4850-8D6A-A23B3F5C8DA1}"/>
              </a:ext>
            </a:extLst>
          </p:cNvPr>
          <p:cNvSpPr>
            <a:spLocks noGrp="1"/>
          </p:cNvSpPr>
          <p:nvPr>
            <p:ph type="sldNum" sz="quarter" idx="12"/>
          </p:nvPr>
        </p:nvSpPr>
        <p:spPr/>
        <p:txBody>
          <a:bodyPr/>
          <a:lstStyle/>
          <a:p>
            <a:fld id="{0FD50806-BABF-4915-9689-3B9956D1C75C}" type="slidenum">
              <a:rPr lang="en-US" smtClean="0"/>
              <a:pPr/>
              <a:t>14</a:t>
            </a:fld>
            <a:endParaRPr lang="en-US" dirty="0"/>
          </a:p>
        </p:txBody>
      </p:sp>
      <p:sp>
        <p:nvSpPr>
          <p:cNvPr id="8" name="TextBox 7">
            <a:extLst>
              <a:ext uri="{FF2B5EF4-FFF2-40B4-BE49-F238E27FC236}">
                <a16:creationId xmlns:a16="http://schemas.microsoft.com/office/drawing/2014/main" id="{4BF12171-0FDF-4984-9544-6CF9F8F19504}"/>
              </a:ext>
            </a:extLst>
          </p:cNvPr>
          <p:cNvSpPr txBox="1"/>
          <p:nvPr/>
        </p:nvSpPr>
        <p:spPr>
          <a:xfrm>
            <a:off x="289079" y="1706541"/>
            <a:ext cx="6332784" cy="3970318"/>
          </a:xfrm>
          <a:prstGeom prst="rect">
            <a:avLst/>
          </a:prstGeom>
          <a:noFill/>
        </p:spPr>
        <p:txBody>
          <a:bodyPr wrap="square">
            <a:spAutoFit/>
          </a:bodyPr>
          <a:lstStyle/>
          <a:p>
            <a:pPr algn="l"/>
            <a:r>
              <a:rPr lang="en-GB" b="1" i="0" dirty="0">
                <a:effectLst/>
                <a:latin typeface="-apple-system"/>
              </a:rPr>
              <a:t>Having looked at Frequency vs. </a:t>
            </a:r>
            <a:r>
              <a:rPr lang="en-GB" b="1" i="0" dirty="0" err="1">
                <a:effectLst/>
                <a:latin typeface="-apple-system"/>
              </a:rPr>
              <a:t>Monetory</a:t>
            </a:r>
            <a:r>
              <a:rPr lang="en-GB" b="1" i="0" dirty="0">
                <a:effectLst/>
                <a:latin typeface="-apple-system"/>
              </a:rPr>
              <a:t> Clusters</a:t>
            </a:r>
            <a:endParaRPr lang="en-GB" dirty="0">
              <a:latin typeface="-apple-system"/>
            </a:endParaRPr>
          </a:p>
          <a:p>
            <a:pPr algn="l"/>
            <a:endParaRPr lang="en-GB" b="1" i="0" dirty="0">
              <a:solidFill>
                <a:srgbClr val="0070C0"/>
              </a:solidFill>
              <a:effectLst/>
              <a:latin typeface="-apple-system"/>
            </a:endParaRPr>
          </a:p>
          <a:p>
            <a:pPr algn="l"/>
            <a:r>
              <a:rPr lang="en-GB" b="1" i="0" dirty="0">
                <a:solidFill>
                  <a:srgbClr val="0070C0"/>
                </a:solidFill>
                <a:effectLst/>
                <a:latin typeface="-apple-system"/>
              </a:rPr>
              <a:t>Blue Cluster [Low Spenders] – Encourage </a:t>
            </a:r>
          </a:p>
          <a:p>
            <a:pPr algn="l"/>
            <a:r>
              <a:rPr lang="en-GB" b="0" i="0" dirty="0">
                <a:effectLst/>
                <a:latin typeface="-apple-system"/>
              </a:rPr>
              <a:t>(range: frequency(0-300), monetary(0-1000), these customers are not frequent customers, must be buying odd products and spending less. </a:t>
            </a:r>
          </a:p>
          <a:p>
            <a:pPr algn="l"/>
            <a:r>
              <a:rPr lang="en-GB" b="1" i="0" dirty="0">
                <a:solidFill>
                  <a:srgbClr val="2CA02C"/>
                </a:solidFill>
                <a:effectLst/>
                <a:latin typeface="-apple-system"/>
              </a:rPr>
              <a:t>Green Cluster: [ Mid Spenders] - Promote</a:t>
            </a:r>
          </a:p>
          <a:p>
            <a:pPr algn="l"/>
            <a:r>
              <a:rPr lang="en-GB" b="0" i="0" dirty="0">
                <a:effectLst/>
                <a:latin typeface="-apple-system"/>
              </a:rPr>
              <a:t>Customers are spending more and 25% among them have more frequency. They are spending in the range of 1000-2800, they have higher frequency to blue cluster however around 1% of these have frequency more than 350. </a:t>
            </a:r>
          </a:p>
          <a:p>
            <a:r>
              <a:rPr lang="en-GB" b="1" dirty="0">
                <a:solidFill>
                  <a:srgbClr val="FF7F0E"/>
                </a:solidFill>
                <a:latin typeface="-apple-system"/>
              </a:rPr>
              <a:t>O</a:t>
            </a:r>
            <a:r>
              <a:rPr lang="en-GB" b="1" i="0" dirty="0">
                <a:solidFill>
                  <a:srgbClr val="FF7F0E"/>
                </a:solidFill>
                <a:effectLst/>
                <a:latin typeface="-apple-system"/>
              </a:rPr>
              <a:t>range cluster </a:t>
            </a:r>
            <a:r>
              <a:rPr lang="en-GB" b="1" dirty="0">
                <a:solidFill>
                  <a:srgbClr val="FF7F0E"/>
                </a:solidFill>
                <a:latin typeface="-apple-system"/>
              </a:rPr>
              <a:t>[High Spenders] – Reward </a:t>
            </a:r>
          </a:p>
          <a:p>
            <a:r>
              <a:rPr lang="en-GB" dirty="0">
                <a:latin typeface="-apple-system"/>
              </a:rPr>
              <a:t>Customers have </a:t>
            </a:r>
            <a:r>
              <a:rPr lang="en-GB" b="0" i="0" dirty="0">
                <a:effectLst/>
                <a:latin typeface="-apple-system"/>
              </a:rPr>
              <a:t>the highest monetary distribution. They have good frequency. </a:t>
            </a:r>
          </a:p>
        </p:txBody>
      </p:sp>
      <p:sp>
        <p:nvSpPr>
          <p:cNvPr id="10" name="TextBox 9">
            <a:extLst>
              <a:ext uri="{FF2B5EF4-FFF2-40B4-BE49-F238E27FC236}">
                <a16:creationId xmlns:a16="http://schemas.microsoft.com/office/drawing/2014/main" id="{C47353BA-2ACD-42C3-B94D-00486A990F18}"/>
              </a:ext>
            </a:extLst>
          </p:cNvPr>
          <p:cNvSpPr txBox="1"/>
          <p:nvPr/>
        </p:nvSpPr>
        <p:spPr>
          <a:xfrm>
            <a:off x="1660490" y="477115"/>
            <a:ext cx="6094324" cy="526041"/>
          </a:xfrm>
          <a:prstGeom prst="rect">
            <a:avLst/>
          </a:prstGeom>
          <a:noFill/>
        </p:spPr>
        <p:txBody>
          <a:bodyPr wrap="square">
            <a:spAutoFit/>
          </a:bodyPr>
          <a:lstStyle/>
          <a:p>
            <a:pPr marL="0" indent="0">
              <a:lnSpc>
                <a:spcPct val="110000"/>
              </a:lnSpc>
              <a:spcBef>
                <a:spcPct val="0"/>
              </a:spcBef>
              <a:buNone/>
            </a:pPr>
            <a:r>
              <a:rPr lang="en-CA" sz="2800" b="1" dirty="0">
                <a:solidFill>
                  <a:srgbClr val="CE295E"/>
                </a:solidFill>
                <a:latin typeface="+mj-lt"/>
                <a:ea typeface="+mj-ea"/>
                <a:cs typeface="+mj-cs"/>
              </a:rPr>
              <a:t>Cluster Analysis</a:t>
            </a:r>
          </a:p>
        </p:txBody>
      </p:sp>
      <p:pic>
        <p:nvPicPr>
          <p:cNvPr id="11" name="Picture 10">
            <a:extLst>
              <a:ext uri="{FF2B5EF4-FFF2-40B4-BE49-F238E27FC236}">
                <a16:creationId xmlns:a16="http://schemas.microsoft.com/office/drawing/2014/main" id="{9F950CE8-A6AA-479B-99DF-167D288883A2}"/>
              </a:ext>
            </a:extLst>
          </p:cNvPr>
          <p:cNvPicPr>
            <a:picLocks noChangeAspect="1"/>
          </p:cNvPicPr>
          <p:nvPr/>
        </p:nvPicPr>
        <p:blipFill>
          <a:blip r:embed="rId2"/>
          <a:stretch>
            <a:fillRect/>
          </a:stretch>
        </p:blipFill>
        <p:spPr>
          <a:xfrm>
            <a:off x="6685031" y="1258607"/>
            <a:ext cx="5411719" cy="4468953"/>
          </a:xfrm>
          <a:prstGeom prst="rect">
            <a:avLst/>
          </a:prstGeom>
        </p:spPr>
      </p:pic>
    </p:spTree>
    <p:extLst>
      <p:ext uri="{BB962C8B-B14F-4D97-AF65-F5344CB8AC3E}">
        <p14:creationId xmlns:p14="http://schemas.microsoft.com/office/powerpoint/2010/main" val="171490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5D622A-C02A-42A5-A1EC-FB648EDC76C3}"/>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9AC5AC8A-36A3-4850-8D6A-A23B3F5C8DA1}"/>
              </a:ext>
            </a:extLst>
          </p:cNvPr>
          <p:cNvSpPr>
            <a:spLocks noGrp="1"/>
          </p:cNvSpPr>
          <p:nvPr>
            <p:ph type="sldNum" sz="quarter" idx="12"/>
          </p:nvPr>
        </p:nvSpPr>
        <p:spPr/>
        <p:txBody>
          <a:bodyPr/>
          <a:lstStyle/>
          <a:p>
            <a:fld id="{0FD50806-BABF-4915-9689-3B9956D1C75C}" type="slidenum">
              <a:rPr lang="en-US" smtClean="0"/>
              <a:pPr/>
              <a:t>15</a:t>
            </a:fld>
            <a:endParaRPr lang="en-US" dirty="0"/>
          </a:p>
        </p:txBody>
      </p:sp>
      <p:sp>
        <p:nvSpPr>
          <p:cNvPr id="8" name="TextBox 7">
            <a:extLst>
              <a:ext uri="{FF2B5EF4-FFF2-40B4-BE49-F238E27FC236}">
                <a16:creationId xmlns:a16="http://schemas.microsoft.com/office/drawing/2014/main" id="{4BF12171-0FDF-4984-9544-6CF9F8F19504}"/>
              </a:ext>
            </a:extLst>
          </p:cNvPr>
          <p:cNvSpPr txBox="1"/>
          <p:nvPr/>
        </p:nvSpPr>
        <p:spPr>
          <a:xfrm>
            <a:off x="289079" y="1706541"/>
            <a:ext cx="6332784" cy="3416320"/>
          </a:xfrm>
          <a:prstGeom prst="rect">
            <a:avLst/>
          </a:prstGeom>
          <a:noFill/>
        </p:spPr>
        <p:txBody>
          <a:bodyPr wrap="square">
            <a:spAutoFit/>
          </a:bodyPr>
          <a:lstStyle/>
          <a:p>
            <a:pPr algn="l"/>
            <a:r>
              <a:rPr lang="en-GB" b="1" i="0" dirty="0">
                <a:effectLst/>
                <a:latin typeface="-apple-system"/>
              </a:rPr>
              <a:t>Having looked at Frequency vs. Monetary Clusters</a:t>
            </a:r>
            <a:endParaRPr lang="en-GB" dirty="0">
              <a:latin typeface="-apple-system"/>
            </a:endParaRPr>
          </a:p>
          <a:p>
            <a:pPr algn="l"/>
            <a:endParaRPr lang="en-GB" b="1" i="0" dirty="0">
              <a:solidFill>
                <a:srgbClr val="0070C0"/>
              </a:solidFill>
              <a:effectLst/>
              <a:latin typeface="-apple-system"/>
            </a:endParaRPr>
          </a:p>
          <a:p>
            <a:pPr algn="l"/>
            <a:r>
              <a:rPr lang="en-GB" b="1" i="0" dirty="0">
                <a:solidFill>
                  <a:srgbClr val="0070C0"/>
                </a:solidFill>
                <a:effectLst/>
                <a:latin typeface="-apple-system"/>
              </a:rPr>
              <a:t>Blue Cluster [Late and New Low Spenders] – Engage &amp; Encourage</a:t>
            </a:r>
          </a:p>
          <a:p>
            <a:pPr algn="l"/>
            <a:r>
              <a:rPr lang="en-GB" b="0" i="0" dirty="0">
                <a:effectLst/>
                <a:latin typeface="-apple-system"/>
              </a:rPr>
              <a:t>Customers who spent low long time ago, however some of these are new but have spent very low. </a:t>
            </a:r>
            <a:endParaRPr lang="en-GB" b="1" i="0" dirty="0">
              <a:solidFill>
                <a:srgbClr val="0070C0"/>
              </a:solidFill>
              <a:effectLst/>
              <a:latin typeface="-apple-system"/>
            </a:endParaRPr>
          </a:p>
          <a:p>
            <a:pPr algn="l"/>
            <a:r>
              <a:rPr lang="en-GB" b="1" i="0" dirty="0">
                <a:solidFill>
                  <a:srgbClr val="2CA02C"/>
                </a:solidFill>
                <a:effectLst/>
                <a:latin typeface="-apple-system"/>
              </a:rPr>
              <a:t>Green Cluster: [ </a:t>
            </a:r>
            <a:r>
              <a:rPr lang="en-GB" b="1" dirty="0">
                <a:solidFill>
                  <a:srgbClr val="2CA02C"/>
                </a:solidFill>
                <a:latin typeface="-apple-system"/>
              </a:rPr>
              <a:t>Recent Good </a:t>
            </a:r>
            <a:r>
              <a:rPr lang="en-GB" b="1" i="0" dirty="0">
                <a:solidFill>
                  <a:srgbClr val="2CA02C"/>
                </a:solidFill>
                <a:effectLst/>
                <a:latin typeface="-apple-system"/>
              </a:rPr>
              <a:t>Spenders] – Promote &amp; Retain</a:t>
            </a:r>
          </a:p>
          <a:p>
            <a:pPr algn="l"/>
            <a:r>
              <a:rPr lang="en-GB" b="0" i="0" dirty="0">
                <a:effectLst/>
                <a:latin typeface="-apple-system"/>
              </a:rPr>
              <a:t>Customers that have purchased within last three months and spent good amount. </a:t>
            </a:r>
            <a:endParaRPr lang="en-GB" b="1" i="0" dirty="0">
              <a:solidFill>
                <a:srgbClr val="2CA02C"/>
              </a:solidFill>
              <a:effectLst/>
              <a:latin typeface="-apple-system"/>
            </a:endParaRPr>
          </a:p>
          <a:p>
            <a:r>
              <a:rPr lang="en-GB" b="1" dirty="0">
                <a:solidFill>
                  <a:srgbClr val="FF7F0E"/>
                </a:solidFill>
                <a:latin typeface="-apple-system"/>
              </a:rPr>
              <a:t>O</a:t>
            </a:r>
            <a:r>
              <a:rPr lang="en-GB" b="1" i="0" dirty="0">
                <a:solidFill>
                  <a:srgbClr val="FF7F0E"/>
                </a:solidFill>
                <a:effectLst/>
                <a:latin typeface="-apple-system"/>
              </a:rPr>
              <a:t>range cluster </a:t>
            </a:r>
            <a:r>
              <a:rPr lang="en-GB" b="1" dirty="0">
                <a:solidFill>
                  <a:srgbClr val="FF7F0E"/>
                </a:solidFill>
                <a:latin typeface="-apple-system"/>
              </a:rPr>
              <a:t>[Recent High Spenders] – Make Them Loyal  </a:t>
            </a:r>
          </a:p>
          <a:p>
            <a:r>
              <a:rPr lang="en-GB" b="0" i="0" dirty="0">
                <a:effectLst/>
                <a:latin typeface="-apple-system"/>
              </a:rPr>
              <a:t>Maximum spending customers who have spend recently within less than 50 days. Some of them were old but we can contact them and engage them with updated products.</a:t>
            </a:r>
            <a:endParaRPr lang="en-GB" b="1" dirty="0">
              <a:solidFill>
                <a:srgbClr val="FF7F0E"/>
              </a:solidFill>
              <a:latin typeface="-apple-system"/>
            </a:endParaRPr>
          </a:p>
        </p:txBody>
      </p:sp>
      <p:sp>
        <p:nvSpPr>
          <p:cNvPr id="10" name="TextBox 9">
            <a:extLst>
              <a:ext uri="{FF2B5EF4-FFF2-40B4-BE49-F238E27FC236}">
                <a16:creationId xmlns:a16="http://schemas.microsoft.com/office/drawing/2014/main" id="{C47353BA-2ACD-42C3-B94D-00486A990F18}"/>
              </a:ext>
            </a:extLst>
          </p:cNvPr>
          <p:cNvSpPr txBox="1"/>
          <p:nvPr/>
        </p:nvSpPr>
        <p:spPr>
          <a:xfrm>
            <a:off x="1660490" y="477115"/>
            <a:ext cx="6094324" cy="526041"/>
          </a:xfrm>
          <a:prstGeom prst="rect">
            <a:avLst/>
          </a:prstGeom>
          <a:noFill/>
        </p:spPr>
        <p:txBody>
          <a:bodyPr wrap="square">
            <a:spAutoFit/>
          </a:bodyPr>
          <a:lstStyle/>
          <a:p>
            <a:pPr marL="0" indent="0">
              <a:lnSpc>
                <a:spcPct val="110000"/>
              </a:lnSpc>
              <a:spcBef>
                <a:spcPct val="0"/>
              </a:spcBef>
              <a:buNone/>
            </a:pPr>
            <a:r>
              <a:rPr lang="en-CA" sz="2800" b="1" dirty="0">
                <a:solidFill>
                  <a:srgbClr val="CE295E"/>
                </a:solidFill>
                <a:latin typeface="+mj-lt"/>
                <a:ea typeface="+mj-ea"/>
                <a:cs typeface="+mj-cs"/>
              </a:rPr>
              <a:t>Cluster Analysis</a:t>
            </a:r>
          </a:p>
        </p:txBody>
      </p:sp>
      <p:pic>
        <p:nvPicPr>
          <p:cNvPr id="5" name="Picture 4">
            <a:extLst>
              <a:ext uri="{FF2B5EF4-FFF2-40B4-BE49-F238E27FC236}">
                <a16:creationId xmlns:a16="http://schemas.microsoft.com/office/drawing/2014/main" id="{A0D02F41-40BD-4FCB-9AF3-E82175040F72}"/>
              </a:ext>
            </a:extLst>
          </p:cNvPr>
          <p:cNvPicPr>
            <a:picLocks noChangeAspect="1"/>
          </p:cNvPicPr>
          <p:nvPr/>
        </p:nvPicPr>
        <p:blipFill>
          <a:blip r:embed="rId2"/>
          <a:stretch>
            <a:fillRect/>
          </a:stretch>
        </p:blipFill>
        <p:spPr>
          <a:xfrm>
            <a:off x="6621864" y="1530685"/>
            <a:ext cx="5281058" cy="4328539"/>
          </a:xfrm>
          <a:prstGeom prst="rect">
            <a:avLst/>
          </a:prstGeom>
        </p:spPr>
      </p:pic>
    </p:spTree>
    <p:extLst>
      <p:ext uri="{BB962C8B-B14F-4D97-AF65-F5344CB8AC3E}">
        <p14:creationId xmlns:p14="http://schemas.microsoft.com/office/powerpoint/2010/main" val="363483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FM-Analysis - Strategies">
            <a:extLst>
              <a:ext uri="{FF2B5EF4-FFF2-40B4-BE49-F238E27FC236}">
                <a16:creationId xmlns:a16="http://schemas.microsoft.com/office/drawing/2014/main" id="{E0753EC2-EA38-43B9-AF65-907BADFD49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01" b="7177"/>
          <a:stretch/>
        </p:blipFill>
        <p:spPr bwMode="auto">
          <a:xfrm>
            <a:off x="7467390" y="216391"/>
            <a:ext cx="4724610" cy="616449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E25D622A-C02A-42A5-A1EC-FB648EDC76C3}"/>
              </a:ext>
            </a:extLst>
          </p:cNvPr>
          <p:cNvSpPr>
            <a:spLocks noGrp="1"/>
          </p:cNvSpPr>
          <p:nvPr>
            <p:ph type="ftr" sz="quarter" idx="11"/>
          </p:nvPr>
        </p:nvSpPr>
        <p:spPr/>
        <p:txBody>
          <a:bodyPr/>
          <a:lstStyle/>
          <a:p>
            <a:r>
              <a:rPr lang="en-US"/>
              <a:t>Group S2 - 2</a:t>
            </a:r>
            <a:endParaRPr lang="en-US" dirty="0"/>
          </a:p>
        </p:txBody>
      </p:sp>
      <p:sp>
        <p:nvSpPr>
          <p:cNvPr id="5" name="TextBox 4">
            <a:extLst>
              <a:ext uri="{FF2B5EF4-FFF2-40B4-BE49-F238E27FC236}">
                <a16:creationId xmlns:a16="http://schemas.microsoft.com/office/drawing/2014/main" id="{F04E4B9F-9107-4D77-AA6E-F404451F6463}"/>
              </a:ext>
            </a:extLst>
          </p:cNvPr>
          <p:cNvSpPr txBox="1"/>
          <p:nvPr/>
        </p:nvSpPr>
        <p:spPr>
          <a:xfrm>
            <a:off x="367116" y="1496152"/>
            <a:ext cx="7108857" cy="5047536"/>
          </a:xfrm>
          <a:prstGeom prst="rect">
            <a:avLst/>
          </a:prstGeom>
          <a:noFill/>
        </p:spPr>
        <p:txBody>
          <a:bodyPr wrap="square">
            <a:spAutoFit/>
          </a:bodyPr>
          <a:lstStyle/>
          <a:p>
            <a:pPr algn="l">
              <a:buFont typeface="Arial" panose="020B0604020202020204" pitchFamily="34" charset="0"/>
              <a:buChar char="•"/>
            </a:pPr>
            <a:r>
              <a:rPr lang="en-GB" b="0" i="0" dirty="0">
                <a:solidFill>
                  <a:srgbClr val="374151"/>
                </a:solidFill>
                <a:effectLst/>
                <a:latin typeface="Merriweather" panose="00000500000000000000" pitchFamily="2" charset="0"/>
              </a:rPr>
              <a:t> </a:t>
            </a:r>
            <a:r>
              <a:rPr lang="en-GB" sz="1600" i="0" dirty="0">
                <a:solidFill>
                  <a:srgbClr val="374151"/>
                </a:solidFill>
                <a:effectLst/>
                <a:latin typeface="+mj-lt"/>
              </a:rPr>
              <a:t>Combine RFM analysis and Cluster analysis to craft a specific crafty </a:t>
            </a:r>
            <a:r>
              <a:rPr lang="en-GB" sz="1600" dirty="0">
                <a:solidFill>
                  <a:srgbClr val="374151"/>
                </a:solidFill>
                <a:latin typeface="+mj-lt"/>
              </a:rPr>
              <a:t>campaign for each segment.</a:t>
            </a:r>
          </a:p>
          <a:p>
            <a:pPr algn="l">
              <a:buFont typeface="Arial" panose="020B0604020202020204" pitchFamily="34" charset="0"/>
              <a:buChar char="•"/>
            </a:pPr>
            <a:endParaRPr lang="en-GB" sz="1600" dirty="0">
              <a:solidFill>
                <a:srgbClr val="374151"/>
              </a:solidFill>
              <a:latin typeface="+mj-lt"/>
            </a:endParaRPr>
          </a:p>
          <a:p>
            <a:pPr algn="l">
              <a:buFont typeface="Arial" panose="020B0604020202020204" pitchFamily="34" charset="0"/>
              <a:buChar char="•"/>
            </a:pPr>
            <a:r>
              <a:rPr lang="en-GB" sz="1600" i="0" dirty="0">
                <a:solidFill>
                  <a:srgbClr val="374151"/>
                </a:solidFill>
                <a:effectLst/>
                <a:latin typeface="+mj-lt"/>
              </a:rPr>
              <a:t> Combine it with other tools /data to get detailed customer analytics and customer insights.</a:t>
            </a:r>
          </a:p>
          <a:p>
            <a:pPr algn="l">
              <a:buFont typeface="Arial" panose="020B0604020202020204" pitchFamily="34" charset="0"/>
              <a:buChar char="•"/>
            </a:pPr>
            <a:endParaRPr lang="en-GB" sz="1600" i="0" dirty="0">
              <a:solidFill>
                <a:srgbClr val="374151"/>
              </a:solidFill>
              <a:effectLst/>
              <a:latin typeface="+mj-lt"/>
            </a:endParaRPr>
          </a:p>
          <a:p>
            <a:pPr algn="l">
              <a:buFont typeface="Arial" panose="020B0604020202020204" pitchFamily="34" charset="0"/>
              <a:buChar char="•"/>
            </a:pPr>
            <a:r>
              <a:rPr lang="en-GB" sz="1600" i="0" dirty="0">
                <a:solidFill>
                  <a:srgbClr val="374151"/>
                </a:solidFill>
                <a:effectLst/>
                <a:latin typeface="+mj-lt"/>
              </a:rPr>
              <a:t> Optimize target segmenting with follow up evaluation and metrics (Campaign Performance Reporting)</a:t>
            </a:r>
          </a:p>
          <a:p>
            <a:pPr algn="l">
              <a:buFont typeface="Arial" panose="020B0604020202020204" pitchFamily="34" charset="0"/>
              <a:buChar char="•"/>
            </a:pPr>
            <a:endParaRPr lang="en-GB" sz="1600" dirty="0">
              <a:solidFill>
                <a:srgbClr val="374151"/>
              </a:solidFill>
              <a:latin typeface="+mj-lt"/>
            </a:endParaRPr>
          </a:p>
          <a:p>
            <a:pPr algn="l">
              <a:buFont typeface="Arial" panose="020B0604020202020204" pitchFamily="34" charset="0"/>
              <a:buChar char="•"/>
            </a:pPr>
            <a:r>
              <a:rPr lang="en-GB" sz="1600" i="0" dirty="0">
                <a:solidFill>
                  <a:srgbClr val="374151"/>
                </a:solidFill>
                <a:effectLst/>
                <a:latin typeface="+mj-lt"/>
              </a:rPr>
              <a:t> Take regular feedbacks and add value to service.</a:t>
            </a:r>
          </a:p>
          <a:p>
            <a:pPr algn="l">
              <a:buFont typeface="Arial" panose="020B0604020202020204" pitchFamily="34" charset="0"/>
              <a:buChar char="•"/>
            </a:pPr>
            <a:endParaRPr lang="en-GB" sz="1600" dirty="0">
              <a:solidFill>
                <a:srgbClr val="374151"/>
              </a:solidFill>
              <a:latin typeface="+mj-lt"/>
            </a:endParaRPr>
          </a:p>
          <a:p>
            <a:pPr algn="l">
              <a:buFont typeface="Arial" panose="020B0604020202020204" pitchFamily="34" charset="0"/>
              <a:buChar char="•"/>
            </a:pPr>
            <a:r>
              <a:rPr lang="en-GB" sz="1600" dirty="0">
                <a:solidFill>
                  <a:srgbClr val="374151"/>
                </a:solidFill>
                <a:latin typeface="+mj-lt"/>
              </a:rPr>
              <a:t> Repeat RFM with other countries data</a:t>
            </a:r>
          </a:p>
          <a:p>
            <a:pPr algn="l">
              <a:buFont typeface="Arial" panose="020B0604020202020204" pitchFamily="34" charset="0"/>
              <a:buChar char="•"/>
            </a:pPr>
            <a:endParaRPr lang="en-GB" sz="1600" dirty="0">
              <a:solidFill>
                <a:srgbClr val="374151"/>
              </a:solidFill>
              <a:latin typeface="+mj-lt"/>
            </a:endParaRPr>
          </a:p>
          <a:p>
            <a:pPr algn="l">
              <a:buFont typeface="Arial" panose="020B0604020202020204" pitchFamily="34" charset="0"/>
              <a:buChar char="•"/>
            </a:pPr>
            <a:r>
              <a:rPr lang="en-GB" sz="1600" dirty="0">
                <a:solidFill>
                  <a:srgbClr val="374151"/>
                </a:solidFill>
                <a:latin typeface="+mj-lt"/>
              </a:rPr>
              <a:t>This data will do very well if combined with behavioural and income data, also A/B Testing.</a:t>
            </a:r>
          </a:p>
          <a:p>
            <a:pPr algn="l">
              <a:buFont typeface="Arial" panose="020B0604020202020204" pitchFamily="34" charset="0"/>
              <a:buChar char="•"/>
            </a:pPr>
            <a:endParaRPr lang="en-GB" sz="1600" dirty="0">
              <a:solidFill>
                <a:srgbClr val="374151"/>
              </a:solidFill>
              <a:latin typeface="+mj-lt"/>
            </a:endParaRPr>
          </a:p>
          <a:p>
            <a:pPr>
              <a:buFont typeface="Arial" panose="020B0604020202020204" pitchFamily="34" charset="0"/>
              <a:buChar char="•"/>
            </a:pPr>
            <a:r>
              <a:rPr lang="en-GB" sz="1600" i="0" dirty="0">
                <a:solidFill>
                  <a:srgbClr val="333333"/>
                </a:solidFill>
                <a:effectLst/>
                <a:latin typeface="+mj-lt"/>
              </a:rPr>
              <a:t> Adjust Personalization Strategies,  Calculate Customer Lifetime Value</a:t>
            </a:r>
          </a:p>
          <a:p>
            <a:pPr>
              <a:buFont typeface="Arial" panose="020B0604020202020204" pitchFamily="34" charset="0"/>
              <a:buChar char="•"/>
            </a:pPr>
            <a:endParaRPr lang="en-GB" sz="1600" i="0" dirty="0">
              <a:solidFill>
                <a:srgbClr val="333333"/>
              </a:solidFill>
              <a:effectLst/>
              <a:latin typeface="+mj-lt"/>
            </a:endParaRPr>
          </a:p>
          <a:p>
            <a:pPr>
              <a:buFont typeface="Arial" panose="020B0604020202020204" pitchFamily="34" charset="0"/>
              <a:buChar char="•"/>
            </a:pPr>
            <a:r>
              <a:rPr lang="en-GB" sz="1600" dirty="0">
                <a:solidFill>
                  <a:srgbClr val="333333"/>
                </a:solidFill>
                <a:latin typeface="+mj-lt"/>
              </a:rPr>
              <a:t>Create layered Loyalty Program and add continuous challenge and reward within it.</a:t>
            </a:r>
            <a:endParaRPr lang="en-GB" sz="1600" i="0" dirty="0">
              <a:solidFill>
                <a:srgbClr val="333333"/>
              </a:solidFill>
              <a:effectLst/>
              <a:latin typeface="+mj-lt"/>
            </a:endParaRPr>
          </a:p>
        </p:txBody>
      </p:sp>
      <p:sp>
        <p:nvSpPr>
          <p:cNvPr id="10" name="TextBox 9">
            <a:extLst>
              <a:ext uri="{FF2B5EF4-FFF2-40B4-BE49-F238E27FC236}">
                <a16:creationId xmlns:a16="http://schemas.microsoft.com/office/drawing/2014/main" id="{C47353BA-2ACD-42C3-B94D-00486A990F18}"/>
              </a:ext>
            </a:extLst>
          </p:cNvPr>
          <p:cNvSpPr txBox="1"/>
          <p:nvPr/>
        </p:nvSpPr>
        <p:spPr>
          <a:xfrm>
            <a:off x="1660490" y="477115"/>
            <a:ext cx="6094324" cy="526041"/>
          </a:xfrm>
          <a:prstGeom prst="rect">
            <a:avLst/>
          </a:prstGeom>
          <a:noFill/>
        </p:spPr>
        <p:txBody>
          <a:bodyPr wrap="square">
            <a:spAutoFit/>
          </a:bodyPr>
          <a:lstStyle/>
          <a:p>
            <a:pPr marL="0" indent="0">
              <a:lnSpc>
                <a:spcPct val="110000"/>
              </a:lnSpc>
              <a:spcBef>
                <a:spcPct val="0"/>
              </a:spcBef>
              <a:buNone/>
            </a:pPr>
            <a:r>
              <a:rPr lang="en-CA" sz="2800" b="1" dirty="0">
                <a:solidFill>
                  <a:srgbClr val="CE295E"/>
                </a:solidFill>
                <a:latin typeface="+mj-lt"/>
                <a:ea typeface="+mj-ea"/>
                <a:cs typeface="+mj-cs"/>
              </a:rPr>
              <a:t>Recommendations</a:t>
            </a:r>
          </a:p>
        </p:txBody>
      </p:sp>
      <p:sp>
        <p:nvSpPr>
          <p:cNvPr id="3" name="Slide Number Placeholder 2">
            <a:extLst>
              <a:ext uri="{FF2B5EF4-FFF2-40B4-BE49-F238E27FC236}">
                <a16:creationId xmlns:a16="http://schemas.microsoft.com/office/drawing/2014/main" id="{9AC5AC8A-36A3-4850-8D6A-A23B3F5C8DA1}"/>
              </a:ext>
            </a:extLst>
          </p:cNvPr>
          <p:cNvSpPr>
            <a:spLocks noGrp="1"/>
          </p:cNvSpPr>
          <p:nvPr>
            <p:ph type="sldNum" sz="quarter" idx="12"/>
          </p:nvPr>
        </p:nvSpPr>
        <p:spPr/>
        <p:txBody>
          <a:bodyPr/>
          <a:lstStyle/>
          <a:p>
            <a:fld id="{0FD50806-BABF-4915-9689-3B9956D1C75C}" type="slidenum">
              <a:rPr lang="en-US" smtClean="0"/>
              <a:pPr/>
              <a:t>16</a:t>
            </a:fld>
            <a:endParaRPr lang="en-US" dirty="0"/>
          </a:p>
        </p:txBody>
      </p:sp>
    </p:spTree>
    <p:extLst>
      <p:ext uri="{BB962C8B-B14F-4D97-AF65-F5344CB8AC3E}">
        <p14:creationId xmlns:p14="http://schemas.microsoft.com/office/powerpoint/2010/main" val="15243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B8EACDD9-01A0-4923-BAE7-D8E11F107666}"/>
              </a:ext>
            </a:extLst>
          </p:cNvPr>
          <p:cNvPicPr>
            <a:picLocks noChangeAspect="1" noChangeArrowheads="1"/>
          </p:cNvPicPr>
          <p:nvPr/>
        </p:nvPicPr>
        <p:blipFill>
          <a:blip r:embed="rId3">
            <a:alphaModFix amt="80000"/>
            <a:extLst>
              <a:ext uri="{28A0092B-C50C-407E-A947-70E740481C1C}">
                <a14:useLocalDpi xmlns:a14="http://schemas.microsoft.com/office/drawing/2010/main" val="0"/>
              </a:ext>
            </a:extLst>
          </a:blip>
          <a:srcRect/>
          <a:stretch>
            <a:fillRect/>
          </a:stretch>
        </p:blipFill>
        <p:spPr bwMode="auto">
          <a:xfrm>
            <a:off x="7537674" y="423039"/>
            <a:ext cx="3294295" cy="17303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4" y="381254"/>
            <a:ext cx="6902380" cy="498598"/>
          </a:xfrm>
        </p:spPr>
        <p:txBody>
          <a:bodyPr/>
          <a:lstStyle/>
          <a:p>
            <a:r>
              <a:rPr lang="en-CA" b="1" cap="none" dirty="0">
                <a:solidFill>
                  <a:srgbClr val="CE295E"/>
                </a:solidFill>
              </a:rPr>
              <a:t>Customer Segmentation</a:t>
            </a:r>
            <a:endParaRPr lang="en-GB" b="1" cap="none" dirty="0">
              <a:solidFill>
                <a:srgbClr val="CE295E"/>
              </a:solidFill>
            </a:endParaRP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r>
              <a:rPr lang="en-US" dirty="0"/>
              <a:t>Group S2 - 2</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fld id="{0FD50806-BABF-4915-9689-3B9956D1C75C}" type="slidenum">
              <a:rPr lang="en-US" smtClean="0"/>
              <a:pPr/>
              <a:t>2</a:t>
            </a:fld>
            <a:endParaRPr lang="en-US" dirty="0"/>
          </a:p>
        </p:txBody>
      </p:sp>
      <p:sp>
        <p:nvSpPr>
          <p:cNvPr id="14" name="TextBox 13">
            <a:extLst>
              <a:ext uri="{FF2B5EF4-FFF2-40B4-BE49-F238E27FC236}">
                <a16:creationId xmlns:a16="http://schemas.microsoft.com/office/drawing/2014/main" id="{0C258DE2-FD70-4EA6-9E7A-433B58E2C60C}"/>
              </a:ext>
            </a:extLst>
          </p:cNvPr>
          <p:cNvSpPr txBox="1"/>
          <p:nvPr/>
        </p:nvSpPr>
        <p:spPr>
          <a:xfrm>
            <a:off x="514160" y="2263254"/>
            <a:ext cx="5734545" cy="3293209"/>
          </a:xfrm>
          <a:prstGeom prst="rect">
            <a:avLst/>
          </a:prstGeom>
          <a:noFill/>
        </p:spPr>
        <p:txBody>
          <a:bodyPr wrap="square">
            <a:spAutoFit/>
          </a:bodyPr>
          <a:lstStyle/>
          <a:p>
            <a:pPr marL="285750" indent="-285750" algn="l">
              <a:buClr>
                <a:srgbClr val="C00000"/>
              </a:buClr>
              <a:buFont typeface="Arial" panose="020B0604020202020204" pitchFamily="34" charset="0"/>
              <a:buChar char="•"/>
            </a:pPr>
            <a:r>
              <a:rPr lang="en-GB" sz="1600" b="0" i="0" dirty="0">
                <a:solidFill>
                  <a:srgbClr val="424242"/>
                </a:solidFill>
                <a:effectLst/>
                <a:latin typeface="proxima-nova"/>
              </a:rPr>
              <a:t>Who are our best customers?</a:t>
            </a:r>
          </a:p>
          <a:p>
            <a:pPr marL="285750" indent="-285750" algn="l">
              <a:buClr>
                <a:srgbClr val="C00000"/>
              </a:buClr>
              <a:buFont typeface="Arial" panose="020B0604020202020204" pitchFamily="34" charset="0"/>
              <a:buChar char="•"/>
            </a:pPr>
            <a:endParaRPr lang="en-GB" sz="1600" b="0" i="0" dirty="0">
              <a:solidFill>
                <a:srgbClr val="424242"/>
              </a:solidFill>
              <a:effectLst/>
              <a:latin typeface="proxima-nova"/>
            </a:endParaRPr>
          </a:p>
          <a:p>
            <a:pPr marL="285750" indent="-285750" algn="l">
              <a:buClr>
                <a:srgbClr val="C00000"/>
              </a:buClr>
              <a:buFont typeface="Arial" panose="020B0604020202020204" pitchFamily="34" charset="0"/>
              <a:buChar char="•"/>
            </a:pPr>
            <a:r>
              <a:rPr lang="en-GB" sz="1600" b="0" i="0" dirty="0">
                <a:solidFill>
                  <a:srgbClr val="424242"/>
                </a:solidFill>
                <a:effectLst/>
                <a:latin typeface="proxima-nova"/>
              </a:rPr>
              <a:t>Which of our customers could leave us ?</a:t>
            </a:r>
          </a:p>
          <a:p>
            <a:pPr marL="285750" indent="-285750" algn="l">
              <a:buClr>
                <a:srgbClr val="C00000"/>
              </a:buClr>
              <a:buFont typeface="Arial" panose="020B0604020202020204" pitchFamily="34" charset="0"/>
              <a:buChar char="•"/>
            </a:pPr>
            <a:endParaRPr lang="en-GB" sz="1600" b="0" i="0" dirty="0">
              <a:solidFill>
                <a:srgbClr val="424242"/>
              </a:solidFill>
              <a:effectLst/>
              <a:latin typeface="proxima-nova"/>
            </a:endParaRPr>
          </a:p>
          <a:p>
            <a:pPr marL="285750" indent="-285750" algn="l">
              <a:buClr>
                <a:srgbClr val="C00000"/>
              </a:buClr>
              <a:buFont typeface="Arial" panose="020B0604020202020204" pitchFamily="34" charset="0"/>
              <a:buChar char="•"/>
            </a:pPr>
            <a:r>
              <a:rPr lang="en-GB" sz="1600" b="0" i="0" dirty="0">
                <a:solidFill>
                  <a:srgbClr val="424242"/>
                </a:solidFill>
                <a:effectLst/>
                <a:latin typeface="proxima-nova"/>
              </a:rPr>
              <a:t>Who have the potential to become valuable customers?</a:t>
            </a:r>
          </a:p>
          <a:p>
            <a:pPr marL="285750" indent="-285750" algn="l">
              <a:buClr>
                <a:srgbClr val="C00000"/>
              </a:buClr>
              <a:buFont typeface="Arial" panose="020B0604020202020204" pitchFamily="34" charset="0"/>
              <a:buChar char="•"/>
            </a:pPr>
            <a:endParaRPr lang="en-GB" sz="1600" b="0" i="0" dirty="0">
              <a:solidFill>
                <a:srgbClr val="424242"/>
              </a:solidFill>
              <a:effectLst/>
              <a:latin typeface="proxima-nova"/>
            </a:endParaRPr>
          </a:p>
          <a:p>
            <a:pPr marL="285750" indent="-285750" algn="l">
              <a:buClr>
                <a:srgbClr val="C00000"/>
              </a:buClr>
              <a:buFont typeface="Arial" panose="020B0604020202020204" pitchFamily="34" charset="0"/>
              <a:buChar char="•"/>
            </a:pPr>
            <a:r>
              <a:rPr lang="en-GB" sz="1600" b="0" i="0" dirty="0">
                <a:solidFill>
                  <a:srgbClr val="424242"/>
                </a:solidFill>
                <a:effectLst/>
                <a:latin typeface="proxima-nova"/>
              </a:rPr>
              <a:t>Which of our customers can be retained?</a:t>
            </a:r>
          </a:p>
          <a:p>
            <a:pPr marL="285750" indent="-285750" algn="l">
              <a:buClr>
                <a:srgbClr val="C00000"/>
              </a:buClr>
              <a:buFont typeface="Arial" panose="020B0604020202020204" pitchFamily="34" charset="0"/>
              <a:buChar char="•"/>
            </a:pPr>
            <a:endParaRPr lang="en-GB" sz="1600" b="0" i="0" dirty="0">
              <a:solidFill>
                <a:srgbClr val="424242"/>
              </a:solidFill>
              <a:effectLst/>
              <a:latin typeface="proxima-nova"/>
            </a:endParaRPr>
          </a:p>
          <a:p>
            <a:pPr marL="285750" indent="-285750" algn="l">
              <a:buClr>
                <a:srgbClr val="C00000"/>
              </a:buClr>
              <a:buFont typeface="Arial" panose="020B0604020202020204" pitchFamily="34" charset="0"/>
              <a:buChar char="•"/>
            </a:pPr>
            <a:r>
              <a:rPr lang="en-GB" sz="1600" b="0" i="0" dirty="0">
                <a:solidFill>
                  <a:srgbClr val="424242"/>
                </a:solidFill>
                <a:effectLst/>
                <a:latin typeface="proxima-nova"/>
              </a:rPr>
              <a:t>Which of our customers </a:t>
            </a:r>
            <a:r>
              <a:rPr lang="en-GB" sz="1600" dirty="0">
                <a:solidFill>
                  <a:srgbClr val="424242"/>
                </a:solidFill>
                <a:latin typeface="proxima-nova"/>
              </a:rPr>
              <a:t>are likely </a:t>
            </a:r>
            <a:r>
              <a:rPr lang="en-GB" sz="1600" b="0" i="0" dirty="0">
                <a:solidFill>
                  <a:srgbClr val="424242"/>
                </a:solidFill>
                <a:effectLst/>
                <a:latin typeface="proxima-nova"/>
              </a:rPr>
              <a:t>to respond to campaign?</a:t>
            </a:r>
          </a:p>
          <a:p>
            <a:pPr marL="285750" indent="-285750" algn="l">
              <a:buClr>
                <a:srgbClr val="C00000"/>
              </a:buClr>
              <a:buFont typeface="Arial" panose="020B0604020202020204" pitchFamily="34" charset="0"/>
              <a:buChar char="•"/>
            </a:pPr>
            <a:endParaRPr lang="en-GB" sz="1600" dirty="0">
              <a:solidFill>
                <a:srgbClr val="424242"/>
              </a:solidFill>
              <a:latin typeface="proxima-nova"/>
            </a:endParaRPr>
          </a:p>
          <a:p>
            <a:pPr marL="285750" indent="-285750" algn="l">
              <a:buClr>
                <a:srgbClr val="C00000"/>
              </a:buClr>
              <a:buFont typeface="Arial" panose="020B0604020202020204" pitchFamily="34" charset="0"/>
              <a:buChar char="•"/>
            </a:pPr>
            <a:r>
              <a:rPr lang="en-GB" sz="1600" dirty="0">
                <a:solidFill>
                  <a:srgbClr val="424242"/>
                </a:solidFill>
                <a:latin typeface="proxima-nova"/>
              </a:rPr>
              <a:t>Where and what should be the campaign?</a:t>
            </a:r>
          </a:p>
          <a:p>
            <a:pPr marL="285750" indent="-285750" algn="l">
              <a:buClr>
                <a:srgbClr val="C00000"/>
              </a:buClr>
              <a:buFont typeface="Arial" panose="020B0604020202020204" pitchFamily="34" charset="0"/>
              <a:buChar char="•"/>
            </a:pPr>
            <a:endParaRPr lang="en-GB" sz="1600" b="0" i="0" dirty="0">
              <a:solidFill>
                <a:srgbClr val="424242"/>
              </a:solidFill>
              <a:effectLst/>
              <a:latin typeface="proxima-nova"/>
            </a:endParaRPr>
          </a:p>
          <a:p>
            <a:pPr marL="285750" indent="-285750" algn="l">
              <a:buClr>
                <a:srgbClr val="C00000"/>
              </a:buClr>
              <a:buFont typeface="Arial" panose="020B0604020202020204" pitchFamily="34" charset="0"/>
              <a:buChar char="•"/>
            </a:pPr>
            <a:r>
              <a:rPr lang="en-GB" sz="1600" dirty="0">
                <a:solidFill>
                  <a:srgbClr val="424242"/>
                </a:solidFill>
                <a:latin typeface="proxima-nova"/>
              </a:rPr>
              <a:t>What should we study about our customers?</a:t>
            </a:r>
            <a:endParaRPr lang="en-GB" sz="1600" b="0" i="0" dirty="0">
              <a:solidFill>
                <a:srgbClr val="424242"/>
              </a:solidFill>
              <a:effectLst/>
              <a:latin typeface="proxima-nova"/>
            </a:endParaRPr>
          </a:p>
        </p:txBody>
      </p:sp>
      <p:pic>
        <p:nvPicPr>
          <p:cNvPr id="13" name="Picture 12">
            <a:extLst>
              <a:ext uri="{FF2B5EF4-FFF2-40B4-BE49-F238E27FC236}">
                <a16:creationId xmlns:a16="http://schemas.microsoft.com/office/drawing/2014/main" id="{BA1A7E33-C4DA-4CC1-8B3B-D001DC24EBE7}"/>
              </a:ext>
            </a:extLst>
          </p:cNvPr>
          <p:cNvPicPr>
            <a:picLocks noChangeAspect="1"/>
          </p:cNvPicPr>
          <p:nvPr/>
        </p:nvPicPr>
        <p:blipFill>
          <a:blip r:embed="rId4"/>
          <a:stretch>
            <a:fillRect/>
          </a:stretch>
        </p:blipFill>
        <p:spPr>
          <a:xfrm>
            <a:off x="6431812" y="1967213"/>
            <a:ext cx="5504164" cy="3885292"/>
          </a:xfrm>
          <a:prstGeom prst="rect">
            <a:avLst/>
          </a:prstGeom>
        </p:spPr>
      </p:pic>
    </p:spTree>
    <p:extLst>
      <p:ext uri="{BB962C8B-B14F-4D97-AF65-F5344CB8AC3E}">
        <p14:creationId xmlns:p14="http://schemas.microsoft.com/office/powerpoint/2010/main" val="334869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1D4651-C7E4-47F9-BC80-2436A98BEDCF}"/>
              </a:ext>
            </a:extLst>
          </p:cNvPr>
          <p:cNvSpPr>
            <a:spLocks noGrp="1"/>
          </p:cNvSpPr>
          <p:nvPr>
            <p:ph type="ftr" sz="quarter" idx="11"/>
          </p:nvPr>
        </p:nvSpPr>
        <p:spPr/>
        <p:txBody>
          <a:bodyPr/>
          <a:lstStyle/>
          <a:p>
            <a:r>
              <a:rPr lang="en-US" dirty="0"/>
              <a:t>Group S2 - 2</a:t>
            </a:r>
          </a:p>
        </p:txBody>
      </p:sp>
      <p:sp>
        <p:nvSpPr>
          <p:cNvPr id="3" name="Slide Number Placeholder 2">
            <a:extLst>
              <a:ext uri="{FF2B5EF4-FFF2-40B4-BE49-F238E27FC236}">
                <a16:creationId xmlns:a16="http://schemas.microsoft.com/office/drawing/2014/main" id="{5E4F1A53-2CD6-44B3-9B02-17837E0D2A08}"/>
              </a:ext>
            </a:extLst>
          </p:cNvPr>
          <p:cNvSpPr>
            <a:spLocks noGrp="1"/>
          </p:cNvSpPr>
          <p:nvPr>
            <p:ph type="sldNum" sz="quarter" idx="12"/>
          </p:nvPr>
        </p:nvSpPr>
        <p:spPr/>
        <p:txBody>
          <a:bodyPr/>
          <a:lstStyle/>
          <a:p>
            <a:fld id="{0FD50806-BABF-4915-9689-3B9956D1C75C}" type="slidenum">
              <a:rPr lang="en-US" smtClean="0"/>
              <a:pPr/>
              <a:t>3</a:t>
            </a:fld>
            <a:endParaRPr lang="en-US" dirty="0"/>
          </a:p>
        </p:txBody>
      </p:sp>
      <p:sp>
        <p:nvSpPr>
          <p:cNvPr id="6" name="TextBox 5">
            <a:extLst>
              <a:ext uri="{FF2B5EF4-FFF2-40B4-BE49-F238E27FC236}">
                <a16:creationId xmlns:a16="http://schemas.microsoft.com/office/drawing/2014/main" id="{6E3505D7-8EF8-4AFF-A85C-3B18782AF019}"/>
              </a:ext>
            </a:extLst>
          </p:cNvPr>
          <p:cNvSpPr txBox="1"/>
          <p:nvPr/>
        </p:nvSpPr>
        <p:spPr>
          <a:xfrm>
            <a:off x="742912" y="1495601"/>
            <a:ext cx="5267470" cy="4247317"/>
          </a:xfrm>
          <a:prstGeom prst="rect">
            <a:avLst/>
          </a:prstGeom>
          <a:noFill/>
        </p:spPr>
        <p:txBody>
          <a:bodyPr wrap="square">
            <a:spAutoFit/>
          </a:bodyPr>
          <a:lstStyle/>
          <a:p>
            <a:r>
              <a:rPr lang="en-GB" b="1" dirty="0">
                <a:solidFill>
                  <a:srgbClr val="CE295E"/>
                </a:solidFill>
              </a:rPr>
              <a:t> </a:t>
            </a:r>
          </a:p>
          <a:p>
            <a:pPr marL="342900" indent="-342900">
              <a:buAutoNum type="arabicPeriod"/>
            </a:pPr>
            <a:r>
              <a:rPr lang="en-GB" dirty="0"/>
              <a:t>Improved marketing campaigns</a:t>
            </a:r>
          </a:p>
          <a:p>
            <a:pPr marL="342900" indent="-342900">
              <a:buAutoNum type="arabicPeriod"/>
            </a:pPr>
            <a:endParaRPr lang="en-GB" dirty="0"/>
          </a:p>
          <a:p>
            <a:pPr marL="342900" indent="-342900">
              <a:buAutoNum type="arabicPeriod"/>
            </a:pPr>
            <a:r>
              <a:rPr lang="en-GB" dirty="0"/>
              <a:t>Better offerings</a:t>
            </a:r>
          </a:p>
          <a:p>
            <a:pPr marL="342900" indent="-342900">
              <a:buAutoNum type="arabicPeriod"/>
            </a:pPr>
            <a:endParaRPr lang="en-GB" dirty="0"/>
          </a:p>
          <a:p>
            <a:pPr marL="342900" indent="-342900">
              <a:buAutoNum type="arabicPeriod"/>
            </a:pPr>
            <a:r>
              <a:rPr lang="en-GB" dirty="0"/>
              <a:t>Greater return on sales</a:t>
            </a:r>
          </a:p>
          <a:p>
            <a:pPr marL="342900" indent="-342900">
              <a:buAutoNum type="arabicPeriod"/>
            </a:pPr>
            <a:endParaRPr lang="en-GB" dirty="0"/>
          </a:p>
          <a:p>
            <a:pPr marL="342900" indent="-342900">
              <a:buAutoNum type="arabicPeriod"/>
            </a:pPr>
            <a:r>
              <a:rPr lang="en-GB" dirty="0"/>
              <a:t>Increased loyalty and retention: personalization in every case matters. 80% of clients are more likely to do business with a brand that provides personalized experiences. </a:t>
            </a:r>
          </a:p>
          <a:p>
            <a:pPr marL="342900" indent="-342900">
              <a:buAutoNum type="arabicPeriod"/>
            </a:pPr>
            <a:endParaRPr lang="en-GB" dirty="0"/>
          </a:p>
          <a:p>
            <a:r>
              <a:rPr lang="en-GB" dirty="0"/>
              <a:t>5. Untapped cross-selling and upselling opportunities</a:t>
            </a:r>
          </a:p>
          <a:p>
            <a:endParaRPr lang="en-GB" dirty="0"/>
          </a:p>
        </p:txBody>
      </p:sp>
      <p:pic>
        <p:nvPicPr>
          <p:cNvPr id="7" name="Picture 6">
            <a:extLst>
              <a:ext uri="{FF2B5EF4-FFF2-40B4-BE49-F238E27FC236}">
                <a16:creationId xmlns:a16="http://schemas.microsoft.com/office/drawing/2014/main" id="{D96E8A00-E360-4FAE-8BD9-8BA3EA3D3308}"/>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6399280" y="1805098"/>
            <a:ext cx="4339761" cy="324780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Box 8">
            <a:extLst>
              <a:ext uri="{FF2B5EF4-FFF2-40B4-BE49-F238E27FC236}">
                <a16:creationId xmlns:a16="http://schemas.microsoft.com/office/drawing/2014/main" id="{D7D1540D-34B5-44F2-A1EA-CF86FD547694}"/>
              </a:ext>
            </a:extLst>
          </p:cNvPr>
          <p:cNvSpPr txBox="1"/>
          <p:nvPr/>
        </p:nvSpPr>
        <p:spPr>
          <a:xfrm>
            <a:off x="1826232" y="448871"/>
            <a:ext cx="8161830" cy="646331"/>
          </a:xfrm>
          <a:prstGeom prst="rect">
            <a:avLst/>
          </a:prstGeom>
          <a:noFill/>
        </p:spPr>
        <p:txBody>
          <a:bodyPr wrap="square">
            <a:spAutoFit/>
          </a:bodyPr>
          <a:lstStyle/>
          <a:p>
            <a:r>
              <a:rPr lang="en-GB" sz="3600" b="1" dirty="0">
                <a:solidFill>
                  <a:srgbClr val="CE295E"/>
                </a:solidFill>
              </a:rPr>
              <a:t>Benefits of Customer Segmentation</a:t>
            </a:r>
            <a:endParaRPr lang="en-GB" sz="3600" dirty="0"/>
          </a:p>
        </p:txBody>
      </p:sp>
    </p:spTree>
    <p:extLst>
      <p:ext uri="{BB962C8B-B14F-4D97-AF65-F5344CB8AC3E}">
        <p14:creationId xmlns:p14="http://schemas.microsoft.com/office/powerpoint/2010/main" val="205986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4FD4D-243E-4DCC-81A8-D95BD7A66009}"/>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8B3D7837-1132-4576-9260-C19C7D188926}"/>
              </a:ext>
            </a:extLst>
          </p:cNvPr>
          <p:cNvSpPr>
            <a:spLocks noGrp="1"/>
          </p:cNvSpPr>
          <p:nvPr>
            <p:ph type="sldNum" sz="quarter" idx="12"/>
          </p:nvPr>
        </p:nvSpPr>
        <p:spPr/>
        <p:txBody>
          <a:bodyPr/>
          <a:lstStyle/>
          <a:p>
            <a:fld id="{0FD50806-BABF-4915-9689-3B9956D1C75C}" type="slidenum">
              <a:rPr lang="en-US" smtClean="0"/>
              <a:pPr/>
              <a:t>4</a:t>
            </a:fld>
            <a:endParaRPr lang="en-US" dirty="0"/>
          </a:p>
        </p:txBody>
      </p:sp>
      <p:sp>
        <p:nvSpPr>
          <p:cNvPr id="11" name="Title 1">
            <a:extLst>
              <a:ext uri="{FF2B5EF4-FFF2-40B4-BE49-F238E27FC236}">
                <a16:creationId xmlns:a16="http://schemas.microsoft.com/office/drawing/2014/main" id="{64FA8FF3-3F2E-49EC-98CB-F4DC0B748C88}"/>
              </a:ext>
            </a:extLst>
          </p:cNvPr>
          <p:cNvSpPr txBox="1">
            <a:spLocks/>
          </p:cNvSpPr>
          <p:nvPr/>
        </p:nvSpPr>
        <p:spPr>
          <a:xfrm>
            <a:off x="1678075" y="340176"/>
            <a:ext cx="690238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b="1" dirty="0">
                <a:solidFill>
                  <a:srgbClr val="CE295E"/>
                </a:solidFill>
              </a:rPr>
              <a:t>Review Data </a:t>
            </a:r>
            <a:endParaRPr lang="en-GB" sz="3600" b="1" dirty="0">
              <a:solidFill>
                <a:srgbClr val="CE295E"/>
              </a:solidFill>
            </a:endParaRPr>
          </a:p>
        </p:txBody>
      </p:sp>
      <p:sp>
        <p:nvSpPr>
          <p:cNvPr id="13" name="TextBox 12">
            <a:extLst>
              <a:ext uri="{FF2B5EF4-FFF2-40B4-BE49-F238E27FC236}">
                <a16:creationId xmlns:a16="http://schemas.microsoft.com/office/drawing/2014/main" id="{5FF5A9D3-E559-4FFF-AFFA-A883FAFDDB7C}"/>
              </a:ext>
            </a:extLst>
          </p:cNvPr>
          <p:cNvSpPr txBox="1"/>
          <p:nvPr/>
        </p:nvSpPr>
        <p:spPr>
          <a:xfrm>
            <a:off x="1678075" y="1056305"/>
            <a:ext cx="6094324" cy="369332"/>
          </a:xfrm>
          <a:prstGeom prst="rect">
            <a:avLst/>
          </a:prstGeom>
          <a:noFill/>
        </p:spPr>
        <p:txBody>
          <a:bodyPr wrap="square">
            <a:spAutoFit/>
          </a:bodyPr>
          <a:lstStyle/>
          <a:p>
            <a:r>
              <a:rPr lang="en-US" dirty="0"/>
              <a:t>Sales_data.csv (provided)</a:t>
            </a:r>
          </a:p>
        </p:txBody>
      </p:sp>
      <p:sp>
        <p:nvSpPr>
          <p:cNvPr id="15" name="TextBox 14">
            <a:extLst>
              <a:ext uri="{FF2B5EF4-FFF2-40B4-BE49-F238E27FC236}">
                <a16:creationId xmlns:a16="http://schemas.microsoft.com/office/drawing/2014/main" id="{8CE6F7C1-F7D6-4395-84B4-21E03E593B7B}"/>
              </a:ext>
            </a:extLst>
          </p:cNvPr>
          <p:cNvSpPr txBox="1"/>
          <p:nvPr/>
        </p:nvSpPr>
        <p:spPr>
          <a:xfrm>
            <a:off x="378688" y="1728621"/>
            <a:ext cx="6094324" cy="954107"/>
          </a:xfrm>
          <a:prstGeom prst="rect">
            <a:avLst/>
          </a:prstGeom>
          <a:noFill/>
        </p:spPr>
        <p:txBody>
          <a:bodyPr wrap="square">
            <a:spAutoFit/>
          </a:bodyPr>
          <a:lstStyle/>
          <a:p>
            <a:pPr marL="0" indent="0">
              <a:buNone/>
            </a:pPr>
            <a:r>
              <a:rPr lang="en-US" sz="2000" dirty="0">
                <a:solidFill>
                  <a:srgbClr val="0070C0"/>
                </a:solidFill>
                <a:latin typeface="+mj-lt"/>
              </a:rPr>
              <a:t>Description of Data</a:t>
            </a:r>
          </a:p>
          <a:p>
            <a:pPr marL="0" indent="0">
              <a:buNone/>
            </a:pPr>
            <a:r>
              <a:rPr lang="en-US" b="1" dirty="0">
                <a:latin typeface="+mj-lt"/>
              </a:rPr>
              <a:t>Structure: </a:t>
            </a:r>
            <a:r>
              <a:rPr lang="en-US" dirty="0">
                <a:latin typeface="+mj-lt"/>
              </a:rPr>
              <a:t>541,909 Records and 8 Features</a:t>
            </a:r>
          </a:p>
          <a:p>
            <a:pPr marL="0" indent="0">
              <a:buNone/>
            </a:pPr>
            <a:endParaRPr lang="en-US" dirty="0">
              <a:latin typeface="+mj-lt"/>
            </a:endParaRPr>
          </a:p>
        </p:txBody>
      </p:sp>
      <p:sp>
        <p:nvSpPr>
          <p:cNvPr id="14" name="Rectangle 3">
            <a:extLst>
              <a:ext uri="{FF2B5EF4-FFF2-40B4-BE49-F238E27FC236}">
                <a16:creationId xmlns:a16="http://schemas.microsoft.com/office/drawing/2014/main" id="{4B4455BA-A43F-4B24-A1D7-88555BE22E6A}"/>
              </a:ext>
            </a:extLst>
          </p:cNvPr>
          <p:cNvSpPr>
            <a:spLocks noChangeArrowheads="1"/>
          </p:cNvSpPr>
          <p:nvPr/>
        </p:nvSpPr>
        <p:spPr bwMode="auto">
          <a:xfrm>
            <a:off x="1844879" y="4851396"/>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itle 1">
            <a:extLst>
              <a:ext uri="{FF2B5EF4-FFF2-40B4-BE49-F238E27FC236}">
                <a16:creationId xmlns:a16="http://schemas.microsoft.com/office/drawing/2014/main" id="{96243326-8976-4D4E-85DE-B3A24CD787DE}"/>
              </a:ext>
            </a:extLst>
          </p:cNvPr>
          <p:cNvSpPr txBox="1">
            <a:spLocks/>
          </p:cNvSpPr>
          <p:nvPr/>
        </p:nvSpPr>
        <p:spPr>
          <a:xfrm>
            <a:off x="378688" y="2693901"/>
            <a:ext cx="4118210" cy="432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CE295E"/>
                </a:solidFill>
                <a:ea typeface="+mn-ea"/>
                <a:cs typeface="+mn-cs"/>
              </a:rPr>
              <a:t>Cleansing required </a:t>
            </a:r>
          </a:p>
        </p:txBody>
      </p:sp>
      <p:sp>
        <p:nvSpPr>
          <p:cNvPr id="18" name="Text Placeholder 2">
            <a:extLst>
              <a:ext uri="{FF2B5EF4-FFF2-40B4-BE49-F238E27FC236}">
                <a16:creationId xmlns:a16="http://schemas.microsoft.com/office/drawing/2014/main" id="{942B42C0-1D9C-48E4-B288-CEFD8A5D0356}"/>
              </a:ext>
            </a:extLst>
          </p:cNvPr>
          <p:cNvSpPr txBox="1">
            <a:spLocks/>
          </p:cNvSpPr>
          <p:nvPr/>
        </p:nvSpPr>
        <p:spPr>
          <a:xfrm>
            <a:off x="378688" y="3178423"/>
            <a:ext cx="5549243" cy="589537"/>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Bef>
                <a:spcPts val="0"/>
              </a:spcBef>
            </a:pPr>
            <a:r>
              <a:rPr lang="en-US" sz="6400" dirty="0">
                <a:latin typeface="+mj-lt"/>
              </a:rPr>
              <a:t>Remove all records with null </a:t>
            </a:r>
            <a:r>
              <a:rPr lang="en-US" sz="6400" b="1" dirty="0">
                <a:latin typeface="+mj-lt"/>
              </a:rPr>
              <a:t>customer ID </a:t>
            </a:r>
            <a:r>
              <a:rPr lang="en-US" sz="6400" dirty="0">
                <a:latin typeface="+mj-lt"/>
              </a:rPr>
              <a:t> (135,080 records removed ) </a:t>
            </a:r>
            <a:r>
              <a:rPr lang="en-US" sz="6400" dirty="0">
                <a:solidFill>
                  <a:srgbClr val="C00000"/>
                </a:solidFill>
                <a:latin typeface="+mj-lt"/>
              </a:rPr>
              <a:t>approx. 25%</a:t>
            </a:r>
          </a:p>
          <a:p>
            <a:pPr marL="285750" indent="-285750">
              <a:lnSpc>
                <a:spcPct val="120000"/>
              </a:lnSpc>
              <a:spcBef>
                <a:spcPts val="0"/>
              </a:spcBef>
            </a:pPr>
            <a:endParaRPr lang="en-US" sz="6400" dirty="0">
              <a:solidFill>
                <a:srgbClr val="C00000"/>
              </a:solidFill>
              <a:latin typeface="+mj-lt"/>
            </a:endParaRPr>
          </a:p>
          <a:p>
            <a:pPr marL="285750" indent="-285750">
              <a:lnSpc>
                <a:spcPct val="120000"/>
              </a:lnSpc>
              <a:spcBef>
                <a:spcPts val="0"/>
              </a:spcBef>
              <a:buClr>
                <a:srgbClr val="CE295E"/>
              </a:buClr>
            </a:pPr>
            <a:r>
              <a:rPr lang="en-US" sz="6400" dirty="0">
                <a:latin typeface="+mj-lt"/>
              </a:rPr>
              <a:t>4380 </a:t>
            </a:r>
            <a:r>
              <a:rPr lang="en-US" sz="6400" b="1" dirty="0">
                <a:latin typeface="+mj-lt"/>
              </a:rPr>
              <a:t>Duplicate</a:t>
            </a:r>
            <a:r>
              <a:rPr lang="en-US" sz="6400" dirty="0">
                <a:latin typeface="+mj-lt"/>
              </a:rPr>
              <a:t> Records</a:t>
            </a:r>
          </a:p>
          <a:p>
            <a:pPr marL="285750" indent="-285750">
              <a:lnSpc>
                <a:spcPct val="120000"/>
              </a:lnSpc>
              <a:spcBef>
                <a:spcPts val="0"/>
              </a:spcBef>
            </a:pPr>
            <a:endParaRPr lang="en-US" sz="7200" dirty="0">
              <a:latin typeface="+mj-lt"/>
            </a:endParaRPr>
          </a:p>
          <a:p>
            <a:pPr marL="285750" indent="-285750">
              <a:lnSpc>
                <a:spcPct val="120000"/>
              </a:lnSpc>
              <a:spcBef>
                <a:spcPts val="0"/>
              </a:spcBef>
            </a:pPr>
            <a:r>
              <a:rPr lang="en-US" sz="6400" dirty="0">
                <a:latin typeface="+mj-lt"/>
              </a:rPr>
              <a:t>Invoice Date </a:t>
            </a:r>
            <a:r>
              <a:rPr lang="en-US" sz="6400" b="1" dirty="0">
                <a:latin typeface="+mj-lt"/>
              </a:rPr>
              <a:t>Changed data type </a:t>
            </a:r>
            <a:r>
              <a:rPr lang="en-US" sz="6400" dirty="0">
                <a:latin typeface="+mj-lt"/>
              </a:rPr>
              <a:t>from Object to Date type </a:t>
            </a:r>
          </a:p>
          <a:p>
            <a:pPr marL="285750" indent="-285750">
              <a:lnSpc>
                <a:spcPct val="120000"/>
              </a:lnSpc>
              <a:spcBef>
                <a:spcPts val="0"/>
              </a:spcBef>
            </a:pPr>
            <a:endParaRPr lang="en-US" sz="8000" dirty="0">
              <a:latin typeface="+mj-lt"/>
            </a:endParaRPr>
          </a:p>
          <a:p>
            <a:pPr marL="0" indent="0">
              <a:buNone/>
            </a:pPr>
            <a:r>
              <a:rPr lang="en-US" sz="8000" b="1" dirty="0">
                <a:solidFill>
                  <a:srgbClr val="0070C0"/>
                </a:solidFill>
              </a:rPr>
              <a:t>Modified Structure: </a:t>
            </a:r>
          </a:p>
          <a:p>
            <a:pPr>
              <a:lnSpc>
                <a:spcPct val="120000"/>
              </a:lnSpc>
              <a:spcBef>
                <a:spcPts val="0"/>
              </a:spcBef>
            </a:pPr>
            <a:r>
              <a:rPr lang="en-US" sz="7200" dirty="0"/>
              <a:t>406,829 Records (5 features) </a:t>
            </a:r>
            <a:r>
              <a:rPr lang="en-US" sz="5600" dirty="0" err="1"/>
              <a:t>CustomerID</a:t>
            </a:r>
            <a:r>
              <a:rPr lang="en-US" sz="5600" dirty="0"/>
              <a:t>','</a:t>
            </a:r>
            <a:r>
              <a:rPr lang="en-US" sz="5600" dirty="0" err="1"/>
              <a:t>InvoiceDate</a:t>
            </a:r>
            <a:r>
              <a:rPr lang="en-US" sz="5600" dirty="0"/>
              <a:t>','</a:t>
            </a:r>
            <a:r>
              <a:rPr lang="en-US" sz="5600" dirty="0" err="1"/>
              <a:t>InvoiceNo</a:t>
            </a:r>
            <a:r>
              <a:rPr lang="en-US" sz="5600" dirty="0"/>
              <a:t>','Quantity','</a:t>
            </a:r>
            <a:r>
              <a:rPr lang="en-US" sz="5600" dirty="0" err="1"/>
              <a:t>UnitPrice</a:t>
            </a:r>
            <a:r>
              <a:rPr lang="en-US" sz="5600" dirty="0"/>
              <a:t>'</a:t>
            </a:r>
          </a:p>
          <a:p>
            <a:pPr marL="285750" indent="-285750">
              <a:lnSpc>
                <a:spcPct val="120000"/>
              </a:lnSpc>
              <a:spcBef>
                <a:spcPts val="0"/>
              </a:spcBef>
            </a:pPr>
            <a:endParaRPr lang="en-US" sz="7200" dirty="0">
              <a:latin typeface="+mj-lt"/>
            </a:endParaRPr>
          </a:p>
          <a:p>
            <a:pPr marL="0" indent="0">
              <a:lnSpc>
                <a:spcPct val="120000"/>
              </a:lnSpc>
              <a:spcBef>
                <a:spcPts val="0"/>
              </a:spcBef>
              <a:buNone/>
            </a:pPr>
            <a:endParaRPr lang="en-US" sz="7200" dirty="0">
              <a:solidFill>
                <a:srgbClr val="C00000"/>
              </a:solidFill>
              <a:latin typeface="+mj-lt"/>
            </a:endParaRPr>
          </a:p>
        </p:txBody>
      </p:sp>
      <p:sp>
        <p:nvSpPr>
          <p:cNvPr id="20" name="TextBox 19">
            <a:extLst>
              <a:ext uri="{FF2B5EF4-FFF2-40B4-BE49-F238E27FC236}">
                <a16:creationId xmlns:a16="http://schemas.microsoft.com/office/drawing/2014/main" id="{DD3E838D-10BC-4EE4-8ECE-BF9C971557FF}"/>
              </a:ext>
            </a:extLst>
          </p:cNvPr>
          <p:cNvSpPr txBox="1"/>
          <p:nvPr/>
        </p:nvSpPr>
        <p:spPr>
          <a:xfrm>
            <a:off x="6298642" y="1643168"/>
            <a:ext cx="5727207" cy="1415772"/>
          </a:xfrm>
          <a:prstGeom prst="rect">
            <a:avLst/>
          </a:prstGeom>
          <a:noFill/>
        </p:spPr>
        <p:txBody>
          <a:bodyPr wrap="square">
            <a:spAutoFit/>
          </a:bodyPr>
          <a:lstStyle/>
          <a:p>
            <a:r>
              <a:rPr lang="en-US" sz="1800" dirty="0">
                <a:solidFill>
                  <a:srgbClr val="00B050"/>
                </a:solidFill>
                <a:latin typeface="+mj-lt"/>
              </a:rPr>
              <a:t>We have  nearly 1 Years Sales data</a:t>
            </a:r>
          </a:p>
          <a:p>
            <a:endParaRPr lang="en-US" dirty="0"/>
          </a:p>
          <a:p>
            <a:r>
              <a:rPr lang="en-US" sz="1600" dirty="0"/>
              <a:t>Data has </a:t>
            </a:r>
            <a:r>
              <a:rPr lang="en-US" sz="1600" b="1" dirty="0"/>
              <a:t>wide geographic distribution,  90% customer belongs to UK </a:t>
            </a:r>
            <a:r>
              <a:rPr lang="en-US" sz="1600" dirty="0"/>
              <a:t>from the total of 4380  </a:t>
            </a:r>
          </a:p>
          <a:p>
            <a:endParaRPr lang="en-US" dirty="0"/>
          </a:p>
        </p:txBody>
      </p:sp>
      <p:pic>
        <p:nvPicPr>
          <p:cNvPr id="26" name="Picture 25">
            <a:extLst>
              <a:ext uri="{FF2B5EF4-FFF2-40B4-BE49-F238E27FC236}">
                <a16:creationId xmlns:a16="http://schemas.microsoft.com/office/drawing/2014/main" id="{CF76F8A9-E60A-444D-BB58-29F190A9F0FF}"/>
              </a:ext>
            </a:extLst>
          </p:cNvPr>
          <p:cNvPicPr>
            <a:picLocks noChangeAspect="1"/>
          </p:cNvPicPr>
          <p:nvPr/>
        </p:nvPicPr>
        <p:blipFill>
          <a:blip r:embed="rId2"/>
          <a:stretch>
            <a:fillRect/>
          </a:stretch>
        </p:blipFill>
        <p:spPr>
          <a:xfrm>
            <a:off x="6096000" y="2900956"/>
            <a:ext cx="5370401" cy="3302444"/>
          </a:xfrm>
          <a:prstGeom prst="rect">
            <a:avLst/>
          </a:prstGeom>
        </p:spPr>
      </p:pic>
      <p:pic>
        <p:nvPicPr>
          <p:cNvPr id="27" name="Picture 26">
            <a:extLst>
              <a:ext uri="{FF2B5EF4-FFF2-40B4-BE49-F238E27FC236}">
                <a16:creationId xmlns:a16="http://schemas.microsoft.com/office/drawing/2014/main" id="{319E514A-DF87-4772-A1E0-084E327F52BE}"/>
              </a:ext>
            </a:extLst>
          </p:cNvPr>
          <p:cNvPicPr>
            <a:picLocks noChangeAspect="1"/>
          </p:cNvPicPr>
          <p:nvPr/>
        </p:nvPicPr>
        <p:blipFill>
          <a:blip r:embed="rId3"/>
          <a:stretch>
            <a:fillRect/>
          </a:stretch>
        </p:blipFill>
        <p:spPr>
          <a:xfrm>
            <a:off x="9388355" y="3354437"/>
            <a:ext cx="1558844" cy="1433131"/>
          </a:xfrm>
          <a:prstGeom prst="rect">
            <a:avLst/>
          </a:prstGeom>
        </p:spPr>
      </p:pic>
    </p:spTree>
    <p:extLst>
      <p:ext uri="{BB962C8B-B14F-4D97-AF65-F5344CB8AC3E}">
        <p14:creationId xmlns:p14="http://schemas.microsoft.com/office/powerpoint/2010/main" val="28296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3967B75-1318-4A68-A3C0-D39C7474F604}"/>
              </a:ext>
            </a:extLst>
          </p:cNvPr>
          <p:cNvPicPr>
            <a:picLocks noChangeAspect="1"/>
          </p:cNvPicPr>
          <p:nvPr/>
        </p:nvPicPr>
        <p:blipFill>
          <a:blip r:embed="rId2"/>
          <a:stretch>
            <a:fillRect/>
          </a:stretch>
        </p:blipFill>
        <p:spPr>
          <a:xfrm>
            <a:off x="171148" y="2662111"/>
            <a:ext cx="6275300" cy="3847599"/>
          </a:xfrm>
          <a:prstGeom prst="rect">
            <a:avLst/>
          </a:prstGeom>
        </p:spPr>
      </p:pic>
      <p:sp>
        <p:nvSpPr>
          <p:cNvPr id="2" name="Footer Placeholder 1">
            <a:extLst>
              <a:ext uri="{FF2B5EF4-FFF2-40B4-BE49-F238E27FC236}">
                <a16:creationId xmlns:a16="http://schemas.microsoft.com/office/drawing/2014/main" id="{B8BE2D1C-9198-490F-9DBB-FF43440239C3}"/>
              </a:ext>
            </a:extLst>
          </p:cNvPr>
          <p:cNvSpPr>
            <a:spLocks noGrp="1"/>
          </p:cNvSpPr>
          <p:nvPr>
            <p:ph type="ftr" sz="quarter" idx="11"/>
          </p:nvPr>
        </p:nvSpPr>
        <p:spPr/>
        <p:txBody>
          <a:bodyPr/>
          <a:lstStyle/>
          <a:p>
            <a:r>
              <a:rPr lang="en-US" dirty="0"/>
              <a:t>Group S2 - 2</a:t>
            </a:r>
          </a:p>
        </p:txBody>
      </p:sp>
      <p:sp>
        <p:nvSpPr>
          <p:cNvPr id="3" name="Slide Number Placeholder 2">
            <a:extLst>
              <a:ext uri="{FF2B5EF4-FFF2-40B4-BE49-F238E27FC236}">
                <a16:creationId xmlns:a16="http://schemas.microsoft.com/office/drawing/2014/main" id="{7431613C-C1D4-4A60-A48E-DB7E42EEE518}"/>
              </a:ext>
            </a:extLst>
          </p:cNvPr>
          <p:cNvSpPr>
            <a:spLocks noGrp="1"/>
          </p:cNvSpPr>
          <p:nvPr>
            <p:ph type="sldNum" sz="quarter" idx="12"/>
          </p:nvPr>
        </p:nvSpPr>
        <p:spPr/>
        <p:txBody>
          <a:bodyPr/>
          <a:lstStyle/>
          <a:p>
            <a:fld id="{0FD50806-BABF-4915-9689-3B9956D1C75C}" type="slidenum">
              <a:rPr lang="en-US" smtClean="0"/>
              <a:pPr/>
              <a:t>5</a:t>
            </a:fld>
            <a:endParaRPr lang="en-US" dirty="0"/>
          </a:p>
        </p:txBody>
      </p:sp>
      <p:sp>
        <p:nvSpPr>
          <p:cNvPr id="6" name="Title 1">
            <a:extLst>
              <a:ext uri="{FF2B5EF4-FFF2-40B4-BE49-F238E27FC236}">
                <a16:creationId xmlns:a16="http://schemas.microsoft.com/office/drawing/2014/main" id="{BA55D018-980F-4802-992E-14E6E618DE92}"/>
              </a:ext>
            </a:extLst>
          </p:cNvPr>
          <p:cNvSpPr txBox="1">
            <a:spLocks/>
          </p:cNvSpPr>
          <p:nvPr/>
        </p:nvSpPr>
        <p:spPr>
          <a:xfrm>
            <a:off x="1748413" y="705301"/>
            <a:ext cx="828989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2000" b="1" dirty="0">
                <a:solidFill>
                  <a:srgbClr val="CE295E"/>
                </a:solidFill>
              </a:rPr>
              <a:t>We segment data based on Geographic distribution for further study : </a:t>
            </a:r>
            <a:r>
              <a:rPr lang="en-CA" sz="2000" b="1" dirty="0">
                <a:solidFill>
                  <a:srgbClr val="0070C0"/>
                </a:solidFill>
              </a:rPr>
              <a:t>UK has the most orders, 88.95% of data</a:t>
            </a:r>
            <a:endParaRPr lang="en-GB" sz="2000" b="1" dirty="0">
              <a:solidFill>
                <a:srgbClr val="0070C0"/>
              </a:solidFill>
            </a:endParaRPr>
          </a:p>
        </p:txBody>
      </p:sp>
      <p:pic>
        <p:nvPicPr>
          <p:cNvPr id="12" name="Picture 11">
            <a:extLst>
              <a:ext uri="{FF2B5EF4-FFF2-40B4-BE49-F238E27FC236}">
                <a16:creationId xmlns:a16="http://schemas.microsoft.com/office/drawing/2014/main" id="{FE7989AC-B1F5-4AF0-A7F5-87387C960E95}"/>
              </a:ext>
            </a:extLst>
          </p:cNvPr>
          <p:cNvPicPr>
            <a:picLocks noChangeAspect="1"/>
          </p:cNvPicPr>
          <p:nvPr/>
        </p:nvPicPr>
        <p:blipFill>
          <a:blip r:embed="rId3"/>
          <a:stretch>
            <a:fillRect/>
          </a:stretch>
        </p:blipFill>
        <p:spPr>
          <a:xfrm>
            <a:off x="2077094" y="1559045"/>
            <a:ext cx="7632527" cy="3348052"/>
          </a:xfrm>
          <a:prstGeom prst="rect">
            <a:avLst/>
          </a:prstGeom>
        </p:spPr>
      </p:pic>
      <p:pic>
        <p:nvPicPr>
          <p:cNvPr id="19" name="Picture 18">
            <a:extLst>
              <a:ext uri="{FF2B5EF4-FFF2-40B4-BE49-F238E27FC236}">
                <a16:creationId xmlns:a16="http://schemas.microsoft.com/office/drawing/2014/main" id="{56EE1470-8428-44E9-AAD3-B94A6BDB0A48}"/>
              </a:ext>
            </a:extLst>
          </p:cNvPr>
          <p:cNvPicPr>
            <a:picLocks noChangeAspect="1"/>
          </p:cNvPicPr>
          <p:nvPr/>
        </p:nvPicPr>
        <p:blipFill rotWithShape="1">
          <a:blip r:embed="rId4"/>
          <a:srcRect t="-2455" b="-1"/>
          <a:stretch/>
        </p:blipFill>
        <p:spPr>
          <a:xfrm>
            <a:off x="9708114" y="772037"/>
            <a:ext cx="1777870" cy="4922069"/>
          </a:xfrm>
          <a:prstGeom prst="rect">
            <a:avLst/>
          </a:prstGeom>
        </p:spPr>
      </p:pic>
    </p:spTree>
    <p:extLst>
      <p:ext uri="{BB962C8B-B14F-4D97-AF65-F5344CB8AC3E}">
        <p14:creationId xmlns:p14="http://schemas.microsoft.com/office/powerpoint/2010/main" val="375969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6</a:t>
            </a:fld>
            <a:endParaRPr lang="en-US" dirty="0"/>
          </a:p>
        </p:txBody>
      </p:sp>
      <p:sp>
        <p:nvSpPr>
          <p:cNvPr id="10" name="Text Placeholder 9">
            <a:extLst>
              <a:ext uri="{FF2B5EF4-FFF2-40B4-BE49-F238E27FC236}">
                <a16:creationId xmlns:a16="http://schemas.microsoft.com/office/drawing/2014/main" id="{D8E391A7-F1F8-4EC9-8A6A-748C0432B515}"/>
              </a:ext>
            </a:extLst>
          </p:cNvPr>
          <p:cNvSpPr>
            <a:spLocks noGrp="1"/>
          </p:cNvSpPr>
          <p:nvPr>
            <p:ph type="body" sz="quarter" idx="4294967295"/>
          </p:nvPr>
        </p:nvSpPr>
        <p:spPr>
          <a:xfrm>
            <a:off x="1755782" y="451616"/>
            <a:ext cx="7223831" cy="360363"/>
          </a:xfrm>
        </p:spPr>
        <p:txBody>
          <a:bodyPr>
            <a:noAutofit/>
          </a:bodyPr>
          <a:lstStyle/>
          <a:p>
            <a:pPr marL="0" indent="0">
              <a:lnSpc>
                <a:spcPct val="110000"/>
              </a:lnSpc>
              <a:spcBef>
                <a:spcPct val="0"/>
              </a:spcBef>
              <a:buNone/>
            </a:pPr>
            <a:r>
              <a:rPr lang="en-CA" sz="3600" b="1" dirty="0">
                <a:solidFill>
                  <a:srgbClr val="CE295E"/>
                </a:solidFill>
                <a:latin typeface="+mj-lt"/>
                <a:ea typeface="+mj-ea"/>
                <a:cs typeface="+mj-cs"/>
              </a:rPr>
              <a:t>Convert Data to RFM matrix</a:t>
            </a:r>
            <a:endParaRPr lang="en-GB" sz="3600" b="1" dirty="0">
              <a:solidFill>
                <a:srgbClr val="CE295E"/>
              </a:solidFill>
              <a:latin typeface="+mj-lt"/>
              <a:ea typeface="+mj-ea"/>
              <a:cs typeface="+mj-cs"/>
            </a:endParaRPr>
          </a:p>
        </p:txBody>
      </p:sp>
      <p:sp>
        <p:nvSpPr>
          <p:cNvPr id="16" name="Title 15">
            <a:extLst>
              <a:ext uri="{FF2B5EF4-FFF2-40B4-BE49-F238E27FC236}">
                <a16:creationId xmlns:a16="http://schemas.microsoft.com/office/drawing/2014/main" id="{42D3DBEE-FE1C-4406-BBBC-BE2AA634EC2F}"/>
              </a:ext>
            </a:extLst>
          </p:cNvPr>
          <p:cNvSpPr>
            <a:spLocks noGrp="1"/>
          </p:cNvSpPr>
          <p:nvPr>
            <p:ph type="title" idx="4294967295"/>
          </p:nvPr>
        </p:nvSpPr>
        <p:spPr>
          <a:xfrm>
            <a:off x="1826313" y="1056726"/>
            <a:ext cx="10137775" cy="1055688"/>
          </a:xfrm>
        </p:spPr>
        <p:txBody>
          <a:bodyPr>
            <a:noAutofit/>
          </a:bodyPr>
          <a:lstStyle/>
          <a:p>
            <a:pPr>
              <a:lnSpc>
                <a:spcPct val="100000"/>
              </a:lnSpc>
            </a:pPr>
            <a:r>
              <a:rPr lang="en-GB" sz="1400" b="1" dirty="0"/>
              <a:t>Recency: </a:t>
            </a:r>
            <a:r>
              <a:rPr lang="en-GB" sz="1400" dirty="0"/>
              <a:t>the number of days between present date and date of last purchase for each customer.</a:t>
            </a:r>
            <a:br>
              <a:rPr lang="en-GB" sz="1400" dirty="0"/>
            </a:br>
            <a:r>
              <a:rPr lang="en-GB" sz="1400" b="1" dirty="0"/>
              <a:t>Frequency:</a:t>
            </a:r>
            <a:r>
              <a:rPr lang="en-GB" sz="1400" dirty="0"/>
              <a:t> the number of orders for each customer.</a:t>
            </a:r>
            <a:br>
              <a:rPr lang="en-GB" sz="1400" dirty="0"/>
            </a:br>
            <a:r>
              <a:rPr lang="en-GB" sz="1400" b="1" dirty="0"/>
              <a:t>Monetary:</a:t>
            </a:r>
            <a:r>
              <a:rPr lang="en-GB" sz="1400" dirty="0"/>
              <a:t> sum of purchase price for each customer</a:t>
            </a:r>
            <a:br>
              <a:rPr lang="en-GB" sz="1600" dirty="0"/>
            </a:br>
            <a:br>
              <a:rPr lang="en-GB" sz="1100" dirty="0"/>
            </a:br>
            <a:endParaRPr lang="en-GB" sz="1100" dirty="0"/>
          </a:p>
        </p:txBody>
      </p:sp>
      <p:pic>
        <p:nvPicPr>
          <p:cNvPr id="30" name="Picture 29">
            <a:extLst>
              <a:ext uri="{FF2B5EF4-FFF2-40B4-BE49-F238E27FC236}">
                <a16:creationId xmlns:a16="http://schemas.microsoft.com/office/drawing/2014/main" id="{64965292-EBB7-4FB2-8202-DEA639D8F673}"/>
              </a:ext>
            </a:extLst>
          </p:cNvPr>
          <p:cNvPicPr>
            <a:picLocks noChangeAspect="1"/>
          </p:cNvPicPr>
          <p:nvPr/>
        </p:nvPicPr>
        <p:blipFill>
          <a:blip r:embed="rId2"/>
          <a:stretch>
            <a:fillRect/>
          </a:stretch>
        </p:blipFill>
        <p:spPr>
          <a:xfrm>
            <a:off x="227912" y="1871521"/>
            <a:ext cx="8301519" cy="4243240"/>
          </a:xfrm>
          <a:prstGeom prst="rect">
            <a:avLst/>
          </a:prstGeom>
        </p:spPr>
      </p:pic>
      <p:sp>
        <p:nvSpPr>
          <p:cNvPr id="33" name="TextBox 32">
            <a:extLst>
              <a:ext uri="{FF2B5EF4-FFF2-40B4-BE49-F238E27FC236}">
                <a16:creationId xmlns:a16="http://schemas.microsoft.com/office/drawing/2014/main" id="{92514DDF-C6B0-430F-AAF3-6875548B8B79}"/>
              </a:ext>
            </a:extLst>
          </p:cNvPr>
          <p:cNvSpPr txBox="1"/>
          <p:nvPr/>
        </p:nvSpPr>
        <p:spPr>
          <a:xfrm>
            <a:off x="8287819" y="1574292"/>
            <a:ext cx="3680026" cy="4832092"/>
          </a:xfrm>
          <a:prstGeom prst="rect">
            <a:avLst/>
          </a:prstGeom>
          <a:noFill/>
        </p:spPr>
        <p:txBody>
          <a:bodyPr wrap="square">
            <a:spAutoFit/>
          </a:bodyPr>
          <a:lstStyle/>
          <a:p>
            <a:pPr marL="285750" indent="-285750">
              <a:buClr>
                <a:srgbClr val="CE295E"/>
              </a:buClr>
              <a:buFont typeface="Arial" panose="020B0604020202020204" pitchFamily="34" charset="0"/>
              <a:buChar char="•"/>
            </a:pPr>
            <a:r>
              <a:rPr lang="en-GB" sz="1400" dirty="0"/>
              <a:t>More modest bills than the higher worth bills.</a:t>
            </a:r>
          </a:p>
          <a:p>
            <a:pPr marL="285750" indent="-285750">
              <a:buClr>
                <a:srgbClr val="CE295E"/>
              </a:buClr>
              <a:buFont typeface="Arial" panose="020B0604020202020204" pitchFamily="34" charset="0"/>
              <a:buChar char="•"/>
            </a:pPr>
            <a:endParaRPr lang="en-GB" sz="1400" dirty="0"/>
          </a:p>
          <a:p>
            <a:pPr marL="285750" indent="-285750">
              <a:buClr>
                <a:srgbClr val="CE295E"/>
              </a:buClr>
              <a:buFont typeface="Arial" panose="020B0604020202020204" pitchFamily="34" charset="0"/>
              <a:buChar char="•"/>
            </a:pPr>
            <a:r>
              <a:rPr lang="en-GB" sz="1400" dirty="0"/>
              <a:t>More customers have bought below 500 </a:t>
            </a:r>
          </a:p>
          <a:p>
            <a:pPr marL="285750" indent="-285750">
              <a:buClr>
                <a:srgbClr val="CE295E"/>
              </a:buClr>
              <a:buFont typeface="Arial" panose="020B0604020202020204" pitchFamily="34" charset="0"/>
              <a:buChar char="•"/>
            </a:pPr>
            <a:endParaRPr lang="en-GB" sz="1400" dirty="0"/>
          </a:p>
          <a:p>
            <a:pPr marL="285750" indent="-285750">
              <a:buClr>
                <a:srgbClr val="CE295E"/>
              </a:buClr>
              <a:buFont typeface="Arial" panose="020B0604020202020204" pitchFamily="34" charset="0"/>
              <a:buChar char="•"/>
            </a:pPr>
            <a:r>
              <a:rPr lang="en-GB" sz="1400" dirty="0"/>
              <a:t>Some have spent between 500- 2500. </a:t>
            </a:r>
          </a:p>
          <a:p>
            <a:pPr marL="285750" indent="-285750">
              <a:buClr>
                <a:srgbClr val="CE295E"/>
              </a:buClr>
              <a:buFont typeface="Arial" panose="020B0604020202020204" pitchFamily="34" charset="0"/>
              <a:buChar char="•"/>
            </a:pPr>
            <a:endParaRPr lang="en-GB" sz="1400" dirty="0"/>
          </a:p>
          <a:p>
            <a:pPr marL="285750" indent="-285750">
              <a:buClr>
                <a:srgbClr val="CE295E"/>
              </a:buClr>
              <a:buFont typeface="Arial" panose="020B0604020202020204" pitchFamily="34" charset="0"/>
              <a:buChar char="•"/>
            </a:pPr>
            <a:r>
              <a:rPr lang="en-GB" sz="1400" dirty="0"/>
              <a:t>Very few spent between 4000 - 10000. (Potential Outliers)</a:t>
            </a:r>
          </a:p>
          <a:p>
            <a:pPr marL="285750" indent="-285750">
              <a:buClr>
                <a:srgbClr val="CE295E"/>
              </a:buClr>
              <a:buFont typeface="Arial" panose="020B0604020202020204" pitchFamily="34" charset="0"/>
              <a:buChar char="•"/>
            </a:pPr>
            <a:endParaRPr lang="en-GB" sz="1400" dirty="0"/>
          </a:p>
          <a:p>
            <a:pPr marL="285750" indent="-285750">
              <a:buClr>
                <a:srgbClr val="CE295E"/>
              </a:buClr>
              <a:buFont typeface="Arial" panose="020B0604020202020204" pitchFamily="34" charset="0"/>
              <a:buChar char="•"/>
            </a:pPr>
            <a:r>
              <a:rPr lang="en-GB" sz="1400" dirty="0"/>
              <a:t>Consumers who purchased within the last two months (up to 50 days) are more numerous, </a:t>
            </a:r>
          </a:p>
          <a:p>
            <a:pPr marL="285750" indent="-285750">
              <a:buClr>
                <a:srgbClr val="CE295E"/>
              </a:buClr>
              <a:buFont typeface="Arial" panose="020B0604020202020204" pitchFamily="34" charset="0"/>
              <a:buChar char="•"/>
            </a:pPr>
            <a:endParaRPr lang="en-GB" sz="1400" dirty="0"/>
          </a:p>
          <a:p>
            <a:pPr marL="285750" indent="-285750">
              <a:buClr>
                <a:srgbClr val="CE295E"/>
              </a:buClr>
              <a:buFont typeface="Arial" panose="020B0604020202020204" pitchFamily="34" charset="0"/>
              <a:buChar char="•"/>
            </a:pPr>
            <a:r>
              <a:rPr lang="en-GB" sz="1400" dirty="0"/>
              <a:t>Some have note returned in nearly a year.</a:t>
            </a:r>
          </a:p>
          <a:p>
            <a:pPr marL="285750" indent="-285750">
              <a:buClr>
                <a:srgbClr val="CE295E"/>
              </a:buClr>
              <a:buFont typeface="Arial" panose="020B0604020202020204" pitchFamily="34" charset="0"/>
              <a:buChar char="•"/>
            </a:pPr>
            <a:endParaRPr lang="en-GB" sz="1400" b="1" dirty="0"/>
          </a:p>
          <a:p>
            <a:pPr marL="285750" indent="-285750">
              <a:buClr>
                <a:srgbClr val="CE295E"/>
              </a:buClr>
              <a:buFont typeface="Arial" panose="020B0604020202020204" pitchFamily="34" charset="0"/>
              <a:buChar char="•"/>
            </a:pPr>
            <a:r>
              <a:rPr lang="en-GB" sz="1400" b="1" dirty="0"/>
              <a:t>Just visited customers have given more revenue than those who had visited in the past.</a:t>
            </a:r>
          </a:p>
          <a:p>
            <a:pPr marL="285750" indent="-285750">
              <a:buClr>
                <a:srgbClr val="CE295E"/>
              </a:buClr>
              <a:buFont typeface="Arial" panose="020B0604020202020204" pitchFamily="34" charset="0"/>
              <a:buChar char="•"/>
            </a:pPr>
            <a:endParaRPr lang="en-GB" sz="1400" b="1" dirty="0"/>
          </a:p>
          <a:p>
            <a:pPr marL="285750" indent="-285750">
              <a:buClr>
                <a:srgbClr val="CE295E"/>
              </a:buClr>
              <a:buFont typeface="Arial" panose="020B0604020202020204" pitchFamily="34" charset="0"/>
              <a:buChar char="•"/>
            </a:pPr>
            <a:r>
              <a:rPr lang="en-GB" sz="1400" b="1" dirty="0"/>
              <a:t>Limited customers who have bought frequently</a:t>
            </a:r>
          </a:p>
        </p:txBody>
      </p:sp>
      <p:sp>
        <p:nvSpPr>
          <p:cNvPr id="36" name="Footer Placeholder 1">
            <a:extLst>
              <a:ext uri="{FF2B5EF4-FFF2-40B4-BE49-F238E27FC236}">
                <a16:creationId xmlns:a16="http://schemas.microsoft.com/office/drawing/2014/main" id="{087108B7-D321-4C2D-B373-2CC476F92C7F}"/>
              </a:ext>
            </a:extLst>
          </p:cNvPr>
          <p:cNvSpPr>
            <a:spLocks noGrp="1"/>
          </p:cNvSpPr>
          <p:nvPr>
            <p:ph type="ftr" sz="quarter" idx="11"/>
          </p:nvPr>
        </p:nvSpPr>
        <p:spPr>
          <a:xfrm>
            <a:off x="10263187" y="6509710"/>
            <a:ext cx="1561696" cy="276999"/>
          </a:xfrm>
        </p:spPr>
        <p:txBody>
          <a:bodyPr/>
          <a:lstStyle/>
          <a:p>
            <a:r>
              <a:rPr lang="en-US" dirty="0"/>
              <a:t>Group S2 - 2</a:t>
            </a:r>
          </a:p>
        </p:txBody>
      </p:sp>
    </p:spTree>
    <p:extLst>
      <p:ext uri="{BB962C8B-B14F-4D97-AF65-F5344CB8AC3E}">
        <p14:creationId xmlns:p14="http://schemas.microsoft.com/office/powerpoint/2010/main" val="29656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E2645D-A302-4208-AFF8-A8C744BE7B98}"/>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06F234B1-5E2A-483A-83F6-6FD6C2A6638F}"/>
              </a:ext>
            </a:extLst>
          </p:cNvPr>
          <p:cNvSpPr>
            <a:spLocks noGrp="1"/>
          </p:cNvSpPr>
          <p:nvPr>
            <p:ph type="sldNum" sz="quarter" idx="12"/>
          </p:nvPr>
        </p:nvSpPr>
        <p:spPr/>
        <p:txBody>
          <a:bodyPr/>
          <a:lstStyle/>
          <a:p>
            <a:fld id="{0FD50806-BABF-4915-9689-3B9956D1C75C}" type="slidenum">
              <a:rPr lang="en-US" smtClean="0"/>
              <a:pPr/>
              <a:t>7</a:t>
            </a:fld>
            <a:endParaRPr lang="en-US" dirty="0"/>
          </a:p>
        </p:txBody>
      </p:sp>
      <p:pic>
        <p:nvPicPr>
          <p:cNvPr id="4" name="Picture 2" descr="See the source image">
            <a:extLst>
              <a:ext uri="{FF2B5EF4-FFF2-40B4-BE49-F238E27FC236}">
                <a16:creationId xmlns:a16="http://schemas.microsoft.com/office/drawing/2014/main" id="{871235A4-1CC5-44E6-BF4E-4B67DD77C7A2}"/>
              </a:ext>
            </a:extLst>
          </p:cNvPr>
          <p:cNvPicPr>
            <a:picLocks noChangeAspect="1" noChangeArrowheads="1"/>
          </p:cNvPicPr>
          <p:nvPr/>
        </p:nvPicPr>
        <p:blipFill>
          <a:blip r:embed="rId2">
            <a:duotone>
              <a:prstClr val="black"/>
              <a:srgbClr val="CE295E">
                <a:tint val="45000"/>
                <a:satMod val="400000"/>
              </a:srgbClr>
            </a:duotone>
            <a:extLst>
              <a:ext uri="{28A0092B-C50C-407E-A947-70E740481C1C}">
                <a14:useLocalDpi xmlns:a14="http://schemas.microsoft.com/office/drawing/2010/main" val="0"/>
              </a:ext>
            </a:extLst>
          </a:blip>
          <a:srcRect/>
          <a:stretch>
            <a:fillRect/>
          </a:stretch>
        </p:blipFill>
        <p:spPr bwMode="auto">
          <a:xfrm>
            <a:off x="9693171" y="205627"/>
            <a:ext cx="1753224" cy="175322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9">
            <a:extLst>
              <a:ext uri="{FF2B5EF4-FFF2-40B4-BE49-F238E27FC236}">
                <a16:creationId xmlns:a16="http://schemas.microsoft.com/office/drawing/2014/main" id="{A2BF5EF9-5489-436B-8272-C297BEA30209}"/>
              </a:ext>
            </a:extLst>
          </p:cNvPr>
          <p:cNvSpPr txBox="1">
            <a:spLocks/>
          </p:cNvSpPr>
          <p:nvPr/>
        </p:nvSpPr>
        <p:spPr>
          <a:xfrm>
            <a:off x="1622217" y="398692"/>
            <a:ext cx="11339513" cy="360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CA" sz="3600" b="1" dirty="0">
                <a:solidFill>
                  <a:srgbClr val="CE295E"/>
                </a:solidFill>
                <a:latin typeface="+mj-lt"/>
                <a:ea typeface="+mj-ea"/>
                <a:cs typeface="+mj-cs"/>
              </a:rPr>
              <a:t>RFM matrix to RFM Score (1-5)</a:t>
            </a:r>
            <a:endParaRPr lang="en-GB" sz="3600" b="1" dirty="0">
              <a:solidFill>
                <a:srgbClr val="CE295E"/>
              </a:solidFill>
              <a:latin typeface="+mj-lt"/>
              <a:ea typeface="+mj-ea"/>
              <a:cs typeface="+mj-cs"/>
            </a:endParaRPr>
          </a:p>
        </p:txBody>
      </p:sp>
      <p:sp>
        <p:nvSpPr>
          <p:cNvPr id="8" name="Title 15">
            <a:extLst>
              <a:ext uri="{FF2B5EF4-FFF2-40B4-BE49-F238E27FC236}">
                <a16:creationId xmlns:a16="http://schemas.microsoft.com/office/drawing/2014/main" id="{D0F5EB4D-7FD7-4A42-84B6-6B4ACE6D86B8}"/>
              </a:ext>
            </a:extLst>
          </p:cNvPr>
          <p:cNvSpPr txBox="1">
            <a:spLocks/>
          </p:cNvSpPr>
          <p:nvPr/>
        </p:nvSpPr>
        <p:spPr>
          <a:xfrm>
            <a:off x="1622217" y="1240723"/>
            <a:ext cx="10137783" cy="12867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sz="1400" b="1" dirty="0">
                <a:latin typeface="+mj-lt"/>
                <a:ea typeface="+mj-ea"/>
                <a:cs typeface="+mj-cs"/>
              </a:rPr>
              <a:t>Segmented data into 5 blocks based on 20% quintiles of the population and ranked them 1-5</a:t>
            </a:r>
          </a:p>
          <a:p>
            <a:pPr>
              <a:lnSpc>
                <a:spcPct val="100000"/>
              </a:lnSpc>
            </a:pPr>
            <a:endParaRPr lang="en-GB" sz="1400" b="1" dirty="0">
              <a:latin typeface="+mj-lt"/>
              <a:ea typeface="+mj-ea"/>
              <a:cs typeface="+mj-cs"/>
            </a:endParaRPr>
          </a:p>
          <a:p>
            <a:pPr marL="285750" indent="-285750">
              <a:lnSpc>
                <a:spcPct val="100000"/>
              </a:lnSpc>
              <a:buClr>
                <a:srgbClr val="CE295E"/>
              </a:buClr>
              <a:buFont typeface="Arial" panose="020B0604020202020204" pitchFamily="34" charset="0"/>
              <a:buChar char="•"/>
            </a:pPr>
            <a:r>
              <a:rPr lang="en-GB" sz="1400" dirty="0"/>
              <a:t>A </a:t>
            </a:r>
            <a:r>
              <a:rPr lang="en-GB" sz="1400" b="1" dirty="0">
                <a:solidFill>
                  <a:srgbClr val="CE295E"/>
                </a:solidFill>
              </a:rPr>
              <a:t>lower Recency </a:t>
            </a:r>
            <a:r>
              <a:rPr lang="en-GB" sz="1400" dirty="0"/>
              <a:t>value is better (People who bought recently have low score)</a:t>
            </a:r>
          </a:p>
          <a:p>
            <a:pPr marL="285750" indent="-285750">
              <a:lnSpc>
                <a:spcPct val="100000"/>
              </a:lnSpc>
              <a:buClr>
                <a:srgbClr val="CE295E"/>
              </a:buClr>
              <a:buFont typeface="Arial" panose="020B0604020202020204" pitchFamily="34" charset="0"/>
              <a:buChar char="•"/>
            </a:pPr>
            <a:r>
              <a:rPr lang="en-GB" sz="1400" b="1" dirty="0">
                <a:solidFill>
                  <a:srgbClr val="0070C0"/>
                </a:solidFill>
              </a:rPr>
              <a:t>Higher Frequency value is better </a:t>
            </a:r>
            <a:r>
              <a:rPr lang="en-GB" sz="1400" dirty="0"/>
              <a:t>that means that the customer bought frequently</a:t>
            </a:r>
            <a:endParaRPr lang="en-GB" sz="1400" b="1" dirty="0">
              <a:solidFill>
                <a:srgbClr val="0070C0"/>
              </a:solidFill>
            </a:endParaRPr>
          </a:p>
          <a:p>
            <a:pPr marL="285750" indent="-285750">
              <a:lnSpc>
                <a:spcPct val="100000"/>
              </a:lnSpc>
              <a:buClr>
                <a:srgbClr val="CE295E"/>
              </a:buClr>
              <a:buFont typeface="Arial" panose="020B0604020202020204" pitchFamily="34" charset="0"/>
              <a:buChar char="•"/>
            </a:pPr>
            <a:r>
              <a:rPr lang="en-GB" sz="1400" dirty="0"/>
              <a:t>and </a:t>
            </a:r>
            <a:r>
              <a:rPr lang="en-GB" sz="1400" b="1" dirty="0">
                <a:solidFill>
                  <a:srgbClr val="0070C0"/>
                </a:solidFill>
              </a:rPr>
              <a:t>Monetary is also better when higher </a:t>
            </a:r>
            <a:r>
              <a:rPr lang="en-GB" sz="1400" dirty="0"/>
              <a:t>which means high value.</a:t>
            </a:r>
          </a:p>
          <a:p>
            <a:pPr>
              <a:lnSpc>
                <a:spcPct val="100000"/>
              </a:lnSpc>
            </a:pPr>
            <a:br>
              <a:rPr lang="en-GB" sz="1600" dirty="0"/>
            </a:br>
            <a:br>
              <a:rPr lang="en-GB" sz="1100" dirty="0"/>
            </a:br>
            <a:endParaRPr lang="en-GB" sz="1100" dirty="0"/>
          </a:p>
        </p:txBody>
      </p:sp>
      <p:sp>
        <p:nvSpPr>
          <p:cNvPr id="10" name="TextBox 9">
            <a:extLst>
              <a:ext uri="{FF2B5EF4-FFF2-40B4-BE49-F238E27FC236}">
                <a16:creationId xmlns:a16="http://schemas.microsoft.com/office/drawing/2014/main" id="{86BE56D1-ACE9-4E0A-9A5F-A885B014872C}"/>
              </a:ext>
            </a:extLst>
          </p:cNvPr>
          <p:cNvSpPr txBox="1"/>
          <p:nvPr/>
        </p:nvSpPr>
        <p:spPr>
          <a:xfrm>
            <a:off x="4695291" y="2527443"/>
            <a:ext cx="7233006" cy="4001095"/>
          </a:xfrm>
          <a:prstGeom prst="rect">
            <a:avLst/>
          </a:prstGeom>
          <a:noFill/>
        </p:spPr>
        <p:txBody>
          <a:bodyPr wrap="square">
            <a:spAutoFit/>
          </a:bodyPr>
          <a:lstStyle/>
          <a:p>
            <a:pPr>
              <a:buClr>
                <a:srgbClr val="CE295E"/>
              </a:buClr>
              <a:buFont typeface="Arial" panose="020B0604020202020204" pitchFamily="34" charset="0"/>
              <a:buChar char="•"/>
            </a:pPr>
            <a:r>
              <a:rPr lang="en-GB" sz="1600" b="1" i="0" dirty="0">
                <a:solidFill>
                  <a:srgbClr val="00B050"/>
                </a:solidFill>
                <a:effectLst/>
                <a:latin typeface="+mj-lt"/>
              </a:rPr>
              <a:t> </a:t>
            </a:r>
            <a:r>
              <a:rPr lang="en-GB" sz="1400" b="1" i="0" dirty="0">
                <a:solidFill>
                  <a:srgbClr val="00B050"/>
                </a:solidFill>
                <a:effectLst/>
                <a:latin typeface="+mj-lt"/>
              </a:rPr>
              <a:t>At Risk Customers</a:t>
            </a:r>
            <a:r>
              <a:rPr lang="en-GB" sz="1400" b="0" i="0" dirty="0">
                <a:solidFill>
                  <a:srgbClr val="00B050"/>
                </a:solidFill>
                <a:effectLst/>
                <a:latin typeface="+mj-lt"/>
              </a:rPr>
              <a:t> </a:t>
            </a:r>
            <a:r>
              <a:rPr lang="en-GB" sz="1400" b="0" i="0" dirty="0">
                <a:solidFill>
                  <a:srgbClr val="424242"/>
                </a:solidFill>
                <a:effectLst/>
                <a:latin typeface="+mj-lt"/>
              </a:rPr>
              <a:t>are customers who purchased often and spent big amounts, but haven’t purchased recently. Likely Churn customers.</a:t>
            </a:r>
          </a:p>
          <a:p>
            <a:pPr>
              <a:buClr>
                <a:srgbClr val="CE295E"/>
              </a:buClr>
              <a:buFont typeface="Arial" panose="020B0604020202020204" pitchFamily="34" charset="0"/>
              <a:buChar char="•"/>
            </a:pPr>
            <a:endParaRPr lang="en-GB" sz="1400" b="0" i="0" dirty="0">
              <a:solidFill>
                <a:srgbClr val="424242"/>
              </a:solidFill>
              <a:effectLst/>
              <a:latin typeface="+mj-lt"/>
            </a:endParaRPr>
          </a:p>
          <a:p>
            <a:pPr>
              <a:buClr>
                <a:srgbClr val="CE295E"/>
              </a:buClr>
              <a:buFont typeface="Arial" panose="020B0604020202020204" pitchFamily="34" charset="0"/>
              <a:buChar char="•"/>
            </a:pPr>
            <a:r>
              <a:rPr lang="en-GB" sz="1400" b="1" i="0" dirty="0">
                <a:solidFill>
                  <a:srgbClr val="424242"/>
                </a:solidFill>
                <a:effectLst/>
                <a:latin typeface="+mj-lt"/>
              </a:rPr>
              <a:t> </a:t>
            </a:r>
            <a:r>
              <a:rPr lang="en-GB" sz="1400" b="1" i="0" dirty="0">
                <a:solidFill>
                  <a:srgbClr val="00B050"/>
                </a:solidFill>
                <a:effectLst/>
                <a:latin typeface="+mj-lt"/>
              </a:rPr>
              <a:t>Can’t Lose </a:t>
            </a:r>
            <a:r>
              <a:rPr lang="en-GB" sz="1400" b="0" i="0" dirty="0">
                <a:solidFill>
                  <a:srgbClr val="00B050"/>
                </a:solidFill>
                <a:effectLst/>
                <a:latin typeface="+mj-lt"/>
              </a:rPr>
              <a:t> </a:t>
            </a:r>
            <a:r>
              <a:rPr lang="en-GB" sz="1400" b="0" i="0" dirty="0">
                <a:solidFill>
                  <a:srgbClr val="424242"/>
                </a:solidFill>
                <a:effectLst/>
                <a:latin typeface="+mj-lt"/>
              </a:rPr>
              <a:t>are customers who used to visit and purchase quite often, but haven’t been visiting recently. </a:t>
            </a:r>
          </a:p>
          <a:p>
            <a:pPr>
              <a:buClr>
                <a:srgbClr val="CE295E"/>
              </a:buClr>
              <a:buFont typeface="Arial" panose="020B0604020202020204" pitchFamily="34" charset="0"/>
              <a:buChar char="•"/>
            </a:pPr>
            <a:endParaRPr lang="en-GB" sz="1400" b="0" i="0" dirty="0">
              <a:solidFill>
                <a:srgbClr val="424242"/>
              </a:solidFill>
              <a:effectLst/>
              <a:latin typeface="+mj-lt"/>
            </a:endParaRPr>
          </a:p>
          <a:p>
            <a:pPr>
              <a:buClr>
                <a:srgbClr val="CE295E"/>
              </a:buClr>
              <a:buFont typeface="Arial" panose="020B0604020202020204" pitchFamily="34" charset="0"/>
              <a:buChar char="•"/>
            </a:pPr>
            <a:r>
              <a:rPr lang="en-GB" sz="1400" dirty="0">
                <a:solidFill>
                  <a:srgbClr val="424242"/>
                </a:solidFill>
                <a:latin typeface="+mj-lt"/>
              </a:rPr>
              <a:t> </a:t>
            </a:r>
            <a:r>
              <a:rPr lang="en-GB" sz="1400" b="1" dirty="0">
                <a:solidFill>
                  <a:srgbClr val="00B050"/>
                </a:solidFill>
                <a:latin typeface="+mj-lt"/>
              </a:rPr>
              <a:t>Need Attention </a:t>
            </a:r>
            <a:r>
              <a:rPr lang="en-GB" sz="1400" dirty="0">
                <a:solidFill>
                  <a:srgbClr val="424242"/>
                </a:solidFill>
                <a:latin typeface="+mj-lt"/>
              </a:rPr>
              <a:t>are customers who had good frequency and moderate spending some time ago. </a:t>
            </a:r>
          </a:p>
          <a:p>
            <a:pPr>
              <a:buClr>
                <a:srgbClr val="CE295E"/>
              </a:buClr>
              <a:buFont typeface="Arial" panose="020B0604020202020204" pitchFamily="34" charset="0"/>
              <a:buChar char="•"/>
            </a:pPr>
            <a:endParaRPr lang="en-GB" sz="1400" dirty="0">
              <a:solidFill>
                <a:srgbClr val="424242"/>
              </a:solidFill>
              <a:latin typeface="+mj-lt"/>
            </a:endParaRPr>
          </a:p>
          <a:p>
            <a:pPr>
              <a:buClr>
                <a:srgbClr val="CE295E"/>
              </a:buClr>
              <a:buFont typeface="Arial" panose="020B0604020202020204" pitchFamily="34" charset="0"/>
              <a:buChar char="•"/>
            </a:pPr>
            <a:r>
              <a:rPr lang="en-GB" sz="1400" b="1" i="0" dirty="0">
                <a:solidFill>
                  <a:srgbClr val="00B050"/>
                </a:solidFill>
                <a:effectLst/>
                <a:latin typeface="+mj-lt"/>
              </a:rPr>
              <a:t> Loya</a:t>
            </a:r>
            <a:r>
              <a:rPr lang="en-GB" sz="1400" b="1" dirty="0">
                <a:solidFill>
                  <a:srgbClr val="00B050"/>
                </a:solidFill>
                <a:latin typeface="+mj-lt"/>
              </a:rPr>
              <a:t>l Customers </a:t>
            </a:r>
            <a:r>
              <a:rPr lang="en-GB" sz="1400" b="0" i="0" dirty="0">
                <a:solidFill>
                  <a:srgbClr val="424242"/>
                </a:solidFill>
                <a:effectLst/>
                <a:latin typeface="+mj-lt"/>
              </a:rPr>
              <a:t>are recent customers with good frequency and who spent a good amount. </a:t>
            </a:r>
          </a:p>
          <a:p>
            <a:pPr>
              <a:buClr>
                <a:srgbClr val="CE295E"/>
              </a:buClr>
              <a:buFont typeface="Arial" panose="020B0604020202020204" pitchFamily="34" charset="0"/>
              <a:buChar char="•"/>
            </a:pPr>
            <a:endParaRPr lang="en-GB" sz="1400" dirty="0">
              <a:solidFill>
                <a:srgbClr val="424242"/>
              </a:solidFill>
              <a:latin typeface="+mj-lt"/>
            </a:endParaRPr>
          </a:p>
          <a:p>
            <a:pPr>
              <a:buClr>
                <a:srgbClr val="CE295E"/>
              </a:buClr>
              <a:buFont typeface="Arial" panose="020B0604020202020204" pitchFamily="34" charset="0"/>
              <a:buChar char="•"/>
            </a:pPr>
            <a:r>
              <a:rPr lang="en-GB" sz="1400" b="1" i="0" dirty="0">
                <a:solidFill>
                  <a:srgbClr val="00B050"/>
                </a:solidFill>
                <a:effectLst/>
                <a:latin typeface="+mj-lt"/>
              </a:rPr>
              <a:t> New Customers</a:t>
            </a:r>
            <a:r>
              <a:rPr lang="en-GB" sz="1400" b="0" i="0" dirty="0">
                <a:solidFill>
                  <a:srgbClr val="00B050"/>
                </a:solidFill>
                <a:effectLst/>
                <a:latin typeface="+mj-lt"/>
              </a:rPr>
              <a:t> </a:t>
            </a:r>
            <a:r>
              <a:rPr lang="en-GB" sz="1400" b="0" i="0" dirty="0">
                <a:solidFill>
                  <a:srgbClr val="424242"/>
                </a:solidFill>
                <a:effectLst/>
                <a:latin typeface="+mj-lt"/>
              </a:rPr>
              <a:t>are </a:t>
            </a:r>
            <a:r>
              <a:rPr lang="en-GB" sz="1400" dirty="0">
                <a:solidFill>
                  <a:srgbClr val="424242"/>
                </a:solidFill>
                <a:latin typeface="+mj-lt"/>
              </a:rPr>
              <a:t>those </a:t>
            </a:r>
            <a:r>
              <a:rPr lang="en-GB" sz="1400" b="0" i="0" dirty="0">
                <a:solidFill>
                  <a:srgbClr val="424242"/>
                </a:solidFill>
                <a:effectLst/>
                <a:latin typeface="+mj-lt"/>
              </a:rPr>
              <a:t>who have a very high recency score but are very low frequency.</a:t>
            </a:r>
          </a:p>
          <a:p>
            <a:pPr>
              <a:buClr>
                <a:srgbClr val="CE295E"/>
              </a:buClr>
              <a:buFont typeface="Arial" panose="020B0604020202020204" pitchFamily="34" charset="0"/>
              <a:buChar char="•"/>
            </a:pPr>
            <a:endParaRPr lang="en-GB" sz="1400" dirty="0">
              <a:solidFill>
                <a:srgbClr val="424242"/>
              </a:solidFill>
              <a:latin typeface="+mj-lt"/>
            </a:endParaRPr>
          </a:p>
          <a:p>
            <a:pPr algn="l">
              <a:buClr>
                <a:srgbClr val="CE295E"/>
              </a:buClr>
              <a:buFont typeface="Arial" panose="020B0604020202020204" pitchFamily="34" charset="0"/>
              <a:buChar char="•"/>
            </a:pPr>
            <a:r>
              <a:rPr lang="en-GB" sz="1400" b="1" i="0" dirty="0">
                <a:solidFill>
                  <a:srgbClr val="00B050"/>
                </a:solidFill>
                <a:effectLst/>
                <a:latin typeface="+mj-lt"/>
              </a:rPr>
              <a:t> Champions</a:t>
            </a:r>
            <a:r>
              <a:rPr lang="en-GB" sz="1400" b="0" i="0" dirty="0">
                <a:solidFill>
                  <a:srgbClr val="424242"/>
                </a:solidFill>
                <a:effectLst/>
                <a:latin typeface="+mj-lt"/>
              </a:rPr>
              <a:t> are best customers, who bought most recently, most often, and are good spenders. </a:t>
            </a:r>
          </a:p>
          <a:p>
            <a:pPr algn="l">
              <a:buClr>
                <a:srgbClr val="CE295E"/>
              </a:buClr>
              <a:buFont typeface="Arial" panose="020B0604020202020204" pitchFamily="34" charset="0"/>
              <a:buChar char="•"/>
            </a:pPr>
            <a:endParaRPr lang="en-GB" sz="1400" b="0" i="0" dirty="0">
              <a:solidFill>
                <a:srgbClr val="424242"/>
              </a:solidFill>
              <a:effectLst/>
              <a:latin typeface="+mj-lt"/>
            </a:endParaRPr>
          </a:p>
        </p:txBody>
      </p:sp>
      <p:sp>
        <p:nvSpPr>
          <p:cNvPr id="12" name="TextBox 11">
            <a:extLst>
              <a:ext uri="{FF2B5EF4-FFF2-40B4-BE49-F238E27FC236}">
                <a16:creationId xmlns:a16="http://schemas.microsoft.com/office/drawing/2014/main" id="{08AC4F71-5636-4C0C-926E-2E5BEB74B379}"/>
              </a:ext>
            </a:extLst>
          </p:cNvPr>
          <p:cNvSpPr txBox="1"/>
          <p:nvPr/>
        </p:nvSpPr>
        <p:spPr>
          <a:xfrm>
            <a:off x="463395" y="2620483"/>
            <a:ext cx="4636323" cy="2523768"/>
          </a:xfrm>
          <a:prstGeom prst="rect">
            <a:avLst/>
          </a:prstGeom>
          <a:noFill/>
        </p:spPr>
        <p:txBody>
          <a:bodyPr wrap="square">
            <a:spAutoFit/>
          </a:bodyPr>
          <a:lstStyle/>
          <a:p>
            <a:r>
              <a:rPr lang="en-GB" sz="2000" dirty="0">
                <a:latin typeface="+mj-lt"/>
              </a:rPr>
              <a:t>Segments</a:t>
            </a:r>
          </a:p>
          <a:p>
            <a:r>
              <a:rPr lang="en-GB" sz="2000" dirty="0">
                <a:latin typeface="+mj-lt"/>
              </a:rPr>
              <a:t>    </a:t>
            </a:r>
            <a:r>
              <a:rPr lang="en-GB" sz="2000" dirty="0">
                <a:solidFill>
                  <a:srgbClr val="0070C0"/>
                </a:solidFill>
                <a:latin typeface="+mj-lt"/>
              </a:rPr>
              <a:t>R[1-2] </a:t>
            </a:r>
            <a:r>
              <a:rPr lang="en-GB" sz="2000" dirty="0">
                <a:solidFill>
                  <a:srgbClr val="CE295E"/>
                </a:solidFill>
                <a:latin typeface="+mj-lt"/>
              </a:rPr>
              <a:t>F[1-4] </a:t>
            </a:r>
            <a:r>
              <a:rPr lang="en-GB" sz="2000" dirty="0">
                <a:latin typeface="+mj-lt"/>
              </a:rPr>
              <a:t>At risk</a:t>
            </a:r>
          </a:p>
          <a:p>
            <a:r>
              <a:rPr lang="en-GB" sz="2000" dirty="0">
                <a:latin typeface="+mj-lt"/>
              </a:rPr>
              <a:t>    </a:t>
            </a:r>
            <a:r>
              <a:rPr lang="en-GB" sz="2000" dirty="0">
                <a:solidFill>
                  <a:srgbClr val="0070C0"/>
                </a:solidFill>
                <a:latin typeface="+mj-lt"/>
              </a:rPr>
              <a:t>R[1-2] </a:t>
            </a:r>
            <a:r>
              <a:rPr lang="en-GB" sz="2000" dirty="0">
                <a:solidFill>
                  <a:srgbClr val="CE295E"/>
                </a:solidFill>
                <a:latin typeface="+mj-lt"/>
              </a:rPr>
              <a:t>F 5  </a:t>
            </a:r>
            <a:r>
              <a:rPr lang="en-GB" sz="2000" dirty="0">
                <a:latin typeface="+mj-lt"/>
              </a:rPr>
              <a:t>Cannot loose</a:t>
            </a:r>
          </a:p>
          <a:p>
            <a:r>
              <a:rPr lang="en-GB" sz="2000" dirty="0">
                <a:latin typeface="+mj-lt"/>
              </a:rPr>
              <a:t>    </a:t>
            </a:r>
            <a:r>
              <a:rPr lang="en-GB" sz="2000" dirty="0">
                <a:solidFill>
                  <a:srgbClr val="0070C0"/>
                </a:solidFill>
                <a:latin typeface="+mj-lt"/>
              </a:rPr>
              <a:t>R3 </a:t>
            </a:r>
            <a:r>
              <a:rPr lang="en-GB" sz="2000" dirty="0">
                <a:solidFill>
                  <a:srgbClr val="CE295E"/>
                </a:solidFill>
                <a:latin typeface="+mj-lt"/>
              </a:rPr>
              <a:t>F[1-3]  </a:t>
            </a:r>
            <a:r>
              <a:rPr lang="en-GB" sz="2000" dirty="0">
                <a:latin typeface="+mj-lt"/>
              </a:rPr>
              <a:t>Needs Attention</a:t>
            </a:r>
          </a:p>
          <a:p>
            <a:r>
              <a:rPr lang="en-GB" sz="2000" dirty="0">
                <a:latin typeface="+mj-lt"/>
              </a:rPr>
              <a:t>    </a:t>
            </a:r>
            <a:r>
              <a:rPr lang="en-GB" sz="2000" dirty="0">
                <a:solidFill>
                  <a:srgbClr val="0070C0"/>
                </a:solidFill>
                <a:latin typeface="+mj-lt"/>
              </a:rPr>
              <a:t>R[3-4] </a:t>
            </a:r>
            <a:r>
              <a:rPr lang="en-GB" sz="2000" dirty="0">
                <a:solidFill>
                  <a:srgbClr val="CE295E"/>
                </a:solidFill>
                <a:latin typeface="+mj-lt"/>
              </a:rPr>
              <a:t>F [4-5] </a:t>
            </a:r>
            <a:r>
              <a:rPr lang="en-GB" sz="2000" dirty="0">
                <a:latin typeface="+mj-lt"/>
              </a:rPr>
              <a:t>Loyal Customers</a:t>
            </a:r>
          </a:p>
          <a:p>
            <a:r>
              <a:rPr lang="en-GB" sz="2000" dirty="0">
                <a:solidFill>
                  <a:srgbClr val="0070C0"/>
                </a:solidFill>
                <a:latin typeface="+mj-lt"/>
              </a:rPr>
              <a:t>    R[4-5] </a:t>
            </a:r>
            <a:r>
              <a:rPr lang="en-GB" sz="2000" dirty="0">
                <a:solidFill>
                  <a:srgbClr val="CE295E"/>
                </a:solidFill>
                <a:latin typeface="+mj-lt"/>
              </a:rPr>
              <a:t>F1 </a:t>
            </a:r>
            <a:r>
              <a:rPr lang="en-GB" sz="2000" dirty="0">
                <a:latin typeface="+mj-lt"/>
              </a:rPr>
              <a:t> New customers</a:t>
            </a:r>
          </a:p>
          <a:p>
            <a:r>
              <a:rPr lang="en-GB" sz="2000" dirty="0">
                <a:latin typeface="+mj-lt"/>
              </a:rPr>
              <a:t>    </a:t>
            </a:r>
            <a:r>
              <a:rPr lang="en-GB" sz="2000" dirty="0">
                <a:solidFill>
                  <a:srgbClr val="0070C0"/>
                </a:solidFill>
                <a:latin typeface="+mj-lt"/>
              </a:rPr>
              <a:t>R[4-5] </a:t>
            </a:r>
            <a:r>
              <a:rPr lang="en-GB" sz="2000" dirty="0">
                <a:solidFill>
                  <a:srgbClr val="CE295E"/>
                </a:solidFill>
                <a:latin typeface="+mj-lt"/>
              </a:rPr>
              <a:t>F[2-5] </a:t>
            </a:r>
            <a:r>
              <a:rPr lang="en-GB" sz="2000" dirty="0">
                <a:latin typeface="+mj-lt"/>
              </a:rPr>
              <a:t>Champions</a:t>
            </a:r>
          </a:p>
          <a:p>
            <a:r>
              <a:rPr lang="en-GB" dirty="0"/>
              <a:t> </a:t>
            </a:r>
          </a:p>
        </p:txBody>
      </p:sp>
    </p:spTree>
    <p:extLst>
      <p:ext uri="{BB962C8B-B14F-4D97-AF65-F5344CB8AC3E}">
        <p14:creationId xmlns:p14="http://schemas.microsoft.com/office/powerpoint/2010/main" val="33416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
        <p:nvSpPr>
          <p:cNvPr id="10" name="Text Placeholder 9">
            <a:extLst>
              <a:ext uri="{FF2B5EF4-FFF2-40B4-BE49-F238E27FC236}">
                <a16:creationId xmlns:a16="http://schemas.microsoft.com/office/drawing/2014/main" id="{D8E391A7-F1F8-4EC9-8A6A-748C0432B515}"/>
              </a:ext>
            </a:extLst>
          </p:cNvPr>
          <p:cNvSpPr>
            <a:spLocks noGrp="1"/>
          </p:cNvSpPr>
          <p:nvPr>
            <p:ph type="body" sz="quarter" idx="32"/>
          </p:nvPr>
        </p:nvSpPr>
        <p:spPr>
          <a:xfrm>
            <a:off x="1622217" y="545201"/>
            <a:ext cx="11339513" cy="360000"/>
          </a:xfrm>
        </p:spPr>
        <p:txBody>
          <a:bodyPr>
            <a:noAutofit/>
          </a:bodyPr>
          <a:lstStyle/>
          <a:p>
            <a:pPr>
              <a:lnSpc>
                <a:spcPct val="110000"/>
              </a:lnSpc>
              <a:spcBef>
                <a:spcPct val="0"/>
              </a:spcBef>
            </a:pPr>
            <a:r>
              <a:rPr lang="en-CA" sz="3600" b="1" dirty="0">
                <a:solidFill>
                  <a:srgbClr val="CE295E"/>
                </a:solidFill>
                <a:latin typeface="+mj-lt"/>
                <a:ea typeface="+mj-ea"/>
                <a:cs typeface="+mj-cs"/>
              </a:rPr>
              <a:t>RFM Analysis</a:t>
            </a:r>
          </a:p>
        </p:txBody>
      </p:sp>
      <p:sp>
        <p:nvSpPr>
          <p:cNvPr id="17" name="TextBox 16">
            <a:extLst>
              <a:ext uri="{FF2B5EF4-FFF2-40B4-BE49-F238E27FC236}">
                <a16:creationId xmlns:a16="http://schemas.microsoft.com/office/drawing/2014/main" id="{787E2F80-27D0-4099-8187-B35F0B6F5396}"/>
              </a:ext>
            </a:extLst>
          </p:cNvPr>
          <p:cNvSpPr txBox="1"/>
          <p:nvPr/>
        </p:nvSpPr>
        <p:spPr>
          <a:xfrm>
            <a:off x="1622217" y="1206002"/>
            <a:ext cx="8621118" cy="307777"/>
          </a:xfrm>
          <a:prstGeom prst="rect">
            <a:avLst/>
          </a:prstGeom>
          <a:noFill/>
        </p:spPr>
        <p:txBody>
          <a:bodyPr wrap="square">
            <a:spAutoFit/>
          </a:bodyPr>
          <a:lstStyle/>
          <a:p>
            <a:pPr>
              <a:spcBef>
                <a:spcPct val="0"/>
              </a:spcBef>
            </a:pPr>
            <a:r>
              <a:rPr lang="en-GB" sz="1400" b="1" dirty="0">
                <a:latin typeface="+mj-lt"/>
                <a:ea typeface="+mj-ea"/>
                <a:cs typeface="+mj-cs"/>
              </a:rPr>
              <a:t>Calculated RFM score and then created 6 segments</a:t>
            </a:r>
            <a:r>
              <a:rPr lang="en-GB" sz="1400" b="1" dirty="0">
                <a:solidFill>
                  <a:srgbClr val="CE295E"/>
                </a:solidFill>
                <a:latin typeface="+mj-lt"/>
                <a:ea typeface="+mj-ea"/>
                <a:cs typeface="+mj-cs"/>
              </a:rPr>
              <a:t> </a:t>
            </a:r>
          </a:p>
        </p:txBody>
      </p:sp>
      <p:grpSp>
        <p:nvGrpSpPr>
          <p:cNvPr id="15" name="Group 14">
            <a:extLst>
              <a:ext uri="{FF2B5EF4-FFF2-40B4-BE49-F238E27FC236}">
                <a16:creationId xmlns:a16="http://schemas.microsoft.com/office/drawing/2014/main" id="{01CB90B1-91F9-4653-95BA-26B8448D653D}"/>
              </a:ext>
            </a:extLst>
          </p:cNvPr>
          <p:cNvGrpSpPr/>
          <p:nvPr/>
        </p:nvGrpSpPr>
        <p:grpSpPr>
          <a:xfrm>
            <a:off x="2128956" y="1612387"/>
            <a:ext cx="7354091" cy="4974964"/>
            <a:chOff x="4063982" y="1729222"/>
            <a:chExt cx="7354091" cy="4974964"/>
          </a:xfrm>
        </p:grpSpPr>
        <p:pic>
          <p:nvPicPr>
            <p:cNvPr id="9" name="Picture 8">
              <a:extLst>
                <a:ext uri="{FF2B5EF4-FFF2-40B4-BE49-F238E27FC236}">
                  <a16:creationId xmlns:a16="http://schemas.microsoft.com/office/drawing/2014/main" id="{14732945-D84D-49B6-B0FF-97CFCEE1D177}"/>
                </a:ext>
              </a:extLst>
            </p:cNvPr>
            <p:cNvPicPr>
              <a:picLocks noChangeAspect="1"/>
            </p:cNvPicPr>
            <p:nvPr/>
          </p:nvPicPr>
          <p:blipFill>
            <a:blip r:embed="rId2"/>
            <a:stretch>
              <a:fillRect/>
            </a:stretch>
          </p:blipFill>
          <p:spPr>
            <a:xfrm>
              <a:off x="4063982" y="1729222"/>
              <a:ext cx="7354091" cy="4974964"/>
            </a:xfrm>
            <a:prstGeom prst="rect">
              <a:avLst/>
            </a:prstGeom>
          </p:spPr>
        </p:pic>
        <p:sp>
          <p:nvSpPr>
            <p:cNvPr id="14" name="TextBox 13">
              <a:extLst>
                <a:ext uri="{FF2B5EF4-FFF2-40B4-BE49-F238E27FC236}">
                  <a16:creationId xmlns:a16="http://schemas.microsoft.com/office/drawing/2014/main" id="{3BF27C3C-56A3-4A42-B8AC-6846D2232C6A}"/>
                </a:ext>
              </a:extLst>
            </p:cNvPr>
            <p:cNvSpPr txBox="1"/>
            <p:nvPr/>
          </p:nvSpPr>
          <p:spPr>
            <a:xfrm>
              <a:off x="6156183" y="5376169"/>
              <a:ext cx="695218" cy="369332"/>
            </a:xfrm>
            <a:prstGeom prst="rect">
              <a:avLst/>
            </a:prstGeom>
            <a:noFill/>
          </p:spPr>
          <p:txBody>
            <a:bodyPr wrap="square" rtlCol="0">
              <a:spAutoFit/>
            </a:bodyPr>
            <a:lstStyle/>
            <a:p>
              <a:r>
                <a:rPr lang="en-CA" dirty="0"/>
                <a:t>38%</a:t>
              </a:r>
              <a:endParaRPr lang="en-GB" dirty="0"/>
            </a:p>
          </p:txBody>
        </p:sp>
        <p:sp>
          <p:nvSpPr>
            <p:cNvPr id="22" name="TextBox 21">
              <a:extLst>
                <a:ext uri="{FF2B5EF4-FFF2-40B4-BE49-F238E27FC236}">
                  <a16:creationId xmlns:a16="http://schemas.microsoft.com/office/drawing/2014/main" id="{AFD1E3FF-F108-4729-AE07-5BD797D51BA0}"/>
                </a:ext>
              </a:extLst>
            </p:cNvPr>
            <p:cNvSpPr txBox="1"/>
            <p:nvPr/>
          </p:nvSpPr>
          <p:spPr>
            <a:xfrm>
              <a:off x="9699055" y="5561907"/>
              <a:ext cx="695218" cy="369332"/>
            </a:xfrm>
            <a:prstGeom prst="rect">
              <a:avLst/>
            </a:prstGeom>
            <a:noFill/>
          </p:spPr>
          <p:txBody>
            <a:bodyPr wrap="square" rtlCol="0">
              <a:spAutoFit/>
            </a:bodyPr>
            <a:lstStyle/>
            <a:p>
              <a:r>
                <a:rPr lang="en-CA" dirty="0"/>
                <a:t>18%</a:t>
              </a:r>
              <a:endParaRPr lang="en-GB" dirty="0"/>
            </a:p>
          </p:txBody>
        </p:sp>
        <p:sp>
          <p:nvSpPr>
            <p:cNvPr id="23" name="TextBox 22">
              <a:extLst>
                <a:ext uri="{FF2B5EF4-FFF2-40B4-BE49-F238E27FC236}">
                  <a16:creationId xmlns:a16="http://schemas.microsoft.com/office/drawing/2014/main" id="{E7A9594A-CC6B-40CC-90CE-7FE03F42B7D4}"/>
                </a:ext>
              </a:extLst>
            </p:cNvPr>
            <p:cNvSpPr txBox="1"/>
            <p:nvPr/>
          </p:nvSpPr>
          <p:spPr>
            <a:xfrm>
              <a:off x="6084264" y="3039162"/>
              <a:ext cx="695218" cy="369332"/>
            </a:xfrm>
            <a:prstGeom prst="rect">
              <a:avLst/>
            </a:prstGeom>
            <a:noFill/>
          </p:spPr>
          <p:txBody>
            <a:bodyPr wrap="square" rtlCol="0">
              <a:spAutoFit/>
            </a:bodyPr>
            <a:lstStyle/>
            <a:p>
              <a:r>
                <a:rPr lang="en-CA" dirty="0"/>
                <a:t>26%</a:t>
              </a:r>
              <a:endParaRPr lang="en-GB" dirty="0"/>
            </a:p>
          </p:txBody>
        </p:sp>
        <p:sp>
          <p:nvSpPr>
            <p:cNvPr id="24" name="TextBox 23">
              <a:extLst>
                <a:ext uri="{FF2B5EF4-FFF2-40B4-BE49-F238E27FC236}">
                  <a16:creationId xmlns:a16="http://schemas.microsoft.com/office/drawing/2014/main" id="{3A4095B6-FC18-49DB-84F6-FB8BD2CA825D}"/>
                </a:ext>
              </a:extLst>
            </p:cNvPr>
            <p:cNvSpPr txBox="1"/>
            <p:nvPr/>
          </p:nvSpPr>
          <p:spPr>
            <a:xfrm>
              <a:off x="9699055" y="3612313"/>
              <a:ext cx="695218" cy="369332"/>
            </a:xfrm>
            <a:prstGeom prst="rect">
              <a:avLst/>
            </a:prstGeom>
            <a:noFill/>
          </p:spPr>
          <p:txBody>
            <a:bodyPr wrap="square" rtlCol="0">
              <a:spAutoFit/>
            </a:bodyPr>
            <a:lstStyle/>
            <a:p>
              <a:r>
                <a:rPr lang="en-CA" dirty="0"/>
                <a:t>12%</a:t>
              </a:r>
              <a:endParaRPr lang="en-GB" dirty="0"/>
            </a:p>
          </p:txBody>
        </p:sp>
        <p:sp>
          <p:nvSpPr>
            <p:cNvPr id="25" name="TextBox 24">
              <a:extLst>
                <a:ext uri="{FF2B5EF4-FFF2-40B4-BE49-F238E27FC236}">
                  <a16:creationId xmlns:a16="http://schemas.microsoft.com/office/drawing/2014/main" id="{96291F12-8042-43FA-8CA0-19401CC468FF}"/>
                </a:ext>
              </a:extLst>
            </p:cNvPr>
            <p:cNvSpPr txBox="1"/>
            <p:nvPr/>
          </p:nvSpPr>
          <p:spPr>
            <a:xfrm>
              <a:off x="9351446" y="2396373"/>
              <a:ext cx="695218" cy="369332"/>
            </a:xfrm>
            <a:prstGeom prst="rect">
              <a:avLst/>
            </a:prstGeom>
            <a:noFill/>
          </p:spPr>
          <p:txBody>
            <a:bodyPr wrap="square" rtlCol="0">
              <a:spAutoFit/>
            </a:bodyPr>
            <a:lstStyle/>
            <a:p>
              <a:r>
                <a:rPr lang="en-CA" dirty="0"/>
                <a:t>4%</a:t>
              </a:r>
              <a:endParaRPr lang="en-GB" dirty="0"/>
            </a:p>
          </p:txBody>
        </p:sp>
        <p:sp>
          <p:nvSpPr>
            <p:cNvPr id="26" name="TextBox 25">
              <a:extLst>
                <a:ext uri="{FF2B5EF4-FFF2-40B4-BE49-F238E27FC236}">
                  <a16:creationId xmlns:a16="http://schemas.microsoft.com/office/drawing/2014/main" id="{F7239DBE-8166-4E48-B40F-1B33E24C3053}"/>
                </a:ext>
              </a:extLst>
            </p:cNvPr>
            <p:cNvSpPr txBox="1"/>
            <p:nvPr/>
          </p:nvSpPr>
          <p:spPr>
            <a:xfrm>
              <a:off x="10694977" y="2396373"/>
              <a:ext cx="695218" cy="369332"/>
            </a:xfrm>
            <a:prstGeom prst="rect">
              <a:avLst/>
            </a:prstGeom>
            <a:noFill/>
          </p:spPr>
          <p:txBody>
            <a:bodyPr wrap="square" rtlCol="0">
              <a:spAutoFit/>
            </a:bodyPr>
            <a:lstStyle/>
            <a:p>
              <a:r>
                <a:rPr lang="en-CA" dirty="0"/>
                <a:t>2%</a:t>
              </a:r>
              <a:endParaRPr lang="en-GB" dirty="0"/>
            </a:p>
          </p:txBody>
        </p:sp>
      </p:grpSp>
      <p:pic>
        <p:nvPicPr>
          <p:cNvPr id="29" name="Picture 28" descr="See the source image">
            <a:extLst>
              <a:ext uri="{FF2B5EF4-FFF2-40B4-BE49-F238E27FC236}">
                <a16:creationId xmlns:a16="http://schemas.microsoft.com/office/drawing/2014/main" id="{479B2D79-407F-42D2-9B95-6362F8094180}"/>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83047" y="361727"/>
            <a:ext cx="2336299" cy="14662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00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CDAFF6-6C3D-418A-9A92-384015BA0E6A}"/>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1A0A78A7-010C-4E33-955F-944FCEE5CCBC}"/>
              </a:ext>
            </a:extLst>
          </p:cNvPr>
          <p:cNvSpPr>
            <a:spLocks noGrp="1"/>
          </p:cNvSpPr>
          <p:nvPr>
            <p:ph type="sldNum" sz="quarter" idx="12"/>
          </p:nvPr>
        </p:nvSpPr>
        <p:spPr/>
        <p:txBody>
          <a:bodyPr/>
          <a:lstStyle/>
          <a:p>
            <a:fld id="{0FD50806-BABF-4915-9689-3B9956D1C75C}" type="slidenum">
              <a:rPr lang="en-US" smtClean="0"/>
              <a:pPr/>
              <a:t>9</a:t>
            </a:fld>
            <a:endParaRPr lang="en-US" dirty="0"/>
          </a:p>
        </p:txBody>
      </p:sp>
      <p:sp>
        <p:nvSpPr>
          <p:cNvPr id="6" name="Text Placeholder 9">
            <a:extLst>
              <a:ext uri="{FF2B5EF4-FFF2-40B4-BE49-F238E27FC236}">
                <a16:creationId xmlns:a16="http://schemas.microsoft.com/office/drawing/2014/main" id="{97E8123B-60CF-4862-853B-33F0D584B692}"/>
              </a:ext>
            </a:extLst>
          </p:cNvPr>
          <p:cNvSpPr txBox="1">
            <a:spLocks/>
          </p:cNvSpPr>
          <p:nvPr/>
        </p:nvSpPr>
        <p:spPr>
          <a:xfrm>
            <a:off x="1745506" y="412036"/>
            <a:ext cx="9196471"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CA" sz="3600" b="1" dirty="0">
                <a:solidFill>
                  <a:srgbClr val="CE295E"/>
                </a:solidFill>
                <a:latin typeface="+mj-lt"/>
                <a:ea typeface="+mj-ea"/>
                <a:cs typeface="+mj-cs"/>
              </a:rPr>
              <a:t>Recommendations </a:t>
            </a:r>
            <a:r>
              <a:rPr lang="en-CA" sz="2400" b="1" dirty="0">
                <a:solidFill>
                  <a:srgbClr val="CE295E"/>
                </a:solidFill>
                <a:latin typeface="+mj-lt"/>
                <a:ea typeface="+mj-ea"/>
                <a:cs typeface="+mj-cs"/>
              </a:rPr>
              <a:t>(for identified customers)</a:t>
            </a:r>
            <a:endParaRPr lang="en-CA" sz="3600" b="1" dirty="0">
              <a:solidFill>
                <a:srgbClr val="CE295E"/>
              </a:solidFill>
              <a:latin typeface="+mj-lt"/>
              <a:ea typeface="+mj-ea"/>
              <a:cs typeface="+mj-cs"/>
            </a:endParaRPr>
          </a:p>
        </p:txBody>
      </p:sp>
      <p:sp>
        <p:nvSpPr>
          <p:cNvPr id="7" name="TextBox 6">
            <a:extLst>
              <a:ext uri="{FF2B5EF4-FFF2-40B4-BE49-F238E27FC236}">
                <a16:creationId xmlns:a16="http://schemas.microsoft.com/office/drawing/2014/main" id="{460A55DE-B049-484D-8482-726AF036AFE5}"/>
              </a:ext>
            </a:extLst>
          </p:cNvPr>
          <p:cNvSpPr txBox="1"/>
          <p:nvPr/>
        </p:nvSpPr>
        <p:spPr>
          <a:xfrm>
            <a:off x="565079" y="1859339"/>
            <a:ext cx="11418656" cy="3970318"/>
          </a:xfrm>
          <a:prstGeom prst="rect">
            <a:avLst/>
          </a:prstGeom>
          <a:noFill/>
        </p:spPr>
        <p:txBody>
          <a:bodyPr wrap="square">
            <a:spAutoFit/>
          </a:bodyPr>
          <a:lstStyle/>
          <a:p>
            <a:pPr algn="l">
              <a:buClr>
                <a:srgbClr val="CE295E"/>
              </a:buClr>
              <a:buFont typeface="Arial" panose="020B0604020202020204" pitchFamily="34" charset="0"/>
              <a:buChar char="•"/>
            </a:pPr>
            <a:r>
              <a:rPr lang="en-GB" sz="1400" b="1" i="0" dirty="0">
                <a:solidFill>
                  <a:srgbClr val="00B050"/>
                </a:solidFill>
                <a:effectLst/>
                <a:latin typeface="+mj-lt"/>
              </a:rPr>
              <a:t> At Risk Customers</a:t>
            </a:r>
            <a:r>
              <a:rPr lang="en-GB" sz="1400" b="0" i="0" dirty="0">
                <a:solidFill>
                  <a:srgbClr val="00B050"/>
                </a:solidFill>
                <a:effectLst/>
                <a:latin typeface="+mj-lt"/>
              </a:rPr>
              <a:t> </a:t>
            </a:r>
            <a:r>
              <a:rPr lang="en-GB" sz="1400" b="0" i="0" dirty="0">
                <a:solidFill>
                  <a:srgbClr val="424242"/>
                </a:solidFill>
                <a:effectLst/>
                <a:latin typeface="+mj-lt"/>
              </a:rPr>
              <a:t>Send them personalized reactivation campaigns to reconnect, and offer renewals and helpful products to encourage another purchase. Take feedback. </a:t>
            </a:r>
            <a:r>
              <a:rPr lang="en-GB" sz="1400" b="1" i="0" dirty="0">
                <a:solidFill>
                  <a:srgbClr val="424242"/>
                </a:solidFill>
                <a:effectLst/>
                <a:latin typeface="+mj-lt"/>
              </a:rPr>
              <a:t>A 5% increase in retention could produc</a:t>
            </a:r>
            <a:r>
              <a:rPr lang="en-GB" sz="1400" b="1" dirty="0">
                <a:solidFill>
                  <a:srgbClr val="424242"/>
                </a:solidFill>
                <a:latin typeface="+mj-lt"/>
              </a:rPr>
              <a:t>e 25% increase in profit</a:t>
            </a:r>
            <a:r>
              <a:rPr lang="en-GB" sz="1400" dirty="0">
                <a:solidFill>
                  <a:srgbClr val="424242"/>
                </a:solidFill>
                <a:latin typeface="+mj-lt"/>
              </a:rPr>
              <a:t>.</a:t>
            </a:r>
            <a:endParaRPr lang="en-GB" sz="1400" b="0" i="0" dirty="0">
              <a:solidFill>
                <a:srgbClr val="424242"/>
              </a:solidFill>
              <a:effectLst/>
              <a:latin typeface="+mj-lt"/>
            </a:endParaRPr>
          </a:p>
          <a:p>
            <a:pPr>
              <a:buClr>
                <a:srgbClr val="CE295E"/>
              </a:buClr>
              <a:buFont typeface="Arial" panose="020B0604020202020204" pitchFamily="34" charset="0"/>
              <a:buChar char="•"/>
            </a:pPr>
            <a:endParaRPr lang="en-GB" sz="1400" b="0" i="0" dirty="0">
              <a:solidFill>
                <a:srgbClr val="424242"/>
              </a:solidFill>
              <a:effectLst/>
              <a:latin typeface="+mj-lt"/>
            </a:endParaRPr>
          </a:p>
          <a:p>
            <a:pPr>
              <a:buClr>
                <a:srgbClr val="CE295E"/>
              </a:buClr>
              <a:buFont typeface="Arial" panose="020B0604020202020204" pitchFamily="34" charset="0"/>
              <a:buChar char="•"/>
            </a:pPr>
            <a:r>
              <a:rPr lang="en-GB" sz="1400" b="1" i="0" dirty="0">
                <a:solidFill>
                  <a:srgbClr val="424242"/>
                </a:solidFill>
                <a:effectLst/>
                <a:latin typeface="+mj-lt"/>
              </a:rPr>
              <a:t> </a:t>
            </a:r>
            <a:r>
              <a:rPr lang="en-GB" sz="1400" b="1" i="0" dirty="0">
                <a:solidFill>
                  <a:srgbClr val="00B050"/>
                </a:solidFill>
                <a:effectLst/>
                <a:latin typeface="+mj-lt"/>
              </a:rPr>
              <a:t>Can’t Lose </a:t>
            </a:r>
            <a:r>
              <a:rPr lang="en-GB" sz="1400" b="0" i="0" dirty="0">
                <a:solidFill>
                  <a:srgbClr val="00B050"/>
                </a:solidFill>
                <a:effectLst/>
                <a:latin typeface="+mj-lt"/>
              </a:rPr>
              <a:t> &amp; </a:t>
            </a:r>
            <a:r>
              <a:rPr lang="en-GB" sz="1400" b="1" dirty="0">
                <a:solidFill>
                  <a:srgbClr val="00B050"/>
                </a:solidFill>
                <a:latin typeface="+mj-lt"/>
              </a:rPr>
              <a:t>Need Attention</a:t>
            </a:r>
            <a:r>
              <a:rPr lang="en-GB" sz="1400" b="0" i="0" dirty="0">
                <a:solidFill>
                  <a:srgbClr val="424242"/>
                </a:solidFill>
                <a:effectLst/>
                <a:latin typeface="+mj-lt"/>
              </a:rPr>
              <a:t> Bring them back with relevant promotions, and run surveys to find out what went wrong and avoid losing them to a competitor. </a:t>
            </a:r>
            <a:r>
              <a:rPr lang="en-GB" sz="1400" i="0" dirty="0">
                <a:solidFill>
                  <a:srgbClr val="424242"/>
                </a:solidFill>
                <a:effectLst/>
                <a:latin typeface="+mj-lt"/>
              </a:rPr>
              <a:t>Offer Combo products, call them, </a:t>
            </a:r>
            <a:r>
              <a:rPr lang="en-GB" sz="1400" dirty="0">
                <a:solidFill>
                  <a:srgbClr val="424242"/>
                </a:solidFill>
                <a:latin typeface="+mj-lt"/>
              </a:rPr>
              <a:t>p</a:t>
            </a:r>
            <a:r>
              <a:rPr lang="en-GB" sz="1400" b="0" i="0" dirty="0">
                <a:solidFill>
                  <a:srgbClr val="424242"/>
                </a:solidFill>
                <a:effectLst/>
                <a:latin typeface="+mj-lt"/>
              </a:rPr>
              <a:t>rovide free trials, create relevant updates since their last </a:t>
            </a:r>
            <a:r>
              <a:rPr lang="en-GB" sz="1400" dirty="0">
                <a:solidFill>
                  <a:srgbClr val="424242"/>
                </a:solidFill>
                <a:latin typeface="+mj-lt"/>
              </a:rPr>
              <a:t>visit</a:t>
            </a:r>
            <a:r>
              <a:rPr lang="en-GB" sz="1400" b="0" i="0" dirty="0">
                <a:solidFill>
                  <a:srgbClr val="424242"/>
                </a:solidFill>
                <a:effectLst/>
                <a:latin typeface="+mj-lt"/>
              </a:rPr>
              <a:t>, offer store credits etc. </a:t>
            </a:r>
            <a:r>
              <a:rPr lang="en-GB" sz="1400" b="1" i="0" dirty="0">
                <a:solidFill>
                  <a:srgbClr val="424242"/>
                </a:solidFill>
                <a:effectLst/>
                <a:latin typeface="+mj-lt"/>
              </a:rPr>
              <a:t>The probability of converting an existing customer is between 60% - 70%. </a:t>
            </a:r>
          </a:p>
          <a:p>
            <a:pPr>
              <a:buClr>
                <a:srgbClr val="CE295E"/>
              </a:buClr>
              <a:buFont typeface="Arial" panose="020B0604020202020204" pitchFamily="34" charset="0"/>
              <a:buChar char="•"/>
            </a:pPr>
            <a:endParaRPr lang="en-GB" sz="1400" b="0" i="0" dirty="0">
              <a:solidFill>
                <a:srgbClr val="424242"/>
              </a:solidFill>
              <a:effectLst/>
              <a:latin typeface="+mj-lt"/>
            </a:endParaRPr>
          </a:p>
          <a:p>
            <a:pPr>
              <a:buClr>
                <a:srgbClr val="CE295E"/>
              </a:buClr>
              <a:buFont typeface="Arial" panose="020B0604020202020204" pitchFamily="34" charset="0"/>
              <a:buChar char="•"/>
            </a:pPr>
            <a:r>
              <a:rPr lang="en-GB" sz="1400" b="1" i="0" dirty="0">
                <a:solidFill>
                  <a:srgbClr val="00B050"/>
                </a:solidFill>
                <a:effectLst/>
                <a:latin typeface="+mj-lt"/>
              </a:rPr>
              <a:t> Loya</a:t>
            </a:r>
            <a:r>
              <a:rPr lang="en-GB" sz="1400" b="1" dirty="0">
                <a:solidFill>
                  <a:srgbClr val="00B050"/>
                </a:solidFill>
                <a:latin typeface="+mj-lt"/>
              </a:rPr>
              <a:t>l Customers </a:t>
            </a:r>
            <a:r>
              <a:rPr lang="en-GB" sz="1400" b="0" i="0" dirty="0">
                <a:solidFill>
                  <a:srgbClr val="424242"/>
                </a:solidFill>
                <a:effectLst/>
                <a:latin typeface="+mj-lt"/>
              </a:rPr>
              <a:t>Offer membership or loyalty programs or recommend related products to upsell them and they could become Champions. </a:t>
            </a:r>
            <a:r>
              <a:rPr lang="en-GB" sz="1400" b="1" i="0" dirty="0">
                <a:solidFill>
                  <a:srgbClr val="424242"/>
                </a:solidFill>
                <a:effectLst/>
                <a:latin typeface="+mj-lt"/>
              </a:rPr>
              <a:t>Existing customers spend 67% more on average than new customers.</a:t>
            </a:r>
          </a:p>
          <a:p>
            <a:pPr>
              <a:buClr>
                <a:srgbClr val="CE295E"/>
              </a:buClr>
              <a:buFont typeface="Arial" panose="020B0604020202020204" pitchFamily="34" charset="0"/>
              <a:buChar char="•"/>
            </a:pPr>
            <a:endParaRPr lang="en-GB" sz="1400" b="0" i="0" dirty="0">
              <a:solidFill>
                <a:srgbClr val="424242"/>
              </a:solidFill>
              <a:effectLst/>
              <a:latin typeface="+mj-lt"/>
            </a:endParaRPr>
          </a:p>
          <a:p>
            <a:pPr>
              <a:buClr>
                <a:srgbClr val="CE295E"/>
              </a:buClr>
              <a:buFont typeface="Arial" panose="020B0604020202020204" pitchFamily="34" charset="0"/>
              <a:buChar char="•"/>
            </a:pPr>
            <a:r>
              <a:rPr lang="en-GB" sz="1400" b="1" i="0" dirty="0">
                <a:solidFill>
                  <a:srgbClr val="00B050"/>
                </a:solidFill>
                <a:effectLst/>
                <a:latin typeface="+mj-lt"/>
              </a:rPr>
              <a:t> New Customers</a:t>
            </a:r>
            <a:r>
              <a:rPr lang="en-GB" sz="1400" b="0" i="0" dirty="0">
                <a:solidFill>
                  <a:srgbClr val="00B050"/>
                </a:solidFill>
                <a:effectLst/>
                <a:latin typeface="+mj-lt"/>
              </a:rPr>
              <a:t> </a:t>
            </a:r>
            <a:r>
              <a:rPr lang="en-GB" sz="1400" b="0" i="0" dirty="0">
                <a:solidFill>
                  <a:srgbClr val="424242"/>
                </a:solidFill>
                <a:effectLst/>
                <a:latin typeface="+mj-lt"/>
              </a:rPr>
              <a:t>Start building relationships with these customers by providing onboarding support, run contests, gift them discounts, and special offers to increase their visits. Provide free trials, create further brand awareness, offer store credits etc</a:t>
            </a:r>
          </a:p>
          <a:p>
            <a:pPr>
              <a:buClr>
                <a:srgbClr val="CE295E"/>
              </a:buClr>
              <a:buFont typeface="Arial" panose="020B0604020202020204" pitchFamily="34" charset="0"/>
              <a:buChar char="•"/>
            </a:pPr>
            <a:endParaRPr lang="en-GB" sz="1400" dirty="0">
              <a:solidFill>
                <a:srgbClr val="424242"/>
              </a:solidFill>
              <a:latin typeface="+mj-lt"/>
            </a:endParaRPr>
          </a:p>
          <a:p>
            <a:pPr algn="l">
              <a:buClr>
                <a:srgbClr val="CE295E"/>
              </a:buClr>
              <a:buFont typeface="Arial" panose="020B0604020202020204" pitchFamily="34" charset="0"/>
              <a:buChar char="•"/>
            </a:pPr>
            <a:r>
              <a:rPr lang="en-GB" sz="1400" b="1" i="0" dirty="0">
                <a:solidFill>
                  <a:srgbClr val="00B050"/>
                </a:solidFill>
                <a:effectLst/>
                <a:latin typeface="+mj-lt"/>
              </a:rPr>
              <a:t> Champions</a:t>
            </a:r>
            <a:r>
              <a:rPr lang="en-GB" sz="1400" b="0" i="0" dirty="0">
                <a:solidFill>
                  <a:srgbClr val="424242"/>
                </a:solidFill>
                <a:effectLst/>
                <a:latin typeface="+mj-lt"/>
              </a:rPr>
              <a:t>  </a:t>
            </a:r>
            <a:r>
              <a:rPr lang="en-GB" sz="1400" dirty="0">
                <a:solidFill>
                  <a:srgbClr val="424242"/>
                </a:solidFill>
                <a:latin typeface="+mj-lt"/>
              </a:rPr>
              <a:t>Reward these customers and build credibility. They could become early adopters for new products and could help promote brand. As champions of the brand they will drive word-of-mouth marketing. Brands with loyal customers are likely to see a higher than normal customer lifetime value.</a:t>
            </a:r>
          </a:p>
          <a:p>
            <a:pPr algn="l">
              <a:buClr>
                <a:srgbClr val="CE295E"/>
              </a:buClr>
            </a:pPr>
            <a:r>
              <a:rPr lang="en-GB" sz="1400" b="1" dirty="0">
                <a:solidFill>
                  <a:srgbClr val="424242"/>
                </a:solidFill>
                <a:latin typeface="+mj-lt"/>
              </a:rPr>
              <a:t>craft highly targeted marketing campaigns</a:t>
            </a:r>
          </a:p>
          <a:p>
            <a:pPr algn="l">
              <a:buClr>
                <a:srgbClr val="CE295E"/>
              </a:buClr>
              <a:buFont typeface="Arial" panose="020B0604020202020204" pitchFamily="34" charset="0"/>
              <a:buChar char="•"/>
            </a:pPr>
            <a:endParaRPr lang="en-GB" sz="1400" b="0" i="0" dirty="0">
              <a:solidFill>
                <a:srgbClr val="424242"/>
              </a:solidFill>
              <a:effectLst/>
              <a:latin typeface="+mj-lt"/>
            </a:endParaRPr>
          </a:p>
        </p:txBody>
      </p:sp>
    </p:spTree>
    <p:extLst>
      <p:ext uri="{BB962C8B-B14F-4D97-AF65-F5344CB8AC3E}">
        <p14:creationId xmlns:p14="http://schemas.microsoft.com/office/powerpoint/2010/main" val="410623455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660</TotalTime>
  <Words>1925</Words>
  <Application>Microsoft Office PowerPoint</Application>
  <PresentationFormat>Widescreen</PresentationFormat>
  <Paragraphs>214</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Century Gothic</vt:lpstr>
      <vt:lpstr>Merriweather</vt:lpstr>
      <vt:lpstr>proxima-nova</vt:lpstr>
      <vt:lpstr>Segoe UI Light</vt:lpstr>
      <vt:lpstr>Office Theme</vt:lpstr>
      <vt:lpstr>Slide 1</vt:lpstr>
      <vt:lpstr>Customer Segmentation</vt:lpstr>
      <vt:lpstr>PowerPoint Presentation</vt:lpstr>
      <vt:lpstr>PowerPoint Presentation</vt:lpstr>
      <vt:lpstr>PowerPoint Presentation</vt:lpstr>
      <vt:lpstr>Recency: the number of days between present date and date of last purchase for each customer. Frequency: the number of orders for each customer. Monetary: sum of purchase price for each customer  </vt:lpstr>
      <vt:lpstr>PowerPoint Presentation</vt:lpstr>
      <vt:lpstr>PowerPoint Presentation</vt:lpstr>
      <vt:lpstr>PowerPoint Presentation</vt:lpstr>
      <vt:lpstr>Higher number of segments are better as they help in better analysis</vt:lpstr>
      <vt:lpstr>Fm Analysis</vt:lpstr>
      <vt:lpstr>Three Cluster Analysis is better than two or four  Data with no outliers gives a better perspective into customers.</vt:lpstr>
      <vt:lpstr>Slide 6</vt:lpstr>
      <vt:lpstr>PowerPoint Presentation</vt:lpstr>
      <vt:lpstr>PowerPoint Presentation</vt:lpstr>
      <vt:lpstr>PowerPoint Presentation</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 T Chawla</dc:creator>
  <cp:lastModifiedBy>Deepa T Chawla</cp:lastModifiedBy>
  <cp:revision>6</cp:revision>
  <dcterms:created xsi:type="dcterms:W3CDTF">2022-02-21T23:17:04Z</dcterms:created>
  <dcterms:modified xsi:type="dcterms:W3CDTF">2022-02-28T04:07:12Z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