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handoutMasterIdLst>
    <p:handoutMasterId r:id="rId31"/>
  </p:handoutMasterIdLst>
  <p:sldIdLst>
    <p:sldId id="577" r:id="rId5"/>
    <p:sldId id="588" r:id="rId6"/>
    <p:sldId id="539" r:id="rId7"/>
    <p:sldId id="580" r:id="rId8"/>
    <p:sldId id="578" r:id="rId9"/>
    <p:sldId id="587" r:id="rId10"/>
    <p:sldId id="267" r:id="rId11"/>
    <p:sldId id="586" r:id="rId12"/>
    <p:sldId id="591" r:id="rId13"/>
    <p:sldId id="563" r:id="rId14"/>
    <p:sldId id="593" r:id="rId15"/>
    <p:sldId id="594" r:id="rId16"/>
    <p:sldId id="568" r:id="rId17"/>
    <p:sldId id="582" r:id="rId18"/>
    <p:sldId id="595" r:id="rId19"/>
    <p:sldId id="589" r:id="rId20"/>
    <p:sldId id="597" r:id="rId21"/>
    <p:sldId id="590" r:id="rId22"/>
    <p:sldId id="599" r:id="rId23"/>
    <p:sldId id="600" r:id="rId24"/>
    <p:sldId id="592" r:id="rId25"/>
    <p:sldId id="576" r:id="rId26"/>
    <p:sldId id="303" r:id="rId27"/>
    <p:sldId id="596" r:id="rId28"/>
    <p:sldId id="26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guide id="3" pos="192" userDrawn="1">
          <p15:clr>
            <a:srgbClr val="A4A3A4"/>
          </p15:clr>
        </p15:guide>
        <p15:guide id="4" pos="7512" userDrawn="1">
          <p15:clr>
            <a:srgbClr val="A4A3A4"/>
          </p15:clr>
        </p15:guide>
        <p15:guide id="5" orient="horz" pos="216" userDrawn="1">
          <p15:clr>
            <a:srgbClr val="A4A3A4"/>
          </p15:clr>
        </p15:guide>
        <p15:guide id="6" orient="horz" pos="4032" userDrawn="1">
          <p15:clr>
            <a:srgbClr val="A4A3A4"/>
          </p15:clr>
        </p15:guide>
        <p15:guide id="7" orient="horz" pos="6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295E"/>
    <a:srgbClr val="1F77B4"/>
    <a:srgbClr val="404040"/>
    <a:srgbClr val="0033CC"/>
    <a:srgbClr val="2CA02C"/>
    <a:srgbClr val="D62728"/>
    <a:srgbClr val="FF7F0E"/>
    <a:srgbClr val="9467BD"/>
    <a:srgbClr val="692C41"/>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03" autoAdjust="0"/>
    <p:restoredTop sz="95033" autoAdjust="0"/>
  </p:normalViewPr>
  <p:slideViewPr>
    <p:cSldViewPr snapToGrid="0" showGuides="1">
      <p:cViewPr varScale="1">
        <p:scale>
          <a:sx n="82" d="100"/>
          <a:sy n="82" d="100"/>
        </p:scale>
        <p:origin x="442" y="48"/>
      </p:cViewPr>
      <p:guideLst>
        <p:guide orient="horz" pos="2424"/>
        <p:guide pos="3840"/>
        <p:guide pos="192"/>
        <p:guide pos="7512"/>
        <p:guide orient="horz" pos="216"/>
        <p:guide orient="horz" pos="4032"/>
        <p:guide orient="horz" pos="696"/>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88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5DE61D-30EF-4C9B-8D44-E691F32398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68B3DF-723E-432F-969B-97B388C9E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EEDC24-AEF3-4156-91F4-FB474A5F24DB}" type="datetimeFigureOut">
              <a:rPr lang="en-US" smtClean="0"/>
              <a:t>7/23/2022</a:t>
            </a:fld>
            <a:endParaRPr lang="en-US" dirty="0"/>
          </a:p>
        </p:txBody>
      </p:sp>
      <p:sp>
        <p:nvSpPr>
          <p:cNvPr id="4" name="Footer Placeholder 3">
            <a:extLst>
              <a:ext uri="{FF2B5EF4-FFF2-40B4-BE49-F238E27FC236}">
                <a16:creationId xmlns:a16="http://schemas.microsoft.com/office/drawing/2014/main" id="{10D9C936-9EF8-46A3-B2D4-DE8362A54E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9F7898E-02B9-4C24-8F47-60A833CD36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23B91B-56FA-44FF-A036-17B4166BAD1A}" type="slidenum">
              <a:rPr lang="en-US" smtClean="0"/>
              <a:t>‹#›</a:t>
            </a:fld>
            <a:endParaRPr lang="en-US" dirty="0"/>
          </a:p>
        </p:txBody>
      </p:sp>
    </p:spTree>
    <p:extLst>
      <p:ext uri="{BB962C8B-B14F-4D97-AF65-F5344CB8AC3E}">
        <p14:creationId xmlns:p14="http://schemas.microsoft.com/office/powerpoint/2010/main" val="1377250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023A0-2B54-4E79-AA20-143385AB9A6C}" type="datetimeFigureOut">
              <a:rPr lang="en-US" smtClean="0"/>
              <a:t>7/23/2022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8DEA9-6F4F-4540-9E5D-C6F39079AF72}" type="slidenum">
              <a:rPr lang="en-US" smtClean="0"/>
              <a:t>‹#›</a:t>
            </a:fld>
            <a:endParaRPr lang="en-US" dirty="0"/>
          </a:p>
        </p:txBody>
      </p:sp>
    </p:spTree>
    <p:extLst>
      <p:ext uri="{BB962C8B-B14F-4D97-AF65-F5344CB8AC3E}">
        <p14:creationId xmlns:p14="http://schemas.microsoft.com/office/powerpoint/2010/main" val="213365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03401A8-3220-413E-B964-4A8659985FD3}" type="slidenum">
              <a:rPr lang="en-US" smtClean="0"/>
              <a:t>1</a:t>
            </a:fld>
            <a:endParaRPr lang="en-US" dirty="0"/>
          </a:p>
        </p:txBody>
      </p:sp>
    </p:spTree>
    <p:extLst>
      <p:ext uri="{BB962C8B-B14F-4D97-AF65-F5344CB8AC3E}">
        <p14:creationId xmlns:p14="http://schemas.microsoft.com/office/powerpoint/2010/main" val="1965860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Customer segmentation is a way of grouping or clustering clients based on shared demographic, psychographic and behavioural features such as age, gender, interests and spending habits. Occupation, gender, age, location, and marital status are all different examples of demographic traits. Social class, lifestyle, and personality traits are all psychographic features. Spending habits, consuming patterns, product/service usage, and previously acquired products are all behavioural traits.</a:t>
            </a:r>
          </a:p>
          <a:p>
            <a:endParaRPr lang="en-GB" sz="900" dirty="0"/>
          </a:p>
          <a:p>
            <a:r>
              <a:rPr lang="en-GB" sz="900" dirty="0"/>
              <a:t>The power of customer segmentation, could benefit in following ways:</a:t>
            </a:r>
          </a:p>
          <a:p>
            <a:r>
              <a:rPr lang="en-GB" sz="900" dirty="0"/>
              <a:t>1. Improved marketing campaigns: customer segmentation makes it possible to build tailored marketing messages to each particular segment. In fact, segmented campaigns have almost a 15% higher open rate than non-segmented ones. </a:t>
            </a:r>
          </a:p>
          <a:p>
            <a:r>
              <a:rPr lang="en-GB" sz="900" dirty="0"/>
              <a:t>2. Better offerings: knowing our customers allows to develop an offer for them so that it meets their particular needs to the best extent.</a:t>
            </a:r>
          </a:p>
          <a:p>
            <a:r>
              <a:rPr lang="en-GB" sz="900" dirty="0"/>
              <a:t>3. Greater return on sales: adjusting marketing efforts to company’s most successful customer segments can bring about an increase in revenue in the long run.</a:t>
            </a:r>
          </a:p>
          <a:p>
            <a:r>
              <a:rPr lang="en-GB" sz="900" dirty="0"/>
              <a:t>4. Increased loyalty and retention: personalization in every case matters. 80% of clients are more likely to do business with a brand that provides personalized experiences. So, customized content and individualized approach are what savours customer satisfaction and retention. </a:t>
            </a:r>
          </a:p>
          <a:p>
            <a:r>
              <a:rPr lang="en-GB" sz="900" dirty="0"/>
              <a:t>5. Untapped cross-selling and upselling opportunities: by segmenting existing and potential clients into groups, we realize what things they could be more interested in. It promotes the update of new products and services relevant to the targeted audience.  </a:t>
            </a:r>
          </a:p>
          <a:p>
            <a:endParaRPr lang="en-GB" sz="900" dirty="0"/>
          </a:p>
          <a:p>
            <a:r>
              <a:rPr lang="en-GB" sz="900" dirty="0"/>
              <a:t>Conclusively, it is **important** because it aids in the identification of the most likely clients, makes it easier to manage and communicate with a specific audience. It boosts customer satisfaction, loyalty, and retention by improving customer relationships through better comprehending segment demands. Allows upselling and cross-selling opportunities by creating special offers for certain clients in order to persuade them to purchase more items. Customer segmentation aids in the identification of new customers by allowing for a better knowledge of the demands of various categories. **Each customer is valuable, and segmentation helps to create value for each one.**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48DEA9-6F4F-4540-9E5D-C6F39079AF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0101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Customer segmentation is a way of grouping or clustering clients based on shared demographic, psychographic and behavioural features such as age, gender, interests and spending habits. Occupation, gender, age, location, and marital status are all different examples of demographic traits. Social class, lifestyle, and personality traits are all psychographic features. Spending habits, consuming patterns, product/service usage, and previously acquired products are all behavioural traits.</a:t>
            </a:r>
          </a:p>
          <a:p>
            <a:endParaRPr lang="en-GB" sz="900" dirty="0"/>
          </a:p>
          <a:p>
            <a:r>
              <a:rPr lang="en-GB" sz="900" dirty="0"/>
              <a:t>The power of customer segmentation, could benefit in following ways:</a:t>
            </a:r>
          </a:p>
          <a:p>
            <a:r>
              <a:rPr lang="en-GB" sz="900" dirty="0"/>
              <a:t>1. Improved marketing campaigns: customer segmentation makes it possible to build tailored marketing messages to each particular segment. In fact, segmented campaigns have almost a 15% higher open rate than non-segmented ones. </a:t>
            </a:r>
          </a:p>
          <a:p>
            <a:r>
              <a:rPr lang="en-GB" sz="900" dirty="0"/>
              <a:t>2. Better offerings: knowing our customers allows to develop an offer for them so that it meets their particular needs to the best extent.</a:t>
            </a:r>
          </a:p>
          <a:p>
            <a:r>
              <a:rPr lang="en-GB" sz="900" dirty="0"/>
              <a:t>3. Greater return on sales: adjusting marketing efforts to company’s most successful customer segments can bring about an increase in revenue in the long run.</a:t>
            </a:r>
          </a:p>
          <a:p>
            <a:r>
              <a:rPr lang="en-GB" sz="900" dirty="0"/>
              <a:t>4. Increased loyalty and retention: personalization in every case matters. 80% of clients are more likely to do business with a brand that provides personalized experiences. So, customized content and individualized approach are what savours customer satisfaction and retention. </a:t>
            </a:r>
          </a:p>
          <a:p>
            <a:r>
              <a:rPr lang="en-GB" sz="900" dirty="0"/>
              <a:t>5. Untapped cross-selling and upselling opportunities: by segmenting existing and potential clients into groups, we realize what things they could be more interested in. It promotes the update of new products and services relevant to the targeted audience.  </a:t>
            </a:r>
          </a:p>
          <a:p>
            <a:endParaRPr lang="en-GB" sz="900" dirty="0"/>
          </a:p>
          <a:p>
            <a:r>
              <a:rPr lang="en-GB" sz="900" dirty="0"/>
              <a:t>Conclusively, it is **important** because it aids in the identification of the most likely clients, makes it easier to manage and communicate with a specific audience. It boosts customer satisfaction, loyalty, and retention by improving customer relationships through better comprehending segment demands. Allows upselling and cross-selling opportunities by creating special offers for certain clients in order to persuade them to purchase more items. Customer segmentation aids in the identification of new customers by allowing for a better knowledge of the demands of various categories. **Each customer is valuable, and segmentation helps to create value for each one.**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48DEA9-6F4F-4540-9E5D-C6F39079AF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2747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Customer segmentation is a way of grouping or clustering clients based on shared demographic, psychographic and behavioural features such as age, gender, interests and spending habits. Occupation, gender, age, location, and marital status are all different examples of demographic traits. Social class, lifestyle, and personality traits are all psychographic features. Spending habits, consuming patterns, product/service usage, and previously acquired products are all behavioural traits.</a:t>
            </a:r>
          </a:p>
          <a:p>
            <a:endParaRPr lang="en-GB" sz="900" dirty="0"/>
          </a:p>
          <a:p>
            <a:r>
              <a:rPr lang="en-GB" sz="900" dirty="0"/>
              <a:t>The power of customer segmentation, could benefit in following ways:</a:t>
            </a:r>
          </a:p>
          <a:p>
            <a:r>
              <a:rPr lang="en-GB" sz="900" dirty="0"/>
              <a:t>1. Improved marketing campaigns: customer segmentation makes it possible to build tailored marketing messages to each particular segment. In fact, segmented campaigns have almost a 15% higher open rate than non-segmented ones. </a:t>
            </a:r>
          </a:p>
          <a:p>
            <a:r>
              <a:rPr lang="en-GB" sz="900" dirty="0"/>
              <a:t>2. Better offerings: knowing our customers allows to develop an offer for them so that it meets their particular needs to the best extent.</a:t>
            </a:r>
          </a:p>
          <a:p>
            <a:r>
              <a:rPr lang="en-GB" sz="900" dirty="0"/>
              <a:t>3. Greater return on sales: adjusting marketing efforts to company’s most successful customer segments can bring about an increase in revenue in the long run.</a:t>
            </a:r>
          </a:p>
          <a:p>
            <a:r>
              <a:rPr lang="en-GB" sz="900" dirty="0"/>
              <a:t>4. Increased loyalty and retention: personalization in every case matters. 80% of clients are more likely to do business with a brand that provides personalized experiences. So, customized content and individualized approach are what savours customer satisfaction and retention. </a:t>
            </a:r>
          </a:p>
          <a:p>
            <a:r>
              <a:rPr lang="en-GB" sz="900" dirty="0"/>
              <a:t>5. Untapped cross-selling and upselling opportunities: by segmenting existing and potential clients into groups, we realize what things they could be more interested in. It promotes the update of new products and services relevant to the targeted audience.  </a:t>
            </a:r>
          </a:p>
          <a:p>
            <a:endParaRPr lang="en-GB" sz="900" dirty="0"/>
          </a:p>
          <a:p>
            <a:r>
              <a:rPr lang="en-GB" sz="900" dirty="0"/>
              <a:t>Conclusively, it is **important** because it aids in the identification of the most likely clients, makes it easier to manage and communicate with a specific audience. It boosts customer satisfaction, loyalty, and retention by improving customer relationships through better comprehending segment demands. Allows upselling and cross-selling opportunities by creating special offers for certain clients in order to persuade them to purchase more items. Customer segmentation aids in the identification of new customers by allowing for a better knowledge of the demands of various categories. **Each customer is valuable, and segmentation helps to create value for each one.**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48DEA9-6F4F-4540-9E5D-C6F39079AF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4912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Customer segmentation is a way of grouping or clustering clients based on shared demographic, psychographic and behavioural features such as age, gender, interests and spending habits. Occupation, gender, age, location, and marital status are all different examples of demographic traits. Social class, lifestyle, and personality traits are all psychographic features. Spending habits, consuming patterns, product/service usage, and previously acquired products are all behavioural traits.</a:t>
            </a:r>
          </a:p>
          <a:p>
            <a:endParaRPr lang="en-GB" sz="900" dirty="0"/>
          </a:p>
          <a:p>
            <a:r>
              <a:rPr lang="en-GB" sz="900" dirty="0"/>
              <a:t>The power of customer segmentation, could benefit in following ways:</a:t>
            </a:r>
          </a:p>
          <a:p>
            <a:r>
              <a:rPr lang="en-GB" sz="900" dirty="0"/>
              <a:t>1. Improved marketing campaigns: customer segmentation makes it possible to build tailored marketing messages to each particular segment. In fact, segmented campaigns have almost a 15% higher open rate than non-segmented ones. </a:t>
            </a:r>
          </a:p>
          <a:p>
            <a:r>
              <a:rPr lang="en-GB" sz="900" dirty="0"/>
              <a:t>2. Better offerings: knowing our customers allows to develop an offer for them so that it meets their particular needs to the best extent.</a:t>
            </a:r>
          </a:p>
          <a:p>
            <a:r>
              <a:rPr lang="en-GB" sz="900" dirty="0"/>
              <a:t>3. Greater return on sales: adjusting marketing efforts to company’s most successful customer segments can bring about an increase in revenue in the long run.</a:t>
            </a:r>
          </a:p>
          <a:p>
            <a:r>
              <a:rPr lang="en-GB" sz="900" dirty="0"/>
              <a:t>4. Increased loyalty and retention: personalization in every case matters. 80% of clients are more likely to do business with a brand that provides personalized experiences. So, customized content and individualized approach are what savours customer satisfaction and retention. </a:t>
            </a:r>
          </a:p>
          <a:p>
            <a:r>
              <a:rPr lang="en-GB" sz="900" dirty="0"/>
              <a:t>5. Untapped cross-selling and upselling opportunities: by segmenting existing and potential clients into groups, we realize what things they could be more interested in. It promotes the update of new products and services relevant to the targeted audience.  </a:t>
            </a:r>
          </a:p>
          <a:p>
            <a:endParaRPr lang="en-GB" sz="900" dirty="0"/>
          </a:p>
          <a:p>
            <a:r>
              <a:rPr lang="en-GB" sz="900" dirty="0"/>
              <a:t>Conclusively, it is **important** because it aids in the identification of the most likely clients, makes it easier to manage and communicate with a specific audience. It boosts customer satisfaction, loyalty, and retention by improving customer relationships through better comprehending segment demands. Allows upselling and cross-selling opportunities by creating special offers for certain clients in order to persuade them to purchase more items. Customer segmentation aids in the identification of new customers by allowing for a better knowledge of the demands of various categories. **Each customer is valuable, and segmentation helps to create value for each one.**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48DEA9-6F4F-4540-9E5D-C6F39079AF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6984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Customer segmentation is a way of grouping or clustering clients based on shared demographic, psychographic and behavioural features such as age, gender, interests and spending habits. Occupation, gender, age, location, and marital status are all different examples of demographic traits. Social class, lifestyle, and personality traits are all psychographic features. Spending habits, consuming patterns, product/service usage, and previously acquired products are all behavioural traits.</a:t>
            </a:r>
          </a:p>
          <a:p>
            <a:endParaRPr lang="en-GB" sz="900" dirty="0"/>
          </a:p>
          <a:p>
            <a:r>
              <a:rPr lang="en-GB" sz="900" dirty="0"/>
              <a:t>The power of customer segmentation, could benefit in following ways:</a:t>
            </a:r>
          </a:p>
          <a:p>
            <a:r>
              <a:rPr lang="en-GB" sz="900" dirty="0"/>
              <a:t>1. Improved marketing campaigns: customer segmentation makes it possible to build tailored marketing messages to each particular segment. In fact, segmented campaigns have almost a 15% higher open rate than non-segmented ones. </a:t>
            </a:r>
          </a:p>
          <a:p>
            <a:r>
              <a:rPr lang="en-GB" sz="900" dirty="0"/>
              <a:t>2. Better offerings: knowing our customers allows to develop an offer for them so that it meets their particular needs to the best extent.</a:t>
            </a:r>
          </a:p>
          <a:p>
            <a:r>
              <a:rPr lang="en-GB" sz="900" dirty="0"/>
              <a:t>3. Greater return on sales: adjusting marketing efforts to company’s most successful customer segments can bring about an increase in revenue in the long run.</a:t>
            </a:r>
          </a:p>
          <a:p>
            <a:r>
              <a:rPr lang="en-GB" sz="900" dirty="0"/>
              <a:t>4. Increased loyalty and retention: personalization in every case matters. 80% of clients are more likely to do business with a brand that provides personalized experiences. So, customized content and individualized approach are what savours customer satisfaction and retention. </a:t>
            </a:r>
          </a:p>
          <a:p>
            <a:r>
              <a:rPr lang="en-GB" sz="900" dirty="0"/>
              <a:t>5. Untapped cross-selling and upselling opportunities: by segmenting existing and potential clients into groups, we realize what things they could be more interested in. It promotes the update of new products and services relevant to the targeted audience.  </a:t>
            </a:r>
          </a:p>
          <a:p>
            <a:endParaRPr lang="en-GB" sz="900" dirty="0"/>
          </a:p>
          <a:p>
            <a:r>
              <a:rPr lang="en-GB" sz="900" dirty="0"/>
              <a:t>Conclusively, it is **important** because it aids in the identification of the most likely clients, makes it easier to manage and communicate with a specific audience. It boosts customer satisfaction, loyalty, and retention by improving customer relationships through better comprehending segment demands. Allows upselling and cross-selling opportunities by creating special offers for certain clients in order to persuade them to purchase more items. Customer segmentation aids in the identification of new customers by allowing for a better knowledge of the demands of various categories. **Each customer is valuable, and segmentation helps to create value for each one.**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48DEA9-6F4F-4540-9E5D-C6F39079AF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2053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F48DEA9-6F4F-4540-9E5D-C6F39079AF72}" type="slidenum">
              <a:rPr lang="en-US" smtClean="0"/>
              <a:t>16</a:t>
            </a:fld>
            <a:endParaRPr lang="en-US" dirty="0"/>
          </a:p>
        </p:txBody>
      </p:sp>
    </p:spTree>
    <p:extLst>
      <p:ext uri="{BB962C8B-B14F-4D97-AF65-F5344CB8AC3E}">
        <p14:creationId xmlns:p14="http://schemas.microsoft.com/office/powerpoint/2010/main" val="2567800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Customer segmentation is a way of grouping or clustering clients based on shared demographic, psychographic and behavioural features such as age, gender, interests and spending habits. Occupation, gender, age, location, and marital status are all different examples of demographic traits. Social class, lifestyle, and personality traits are all psychographic features. Spending habits, consuming patterns, product/service usage, and previously acquired products are all behavioural traits.</a:t>
            </a:r>
          </a:p>
          <a:p>
            <a:endParaRPr lang="en-GB" sz="900" dirty="0"/>
          </a:p>
          <a:p>
            <a:r>
              <a:rPr lang="en-GB" sz="900" dirty="0"/>
              <a:t>The power of customer segmentation, could benefit in following ways:</a:t>
            </a:r>
          </a:p>
          <a:p>
            <a:r>
              <a:rPr lang="en-GB" sz="900" dirty="0"/>
              <a:t>1. Improved marketing campaigns: customer segmentation makes it possible to build tailored marketing messages to each particular segment. In fact, segmented campaigns have almost a 15% higher open rate than non-segmented ones. </a:t>
            </a:r>
          </a:p>
          <a:p>
            <a:r>
              <a:rPr lang="en-GB" sz="900" dirty="0"/>
              <a:t>2. Better offerings: knowing our customers allows to develop an offer for them so that it meets their particular needs to the best extent.</a:t>
            </a:r>
          </a:p>
          <a:p>
            <a:r>
              <a:rPr lang="en-GB" sz="900" dirty="0"/>
              <a:t>3. Greater return on sales: adjusting marketing efforts to company’s most successful customer segments can bring about an increase in revenue in the long run.</a:t>
            </a:r>
          </a:p>
          <a:p>
            <a:r>
              <a:rPr lang="en-GB" sz="900" dirty="0"/>
              <a:t>4. Increased loyalty and retention: personalization in every case matters. 80% of clients are more likely to do business with a brand that provides personalized experiences. So, customized content and individualized approach are what savours customer satisfaction and retention. </a:t>
            </a:r>
          </a:p>
          <a:p>
            <a:r>
              <a:rPr lang="en-GB" sz="900" dirty="0"/>
              <a:t>5. Untapped cross-selling and upselling opportunities: by segmenting existing and potential clients into groups, we realize what things they could be more interested in. It promotes the update of new products and services relevant to the targeted audience.  </a:t>
            </a:r>
          </a:p>
          <a:p>
            <a:endParaRPr lang="en-GB" sz="900" dirty="0"/>
          </a:p>
          <a:p>
            <a:r>
              <a:rPr lang="en-GB" sz="900" dirty="0"/>
              <a:t>Conclusively, it is **important** because it aids in the identification of the most likely clients, makes it easier to manage and communicate with a specific audience. It boosts customer satisfaction, loyalty, and retention by improving customer relationships through better comprehending segment demands. Allows upselling and cross-selling opportunities by creating special offers for certain clients in order to persuade them to purchase more items. Customer segmentation aids in the identification of new customers by allowing for a better knowledge of the demands of various categories. **Each customer is valuable, and segmentation helps to create value for each one.**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48DEA9-6F4F-4540-9E5D-C6F39079AF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7066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25</a:t>
            </a:fld>
            <a:endParaRPr lang="en-US" dirty="0"/>
          </a:p>
        </p:txBody>
      </p:sp>
    </p:spTree>
    <p:extLst>
      <p:ext uri="{BB962C8B-B14F-4D97-AF65-F5344CB8AC3E}">
        <p14:creationId xmlns:p14="http://schemas.microsoft.com/office/powerpoint/2010/main" val="2834447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Customer segmentation is a way of grouping or clustering clients based on shared demographic, psychographic and behavioural features such as age, gender, interests and spending habits. Occupation, gender, age, location, and marital status are all different examples of demographic traits. Social class, lifestyle, and personality traits are all psychographic features. Spending habits, consuming patterns, product/service usage, and previously acquired products are all behavioural traits.</a:t>
            </a:r>
          </a:p>
          <a:p>
            <a:endParaRPr lang="en-GB" sz="900" dirty="0"/>
          </a:p>
          <a:p>
            <a:r>
              <a:rPr lang="en-GB" sz="900" dirty="0"/>
              <a:t>The power of customer segmentation, could benefit in following ways:</a:t>
            </a:r>
          </a:p>
          <a:p>
            <a:r>
              <a:rPr lang="en-GB" sz="900" dirty="0"/>
              <a:t>1. Improved marketing campaigns: customer segmentation makes it possible to build tailored marketing messages to each particular segment. In fact, segmented campaigns have almost a 15% higher open rate than non-segmented ones. </a:t>
            </a:r>
          </a:p>
          <a:p>
            <a:r>
              <a:rPr lang="en-GB" sz="900" dirty="0"/>
              <a:t>2. Better offerings: knowing our customers allows to develop an offer for them so that it meets their particular needs to the best extent.</a:t>
            </a:r>
          </a:p>
          <a:p>
            <a:r>
              <a:rPr lang="en-GB" sz="900" dirty="0"/>
              <a:t>3. Greater return on sales: adjusting marketing efforts to company’s most successful customer segments can bring about an increase in revenue in the long run.</a:t>
            </a:r>
          </a:p>
          <a:p>
            <a:r>
              <a:rPr lang="en-GB" sz="900" dirty="0"/>
              <a:t>4. Increased loyalty and retention: personalization in every case matters. 80% of clients are more likely to do business with a brand that provides personalized experiences. So, customized content and individualized approach are what savours customer satisfaction and retention. </a:t>
            </a:r>
          </a:p>
          <a:p>
            <a:r>
              <a:rPr lang="en-GB" sz="900" dirty="0"/>
              <a:t>5. Untapped cross-selling and upselling opportunities: by segmenting existing and potential clients into groups, we realize what things they could be more interested in. It promotes the update of new products and services relevant to the targeted audience.  </a:t>
            </a:r>
          </a:p>
          <a:p>
            <a:endParaRPr lang="en-GB" sz="900" dirty="0"/>
          </a:p>
          <a:p>
            <a:r>
              <a:rPr lang="en-GB" sz="900" dirty="0"/>
              <a:t>Conclusively, it is **important** because it aids in the identification of the most likely clients, makes it easier to manage and communicate with a specific audience. It boosts customer satisfaction, loyalty, and retention by improving customer relationships through better comprehending segment demands. Allows upselling and cross-selling opportunities by creating special offers for certain clients in order to persuade them to purchase more items. Customer segmentation aids in the identification of new customers by allowing for a better knowledge of the demands of various categories. **Each customer is valuable, and segmentation helps to create value for each one.**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48DEA9-6F4F-4540-9E5D-C6F39079AF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5774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03401A8-3220-413E-B964-4A8659985FD3}" type="slidenum">
              <a:rPr lang="en-US" smtClean="0"/>
              <a:t>3</a:t>
            </a:fld>
            <a:endParaRPr lang="en-US" dirty="0"/>
          </a:p>
        </p:txBody>
      </p:sp>
    </p:spTree>
    <p:extLst>
      <p:ext uri="{BB962C8B-B14F-4D97-AF65-F5344CB8AC3E}">
        <p14:creationId xmlns:p14="http://schemas.microsoft.com/office/powerpoint/2010/main" val="372418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Customer segmentation is a way of grouping or clustering clients based on shared demographic, psychographic and behavioural features such as age, gender, interests and spending habits. Occupation, gender, age, location, and marital status are all different examples of demographic traits. Social class, lifestyle, and personality traits are all psychographic features. Spending habits, consuming patterns, product/service usage, and previously acquired products are all behavioural traits.</a:t>
            </a:r>
          </a:p>
          <a:p>
            <a:endParaRPr lang="en-GB" sz="900" dirty="0"/>
          </a:p>
          <a:p>
            <a:r>
              <a:rPr lang="en-GB" sz="900" dirty="0"/>
              <a:t>The power of customer segmentation, could benefit in following ways:</a:t>
            </a:r>
          </a:p>
          <a:p>
            <a:r>
              <a:rPr lang="en-GB" sz="900" dirty="0"/>
              <a:t>1. Improved marketing campaigns: customer segmentation makes it possible to build tailored marketing messages to each particular segment. In fact, segmented campaigns have almost a 15% higher open rate than non-segmented ones. </a:t>
            </a:r>
          </a:p>
          <a:p>
            <a:r>
              <a:rPr lang="en-GB" sz="900" dirty="0"/>
              <a:t>2. Better offerings: knowing our customers allows to develop an offer for them so that it meets their particular needs to the best extent.</a:t>
            </a:r>
          </a:p>
          <a:p>
            <a:r>
              <a:rPr lang="en-GB" sz="900" dirty="0"/>
              <a:t>3. Greater return on sales: adjusting marketing efforts to company’s most successful customer segments can bring about an increase in revenue in the long run.</a:t>
            </a:r>
          </a:p>
          <a:p>
            <a:r>
              <a:rPr lang="en-GB" sz="900" dirty="0"/>
              <a:t>4. Increased loyalty and retention: personalization in every case matters. 80% of clients are more likely to do business with a brand that provides personalized experiences. So, customized content and individualized approach are what savours customer satisfaction and retention. </a:t>
            </a:r>
          </a:p>
          <a:p>
            <a:r>
              <a:rPr lang="en-GB" sz="900" dirty="0"/>
              <a:t>5. Untapped cross-selling and upselling opportunities: by segmenting existing and potential clients into groups, we realize what things they could be more interested in. It promotes the update of new products and services relevant to the targeted audience.  </a:t>
            </a:r>
          </a:p>
          <a:p>
            <a:endParaRPr lang="en-GB" sz="900" dirty="0"/>
          </a:p>
          <a:p>
            <a:r>
              <a:rPr lang="en-GB" sz="900" dirty="0"/>
              <a:t>Conclusively, it is **important** because it aids in the identification of the most likely clients, makes it easier to manage and communicate with a specific audience. It boosts customer satisfaction, loyalty, and retention by improving customer relationships through better comprehending segment demands. Allows upselling and cross-selling opportunities by creating special offers for certain clients in order to persuade them to purchase more items. Customer segmentation aids in the identification of new customers by allowing for a better knowledge of the demands of various categories. **Each customer is valuable, and segmentation helps to create value for each one.**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48DEA9-6F4F-4540-9E5D-C6F39079AF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0569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Customer segmentation is a way of grouping or clustering clients based on shared demographic, psychographic and behavioural features such as age, gender, interests and spending habits. Occupation, gender, age, location, and marital status are all different examples of demographic traits. Social class, lifestyle, and personality traits are all psychographic features. Spending habits, consuming patterns, product/service usage, and previously acquired products are all behavioural traits.</a:t>
            </a:r>
          </a:p>
          <a:p>
            <a:endParaRPr lang="en-GB" sz="900" dirty="0"/>
          </a:p>
          <a:p>
            <a:r>
              <a:rPr lang="en-GB" sz="900" dirty="0"/>
              <a:t>The power of customer segmentation, could benefit in following ways:</a:t>
            </a:r>
          </a:p>
          <a:p>
            <a:r>
              <a:rPr lang="en-GB" sz="900" dirty="0"/>
              <a:t>1. Improved marketing campaigns: customer segmentation makes it possible to build tailored marketing messages to each particular segment. In fact, segmented campaigns have almost a 15% higher open rate than non-segmented ones. </a:t>
            </a:r>
          </a:p>
          <a:p>
            <a:r>
              <a:rPr lang="en-GB" sz="900" dirty="0"/>
              <a:t>2. Better offerings: knowing our customers allows to develop an offer for them so that it meets their particular needs to the best extent.</a:t>
            </a:r>
          </a:p>
          <a:p>
            <a:r>
              <a:rPr lang="en-GB" sz="900" dirty="0"/>
              <a:t>3. Greater return on sales: adjusting marketing efforts to company’s most successful customer segments can bring about an increase in revenue in the long run.</a:t>
            </a:r>
          </a:p>
          <a:p>
            <a:r>
              <a:rPr lang="en-GB" sz="900" dirty="0"/>
              <a:t>4. Increased loyalty and retention: personalization in every case matters. 80% of clients are more likely to do business with a brand that provides personalized experiences. So, customized content and individualized approach are what savours customer satisfaction and retention. </a:t>
            </a:r>
          </a:p>
          <a:p>
            <a:r>
              <a:rPr lang="en-GB" sz="900" dirty="0"/>
              <a:t>5. Untapped cross-selling and upselling opportunities: by segmenting existing and potential clients into groups, we realize what things they could be more interested in. It promotes the update of new products and services relevant to the targeted audience.  </a:t>
            </a:r>
          </a:p>
          <a:p>
            <a:endParaRPr lang="en-GB" sz="900" dirty="0"/>
          </a:p>
          <a:p>
            <a:r>
              <a:rPr lang="en-GB" sz="900" dirty="0"/>
              <a:t>Conclusively, it is **important** because it aids in the identification of the most likely clients, makes it easier to manage and communicate with a specific audience. It boosts customer satisfaction, loyalty, and retention by improving customer relationships through better comprehending segment demands. Allows upselling and cross-selling opportunities by creating special offers for certain clients in order to persuade them to purchase more items. Customer segmentation aids in the identification of new customers by allowing for a better knowledge of the demands of various categories. **Each customer is valuable, and segmentation helps to create value for each one.**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48DEA9-6F4F-4540-9E5D-C6F39079AF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129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Customer segmentation is a way of grouping or clustering clients based on shared demographic, psychographic and behavioural features such as age, gender, interests and spending habits. Occupation, gender, age, location, and marital status are all different examples of demographic traits. Social class, lifestyle, and personality traits are all psychographic features. Spending habits, consuming patterns, product/service usage, and previously acquired products are all behavioural traits.</a:t>
            </a:r>
          </a:p>
          <a:p>
            <a:endParaRPr lang="en-GB" sz="900" dirty="0"/>
          </a:p>
          <a:p>
            <a:r>
              <a:rPr lang="en-GB" sz="900" dirty="0"/>
              <a:t>The power of customer segmentation, could benefit in following ways:</a:t>
            </a:r>
          </a:p>
          <a:p>
            <a:r>
              <a:rPr lang="en-GB" sz="900" dirty="0"/>
              <a:t>1. Improved marketing campaigns: customer segmentation makes it possible to build tailored marketing messages to each particular segment. In fact, segmented campaigns have almost a 15% higher open rate than non-segmented ones. </a:t>
            </a:r>
          </a:p>
          <a:p>
            <a:r>
              <a:rPr lang="en-GB" sz="900" dirty="0"/>
              <a:t>2. Better offerings: knowing our customers allows to develop an offer for them so that it meets their particular needs to the best extent.</a:t>
            </a:r>
          </a:p>
          <a:p>
            <a:r>
              <a:rPr lang="en-GB" sz="900" dirty="0"/>
              <a:t>3. Greater return on sales: adjusting marketing efforts to company’s most successful customer segments can bring about an increase in revenue in the long run.</a:t>
            </a:r>
          </a:p>
          <a:p>
            <a:r>
              <a:rPr lang="en-GB" sz="900" dirty="0"/>
              <a:t>4. Increased loyalty and retention: personalization in every case matters. 80% of clients are more likely to do business with a brand that provides personalized experiences. So, customized content and individualized approach are what savours customer satisfaction and retention. </a:t>
            </a:r>
          </a:p>
          <a:p>
            <a:r>
              <a:rPr lang="en-GB" sz="900" dirty="0"/>
              <a:t>5. Untapped cross-selling and upselling opportunities: by segmenting existing and potential clients into groups, we realize what things they could be more interested in. It promotes the update of new products and services relevant to the targeted audience.  </a:t>
            </a:r>
          </a:p>
          <a:p>
            <a:endParaRPr lang="en-GB" sz="900" dirty="0"/>
          </a:p>
          <a:p>
            <a:r>
              <a:rPr lang="en-GB" sz="900" dirty="0"/>
              <a:t>Conclusively, it is **important** because it aids in the identification of the most likely clients, makes it easier to manage and communicate with a specific audience. It boosts customer satisfaction, loyalty, and retention by improving customer relationships through better comprehending segment demands. Allows upselling and cross-selling opportunities by creating special offers for certain clients in order to persuade them to purchase more items. Customer segmentation aids in the identification of new customers by allowing for a better knowledge of the demands of various categories. **Each customer is valuable, and segmentation helps to create value for each one.**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48DEA9-6F4F-4540-9E5D-C6F39079AF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113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Customer segmentation is a way of grouping or clustering clients based on shared demographic, psychographic and behavioural features such as age, gender, interests and spending habits. Occupation, gender, age, location, and marital status are all different examples of demographic traits. Social class, lifestyle, and personality traits are all psychographic features. Spending habits, consuming patterns, product/service usage, and previously acquired products are all behavioural traits.</a:t>
            </a:r>
          </a:p>
          <a:p>
            <a:endParaRPr lang="en-GB" sz="900" dirty="0"/>
          </a:p>
          <a:p>
            <a:r>
              <a:rPr lang="en-GB" sz="900" dirty="0"/>
              <a:t>The power of customer segmentation, could benefit in following ways:</a:t>
            </a:r>
          </a:p>
          <a:p>
            <a:r>
              <a:rPr lang="en-GB" sz="900" dirty="0"/>
              <a:t>1. Improved marketing campaigns: customer segmentation makes it possible to build tailored marketing messages to each particular segment. In fact, segmented campaigns have almost a 15% higher open rate than non-segmented ones. </a:t>
            </a:r>
          </a:p>
          <a:p>
            <a:r>
              <a:rPr lang="en-GB" sz="900" dirty="0"/>
              <a:t>2. Better offerings: knowing our customers allows to develop an offer for them so that it meets their particular needs to the best extent.</a:t>
            </a:r>
          </a:p>
          <a:p>
            <a:r>
              <a:rPr lang="en-GB" sz="900" dirty="0"/>
              <a:t>3. Greater return on sales: adjusting marketing efforts to company’s most successful customer segments can bring about an increase in revenue in the long run.</a:t>
            </a:r>
          </a:p>
          <a:p>
            <a:r>
              <a:rPr lang="en-GB" sz="900" dirty="0"/>
              <a:t>4. Increased loyalty and retention: personalization in every case matters. 80% of clients are more likely to do business with a brand that provides personalized experiences. So, customized content and individualized approach are what savours customer satisfaction and retention. </a:t>
            </a:r>
          </a:p>
          <a:p>
            <a:r>
              <a:rPr lang="en-GB" sz="900" dirty="0"/>
              <a:t>5. Untapped cross-selling and upselling opportunities: by segmenting existing and potential clients into groups, we realize what things they could be more interested in. It promotes the update of new products and services relevant to the targeted audience.  </a:t>
            </a:r>
          </a:p>
          <a:p>
            <a:endParaRPr lang="en-GB" sz="900" dirty="0"/>
          </a:p>
          <a:p>
            <a:r>
              <a:rPr lang="en-GB" sz="900" dirty="0"/>
              <a:t>Conclusively, it is **important** because it aids in the identification of the most likely clients, makes it easier to manage and communicate with a specific audience. It boosts customer satisfaction, loyalty, and retention by improving customer relationships through better comprehending segment demands. Allows upselling and cross-selling opportunities by creating special offers for certain clients in order to persuade them to purchase more items. Customer segmentation aids in the identification of new customers by allowing for a better knowledge of the demands of various categories. **Each customer is valuable, and segmentation helps to create value for each one.**</a:t>
            </a:r>
          </a:p>
        </p:txBody>
      </p:sp>
      <p:sp>
        <p:nvSpPr>
          <p:cNvPr id="4" name="Slide Number Placeholder 3"/>
          <p:cNvSpPr>
            <a:spLocks noGrp="1"/>
          </p:cNvSpPr>
          <p:nvPr>
            <p:ph type="sldNum" sz="quarter" idx="5"/>
          </p:nvPr>
        </p:nvSpPr>
        <p:spPr/>
        <p:txBody>
          <a:bodyPr/>
          <a:lstStyle/>
          <a:p>
            <a:fld id="{7F48DEA9-6F4F-4540-9E5D-C6F39079AF72}" type="slidenum">
              <a:rPr lang="en-US" smtClean="0"/>
              <a:t>7</a:t>
            </a:fld>
            <a:endParaRPr lang="en-US" dirty="0"/>
          </a:p>
        </p:txBody>
      </p:sp>
    </p:spTree>
    <p:extLst>
      <p:ext uri="{BB962C8B-B14F-4D97-AF65-F5344CB8AC3E}">
        <p14:creationId xmlns:p14="http://schemas.microsoft.com/office/powerpoint/2010/main" val="2800373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Customer segmentation is a way of grouping or clustering clients based on shared demographic, psychographic and behavioural features such as age, gender, interests and spending habits. Occupation, gender, age, location, and marital status are all different examples of demographic traits. Social class, lifestyle, and personality traits are all psychographic features. Spending habits, consuming patterns, product/service usage, and previously acquired products are all behavioural traits.</a:t>
            </a:r>
          </a:p>
          <a:p>
            <a:endParaRPr lang="en-GB" sz="900" dirty="0"/>
          </a:p>
          <a:p>
            <a:r>
              <a:rPr lang="en-GB" sz="900" dirty="0"/>
              <a:t>The power of customer segmentation, could benefit in following ways:</a:t>
            </a:r>
          </a:p>
          <a:p>
            <a:r>
              <a:rPr lang="en-GB" sz="900" dirty="0"/>
              <a:t>1. Improved marketing campaigns: customer segmentation makes it possible to build tailored marketing messages to each particular segment. In fact, segmented campaigns have almost a 15% higher open rate than non-segmented ones. </a:t>
            </a:r>
          </a:p>
          <a:p>
            <a:r>
              <a:rPr lang="en-GB" sz="900" dirty="0"/>
              <a:t>2. Better offerings: knowing our customers allows to develop an offer for them so that it meets their particular needs to the best extent.</a:t>
            </a:r>
          </a:p>
          <a:p>
            <a:r>
              <a:rPr lang="en-GB" sz="900" dirty="0"/>
              <a:t>3. Greater return on sales: adjusting marketing efforts to company’s most successful customer segments can bring about an increase in revenue in the long run.</a:t>
            </a:r>
          </a:p>
          <a:p>
            <a:r>
              <a:rPr lang="en-GB" sz="900" dirty="0"/>
              <a:t>4. Increased loyalty and retention: personalization in every case matters. 80% of clients are more likely to do business with a brand that provides personalized experiences. So, customized content and individualized approach are what savours customer satisfaction and retention. </a:t>
            </a:r>
          </a:p>
          <a:p>
            <a:r>
              <a:rPr lang="en-GB" sz="900" dirty="0"/>
              <a:t>5. Untapped cross-selling and upselling opportunities: by segmenting existing and potential clients into groups, we realize what things they could be more interested in. It promotes the update of new products and services relevant to the targeted audience.  </a:t>
            </a:r>
          </a:p>
          <a:p>
            <a:endParaRPr lang="en-GB" sz="900" dirty="0"/>
          </a:p>
          <a:p>
            <a:r>
              <a:rPr lang="en-GB" sz="900" dirty="0"/>
              <a:t>Conclusively, it is **important** because it aids in the identification of the most likely clients, makes it easier to manage and communicate with a specific audience. It boosts customer satisfaction, loyalty, and retention by improving customer relationships through better comprehending segment demands. Allows upselling and cross-selling opportunities by creating special offers for certain clients in order to persuade them to purchase more items. Customer segmentation aids in the identification of new customers by allowing for a better knowledge of the demands of various categories. **Each customer is valuable, and segmentation helps to create value for each one.**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48DEA9-6F4F-4540-9E5D-C6F39079AF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7236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Customer segmentation is a way of grouping or clustering clients based on shared demographic, psychographic and behavioural features such as age, gender, interests and spending habits. Occupation, gender, age, location, and marital status are all different examples of demographic traits. Social class, lifestyle, and personality traits are all psychographic features. Spending habits, consuming patterns, product/service usage, and previously acquired products are all behavioural traits.</a:t>
            </a:r>
          </a:p>
          <a:p>
            <a:endParaRPr lang="en-GB" sz="900" dirty="0"/>
          </a:p>
          <a:p>
            <a:r>
              <a:rPr lang="en-GB" sz="900" dirty="0"/>
              <a:t>The power of customer segmentation, could benefit in following ways:</a:t>
            </a:r>
          </a:p>
          <a:p>
            <a:r>
              <a:rPr lang="en-GB" sz="900" dirty="0"/>
              <a:t>1. Improved marketing campaigns: customer segmentation makes it possible to build tailored marketing messages to each particular segment. In fact, segmented campaigns have almost a 15% higher open rate than non-segmented ones. </a:t>
            </a:r>
          </a:p>
          <a:p>
            <a:r>
              <a:rPr lang="en-GB" sz="900" dirty="0"/>
              <a:t>2. Better offerings: knowing our customers allows to develop an offer for them so that it meets their particular needs to the best extent.</a:t>
            </a:r>
          </a:p>
          <a:p>
            <a:r>
              <a:rPr lang="en-GB" sz="900" dirty="0"/>
              <a:t>3. Greater return on sales: adjusting marketing efforts to company’s most successful customer segments can bring about an increase in revenue in the long run.</a:t>
            </a:r>
          </a:p>
          <a:p>
            <a:r>
              <a:rPr lang="en-GB" sz="900" dirty="0"/>
              <a:t>4. Increased loyalty and retention: personalization in every case matters. 80% of clients are more likely to do business with a brand that provides personalized experiences. So, customized content and individualized approach are what savours customer satisfaction and retention. </a:t>
            </a:r>
          </a:p>
          <a:p>
            <a:r>
              <a:rPr lang="en-GB" sz="900" dirty="0"/>
              <a:t>5. Untapped cross-selling and upselling opportunities: by segmenting existing and potential clients into groups, we realize what things they could be more interested in. It promotes the update of new products and services relevant to the targeted audience.  </a:t>
            </a:r>
          </a:p>
          <a:p>
            <a:endParaRPr lang="en-GB" sz="900" dirty="0"/>
          </a:p>
          <a:p>
            <a:r>
              <a:rPr lang="en-GB" sz="900" dirty="0"/>
              <a:t>Conclusively, it is **important** because it aids in the identification of the most likely clients, makes it easier to manage and communicate with a specific audience. It boosts customer satisfaction, loyalty, and retention by improving customer relationships through better comprehending segment demands. Allows upselling and cross-selling opportunities by creating special offers for certain clients in order to persuade them to purchase more items. Customer segmentation aids in the identification of new customers by allowing for a better knowledge of the demands of various categories. **Each customer is valuable, and segmentation helps to create value for each one.**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48DEA9-6F4F-4540-9E5D-C6F39079AF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9812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AB0AA9-8E90-484A-ADD9-31AA1A53D7B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278E9EE-6889-428D-B6A1-8BAC3E3F5E4B}"/>
              </a:ext>
            </a:extLst>
          </p:cNvPr>
          <p:cNvSpPr>
            <a:spLocks noGrp="1"/>
          </p:cNvSpPr>
          <p:nvPr>
            <p:ph type="ftr" sz="quarter" idx="11"/>
          </p:nvPr>
        </p:nvSpPr>
        <p:spPr/>
        <p:txBody>
          <a:bodyPr/>
          <a:lstStyle/>
          <a:p>
            <a:r>
              <a:rPr lang="en-US"/>
              <a:t>Group 18</a:t>
            </a:r>
            <a:endParaRPr lang="en-US" dirty="0"/>
          </a:p>
        </p:txBody>
      </p:sp>
      <p:sp>
        <p:nvSpPr>
          <p:cNvPr id="6" name="Slide Number Placeholder 5">
            <a:extLst>
              <a:ext uri="{FF2B5EF4-FFF2-40B4-BE49-F238E27FC236}">
                <a16:creationId xmlns:a16="http://schemas.microsoft.com/office/drawing/2014/main" id="{B6E1D2A5-6CD9-436C-958A-CC73AA34DEE5}"/>
              </a:ext>
            </a:extLst>
          </p:cNvPr>
          <p:cNvSpPr>
            <a:spLocks noGrp="1"/>
          </p:cNvSpPr>
          <p:nvPr>
            <p:ph type="sldNum" sz="quarter" idx="12"/>
          </p:nvPr>
        </p:nvSpPr>
        <p:spPr/>
        <p:txBody>
          <a:bodyPr/>
          <a:lstStyle/>
          <a:p>
            <a:fld id="{0FD50806-BABF-4915-9689-3B9956D1C75C}" type="slidenum">
              <a:rPr lang="en-US" smtClean="0"/>
              <a:t>‹#›</a:t>
            </a:fld>
            <a:endParaRPr lang="en-US" dirty="0"/>
          </a:p>
        </p:txBody>
      </p:sp>
      <p:sp>
        <p:nvSpPr>
          <p:cNvPr id="7" name="Rectangle: Rounded Corners 6">
            <a:extLst>
              <a:ext uri="{FF2B5EF4-FFF2-40B4-BE49-F238E27FC236}">
                <a16:creationId xmlns:a16="http://schemas.microsoft.com/office/drawing/2014/main" id="{38A8AF24-B287-43C2-BC74-2625D7C3A3EE}"/>
              </a:ext>
            </a:extLst>
          </p:cNvPr>
          <p:cNvSpPr/>
          <p:nvPr userDrawn="1"/>
        </p:nvSpPr>
        <p:spPr>
          <a:xfrm rot="18900000">
            <a:off x="5498558" y="2400957"/>
            <a:ext cx="1014656" cy="1020704"/>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0C42609F-9075-41EB-8CCF-93D13CEB761E}"/>
              </a:ext>
            </a:extLst>
          </p:cNvPr>
          <p:cNvSpPr/>
          <p:nvPr userDrawn="1"/>
        </p:nvSpPr>
        <p:spPr>
          <a:xfrm rot="18900000">
            <a:off x="5634747" y="2574582"/>
            <a:ext cx="742278" cy="69355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6556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58F3-6311-4BBF-9C0A-1ADA7A27E44C}"/>
              </a:ext>
            </a:extLst>
          </p:cNvPr>
          <p:cNvSpPr>
            <a:spLocks noGrp="1"/>
          </p:cNvSpPr>
          <p:nvPr>
            <p:ph type="title"/>
          </p:nvPr>
        </p:nvSpPr>
        <p:spPr>
          <a:xfrm>
            <a:off x="838200" y="525818"/>
            <a:ext cx="10515600" cy="498598"/>
          </a:xfrm>
        </p:spPr>
        <p:txBody>
          <a:bodyPr lIns="0" tIns="0" rIns="0" bIns="0" anchor="t">
            <a:spAutoFit/>
          </a:bodyPr>
          <a:lstStyle>
            <a:lvl1pPr algn="ctr">
              <a:defRPr sz="3600" cap="all" baseline="0">
                <a:solidFill>
                  <a:schemeClr val="tx1">
                    <a:lumMod val="75000"/>
                    <a:lumOff val="25000"/>
                  </a:schemeClr>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CC86F3C5-5D77-43F9-92A6-DE0777BBB6A5}"/>
              </a:ext>
            </a:extLst>
          </p:cNvPr>
          <p:cNvSpPr>
            <a:spLocks noGrp="1"/>
          </p:cNvSpPr>
          <p:nvPr>
            <p:ph type="ftr" sz="quarter" idx="11"/>
          </p:nvPr>
        </p:nvSpPr>
        <p:spPr>
          <a:xfrm>
            <a:off x="10263187" y="6509710"/>
            <a:ext cx="1561696" cy="276999"/>
          </a:xfrm>
        </p:spPr>
        <p:txBody>
          <a:bodyPr>
            <a:spAutoFit/>
          </a:bodyPr>
          <a:lstStyle>
            <a:lvl1pPr>
              <a:defRPr>
                <a:solidFill>
                  <a:srgbClr val="CE295E"/>
                </a:solidFill>
              </a:defRPr>
            </a:lvl1pPr>
          </a:lstStyle>
          <a:p>
            <a:r>
              <a:rPr lang="en-US"/>
              <a:t>Group 18</a:t>
            </a:r>
            <a:endParaRPr lang="en-US" dirty="0"/>
          </a:p>
        </p:txBody>
      </p:sp>
      <p:sp>
        <p:nvSpPr>
          <p:cNvPr id="6" name="Rectangle 5">
            <a:extLst>
              <a:ext uri="{FF2B5EF4-FFF2-40B4-BE49-F238E27FC236}">
                <a16:creationId xmlns:a16="http://schemas.microsoft.com/office/drawing/2014/main" id="{CCB4FB46-0511-4A20-A9DA-85B06B5DF611}"/>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A583AD1-0683-4B68-832E-79E5AC88DF1C}"/>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5" name="Rectangle 14">
            <a:extLst>
              <a:ext uri="{FF2B5EF4-FFF2-40B4-BE49-F238E27FC236}">
                <a16:creationId xmlns:a16="http://schemas.microsoft.com/office/drawing/2014/main" id="{9EB2F141-1AB9-4751-90A0-65BD481D8563}"/>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ED94255E-A54B-4118-B827-E0382D3A093F}"/>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6" name="Group 15">
            <a:extLst>
              <a:ext uri="{FF2B5EF4-FFF2-40B4-BE49-F238E27FC236}">
                <a16:creationId xmlns:a16="http://schemas.microsoft.com/office/drawing/2014/main" id="{133619BB-9A09-40D9-A9F1-A026ABABCFBF}"/>
              </a:ext>
            </a:extLst>
          </p:cNvPr>
          <p:cNvGrpSpPr/>
          <p:nvPr userDrawn="1"/>
        </p:nvGrpSpPr>
        <p:grpSpPr>
          <a:xfrm>
            <a:off x="334126" y="6577411"/>
            <a:ext cx="1084573" cy="141598"/>
            <a:chOff x="334126" y="6490192"/>
            <a:chExt cx="1084573" cy="141598"/>
          </a:xfrm>
        </p:grpSpPr>
        <p:sp>
          <p:nvSpPr>
            <p:cNvPr id="17" name="Rectangle: Rounded Corners 16">
              <a:extLst>
                <a:ext uri="{FF2B5EF4-FFF2-40B4-BE49-F238E27FC236}">
                  <a16:creationId xmlns:a16="http://schemas.microsoft.com/office/drawing/2014/main" id="{606B9428-3B49-42EA-ACD3-FF049EF21512}"/>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A069E56F-ACCE-4A35-B24D-58EA37E4CEA1}"/>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5465AED1-A4C5-416C-90F3-39CC10CEEAF1}"/>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411431DD-99C5-48BB-92EB-730E9F76D556}"/>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Rectangle: Rounded Corners 12">
            <a:extLst>
              <a:ext uri="{FF2B5EF4-FFF2-40B4-BE49-F238E27FC236}">
                <a16:creationId xmlns:a16="http://schemas.microsoft.com/office/drawing/2014/main" id="{7DC0AD45-4F22-4704-B945-281D5E426AB1}"/>
              </a:ext>
            </a:extLst>
          </p:cNvPr>
          <p:cNvSpPr/>
          <p:nvPr userDrawn="1"/>
        </p:nvSpPr>
        <p:spPr>
          <a:xfrm rot="18900000">
            <a:off x="302298" y="282285"/>
            <a:ext cx="1014656" cy="1020704"/>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207D5CEC-96FB-44EC-BA77-CEEEB4596F9A}"/>
              </a:ext>
            </a:extLst>
          </p:cNvPr>
          <p:cNvSpPr/>
          <p:nvPr userDrawn="1"/>
        </p:nvSpPr>
        <p:spPr>
          <a:xfrm rot="18900000">
            <a:off x="438487" y="455910"/>
            <a:ext cx="742278" cy="69355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6382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7129C65-954E-43EB-9F6A-C97D1F5801F6}"/>
              </a:ext>
            </a:extLst>
          </p:cNvPr>
          <p:cNvSpPr>
            <a:spLocks noGrp="1"/>
          </p:cNvSpPr>
          <p:nvPr>
            <p:ph type="ftr" sz="quarter" idx="11"/>
          </p:nvPr>
        </p:nvSpPr>
        <p:spPr>
          <a:xfrm>
            <a:off x="10263187" y="6509710"/>
            <a:ext cx="1561696" cy="276999"/>
          </a:xfrm>
        </p:spPr>
        <p:txBody>
          <a:bodyPr>
            <a:spAutoFit/>
          </a:bodyPr>
          <a:lstStyle>
            <a:lvl1pPr>
              <a:defRPr>
                <a:solidFill>
                  <a:srgbClr val="CE295E"/>
                </a:solidFill>
              </a:defRPr>
            </a:lvl1pPr>
          </a:lstStyle>
          <a:p>
            <a:r>
              <a:rPr lang="en-US"/>
              <a:t>Group 18</a:t>
            </a:r>
            <a:endParaRPr lang="en-US" dirty="0"/>
          </a:p>
        </p:txBody>
      </p:sp>
      <p:sp>
        <p:nvSpPr>
          <p:cNvPr id="6" name="Rectangle 5">
            <a:extLst>
              <a:ext uri="{FF2B5EF4-FFF2-40B4-BE49-F238E27FC236}">
                <a16:creationId xmlns:a16="http://schemas.microsoft.com/office/drawing/2014/main" id="{98C9F7F1-EEC7-46BD-A1BF-A84E2080AB06}"/>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D697E84-B24C-45E1-B5E2-2055DC460E2B}"/>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3" name="Rectangle 12">
            <a:extLst>
              <a:ext uri="{FF2B5EF4-FFF2-40B4-BE49-F238E27FC236}">
                <a16:creationId xmlns:a16="http://schemas.microsoft.com/office/drawing/2014/main" id="{CA86CD30-C1F7-4F1C-A2BE-296375984BEE}"/>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4">
            <a:extLst>
              <a:ext uri="{FF2B5EF4-FFF2-40B4-BE49-F238E27FC236}">
                <a16:creationId xmlns:a16="http://schemas.microsoft.com/office/drawing/2014/main" id="{CBA262D7-A96F-4408-8F02-4886014BC2D4}"/>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5" name="Group 14">
            <a:extLst>
              <a:ext uri="{FF2B5EF4-FFF2-40B4-BE49-F238E27FC236}">
                <a16:creationId xmlns:a16="http://schemas.microsoft.com/office/drawing/2014/main" id="{75309FA6-F672-455E-955D-B63C2E15B767}"/>
              </a:ext>
            </a:extLst>
          </p:cNvPr>
          <p:cNvGrpSpPr/>
          <p:nvPr userDrawn="1"/>
        </p:nvGrpSpPr>
        <p:grpSpPr>
          <a:xfrm>
            <a:off x="334126" y="6577411"/>
            <a:ext cx="1084573" cy="141598"/>
            <a:chOff x="334126" y="6490192"/>
            <a:chExt cx="1084573" cy="141598"/>
          </a:xfrm>
        </p:grpSpPr>
        <p:sp>
          <p:nvSpPr>
            <p:cNvPr id="16" name="Rectangle: Rounded Corners 15">
              <a:extLst>
                <a:ext uri="{FF2B5EF4-FFF2-40B4-BE49-F238E27FC236}">
                  <a16:creationId xmlns:a16="http://schemas.microsoft.com/office/drawing/2014/main" id="{14FEBCF0-94B1-404B-8C9F-2DCA574C8B2D}"/>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A76D0EC6-9588-45EE-90D4-6E4C69D39683}"/>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987DA7BA-10C8-4993-9A03-3A5333A3916C}"/>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19BB0092-77B4-406B-A737-5C223E99A5A5}"/>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Rectangle: Rounded Corners 11">
            <a:extLst>
              <a:ext uri="{FF2B5EF4-FFF2-40B4-BE49-F238E27FC236}">
                <a16:creationId xmlns:a16="http://schemas.microsoft.com/office/drawing/2014/main" id="{76FA6D37-30DB-4B5B-BD19-70931BDE53C0}"/>
              </a:ext>
            </a:extLst>
          </p:cNvPr>
          <p:cNvSpPr/>
          <p:nvPr userDrawn="1"/>
        </p:nvSpPr>
        <p:spPr>
          <a:xfrm rot="18900000">
            <a:off x="433054" y="318922"/>
            <a:ext cx="1014656" cy="1020704"/>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FEC888E3-8E1D-4237-A111-0CF02F16D79B}"/>
              </a:ext>
            </a:extLst>
          </p:cNvPr>
          <p:cNvSpPr/>
          <p:nvPr userDrawn="1"/>
        </p:nvSpPr>
        <p:spPr>
          <a:xfrm rot="18900000">
            <a:off x="569243" y="492547"/>
            <a:ext cx="742278" cy="69355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1381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784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1A4182-6276-41ED-8EAF-0C6A4D8FF0A8}"/>
              </a:ext>
              <a:ext uri="{C183D7F6-B498-43B3-948B-1728B52AA6E4}">
                <adec:decorative xmlns:adec="http://schemas.microsoft.com/office/drawing/2017/decorative" val="1"/>
              </a:ext>
            </a:extLst>
          </p:cNvPr>
          <p:cNvSpPr/>
          <p:nvPr userDrawn="1"/>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EF4B644F-A23D-409C-9540-B41AC18DB546}"/>
              </a:ext>
              <a:ext uri="{C183D7F6-B498-43B3-948B-1728B52AA6E4}">
                <adec:decorative xmlns:adec="http://schemas.microsoft.com/office/drawing/2017/decorative" val="1"/>
              </a:ext>
            </a:extLst>
          </p:cNvPr>
          <p:cNvSpPr/>
          <p:nvPr userDrawn="1"/>
        </p:nvSpPr>
        <p:spPr>
          <a:xfrm>
            <a:off x="0" y="0"/>
            <a:ext cx="5334003" cy="6175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8">
            <a:extLst>
              <a:ext uri="{FF2B5EF4-FFF2-40B4-BE49-F238E27FC236}">
                <a16:creationId xmlns:a16="http://schemas.microsoft.com/office/drawing/2014/main" id="{580AE1ED-3577-4808-86BF-CCD12234928D}"/>
              </a:ext>
            </a:extLst>
          </p:cNvPr>
          <p:cNvSpPr>
            <a:spLocks noGrp="1"/>
          </p:cNvSpPr>
          <p:nvPr>
            <p:ph type="ctrTitle" hasCustomPrompt="1"/>
          </p:nvPr>
        </p:nvSpPr>
        <p:spPr>
          <a:xfrm>
            <a:off x="762000" y="839336"/>
            <a:ext cx="4123899" cy="3475513"/>
          </a:xfrm>
        </p:spPr>
        <p:txBody>
          <a:bodyPr anchor="ctr">
            <a:normAutofit/>
          </a:bodyPr>
          <a:lstStyle>
            <a:lvl1pPr>
              <a:defRPr sz="5200"/>
            </a:lvl1pPr>
          </a:lstStyle>
          <a:p>
            <a:pPr algn="l"/>
            <a:r>
              <a:rPr lang="en-US" sz="4800" dirty="0"/>
              <a:t>Click to add title</a:t>
            </a:r>
          </a:p>
        </p:txBody>
      </p:sp>
      <p:sp>
        <p:nvSpPr>
          <p:cNvPr id="9" name="Subtitle 19">
            <a:extLst>
              <a:ext uri="{FF2B5EF4-FFF2-40B4-BE49-F238E27FC236}">
                <a16:creationId xmlns:a16="http://schemas.microsoft.com/office/drawing/2014/main" id="{E8F46CAD-D4FF-4BBC-937E-CBBD034A180B}"/>
              </a:ext>
            </a:extLst>
          </p:cNvPr>
          <p:cNvSpPr>
            <a:spLocks noGrp="1"/>
          </p:cNvSpPr>
          <p:nvPr>
            <p:ph type="subTitle" idx="1" hasCustomPrompt="1"/>
          </p:nvPr>
        </p:nvSpPr>
        <p:spPr>
          <a:xfrm>
            <a:off x="762000" y="4570807"/>
            <a:ext cx="4123899" cy="1524000"/>
          </a:xfrm>
        </p:spPr>
        <p:txBody>
          <a:bodyPr/>
          <a:lstStyle>
            <a:lvl1pPr marL="0" indent="0">
              <a:buNone/>
              <a:defRPr/>
            </a:lvl1pPr>
          </a:lstStyle>
          <a:p>
            <a:pPr algn="l"/>
            <a:r>
              <a:rPr lang="en-US" dirty="0"/>
              <a:t>Click to add subtitle</a:t>
            </a:r>
          </a:p>
        </p:txBody>
      </p:sp>
      <p:sp>
        <p:nvSpPr>
          <p:cNvPr id="15" name="Picture Placeholder 14">
            <a:extLst>
              <a:ext uri="{FF2B5EF4-FFF2-40B4-BE49-F238E27FC236}">
                <a16:creationId xmlns:a16="http://schemas.microsoft.com/office/drawing/2014/main" id="{A2750E7C-D01B-4533-A0B8-2E7EF2B168DC}"/>
              </a:ext>
            </a:extLst>
          </p:cNvPr>
          <p:cNvSpPr>
            <a:spLocks noGrp="1"/>
          </p:cNvSpPr>
          <p:nvPr>
            <p:ph type="pic" sz="quarter" idx="13"/>
          </p:nvPr>
        </p:nvSpPr>
        <p:spPr>
          <a:xfrm>
            <a:off x="5330952" y="754711"/>
            <a:ext cx="6099048" cy="5340096"/>
          </a:xfrm>
          <a:solidFill>
            <a:schemeClr val="accent6"/>
          </a:solidFill>
        </p:spPr>
        <p:txBody>
          <a:bodyPr/>
          <a:lstStyle/>
          <a:p>
            <a:r>
              <a:rPr lang="en-US" dirty="0"/>
              <a:t>Click icon to add picture</a:t>
            </a:r>
          </a:p>
        </p:txBody>
      </p:sp>
    </p:spTree>
    <p:extLst>
      <p:ext uri="{BB962C8B-B14F-4D97-AF65-F5344CB8AC3E}">
        <p14:creationId xmlns:p14="http://schemas.microsoft.com/office/powerpoint/2010/main" val="28684972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5B1BF-AD50-4239-805D-33B3AEE52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B879871-3CD6-4A1B-A275-2552C7EBC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CE295E"/>
                </a:solidFill>
              </a:defRPr>
            </a:lvl1pPr>
          </a:lstStyle>
          <a:p>
            <a:r>
              <a:rPr lang="en-US"/>
              <a:t>Group 18</a:t>
            </a:r>
            <a:endParaRPr lang="en-US" dirty="0"/>
          </a:p>
        </p:txBody>
      </p:sp>
      <p:sp>
        <p:nvSpPr>
          <p:cNvPr id="6" name="Slide Number Placeholder 5">
            <a:extLst>
              <a:ext uri="{FF2B5EF4-FFF2-40B4-BE49-F238E27FC236}">
                <a16:creationId xmlns:a16="http://schemas.microsoft.com/office/drawing/2014/main" id="{33081636-41B2-41A0-9EEE-E0104F888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50806-BABF-4915-9689-3B9956D1C75C}" type="slidenum">
              <a:rPr lang="en-US" smtClean="0"/>
              <a:t>‹#›</a:t>
            </a:fld>
            <a:endParaRPr lang="en-US" dirty="0"/>
          </a:p>
        </p:txBody>
      </p:sp>
      <p:sp>
        <p:nvSpPr>
          <p:cNvPr id="7" name="Rectangle: Rounded Corners 6">
            <a:extLst>
              <a:ext uri="{FF2B5EF4-FFF2-40B4-BE49-F238E27FC236}">
                <a16:creationId xmlns:a16="http://schemas.microsoft.com/office/drawing/2014/main" id="{CCBB2C02-D1FA-4B6B-8936-DE8B01661FFF}"/>
              </a:ext>
            </a:extLst>
          </p:cNvPr>
          <p:cNvSpPr/>
          <p:nvPr userDrawn="1"/>
        </p:nvSpPr>
        <p:spPr>
          <a:xfrm rot="18900000">
            <a:off x="401263" y="439445"/>
            <a:ext cx="1014656" cy="1020704"/>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6C9BE7E2-974A-42D8-88BD-72EBC8BC2F00}"/>
              </a:ext>
            </a:extLst>
          </p:cNvPr>
          <p:cNvSpPr/>
          <p:nvPr userDrawn="1"/>
        </p:nvSpPr>
        <p:spPr>
          <a:xfrm rot="18900000">
            <a:off x="537452" y="613070"/>
            <a:ext cx="742278" cy="69355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1663403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8" r:id="rId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thebluediamondgallery.com/hand-held-card/r/resources.html" TargetMode="External"/><Relationship Id="rId5" Type="http://schemas.openxmlformats.org/officeDocument/2006/relationships/image" Target="../media/image9.jpg"/><Relationship Id="rId4" Type="http://schemas.openxmlformats.org/officeDocument/2006/relationships/hyperlink" Target="https://pixabay.com/en/quality-icon-notice-button-sign-1763284/"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jpeg"/><Relationship Id="rId3" Type="http://schemas.openxmlformats.org/officeDocument/2006/relationships/image" Target="../media/image10.png"/><Relationship Id="rId7" Type="http://schemas.openxmlformats.org/officeDocument/2006/relationships/hyperlink" Target="https://creativecommons.org/licenses/by-nc/3.0/" TargetMode="External"/><Relationship Id="rId12"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pngall.com/google-drive-png" TargetMode="External"/><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hyperlink" Target="https://gadgetsin.com/asus-proart-studiobook-15-mobile-workstation-laptop-with-geforce-rtx-2060.htm" TargetMode="External"/><Relationship Id="rId4" Type="http://schemas.openxmlformats.org/officeDocument/2006/relationships/hyperlink" Target="https://communityblog.fedoraproject.org/help-port-python-packages-to-python-3/" TargetMode="External"/><Relationship Id="rId9" Type="http://schemas.openxmlformats.org/officeDocument/2006/relationships/image" Target="../media/image13.jpg"/><Relationship Id="rId1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 Id="rId9"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peoplematters.in/article/employer-branding/the-hr-agenda-2018-17080"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pixabay.com/en/meeting-relationship-business-1020337/" TargetMode="External"/><Relationship Id="rId2" Type="http://schemas.openxmlformats.org/officeDocument/2006/relationships/image" Target="../media/image42.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i.org/10.1155/2020/6138637" TargetMode="External"/><Relationship Id="rId2" Type="http://schemas.openxmlformats.org/officeDocument/2006/relationships/hyperlink" Target="https://doi.org/10.1109/access.2020.2982225"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towardsdatascience.com/long-term-recurrent-convolutional-network-for-video-regression-12138f8b4713" TargetMode="External"/><Relationship Id="rId2" Type="http://schemas.openxmlformats.org/officeDocument/2006/relationships/hyperlink" Target="https://machinelearningmastery.com/cnn-long-short-term-memory-networks/"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5.jpeg"/><Relationship Id="rId4" Type="http://schemas.openxmlformats.org/officeDocument/2006/relationships/hyperlink" Target="http://dollarsandsense.sg/5-insurance-sales-tactics-that-singaporeans-keep-falling-fo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pxhere.com/en/photo/1439057"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C60B4E40-ED59-4DFA-97D2-04570E2808BD}"/>
              </a:ext>
            </a:extLst>
          </p:cNvPr>
          <p:cNvSpPr>
            <a:spLocks noGrp="1"/>
          </p:cNvSpPr>
          <p:nvPr>
            <p:ph type="ctrTitle"/>
          </p:nvPr>
        </p:nvSpPr>
        <p:spPr>
          <a:xfrm>
            <a:off x="3951100" y="4049428"/>
            <a:ext cx="3749040" cy="719154"/>
          </a:xfrm>
        </p:spPr>
        <p:txBody>
          <a:bodyPr vert="horz" lIns="91440" tIns="45720" rIns="91440" bIns="45720" rtlCol="0" anchor="ctr">
            <a:normAutofit/>
          </a:bodyPr>
          <a:lstStyle/>
          <a:p>
            <a:pPr algn="ctr"/>
            <a:r>
              <a:rPr lang="en-CA" sz="2800" b="1" dirty="0">
                <a:solidFill>
                  <a:srgbClr val="CE295E"/>
                </a:solidFill>
                <a:effectLst/>
                <a:latin typeface="Segoe UI" panose="020B0502040204020203" pitchFamily="34" charset="0"/>
                <a:ea typeface="Times New Roman" panose="02020603050405020304" pitchFamily="18" charset="0"/>
                <a:cs typeface="Times New Roman" panose="02020603050405020304" pitchFamily="18" charset="0"/>
              </a:rPr>
              <a:t>Project Stakeholders</a:t>
            </a:r>
            <a:endParaRPr lang="en-CA" sz="2800" dirty="0">
              <a:solidFill>
                <a:srgbClr val="CE295E"/>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Subtitle 19">
            <a:extLst>
              <a:ext uri="{FF2B5EF4-FFF2-40B4-BE49-F238E27FC236}">
                <a16:creationId xmlns:a16="http://schemas.microsoft.com/office/drawing/2014/main" id="{35E6FB68-BA70-4F6F-9874-1F349422D895}"/>
              </a:ext>
            </a:extLst>
          </p:cNvPr>
          <p:cNvSpPr>
            <a:spLocks noGrp="1"/>
          </p:cNvSpPr>
          <p:nvPr>
            <p:ph type="subTitle" idx="1"/>
          </p:nvPr>
        </p:nvSpPr>
        <p:spPr>
          <a:xfrm>
            <a:off x="4165599" y="4257040"/>
            <a:ext cx="4155442" cy="2600960"/>
          </a:xfrm>
        </p:spPr>
        <p:txBody>
          <a:bodyPr vert="horz" lIns="91440" tIns="45720" rIns="91440" bIns="45720" rtlCol="0" anchor="ctr">
            <a:normAutofit/>
          </a:bodyPr>
          <a:lstStyle/>
          <a:p>
            <a:pPr marL="457200"/>
            <a:endParaRPr lang="en-CA" sz="2400" b="1" dirty="0">
              <a:solidFill>
                <a:srgbClr val="1F4E79"/>
              </a:solidFill>
              <a:latin typeface="Calibri" panose="020F0502020204030204" pitchFamily="34" charset="0"/>
              <a:cs typeface="Times New Roman" panose="02020603050405020304" pitchFamily="18" charset="0"/>
            </a:endParaRPr>
          </a:p>
          <a:p>
            <a:pPr marL="457200"/>
            <a:r>
              <a:rPr lang="en-CA" b="1" dirty="0">
                <a:solidFill>
                  <a:srgbClr val="CE295E"/>
                </a:solidFill>
                <a:latin typeface="Calibri" panose="020F0502020204030204" pitchFamily="34" charset="0"/>
                <a:cs typeface="Times New Roman" panose="02020603050405020304" pitchFamily="18" charset="0"/>
              </a:rPr>
              <a:t>Project Sponsor :</a:t>
            </a:r>
          </a:p>
          <a:p>
            <a:pPr marL="457200"/>
            <a:r>
              <a:rPr lang="en-CA" sz="2000" b="1" dirty="0">
                <a:solidFill>
                  <a:srgbClr val="1F4E79"/>
                </a:solidFill>
                <a:latin typeface="Calibri" panose="020F0502020204030204" pitchFamily="34" charset="0"/>
                <a:cs typeface="Times New Roman" panose="02020603050405020304" pitchFamily="18" charset="0"/>
              </a:rPr>
              <a:t>Mr. Chris HO</a:t>
            </a:r>
          </a:p>
          <a:p>
            <a:pPr marL="457200"/>
            <a:r>
              <a:rPr lang="en-CA" sz="2000" b="1" dirty="0">
                <a:solidFill>
                  <a:srgbClr val="1F4E79"/>
                </a:solidFill>
                <a:latin typeface="Calibri" panose="020F0502020204030204" pitchFamily="34" charset="0"/>
                <a:cs typeface="Times New Roman" panose="02020603050405020304" pitchFamily="18" charset="0"/>
              </a:rPr>
              <a:t>General Project Manager</a:t>
            </a:r>
          </a:p>
          <a:p>
            <a:r>
              <a:rPr lang="en-CA" sz="2000" b="1" dirty="0">
                <a:solidFill>
                  <a:srgbClr val="1F4E79"/>
                </a:solidFill>
                <a:latin typeface="Calibri" panose="020F0502020204030204" pitchFamily="34" charset="0"/>
                <a:cs typeface="Times New Roman" panose="02020603050405020304" pitchFamily="18" charset="0"/>
              </a:rPr>
              <a:t>        Metric Masters Ltd, BC</a:t>
            </a:r>
            <a:endParaRPr lang="en-US" sz="2000" b="1" dirty="0">
              <a:solidFill>
                <a:srgbClr val="1F4E79"/>
              </a:solidFill>
              <a:latin typeface="Calibri" panose="020F0502020204030204" pitchFamily="34" charset="0"/>
              <a:cs typeface="Times New Roman" panose="02020603050405020304" pitchFamily="18" charset="0"/>
            </a:endParaRPr>
          </a:p>
        </p:txBody>
      </p:sp>
      <p:sp>
        <p:nvSpPr>
          <p:cNvPr id="8" name="Subtitle 19">
            <a:extLst>
              <a:ext uri="{FF2B5EF4-FFF2-40B4-BE49-F238E27FC236}">
                <a16:creationId xmlns:a16="http://schemas.microsoft.com/office/drawing/2014/main" id="{ADDB4992-A5EF-6622-8FF6-402D363C8963}"/>
              </a:ext>
            </a:extLst>
          </p:cNvPr>
          <p:cNvSpPr txBox="1">
            <a:spLocks/>
          </p:cNvSpPr>
          <p:nvPr/>
        </p:nvSpPr>
        <p:spPr>
          <a:xfrm>
            <a:off x="8321041" y="4161453"/>
            <a:ext cx="3627119" cy="2696547"/>
          </a:xfrm>
          <a:prstGeom prst="rect">
            <a:avLst/>
          </a:prstGeom>
        </p:spPr>
        <p:txBody>
          <a:bodyPr vert="horz" lIns="91440" tIns="45720" rIns="91440" bIns="45720" rtlCol="0" anchor="ctr">
            <a:normAutofit fontScale="5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sz="2600" b="1" dirty="0">
              <a:solidFill>
                <a:srgbClr val="1F4E79"/>
              </a:solidFill>
              <a:latin typeface="Calibri" panose="020F0502020204030204" pitchFamily="34" charset="0"/>
              <a:cs typeface="Times New Roman" panose="02020603050405020304" pitchFamily="18" charset="0"/>
            </a:endParaRPr>
          </a:p>
          <a:p>
            <a:endParaRPr lang="en-CA" sz="5100" b="1" dirty="0">
              <a:solidFill>
                <a:srgbClr val="CE295E"/>
              </a:solidFill>
              <a:latin typeface="Calibri" panose="020F0502020204030204" pitchFamily="34" charset="0"/>
              <a:cs typeface="Times New Roman" panose="02020603050405020304" pitchFamily="18" charset="0"/>
            </a:endParaRPr>
          </a:p>
          <a:p>
            <a:r>
              <a:rPr lang="en-CA" sz="5100" b="1" dirty="0">
                <a:solidFill>
                  <a:srgbClr val="CE295E"/>
                </a:solidFill>
                <a:latin typeface="Calibri" panose="020F0502020204030204" pitchFamily="34" charset="0"/>
                <a:cs typeface="Times New Roman" panose="02020603050405020304" pitchFamily="18" charset="0"/>
              </a:rPr>
              <a:t>Project Executed By:</a:t>
            </a:r>
          </a:p>
          <a:p>
            <a:r>
              <a:rPr lang="en-CA" sz="4200" b="1" dirty="0">
                <a:solidFill>
                  <a:srgbClr val="1F4E79"/>
                </a:solidFill>
                <a:latin typeface="Calibri" panose="020F0502020204030204" pitchFamily="34" charset="0"/>
                <a:cs typeface="Times New Roman" panose="02020603050405020304" pitchFamily="18" charset="0"/>
              </a:rPr>
              <a:t>Prathap David Carlo</a:t>
            </a:r>
          </a:p>
          <a:p>
            <a:r>
              <a:rPr lang="en-CA" sz="4200" b="1" dirty="0">
                <a:solidFill>
                  <a:srgbClr val="1F4E79"/>
                </a:solidFill>
                <a:latin typeface="Calibri" panose="020F0502020204030204" pitchFamily="34" charset="0"/>
                <a:cs typeface="Times New Roman" panose="02020603050405020304" pitchFamily="18" charset="0"/>
              </a:rPr>
              <a:t>Data Analytics for Business</a:t>
            </a:r>
          </a:p>
          <a:p>
            <a:r>
              <a:rPr lang="en-CA" sz="4200" b="1" dirty="0">
                <a:solidFill>
                  <a:srgbClr val="1F4E79"/>
                </a:solidFill>
                <a:latin typeface="Calibri" panose="020F0502020204030204" pitchFamily="34" charset="0"/>
                <a:cs typeface="Times New Roman" panose="02020603050405020304" pitchFamily="18" charset="0"/>
              </a:rPr>
              <a:t>St. Clair College, Windsor</a:t>
            </a:r>
          </a:p>
          <a:p>
            <a:pPr indent="-228600">
              <a:buFont typeface="Arial" panose="020B0604020202020204" pitchFamily="34" charset="0"/>
              <a:buChar char="•"/>
            </a:pPr>
            <a:endParaRPr lang="en-US" sz="1800" dirty="0"/>
          </a:p>
        </p:txBody>
      </p:sp>
      <p:sp>
        <p:nvSpPr>
          <p:cNvPr id="9" name="Subtitle 19">
            <a:extLst>
              <a:ext uri="{FF2B5EF4-FFF2-40B4-BE49-F238E27FC236}">
                <a16:creationId xmlns:a16="http://schemas.microsoft.com/office/drawing/2014/main" id="{62E8F72A-0882-DAA8-D3BB-D206C68B3580}"/>
              </a:ext>
            </a:extLst>
          </p:cNvPr>
          <p:cNvSpPr txBox="1">
            <a:spLocks/>
          </p:cNvSpPr>
          <p:nvPr/>
        </p:nvSpPr>
        <p:spPr>
          <a:xfrm>
            <a:off x="538480" y="4257040"/>
            <a:ext cx="3749040" cy="260096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b="1" dirty="0">
              <a:solidFill>
                <a:srgbClr val="1F4E79"/>
              </a:solidFill>
              <a:latin typeface="Calibri" panose="020F0502020204030204" pitchFamily="34" charset="0"/>
              <a:cs typeface="Times New Roman" panose="02020603050405020304" pitchFamily="18" charset="0"/>
            </a:endParaRPr>
          </a:p>
          <a:p>
            <a:r>
              <a:rPr lang="en-CA" b="1" dirty="0">
                <a:solidFill>
                  <a:srgbClr val="CE295E"/>
                </a:solidFill>
                <a:latin typeface="Calibri" panose="020F0502020204030204" pitchFamily="34" charset="0"/>
                <a:cs typeface="Times New Roman" panose="02020603050405020304" pitchFamily="18" charset="0"/>
              </a:rPr>
              <a:t>Project Instructor :</a:t>
            </a:r>
          </a:p>
          <a:p>
            <a:r>
              <a:rPr lang="en-CA" sz="2200" b="1" dirty="0">
                <a:solidFill>
                  <a:srgbClr val="1F4E79"/>
                </a:solidFill>
                <a:latin typeface="Calibri" panose="020F0502020204030204" pitchFamily="34" charset="0"/>
                <a:cs typeface="Times New Roman" panose="02020603050405020304" pitchFamily="18" charset="0"/>
              </a:rPr>
              <a:t>Prof. Muhammad Shahid</a:t>
            </a:r>
          </a:p>
          <a:p>
            <a:r>
              <a:rPr lang="en-CA" sz="2200" b="1" dirty="0">
                <a:solidFill>
                  <a:srgbClr val="1F4E79"/>
                </a:solidFill>
                <a:latin typeface="Calibri" panose="020F0502020204030204" pitchFamily="34" charset="0"/>
                <a:cs typeface="Times New Roman" panose="02020603050405020304" pitchFamily="18" charset="0"/>
              </a:rPr>
              <a:t>Data Analytics for Business</a:t>
            </a:r>
          </a:p>
          <a:p>
            <a:r>
              <a:rPr lang="en-CA" sz="2200" b="1" dirty="0">
                <a:solidFill>
                  <a:srgbClr val="1F4E79"/>
                </a:solidFill>
                <a:latin typeface="Calibri" panose="020F0502020204030204" pitchFamily="34" charset="0"/>
                <a:cs typeface="Times New Roman" panose="02020603050405020304" pitchFamily="18" charset="0"/>
              </a:rPr>
              <a:t>St. Clair College, Windsor</a:t>
            </a:r>
            <a:endParaRPr lang="en-US" sz="2200" b="1" dirty="0">
              <a:solidFill>
                <a:srgbClr val="1F4E79"/>
              </a:solidFill>
              <a:latin typeface="Calibri" panose="020F0502020204030204" pitchFamily="34" charset="0"/>
              <a:cs typeface="Times New Roman" panose="02020603050405020304" pitchFamily="18" charset="0"/>
            </a:endParaRPr>
          </a:p>
        </p:txBody>
      </p:sp>
      <p:sp>
        <p:nvSpPr>
          <p:cNvPr id="11" name="Title 18">
            <a:extLst>
              <a:ext uri="{FF2B5EF4-FFF2-40B4-BE49-F238E27FC236}">
                <a16:creationId xmlns:a16="http://schemas.microsoft.com/office/drawing/2014/main" id="{A251DCAE-E69E-767C-32C3-7CB5FF788822}"/>
              </a:ext>
            </a:extLst>
          </p:cNvPr>
          <p:cNvSpPr txBox="1">
            <a:spLocks/>
          </p:cNvSpPr>
          <p:nvPr/>
        </p:nvSpPr>
        <p:spPr>
          <a:xfrm>
            <a:off x="177282" y="0"/>
            <a:ext cx="11577838" cy="13614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200" kern="1200">
                <a:solidFill>
                  <a:schemeClr val="tx1"/>
                </a:solidFill>
                <a:latin typeface="+mj-lt"/>
                <a:ea typeface="+mj-ea"/>
                <a:cs typeface="+mj-cs"/>
              </a:defRPr>
            </a:lvl1pPr>
          </a:lstStyle>
          <a:p>
            <a:pPr algn="ctr"/>
            <a:r>
              <a:rPr lang="en-CA" sz="3200" b="1" dirty="0">
                <a:solidFill>
                  <a:srgbClr val="CE295E"/>
                </a:solidFill>
                <a:latin typeface="Calibri" panose="020F0502020204030204" pitchFamily="34" charset="0"/>
                <a:cs typeface="Times New Roman" panose="02020603050405020304" pitchFamily="18" charset="0"/>
              </a:rPr>
              <a:t>Machine Learning and Vision for Front Load Trucks in Waste Management System</a:t>
            </a:r>
          </a:p>
        </p:txBody>
      </p:sp>
      <p:pic>
        <p:nvPicPr>
          <p:cNvPr id="2050" name="Picture 2">
            <a:extLst>
              <a:ext uri="{FF2B5EF4-FFF2-40B4-BE49-F238E27FC236}">
                <a16:creationId xmlns:a16="http://schemas.microsoft.com/office/drawing/2014/main" id="{C5F88C65-9016-DD38-3A81-0C056EEE34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8701" y="1172210"/>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36750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16B6-7DC6-46DF-93EF-BE4556430BC2}"/>
              </a:ext>
            </a:extLst>
          </p:cNvPr>
          <p:cNvSpPr>
            <a:spLocks noGrp="1"/>
          </p:cNvSpPr>
          <p:nvPr>
            <p:ph type="title"/>
          </p:nvPr>
        </p:nvSpPr>
        <p:spPr>
          <a:xfrm>
            <a:off x="1436914" y="287948"/>
            <a:ext cx="6902380" cy="689009"/>
          </a:xfrm>
        </p:spPr>
        <p:txBody>
          <a:bodyPr/>
          <a:lstStyle/>
          <a:p>
            <a:r>
              <a:rPr lang="en-GB" sz="4800" b="1" cap="none" dirty="0">
                <a:solidFill>
                  <a:srgbClr val="CE295E"/>
                </a:solidFill>
              </a:rPr>
              <a:t>Data Source</a:t>
            </a:r>
          </a:p>
        </p:txBody>
      </p:sp>
      <p:sp>
        <p:nvSpPr>
          <p:cNvPr id="3" name="Footer Placeholder 2">
            <a:extLst>
              <a:ext uri="{FF2B5EF4-FFF2-40B4-BE49-F238E27FC236}">
                <a16:creationId xmlns:a16="http://schemas.microsoft.com/office/drawing/2014/main" id="{C3836DC5-8C1F-49F1-9C92-4B4A9BE26B5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E295E"/>
                </a:solidFill>
                <a:effectLst/>
                <a:uLnTx/>
                <a:uFillTx/>
                <a:latin typeface="Segoe UI Light"/>
                <a:ea typeface="+mn-ea"/>
                <a:cs typeface="+mn-cs"/>
              </a:rPr>
              <a:t>Group 18</a:t>
            </a:r>
          </a:p>
        </p:txBody>
      </p:sp>
      <p:sp>
        <p:nvSpPr>
          <p:cNvPr id="4" name="Slide Number Placeholder 3">
            <a:extLst>
              <a:ext uri="{FF2B5EF4-FFF2-40B4-BE49-F238E27FC236}">
                <a16:creationId xmlns:a16="http://schemas.microsoft.com/office/drawing/2014/main" id="{BB0A5AF2-0E96-4AEE-B736-74E5E3A6881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FD50806-BABF-4915-9689-3B9956D1C75C}" type="slidenum">
              <a:rPr kumimoji="0" lang="en-US" sz="1000" b="0" i="0" u="none" strike="noStrike" kern="1200" cap="none" spc="0" normalizeH="0" baseline="0" noProof="0" smtClean="0">
                <a:ln>
                  <a:noFill/>
                </a:ln>
                <a:solidFill>
                  <a:srgbClr val="FFFFFF"/>
                </a:solidFill>
                <a:effectLst/>
                <a:uLnTx/>
                <a:uFillTx/>
                <a:latin typeface="Segoe UI Ligh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10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9" name="Content Placeholder 2">
            <a:extLst>
              <a:ext uri="{FF2B5EF4-FFF2-40B4-BE49-F238E27FC236}">
                <a16:creationId xmlns:a16="http://schemas.microsoft.com/office/drawing/2014/main" id="{26269E29-52B1-4329-BDEC-157768C3E558}"/>
              </a:ext>
            </a:extLst>
          </p:cNvPr>
          <p:cNvSpPr txBox="1">
            <a:spLocks/>
          </p:cNvSpPr>
          <p:nvPr/>
        </p:nvSpPr>
        <p:spPr>
          <a:xfrm>
            <a:off x="397276" y="1660849"/>
            <a:ext cx="8842329" cy="4683967"/>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CA" sz="1800" dirty="0">
                <a:solidFill>
                  <a:srgbClr val="232323"/>
                </a:solidFill>
                <a:latin typeface="Calibri" panose="020F0502020204030204" pitchFamily="34" charset="0"/>
                <a:ea typeface="Calibri" panose="020F0502020204030204" pitchFamily="34" charset="0"/>
                <a:cs typeface="Calibri" panose="020F0502020204030204" pitchFamily="34" charset="0"/>
              </a:rPr>
              <a:t>The dataset has been provided by client and stored in a secure cloud storage.</a:t>
            </a:r>
          </a:p>
          <a:p>
            <a:pPr marL="0" indent="0">
              <a:buNone/>
            </a:pPr>
            <a:r>
              <a:rPr lang="en-US" sz="1800" b="0" dirty="0">
                <a:solidFill>
                  <a:srgbClr val="0000FF"/>
                </a:solidFill>
                <a:effectLst/>
                <a:latin typeface="Calibri" panose="020F0502020204030204" pitchFamily="34" charset="0"/>
                <a:cs typeface="Calibri" panose="020F0502020204030204" pitchFamily="34" charset="0"/>
              </a:rPr>
              <a:t>1. </a:t>
            </a:r>
            <a:r>
              <a:rPr lang="en-US" sz="1800" dirty="0" err="1">
                <a:solidFill>
                  <a:srgbClr val="000000"/>
                </a:solidFill>
                <a:latin typeface="Calibri" panose="020F0502020204030204" pitchFamily="34" charset="0"/>
                <a:cs typeface="Calibri" panose="020F0502020204030204" pitchFamily="34" charset="0"/>
              </a:rPr>
              <a:t>J</a:t>
            </a:r>
            <a:r>
              <a:rPr lang="en-US" sz="1800" b="0" dirty="0" err="1">
                <a:solidFill>
                  <a:srgbClr val="000000"/>
                </a:solidFill>
                <a:effectLst/>
                <a:latin typeface="Calibri" panose="020F0502020204030204" pitchFamily="34" charset="0"/>
                <a:cs typeface="Calibri" panose="020F0502020204030204" pitchFamily="34" charset="0"/>
              </a:rPr>
              <a:t>son</a:t>
            </a:r>
            <a:r>
              <a:rPr lang="en-US" sz="1800" b="0" dirty="0">
                <a:solidFill>
                  <a:srgbClr val="000000"/>
                </a:solidFill>
                <a:effectLst/>
                <a:latin typeface="Calibri" panose="020F0502020204030204" pitchFamily="34" charset="0"/>
                <a:cs typeface="Calibri" panose="020F0502020204030204" pitchFamily="34" charset="0"/>
              </a:rPr>
              <a:t> File for </a:t>
            </a:r>
            <a:r>
              <a:rPr lang="en-US" sz="1800" b="1" dirty="0">
                <a:solidFill>
                  <a:srgbClr val="000000"/>
                </a:solidFill>
                <a:effectLst/>
                <a:latin typeface="Calibri" panose="020F0502020204030204" pitchFamily="34" charset="0"/>
                <a:cs typeface="Calibri" panose="020F0502020204030204" pitchFamily="34" charset="0"/>
              </a:rPr>
              <a:t>speed of the vehicle </a:t>
            </a:r>
            <a:r>
              <a:rPr lang="en-US" sz="1800" b="0" dirty="0">
                <a:solidFill>
                  <a:srgbClr val="000000"/>
                </a:solidFill>
                <a:effectLst/>
                <a:latin typeface="Calibri" panose="020F0502020204030204" pitchFamily="34" charset="0"/>
                <a:cs typeface="Calibri" panose="020F0502020204030204" pitchFamily="34" charset="0"/>
              </a:rPr>
              <a:t>being collected using the GPS system of the vehicle.</a:t>
            </a:r>
          </a:p>
          <a:p>
            <a:pPr marL="0" indent="0">
              <a:buNone/>
            </a:pPr>
            <a:r>
              <a:rPr lang="en-US" sz="1800" b="0" dirty="0">
                <a:solidFill>
                  <a:srgbClr val="0000FF"/>
                </a:solidFill>
                <a:effectLst/>
                <a:latin typeface="Calibri" panose="020F0502020204030204" pitchFamily="34" charset="0"/>
                <a:cs typeface="Calibri" panose="020F0502020204030204" pitchFamily="34" charset="0"/>
              </a:rPr>
              <a:t>2. </a:t>
            </a:r>
            <a:r>
              <a:rPr lang="en-US" sz="1800" b="0" dirty="0">
                <a:solidFill>
                  <a:srgbClr val="000000"/>
                </a:solidFill>
                <a:effectLst/>
                <a:latin typeface="Calibri" panose="020F0502020204030204" pitchFamily="34" charset="0"/>
                <a:cs typeface="Calibri" panose="020F0502020204030204" pitchFamily="34" charset="0"/>
              </a:rPr>
              <a:t>The Incident data  consists of </a:t>
            </a:r>
            <a:r>
              <a:rPr lang="en-US" sz="1800" b="1" dirty="0">
                <a:solidFill>
                  <a:srgbClr val="000000"/>
                </a:solidFill>
                <a:effectLst/>
                <a:latin typeface="Calibri" panose="020F0502020204030204" pitchFamily="34" charset="0"/>
                <a:cs typeface="Calibri" panose="020F0502020204030204" pitchFamily="34" charset="0"/>
              </a:rPr>
              <a:t>20,000 images with 3 folders.</a:t>
            </a:r>
          </a:p>
          <a:p>
            <a:pPr marL="0" indent="0">
              <a:buNone/>
            </a:pPr>
            <a:r>
              <a:rPr lang="en-US" sz="1800" dirty="0">
                <a:solidFill>
                  <a:srgbClr val="000000"/>
                </a:solidFill>
                <a:latin typeface="Calibri" panose="020F0502020204030204" pitchFamily="34" charset="0"/>
                <a:cs typeface="Calibri" panose="020F0502020204030204" pitchFamily="34" charset="0"/>
              </a:rPr>
              <a:t>(</a:t>
            </a:r>
            <a:r>
              <a:rPr lang="en-US" sz="1800" b="0" dirty="0">
                <a:solidFill>
                  <a:srgbClr val="000000"/>
                </a:solidFill>
                <a:effectLst/>
                <a:latin typeface="Calibri" panose="020F0502020204030204" pitchFamily="34" charset="0"/>
                <a:cs typeface="Calibri" panose="020F0502020204030204" pitchFamily="34" charset="0"/>
              </a:rPr>
              <a:t>Sequences </a:t>
            </a:r>
            <a:r>
              <a:rPr lang="en-US" sz="1800" dirty="0">
                <a:solidFill>
                  <a:srgbClr val="000000"/>
                </a:solidFill>
                <a:latin typeface="Calibri" panose="020F0502020204030204" pitchFamily="34" charset="0"/>
                <a:cs typeface="Calibri" panose="020F0502020204030204" pitchFamily="34" charset="0"/>
              </a:rPr>
              <a:t>of </a:t>
            </a:r>
            <a:r>
              <a:rPr lang="en-US" sz="1800" b="1" dirty="0">
                <a:solidFill>
                  <a:srgbClr val="000000"/>
                </a:solidFill>
                <a:effectLst/>
                <a:latin typeface="Calibri" panose="020F0502020204030204" pitchFamily="34" charset="0"/>
                <a:cs typeface="Calibri" panose="020F0502020204030204" pitchFamily="34" charset="0"/>
              </a:rPr>
              <a:t>True lifts/Good Incidents</a:t>
            </a:r>
            <a:r>
              <a:rPr lang="en-US" sz="1800" b="0" dirty="0">
                <a:solidFill>
                  <a:srgbClr val="000000"/>
                </a:solidFill>
                <a:effectLst/>
                <a:latin typeface="Calibri" panose="020F0502020204030204" pitchFamily="34" charset="0"/>
                <a:cs typeface="Calibri" panose="020F0502020204030204" pitchFamily="34" charset="0"/>
              </a:rPr>
              <a:t> ,</a:t>
            </a:r>
            <a:r>
              <a:rPr lang="en-US" sz="1800" b="1" dirty="0">
                <a:solidFill>
                  <a:srgbClr val="000000"/>
                </a:solidFill>
                <a:latin typeface="Calibri" panose="020F0502020204030204" pitchFamily="34" charset="0"/>
                <a:cs typeface="Calibri" panose="020F0502020204030204" pitchFamily="34" charset="0"/>
              </a:rPr>
              <a:t> </a:t>
            </a:r>
            <a:r>
              <a:rPr lang="en-US" sz="1800" b="1" dirty="0">
                <a:solidFill>
                  <a:srgbClr val="000000"/>
                </a:solidFill>
                <a:effectLst/>
                <a:latin typeface="Calibri" panose="020F0502020204030204" pitchFamily="34" charset="0"/>
                <a:cs typeface="Calibri" panose="020F0502020204030204" pitchFamily="34" charset="0"/>
              </a:rPr>
              <a:t>False Lifts/</a:t>
            </a:r>
            <a:r>
              <a:rPr lang="en-US" sz="1800" b="1" dirty="0">
                <a:solidFill>
                  <a:srgbClr val="000000"/>
                </a:solidFill>
                <a:latin typeface="Calibri" panose="020F0502020204030204" pitchFamily="34" charset="0"/>
                <a:cs typeface="Calibri" panose="020F0502020204030204" pitchFamily="34" charset="0"/>
              </a:rPr>
              <a:t>B</a:t>
            </a:r>
            <a:r>
              <a:rPr lang="en-US" sz="1800" b="1" dirty="0">
                <a:solidFill>
                  <a:srgbClr val="000000"/>
                </a:solidFill>
                <a:effectLst/>
                <a:latin typeface="Calibri" panose="020F0502020204030204" pitchFamily="34" charset="0"/>
                <a:cs typeface="Calibri" panose="020F0502020204030204" pitchFamily="34" charset="0"/>
              </a:rPr>
              <a:t>ad Incidents</a:t>
            </a:r>
            <a:r>
              <a:rPr lang="en-US" sz="1800" b="0" dirty="0">
                <a:solidFill>
                  <a:srgbClr val="000000"/>
                </a:solidFill>
                <a:effectLst/>
                <a:latin typeface="Calibri" panose="020F0502020204030204" pitchFamily="34" charset="0"/>
                <a:cs typeface="Calibri" panose="020F0502020204030204" pitchFamily="34" charset="0"/>
              </a:rPr>
              <a:t> and </a:t>
            </a:r>
            <a:r>
              <a:rPr lang="en-US" sz="1800" b="1" dirty="0">
                <a:solidFill>
                  <a:srgbClr val="000000"/>
                </a:solidFill>
                <a:effectLst/>
                <a:latin typeface="Calibri" panose="020F0502020204030204" pitchFamily="34" charset="0"/>
                <a:cs typeface="Calibri" panose="020F0502020204030204" pitchFamily="34" charset="0"/>
              </a:rPr>
              <a:t>No Incidents</a:t>
            </a:r>
            <a:r>
              <a:rPr lang="en-US" sz="1800" b="0" dirty="0">
                <a:solidFill>
                  <a:srgbClr val="000000"/>
                </a:solidFill>
                <a:effectLst/>
                <a:latin typeface="Calibri" panose="020F0502020204030204" pitchFamily="34" charset="0"/>
                <a:cs typeface="Calibri" panose="020F0502020204030204" pitchFamily="34" charset="0"/>
              </a:rPr>
              <a:t> )</a:t>
            </a:r>
          </a:p>
          <a:p>
            <a:pPr marL="0" indent="0">
              <a:buNone/>
            </a:pPr>
            <a:r>
              <a:rPr lang="en-US" sz="1800" b="0" dirty="0">
                <a:solidFill>
                  <a:srgbClr val="0000FF"/>
                </a:solidFill>
                <a:effectLst/>
                <a:latin typeface="Calibri" panose="020F0502020204030204" pitchFamily="34" charset="0"/>
                <a:cs typeface="Calibri" panose="020F0502020204030204" pitchFamily="34" charset="0"/>
              </a:rPr>
              <a:t>3. </a:t>
            </a:r>
            <a:r>
              <a:rPr lang="en-US" sz="1800" b="0" dirty="0">
                <a:solidFill>
                  <a:srgbClr val="000000"/>
                </a:solidFill>
                <a:effectLst/>
                <a:latin typeface="Calibri" panose="020F0502020204030204" pitchFamily="34" charset="0"/>
                <a:cs typeface="Calibri" panose="020F0502020204030204" pitchFamily="34" charset="0"/>
              </a:rPr>
              <a:t>Continuous Running Time dataset for 4 hours with </a:t>
            </a:r>
            <a:r>
              <a:rPr lang="en-US" sz="1800" b="1" dirty="0">
                <a:solidFill>
                  <a:srgbClr val="000000"/>
                </a:solidFill>
                <a:effectLst/>
                <a:latin typeface="Calibri" panose="020F0502020204030204" pitchFamily="34" charset="0"/>
                <a:cs typeface="Calibri" panose="020F0502020204030204" pitchFamily="34" charset="0"/>
              </a:rPr>
              <a:t>approximately 6,000 images </a:t>
            </a:r>
          </a:p>
          <a:p>
            <a:pPr marL="0" indent="0" algn="l">
              <a:buNone/>
            </a:pP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defRPr/>
            </a:pPr>
            <a:r>
              <a:rPr lang="en-CA" sz="2000" b="1" dirty="0">
                <a:latin typeface="Calibri" panose="020F0502020204030204" pitchFamily="34" charset="0"/>
                <a:cs typeface="Calibri" panose="020F0502020204030204" pitchFamily="34" charset="0"/>
              </a:rPr>
              <a:t>Quality</a:t>
            </a:r>
            <a:r>
              <a:rPr lang="en-CA" sz="2000" b="1" dirty="0">
                <a:effectLst/>
                <a:latin typeface="Calibri" panose="020F0502020204030204" pitchFamily="34" charset="0"/>
                <a:ea typeface="Calibri" panose="020F0502020204030204" pitchFamily="34" charset="0"/>
                <a:cs typeface="Calibri" panose="020F0502020204030204" pitchFamily="34" charset="0"/>
              </a:rPr>
              <a:t> &amp; </a:t>
            </a:r>
            <a:r>
              <a:rPr lang="en-CA" sz="2000" b="1" dirty="0">
                <a:latin typeface="Calibri" panose="020F0502020204030204" pitchFamily="34" charset="0"/>
                <a:cs typeface="Calibri" panose="020F0502020204030204" pitchFamily="34" charset="0"/>
              </a:rPr>
              <a:t>Fitness</a:t>
            </a:r>
            <a:r>
              <a:rPr lang="en-CA" sz="2000" dirty="0">
                <a:solidFill>
                  <a:srgbClr val="232323"/>
                </a:solidFill>
                <a:effectLst/>
                <a:latin typeface="Calibri" panose="020F0502020204030204" pitchFamily="34" charset="0"/>
                <a:ea typeface="Calibri" panose="020F0502020204030204" pitchFamily="34" charset="0"/>
                <a:cs typeface="Calibri" panose="020F0502020204030204" pitchFamily="34" charset="0"/>
              </a:rPr>
              <a:t> </a:t>
            </a:r>
            <a:endParaRPr lang="en-CA" sz="20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CA" sz="2000" dirty="0">
                <a:solidFill>
                  <a:srgbClr val="232323"/>
                </a:solidFill>
                <a:effectLst/>
                <a:latin typeface="Calibri" panose="020F0502020204030204" pitchFamily="34" charset="0"/>
                <a:ea typeface="Calibri" panose="020F0502020204030204" pitchFamily="34" charset="0"/>
                <a:cs typeface="Calibri" panose="020F0502020204030204" pitchFamily="34" charset="0"/>
              </a:rPr>
              <a:t>Images are found to be with uneven sequences. It makes sense as it is purely depending on the truck operators. </a:t>
            </a:r>
          </a:p>
          <a:p>
            <a:pPr marL="0" indent="0">
              <a:buNone/>
            </a:pPr>
            <a:endParaRPr lang="en-CA" sz="1600"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CA" sz="2000" b="1" dirty="0">
                <a:latin typeface="Calibri" panose="020F0502020204030204" pitchFamily="34" charset="0"/>
                <a:cs typeface="Calibri" panose="020F0502020204030204" pitchFamily="34" charset="0"/>
              </a:rPr>
              <a:t>5 C’s</a:t>
            </a:r>
          </a:p>
          <a:p>
            <a:pPr marL="0" indent="0">
              <a:buNone/>
            </a:pPr>
            <a:r>
              <a:rPr lang="en-CA" sz="2000" dirty="0">
                <a:latin typeface="Calibri" panose="020F0502020204030204" pitchFamily="34" charset="0"/>
                <a:cs typeface="Calibri" panose="020F0502020204030204" pitchFamily="34" charset="0"/>
              </a:rPr>
              <a:t>We have built a product that </a:t>
            </a:r>
            <a:r>
              <a:rPr lang="en-US" sz="2000" dirty="0">
                <a:latin typeface="Calibri" panose="020F0502020204030204" pitchFamily="34" charset="0"/>
                <a:cs typeface="Calibri" panose="020F0502020204030204" pitchFamily="34" charset="0"/>
              </a:rPr>
              <a:t>uses data ethically and responsibly following all the 5 C’s: consent, clarity, consistency, control (and transparency), and consequences (and harm)</a:t>
            </a:r>
            <a:endParaRPr lang="en-CA" sz="2000" dirty="0">
              <a:latin typeface="Calibri" panose="020F0502020204030204" pitchFamily="34" charset="0"/>
              <a:cs typeface="Calibri" panose="020F0502020204030204" pitchFamily="34" charset="0"/>
            </a:endParaRPr>
          </a:p>
          <a:p>
            <a:pPr marL="0" indent="0">
              <a:buNone/>
              <a:defRPr/>
            </a:pPr>
            <a:endParaRPr lang="en-CA" sz="2000" b="1"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descr="Logo&#10;&#10;Description automatically generated">
            <a:extLst>
              <a:ext uri="{FF2B5EF4-FFF2-40B4-BE49-F238E27FC236}">
                <a16:creationId xmlns:a16="http://schemas.microsoft.com/office/drawing/2014/main" id="{98A066FF-7321-41DE-9FBB-DE81317CBF45}"/>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149832" y="3965868"/>
            <a:ext cx="2946918" cy="1768151"/>
          </a:xfrm>
          <a:prstGeom prst="rect">
            <a:avLst/>
          </a:prstGeom>
        </p:spPr>
      </p:pic>
      <p:pic>
        <p:nvPicPr>
          <p:cNvPr id="8" name="Picture 7" descr="A hand holding a card&#10;&#10;Description automatically generated with low confidence">
            <a:extLst>
              <a:ext uri="{FF2B5EF4-FFF2-40B4-BE49-F238E27FC236}">
                <a16:creationId xmlns:a16="http://schemas.microsoft.com/office/drawing/2014/main" id="{55E2BEEF-572F-49CB-9535-37C5E734C884}"/>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239605" y="1467994"/>
            <a:ext cx="2941509" cy="1961006"/>
          </a:xfrm>
          <a:prstGeom prst="rect">
            <a:avLst/>
          </a:prstGeom>
        </p:spPr>
      </p:pic>
    </p:spTree>
    <p:extLst>
      <p:ext uri="{BB962C8B-B14F-4D97-AF65-F5344CB8AC3E}">
        <p14:creationId xmlns:p14="http://schemas.microsoft.com/office/powerpoint/2010/main" val="1827862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16B6-7DC6-46DF-93EF-BE4556430BC2}"/>
              </a:ext>
            </a:extLst>
          </p:cNvPr>
          <p:cNvSpPr>
            <a:spLocks noGrp="1"/>
          </p:cNvSpPr>
          <p:nvPr>
            <p:ph type="title"/>
          </p:nvPr>
        </p:nvSpPr>
        <p:spPr>
          <a:xfrm>
            <a:off x="2548394" y="332974"/>
            <a:ext cx="6902380" cy="387798"/>
          </a:xfrm>
        </p:spPr>
        <p:txBody>
          <a:bodyPr/>
          <a:lstStyle/>
          <a:p>
            <a:r>
              <a:rPr lang="en-GB" sz="2800" b="1" cap="none" dirty="0">
                <a:solidFill>
                  <a:srgbClr val="CE295E"/>
                </a:solidFill>
              </a:rPr>
              <a:t>Tools and Technology</a:t>
            </a:r>
          </a:p>
        </p:txBody>
      </p:sp>
      <p:sp>
        <p:nvSpPr>
          <p:cNvPr id="3" name="Footer Placeholder 2">
            <a:extLst>
              <a:ext uri="{FF2B5EF4-FFF2-40B4-BE49-F238E27FC236}">
                <a16:creationId xmlns:a16="http://schemas.microsoft.com/office/drawing/2014/main" id="{C3836DC5-8C1F-49F1-9C92-4B4A9BE26B5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E295E"/>
                </a:solidFill>
                <a:effectLst/>
                <a:uLnTx/>
                <a:uFillTx/>
                <a:latin typeface="Segoe UI Light"/>
                <a:ea typeface="+mn-ea"/>
                <a:cs typeface="+mn-cs"/>
              </a:rPr>
              <a:t>Group 18</a:t>
            </a:r>
          </a:p>
        </p:txBody>
      </p:sp>
      <p:sp>
        <p:nvSpPr>
          <p:cNvPr id="4" name="Slide Number Placeholder 3">
            <a:extLst>
              <a:ext uri="{FF2B5EF4-FFF2-40B4-BE49-F238E27FC236}">
                <a16:creationId xmlns:a16="http://schemas.microsoft.com/office/drawing/2014/main" id="{BB0A5AF2-0E96-4AEE-B736-74E5E3A6881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FD50806-BABF-4915-9689-3B9956D1C75C}" type="slidenum">
              <a:rPr kumimoji="0" lang="en-US" sz="1000" b="0" i="0" u="none" strike="noStrike" kern="1200" cap="none" spc="0" normalizeH="0" baseline="0" noProof="0" smtClean="0">
                <a:ln>
                  <a:noFill/>
                </a:ln>
                <a:solidFill>
                  <a:srgbClr val="FFFFFF"/>
                </a:solidFill>
                <a:effectLst/>
                <a:uLnTx/>
                <a:uFillTx/>
                <a:latin typeface="Segoe UI Ligh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9" name="Content Placeholder 2">
            <a:extLst>
              <a:ext uri="{FF2B5EF4-FFF2-40B4-BE49-F238E27FC236}">
                <a16:creationId xmlns:a16="http://schemas.microsoft.com/office/drawing/2014/main" id="{26269E29-52B1-4329-BDEC-157768C3E558}"/>
              </a:ext>
            </a:extLst>
          </p:cNvPr>
          <p:cNvSpPr txBox="1">
            <a:spLocks/>
          </p:cNvSpPr>
          <p:nvPr/>
        </p:nvSpPr>
        <p:spPr>
          <a:xfrm>
            <a:off x="4180114" y="1965025"/>
            <a:ext cx="3181739" cy="43704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defRPr/>
            </a:pP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Content Placeholder 2">
            <a:extLst>
              <a:ext uri="{FF2B5EF4-FFF2-40B4-BE49-F238E27FC236}">
                <a16:creationId xmlns:a16="http://schemas.microsoft.com/office/drawing/2014/main" id="{1185A0A5-ECC8-46B9-AE6D-4552D0D58BBE}"/>
              </a:ext>
            </a:extLst>
          </p:cNvPr>
          <p:cNvSpPr txBox="1">
            <a:spLocks/>
          </p:cNvSpPr>
          <p:nvPr/>
        </p:nvSpPr>
        <p:spPr>
          <a:xfrm>
            <a:off x="7302138" y="1965025"/>
            <a:ext cx="3901441" cy="41123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EABAA0F6-2ACC-4123-953A-F8B9C4AFEEE4}"/>
              </a:ext>
            </a:extLst>
          </p:cNvPr>
          <p:cNvSpPr txBox="1">
            <a:spLocks/>
          </p:cNvSpPr>
          <p:nvPr/>
        </p:nvSpPr>
        <p:spPr>
          <a:xfrm>
            <a:off x="7940836" y="1085460"/>
            <a:ext cx="2759373" cy="503853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defRPr/>
            </a:pP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Rectangle: Rounded Corners 15">
            <a:extLst>
              <a:ext uri="{FF2B5EF4-FFF2-40B4-BE49-F238E27FC236}">
                <a16:creationId xmlns:a16="http://schemas.microsoft.com/office/drawing/2014/main" id="{B8C7F89D-8F61-CA9D-6C70-964455915D27}"/>
              </a:ext>
            </a:extLst>
          </p:cNvPr>
          <p:cNvSpPr/>
          <p:nvPr/>
        </p:nvSpPr>
        <p:spPr>
          <a:xfrm>
            <a:off x="149290" y="1247313"/>
            <a:ext cx="5673695" cy="5088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Rectangle: Rounded Corners 16">
            <a:extLst>
              <a:ext uri="{FF2B5EF4-FFF2-40B4-BE49-F238E27FC236}">
                <a16:creationId xmlns:a16="http://schemas.microsoft.com/office/drawing/2014/main" id="{7C5109EB-96A2-BD70-BBAB-F96A4FC8F13E}"/>
              </a:ext>
            </a:extLst>
          </p:cNvPr>
          <p:cNvSpPr/>
          <p:nvPr/>
        </p:nvSpPr>
        <p:spPr>
          <a:xfrm>
            <a:off x="6718041" y="2897153"/>
            <a:ext cx="4674636" cy="3461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defRPr/>
            </a:pPr>
            <a:endParaRPr lang="en-US" sz="1800" b="1" dirty="0">
              <a:solidFill>
                <a:srgbClr val="CE295E"/>
              </a:solidFill>
              <a:latin typeface="+mj-lt"/>
            </a:endParaRPr>
          </a:p>
          <a:p>
            <a:pPr algn="ctr"/>
            <a:endParaRPr lang="en-CA" dirty="0"/>
          </a:p>
        </p:txBody>
      </p:sp>
      <p:sp>
        <p:nvSpPr>
          <p:cNvPr id="18" name="Rectangle: Rounded Corners 17">
            <a:extLst>
              <a:ext uri="{FF2B5EF4-FFF2-40B4-BE49-F238E27FC236}">
                <a16:creationId xmlns:a16="http://schemas.microsoft.com/office/drawing/2014/main" id="{DE967AC4-9B3F-7721-A6E3-56AED18A0FBC}"/>
              </a:ext>
            </a:extLst>
          </p:cNvPr>
          <p:cNvSpPr/>
          <p:nvPr/>
        </p:nvSpPr>
        <p:spPr>
          <a:xfrm>
            <a:off x="6457625" y="859306"/>
            <a:ext cx="4243910" cy="1886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defRPr/>
            </a:pPr>
            <a:endParaRPr lang="en-US" sz="1800" dirty="0">
              <a:solidFill>
                <a:srgbClr val="242424"/>
              </a:solidFill>
              <a:latin typeface="-apple-system"/>
            </a:endParaRPr>
          </a:p>
          <a:p>
            <a:pPr algn="ctr"/>
            <a:endParaRPr lang="en-CA" dirty="0"/>
          </a:p>
        </p:txBody>
      </p:sp>
      <p:pic>
        <p:nvPicPr>
          <p:cNvPr id="20" name="Picture 19" descr="Logo&#10;&#10;Description automatically generated">
            <a:extLst>
              <a:ext uri="{FF2B5EF4-FFF2-40B4-BE49-F238E27FC236}">
                <a16:creationId xmlns:a16="http://schemas.microsoft.com/office/drawing/2014/main" id="{875D5FCC-301E-384C-1621-B5FAC779680A}"/>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843326" y="1344646"/>
            <a:ext cx="3561123" cy="1507353"/>
          </a:xfrm>
          <a:prstGeom prst="rect">
            <a:avLst/>
          </a:prstGeom>
        </p:spPr>
      </p:pic>
      <p:pic>
        <p:nvPicPr>
          <p:cNvPr id="23" name="Picture 22" descr="Logo, company name&#10;&#10;Description automatically generated">
            <a:extLst>
              <a:ext uri="{FF2B5EF4-FFF2-40B4-BE49-F238E27FC236}">
                <a16:creationId xmlns:a16="http://schemas.microsoft.com/office/drawing/2014/main" id="{A2A608E0-75BA-5B0B-81C6-CC116D34E0CC}"/>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719926" y="2230859"/>
            <a:ext cx="1574685" cy="1684270"/>
          </a:xfrm>
          <a:prstGeom prst="rect">
            <a:avLst/>
          </a:prstGeom>
        </p:spPr>
      </p:pic>
      <p:sp>
        <p:nvSpPr>
          <p:cNvPr id="24" name="TextBox 23">
            <a:extLst>
              <a:ext uri="{FF2B5EF4-FFF2-40B4-BE49-F238E27FC236}">
                <a16:creationId xmlns:a16="http://schemas.microsoft.com/office/drawing/2014/main" id="{E9C92FAA-4E5E-8435-3FD7-0CE7C98ED267}"/>
              </a:ext>
            </a:extLst>
          </p:cNvPr>
          <p:cNvSpPr txBox="1"/>
          <p:nvPr/>
        </p:nvSpPr>
        <p:spPr>
          <a:xfrm>
            <a:off x="1592717" y="8186348"/>
            <a:ext cx="3181739" cy="230832"/>
          </a:xfrm>
          <a:prstGeom prst="rect">
            <a:avLst/>
          </a:prstGeom>
          <a:noFill/>
        </p:spPr>
        <p:txBody>
          <a:bodyPr wrap="square" rtlCol="0">
            <a:spAutoFit/>
          </a:bodyPr>
          <a:lstStyle/>
          <a:p>
            <a:r>
              <a:rPr lang="en-CA" sz="900">
                <a:hlinkClick r:id="rId6" tooltip="https://www.pngall.com/google-drive-png"/>
              </a:rPr>
              <a:t>This Photo</a:t>
            </a:r>
            <a:r>
              <a:rPr lang="en-CA" sz="900"/>
              <a:t> by Unknown Author is licensed under </a:t>
            </a:r>
            <a:r>
              <a:rPr lang="en-CA" sz="900">
                <a:hlinkClick r:id="rId7" tooltip="https://creativecommons.org/licenses/by-nc/3.0/"/>
              </a:rPr>
              <a:t>CC BY-NC</a:t>
            </a:r>
            <a:endParaRPr lang="en-CA" sz="900"/>
          </a:p>
        </p:txBody>
      </p:sp>
      <p:sp>
        <p:nvSpPr>
          <p:cNvPr id="25" name="Rectangle 24">
            <a:extLst>
              <a:ext uri="{FF2B5EF4-FFF2-40B4-BE49-F238E27FC236}">
                <a16:creationId xmlns:a16="http://schemas.microsoft.com/office/drawing/2014/main" id="{67050220-04D8-BF51-3864-531E2EF95E25}"/>
              </a:ext>
            </a:extLst>
          </p:cNvPr>
          <p:cNvSpPr/>
          <p:nvPr/>
        </p:nvSpPr>
        <p:spPr>
          <a:xfrm>
            <a:off x="761379" y="1251203"/>
            <a:ext cx="4525347" cy="81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a:solidFill>
                  <a:srgbClr val="404040"/>
                </a:solidFill>
                <a:latin typeface="+mj-lt"/>
              </a:rPr>
              <a:t>Project Development Tools</a:t>
            </a:r>
          </a:p>
        </p:txBody>
      </p:sp>
      <p:pic>
        <p:nvPicPr>
          <p:cNvPr id="1030" name="Picture 6" descr="All About JupyterLab/Google Colab - PSU Institute for Computational and  Data Sciences | High Performance Computing at Penn State">
            <a:extLst>
              <a:ext uri="{FF2B5EF4-FFF2-40B4-BE49-F238E27FC236}">
                <a16:creationId xmlns:a16="http://schemas.microsoft.com/office/drawing/2014/main" id="{5123EBE5-1076-7F96-ACDB-66EE5611D2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663" y="4677852"/>
            <a:ext cx="2609153" cy="138928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A picture containing text, electronics, computer, display&#10;&#10;Description automatically generated">
            <a:extLst>
              <a:ext uri="{FF2B5EF4-FFF2-40B4-BE49-F238E27FC236}">
                <a16:creationId xmlns:a16="http://schemas.microsoft.com/office/drawing/2014/main" id="{EE99BA97-25FF-70B6-5F31-37F297A0E3D5}"/>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529384" y="2262020"/>
            <a:ext cx="2432922" cy="1621948"/>
          </a:xfrm>
          <a:prstGeom prst="rect">
            <a:avLst/>
          </a:prstGeom>
        </p:spPr>
      </p:pic>
      <p:sp>
        <p:nvSpPr>
          <p:cNvPr id="35" name="Rectangle 34">
            <a:extLst>
              <a:ext uri="{FF2B5EF4-FFF2-40B4-BE49-F238E27FC236}">
                <a16:creationId xmlns:a16="http://schemas.microsoft.com/office/drawing/2014/main" id="{72E8769D-BDA6-A0D9-5FA9-7BE613F0353F}"/>
              </a:ext>
            </a:extLst>
          </p:cNvPr>
          <p:cNvSpPr/>
          <p:nvPr/>
        </p:nvSpPr>
        <p:spPr>
          <a:xfrm>
            <a:off x="6848365" y="871672"/>
            <a:ext cx="3462430" cy="587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defRPr/>
            </a:pPr>
            <a:r>
              <a:rPr lang="en-US" sz="2400" b="1" dirty="0">
                <a:solidFill>
                  <a:srgbClr val="404040"/>
                </a:solidFill>
                <a:latin typeface="+mj-lt"/>
              </a:rPr>
              <a:t>Programming Tool</a:t>
            </a:r>
          </a:p>
        </p:txBody>
      </p:sp>
      <p:sp>
        <p:nvSpPr>
          <p:cNvPr id="42" name="Rectangle 41">
            <a:extLst>
              <a:ext uri="{FF2B5EF4-FFF2-40B4-BE49-F238E27FC236}">
                <a16:creationId xmlns:a16="http://schemas.microsoft.com/office/drawing/2014/main" id="{4AA23B7F-ED0C-0581-9CA2-CAD3969F5EA5}"/>
              </a:ext>
            </a:extLst>
          </p:cNvPr>
          <p:cNvSpPr/>
          <p:nvPr/>
        </p:nvSpPr>
        <p:spPr>
          <a:xfrm>
            <a:off x="7245118" y="2926173"/>
            <a:ext cx="3842157" cy="430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defRPr/>
            </a:pPr>
            <a:r>
              <a:rPr lang="en-US" sz="2400" b="1" dirty="0">
                <a:solidFill>
                  <a:srgbClr val="404040"/>
                </a:solidFill>
                <a:latin typeface="+mj-lt"/>
              </a:rPr>
              <a:t>Communication Tools</a:t>
            </a:r>
          </a:p>
        </p:txBody>
      </p:sp>
      <p:pic>
        <p:nvPicPr>
          <p:cNvPr id="1032" name="Picture 8" descr="Microsoft Teams Logo and symbol, meaning, history, PNG, brand">
            <a:extLst>
              <a:ext uri="{FF2B5EF4-FFF2-40B4-BE49-F238E27FC236}">
                <a16:creationId xmlns:a16="http://schemas.microsoft.com/office/drawing/2014/main" id="{EE0379B6-5F30-8596-8192-5C1BA666971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96976" y="3585774"/>
            <a:ext cx="1857588" cy="104024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Outlook Logo and symbol, meaning, history, PNG, brand">
            <a:extLst>
              <a:ext uri="{FF2B5EF4-FFF2-40B4-BE49-F238E27FC236}">
                <a16:creationId xmlns:a16="http://schemas.microsoft.com/office/drawing/2014/main" id="{1483036B-D7B9-F411-FEDD-09C2B0CE68A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24882" y="3510872"/>
            <a:ext cx="1994838" cy="111710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icrosoft Word Logo Vector Art, Icons, and Graphics for Free Download">
            <a:extLst>
              <a:ext uri="{FF2B5EF4-FFF2-40B4-BE49-F238E27FC236}">
                <a16:creationId xmlns:a16="http://schemas.microsoft.com/office/drawing/2014/main" id="{288586B2-D2A2-C048-A082-331449A61A6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75510" y="4794768"/>
            <a:ext cx="3381375" cy="13525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 Deep Dive Into GitHub Actions. Learn about the architecture of… | by  Deborah D | Better Programming">
            <a:extLst>
              <a:ext uri="{FF2B5EF4-FFF2-40B4-BE49-F238E27FC236}">
                <a16:creationId xmlns:a16="http://schemas.microsoft.com/office/drawing/2014/main" id="{A2E181BB-3272-5D80-51FF-A513FB0881FC}"/>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258444" y="4590515"/>
            <a:ext cx="2516118" cy="1389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468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16B6-7DC6-46DF-93EF-BE4556430BC2}"/>
              </a:ext>
            </a:extLst>
          </p:cNvPr>
          <p:cNvSpPr>
            <a:spLocks noGrp="1"/>
          </p:cNvSpPr>
          <p:nvPr>
            <p:ph type="title"/>
          </p:nvPr>
        </p:nvSpPr>
        <p:spPr>
          <a:xfrm>
            <a:off x="2548394" y="332974"/>
            <a:ext cx="6902380" cy="387798"/>
          </a:xfrm>
        </p:spPr>
        <p:txBody>
          <a:bodyPr/>
          <a:lstStyle/>
          <a:p>
            <a:r>
              <a:rPr lang="en-GB" sz="2800" b="1" cap="none" dirty="0">
                <a:solidFill>
                  <a:srgbClr val="CE295E"/>
                </a:solidFill>
              </a:rPr>
              <a:t>Tools and Technology</a:t>
            </a:r>
          </a:p>
        </p:txBody>
      </p:sp>
      <p:sp>
        <p:nvSpPr>
          <p:cNvPr id="3" name="Footer Placeholder 2">
            <a:extLst>
              <a:ext uri="{FF2B5EF4-FFF2-40B4-BE49-F238E27FC236}">
                <a16:creationId xmlns:a16="http://schemas.microsoft.com/office/drawing/2014/main" id="{C3836DC5-8C1F-49F1-9C92-4B4A9BE26B5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E295E"/>
                </a:solidFill>
                <a:effectLst/>
                <a:uLnTx/>
                <a:uFillTx/>
                <a:latin typeface="Segoe UI Light"/>
                <a:ea typeface="+mn-ea"/>
                <a:cs typeface="+mn-cs"/>
              </a:rPr>
              <a:t>Group 18</a:t>
            </a:r>
          </a:p>
        </p:txBody>
      </p:sp>
      <p:sp>
        <p:nvSpPr>
          <p:cNvPr id="4" name="Slide Number Placeholder 3">
            <a:extLst>
              <a:ext uri="{FF2B5EF4-FFF2-40B4-BE49-F238E27FC236}">
                <a16:creationId xmlns:a16="http://schemas.microsoft.com/office/drawing/2014/main" id="{BB0A5AF2-0E96-4AEE-B736-74E5E3A6881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FD50806-BABF-4915-9689-3B9956D1C75C}" type="slidenum">
              <a:rPr kumimoji="0" lang="en-US" sz="1000" b="0" i="0" u="none" strike="noStrike" kern="1200" cap="none" spc="0" normalizeH="0" baseline="0" noProof="0" smtClean="0">
                <a:ln>
                  <a:noFill/>
                </a:ln>
                <a:solidFill>
                  <a:srgbClr val="FFFFFF"/>
                </a:solidFill>
                <a:effectLst/>
                <a:uLnTx/>
                <a:uFillTx/>
                <a:latin typeface="Segoe UI Ligh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9" name="Content Placeholder 2">
            <a:extLst>
              <a:ext uri="{FF2B5EF4-FFF2-40B4-BE49-F238E27FC236}">
                <a16:creationId xmlns:a16="http://schemas.microsoft.com/office/drawing/2014/main" id="{26269E29-52B1-4329-BDEC-157768C3E558}"/>
              </a:ext>
            </a:extLst>
          </p:cNvPr>
          <p:cNvSpPr txBox="1">
            <a:spLocks/>
          </p:cNvSpPr>
          <p:nvPr/>
        </p:nvSpPr>
        <p:spPr>
          <a:xfrm>
            <a:off x="4180114" y="1965025"/>
            <a:ext cx="3181739" cy="43704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defRPr/>
            </a:pP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Content Placeholder 2">
            <a:extLst>
              <a:ext uri="{FF2B5EF4-FFF2-40B4-BE49-F238E27FC236}">
                <a16:creationId xmlns:a16="http://schemas.microsoft.com/office/drawing/2014/main" id="{1185A0A5-ECC8-46B9-AE6D-4552D0D58BBE}"/>
              </a:ext>
            </a:extLst>
          </p:cNvPr>
          <p:cNvSpPr txBox="1">
            <a:spLocks/>
          </p:cNvSpPr>
          <p:nvPr/>
        </p:nvSpPr>
        <p:spPr>
          <a:xfrm>
            <a:off x="7302138" y="1965025"/>
            <a:ext cx="3901441" cy="41123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EABAA0F6-2ACC-4123-953A-F8B9C4AFEEE4}"/>
              </a:ext>
            </a:extLst>
          </p:cNvPr>
          <p:cNvSpPr txBox="1">
            <a:spLocks/>
          </p:cNvSpPr>
          <p:nvPr/>
        </p:nvSpPr>
        <p:spPr>
          <a:xfrm>
            <a:off x="7940836" y="1085460"/>
            <a:ext cx="2759373" cy="503853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defRPr/>
            </a:pP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Rectangle: Rounded Corners 15">
            <a:extLst>
              <a:ext uri="{FF2B5EF4-FFF2-40B4-BE49-F238E27FC236}">
                <a16:creationId xmlns:a16="http://schemas.microsoft.com/office/drawing/2014/main" id="{B8C7F89D-8F61-CA9D-6C70-964455915D27}"/>
              </a:ext>
            </a:extLst>
          </p:cNvPr>
          <p:cNvSpPr/>
          <p:nvPr/>
        </p:nvSpPr>
        <p:spPr>
          <a:xfrm>
            <a:off x="-1" y="1054629"/>
            <a:ext cx="6615445" cy="5273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p>
        </p:txBody>
      </p:sp>
      <p:sp>
        <p:nvSpPr>
          <p:cNvPr id="17" name="Rectangle: Rounded Corners 16">
            <a:extLst>
              <a:ext uri="{FF2B5EF4-FFF2-40B4-BE49-F238E27FC236}">
                <a16:creationId xmlns:a16="http://schemas.microsoft.com/office/drawing/2014/main" id="{7C5109EB-96A2-BD70-BBAB-F96A4FC8F13E}"/>
              </a:ext>
            </a:extLst>
          </p:cNvPr>
          <p:cNvSpPr/>
          <p:nvPr/>
        </p:nvSpPr>
        <p:spPr>
          <a:xfrm>
            <a:off x="6718041" y="1085461"/>
            <a:ext cx="4674636" cy="5273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defRPr/>
            </a:pPr>
            <a:endParaRPr lang="en-US" sz="1800" b="1" dirty="0">
              <a:solidFill>
                <a:srgbClr val="CE295E"/>
              </a:solidFill>
              <a:latin typeface="+mj-lt"/>
            </a:endParaRPr>
          </a:p>
          <a:p>
            <a:pPr algn="ctr"/>
            <a:endParaRPr lang="en-CA" dirty="0"/>
          </a:p>
        </p:txBody>
      </p:sp>
      <p:sp>
        <p:nvSpPr>
          <p:cNvPr id="25" name="Rectangle 24">
            <a:extLst>
              <a:ext uri="{FF2B5EF4-FFF2-40B4-BE49-F238E27FC236}">
                <a16:creationId xmlns:a16="http://schemas.microsoft.com/office/drawing/2014/main" id="{67050220-04D8-BF51-3864-531E2EF95E25}"/>
              </a:ext>
            </a:extLst>
          </p:cNvPr>
          <p:cNvSpPr/>
          <p:nvPr/>
        </p:nvSpPr>
        <p:spPr>
          <a:xfrm>
            <a:off x="1015391" y="1062134"/>
            <a:ext cx="4525347" cy="620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defRPr/>
            </a:pPr>
            <a:r>
              <a:rPr lang="en-CA" sz="2400" b="1" dirty="0">
                <a:solidFill>
                  <a:srgbClr val="404040"/>
                </a:solidFill>
                <a:latin typeface="+mj-lt"/>
              </a:rPr>
              <a:t>Technological skills adapted</a:t>
            </a:r>
          </a:p>
        </p:txBody>
      </p:sp>
      <p:sp>
        <p:nvSpPr>
          <p:cNvPr id="42" name="Rectangle 41">
            <a:extLst>
              <a:ext uri="{FF2B5EF4-FFF2-40B4-BE49-F238E27FC236}">
                <a16:creationId xmlns:a16="http://schemas.microsoft.com/office/drawing/2014/main" id="{4AA23B7F-ED0C-0581-9CA2-CAD3969F5EA5}"/>
              </a:ext>
            </a:extLst>
          </p:cNvPr>
          <p:cNvSpPr/>
          <p:nvPr/>
        </p:nvSpPr>
        <p:spPr>
          <a:xfrm>
            <a:off x="7665987" y="1095041"/>
            <a:ext cx="3309070" cy="430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defRPr/>
            </a:pPr>
            <a:r>
              <a:rPr lang="en-US" sz="2400" b="1" dirty="0">
                <a:solidFill>
                  <a:srgbClr val="404040"/>
                </a:solidFill>
                <a:latin typeface="+mj-lt"/>
              </a:rPr>
              <a:t>Python Libraries</a:t>
            </a:r>
          </a:p>
        </p:txBody>
      </p:sp>
      <p:sp>
        <p:nvSpPr>
          <p:cNvPr id="26" name="Content Placeholder 2">
            <a:extLst>
              <a:ext uri="{FF2B5EF4-FFF2-40B4-BE49-F238E27FC236}">
                <a16:creationId xmlns:a16="http://schemas.microsoft.com/office/drawing/2014/main" id="{EF772C3B-5BDE-DF5D-0AC2-05A4D00918A4}"/>
              </a:ext>
            </a:extLst>
          </p:cNvPr>
          <p:cNvSpPr txBox="1">
            <a:spLocks/>
          </p:cNvSpPr>
          <p:nvPr/>
        </p:nvSpPr>
        <p:spPr>
          <a:xfrm>
            <a:off x="149290" y="2114287"/>
            <a:ext cx="3181739" cy="14421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en-CA"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defRPr/>
            </a:pPr>
            <a:r>
              <a:rPr lang="en-CA" sz="1800" b="1" dirty="0">
                <a:effectLst/>
                <a:latin typeface="Calibri" panose="020F0502020204030204" pitchFamily="34" charset="0"/>
                <a:ea typeface="Times New Roman" panose="02020603050405020304" pitchFamily="18" charset="0"/>
                <a:cs typeface="Times New Roman" panose="02020603050405020304" pitchFamily="18" charset="0"/>
              </a:rPr>
              <a:t>Deep leaning Architectures</a:t>
            </a:r>
          </a:p>
          <a:p>
            <a:pPr marL="0" indent="0">
              <a:buNone/>
              <a:defRPr/>
            </a:pPr>
            <a:r>
              <a:rPr lang="en-CA" sz="1800" b="1" dirty="0">
                <a:latin typeface="Calibri" panose="020F0502020204030204" pitchFamily="34" charset="0"/>
                <a:ea typeface="Times New Roman" panose="02020603050405020304" pitchFamily="18" charset="0"/>
                <a:cs typeface="Times New Roman" panose="02020603050405020304" pitchFamily="18" charset="0"/>
              </a:rPr>
              <a:t>               CNN + LSTM</a:t>
            </a:r>
          </a:p>
          <a:p>
            <a:pPr marL="0" indent="0">
              <a:buNone/>
              <a:defRPr/>
            </a:pPr>
            <a:endParaRPr lang="en-CA" sz="1800"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defRPr/>
            </a:pPr>
            <a:endParaRPr lang="en-CA" sz="1800"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defRPr/>
            </a:pPr>
            <a:endParaRPr lang="en-CA"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defRPr/>
            </a:pP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defRPr/>
            </a:pP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52" name="Picture 4" descr="Introduction - OpenCV Tutorial C++">
            <a:extLst>
              <a:ext uri="{FF2B5EF4-FFF2-40B4-BE49-F238E27FC236}">
                <a16:creationId xmlns:a16="http://schemas.microsoft.com/office/drawing/2014/main" id="{9A9A5E87-F213-FF0D-A95A-3B7D674C9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1525" y="2470895"/>
            <a:ext cx="1857667" cy="164003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erkenalan dengan Matplotlib dan implementasinya - Kotakode.com | Komunitas  Developer Indonesia">
            <a:extLst>
              <a:ext uri="{FF2B5EF4-FFF2-40B4-BE49-F238E27FC236}">
                <a16:creationId xmlns:a16="http://schemas.microsoft.com/office/drawing/2014/main" id="{DDBD04A8-A141-C2F0-B2C6-BF2A98FED6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1853" y="1618469"/>
            <a:ext cx="2756502" cy="130215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023A2BB-1EEB-7950-A3CE-429DC447C5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2468" y="4032658"/>
            <a:ext cx="2554577" cy="103485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ow to create NumPy arrays from scratch? | by Tanu N Prabhu | Towards Data  Science">
            <a:extLst>
              <a:ext uri="{FF2B5EF4-FFF2-40B4-BE49-F238E27FC236}">
                <a16:creationId xmlns:a16="http://schemas.microsoft.com/office/drawing/2014/main" id="{A824FE2E-7224-E285-B1F4-2D3709D97D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2973" y="5199325"/>
            <a:ext cx="2821635" cy="1128654"/>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20AD1684-A35B-8C46-2306-0F136CDB27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8814" y="2706634"/>
            <a:ext cx="1715507" cy="925028"/>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Training and Serving ML models with tf.keras — The TensorFlow Blog">
            <a:extLst>
              <a:ext uri="{FF2B5EF4-FFF2-40B4-BE49-F238E27FC236}">
                <a16:creationId xmlns:a16="http://schemas.microsoft.com/office/drawing/2014/main" id="{2763A927-910A-E136-FA33-A187BD95302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738" y="4057693"/>
            <a:ext cx="4772449" cy="201964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It's Deep Learning Times: A New Frontier of Data | by Sunpark | Towards  Data Science">
            <a:extLst>
              <a:ext uri="{FF2B5EF4-FFF2-40B4-BE49-F238E27FC236}">
                <a16:creationId xmlns:a16="http://schemas.microsoft.com/office/drawing/2014/main" id="{9ED6E0A5-440A-6B9B-6380-CF9A7749D4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59036" y="1780876"/>
            <a:ext cx="3357887" cy="2460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359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16B6-7DC6-46DF-93EF-BE4556430BC2}"/>
              </a:ext>
            </a:extLst>
          </p:cNvPr>
          <p:cNvSpPr>
            <a:spLocks noGrp="1"/>
          </p:cNvSpPr>
          <p:nvPr>
            <p:ph type="title"/>
          </p:nvPr>
        </p:nvSpPr>
        <p:spPr>
          <a:xfrm>
            <a:off x="1436914" y="381255"/>
            <a:ext cx="6902380" cy="443198"/>
          </a:xfrm>
        </p:spPr>
        <p:txBody>
          <a:bodyPr/>
          <a:lstStyle/>
          <a:p>
            <a:r>
              <a:rPr lang="en-GB" sz="3200" b="1" cap="none" dirty="0">
                <a:solidFill>
                  <a:srgbClr val="CE295E"/>
                </a:solidFill>
              </a:rPr>
              <a:t>Exploratory Data Analysis</a:t>
            </a:r>
          </a:p>
        </p:txBody>
      </p:sp>
      <p:sp>
        <p:nvSpPr>
          <p:cNvPr id="3" name="Footer Placeholder 2">
            <a:extLst>
              <a:ext uri="{FF2B5EF4-FFF2-40B4-BE49-F238E27FC236}">
                <a16:creationId xmlns:a16="http://schemas.microsoft.com/office/drawing/2014/main" id="{C3836DC5-8C1F-49F1-9C92-4B4A9BE26B5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E295E"/>
                </a:solidFill>
                <a:effectLst/>
                <a:uLnTx/>
                <a:uFillTx/>
                <a:latin typeface="Segoe UI Light"/>
                <a:ea typeface="+mn-ea"/>
                <a:cs typeface="+mn-cs"/>
              </a:rPr>
              <a:t>Group 18</a:t>
            </a:r>
          </a:p>
        </p:txBody>
      </p:sp>
      <p:sp>
        <p:nvSpPr>
          <p:cNvPr id="4" name="Slide Number Placeholder 3">
            <a:extLst>
              <a:ext uri="{FF2B5EF4-FFF2-40B4-BE49-F238E27FC236}">
                <a16:creationId xmlns:a16="http://schemas.microsoft.com/office/drawing/2014/main" id="{BB0A5AF2-0E96-4AEE-B736-74E5E3A6881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FD50806-BABF-4915-9689-3B9956D1C75C}" type="slidenum">
              <a:rPr kumimoji="0" lang="en-US" sz="1000" b="0" i="0" u="none" strike="noStrike" kern="1200" cap="none" spc="0" normalizeH="0" baseline="0" noProof="0" smtClean="0">
                <a:ln>
                  <a:noFill/>
                </a:ln>
                <a:solidFill>
                  <a:srgbClr val="FFFFFF"/>
                </a:solidFill>
                <a:effectLst/>
                <a:uLnTx/>
                <a:uFillTx/>
                <a:latin typeface="Segoe UI Ligh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Rectangle: Rounded Corners 6">
            <a:extLst>
              <a:ext uri="{FF2B5EF4-FFF2-40B4-BE49-F238E27FC236}">
                <a16:creationId xmlns:a16="http://schemas.microsoft.com/office/drawing/2014/main" id="{B513D64A-FDA0-B07F-D02C-AD05144C4F02}"/>
              </a:ext>
            </a:extLst>
          </p:cNvPr>
          <p:cNvSpPr/>
          <p:nvPr/>
        </p:nvSpPr>
        <p:spPr>
          <a:xfrm>
            <a:off x="1436914" y="1393770"/>
            <a:ext cx="2962408" cy="817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solidFill>
                  <a:srgbClr val="CE295E"/>
                </a:solidFill>
                <a:effectLst/>
                <a:latin typeface="Calibri" panose="020F0502020204030204" pitchFamily="34" charset="0"/>
                <a:ea typeface="Calibri" panose="020F0502020204030204" pitchFamily="34" charset="0"/>
                <a:cs typeface="Times New Roman" panose="02020603050405020304" pitchFamily="18" charset="0"/>
              </a:rPr>
              <a:t>Incidents are labeled</a:t>
            </a:r>
          </a:p>
        </p:txBody>
      </p:sp>
      <p:sp>
        <p:nvSpPr>
          <p:cNvPr id="11" name="Rectangle: Rounded Corners 10">
            <a:extLst>
              <a:ext uri="{FF2B5EF4-FFF2-40B4-BE49-F238E27FC236}">
                <a16:creationId xmlns:a16="http://schemas.microsoft.com/office/drawing/2014/main" id="{20C9AAA3-369C-51B3-DCE8-5B72F8D25550}"/>
              </a:ext>
            </a:extLst>
          </p:cNvPr>
          <p:cNvSpPr/>
          <p:nvPr/>
        </p:nvSpPr>
        <p:spPr>
          <a:xfrm>
            <a:off x="209572" y="2821185"/>
            <a:ext cx="3747495" cy="491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solidFill>
                  <a:srgbClr val="CE295E"/>
                </a:solidFill>
                <a:latin typeface="Calibri" panose="020F0502020204030204" pitchFamily="34" charset="0"/>
                <a:ea typeface="Calibri" panose="020F0502020204030204" pitchFamily="34" charset="0"/>
                <a:cs typeface="Times New Roman" panose="02020603050405020304" pitchFamily="18" charset="0"/>
              </a:rPr>
              <a:t>Convert into Categorical</a:t>
            </a:r>
            <a:endParaRPr lang="en-CA" sz="2800" dirty="0">
              <a:solidFill>
                <a:srgbClr val="CE295E"/>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Content Placeholder 2">
            <a:extLst>
              <a:ext uri="{FF2B5EF4-FFF2-40B4-BE49-F238E27FC236}">
                <a16:creationId xmlns:a16="http://schemas.microsoft.com/office/drawing/2014/main" id="{DDD3A630-F0FF-E2DC-BE45-637A451DB26D}"/>
              </a:ext>
            </a:extLst>
          </p:cNvPr>
          <p:cNvSpPr txBox="1">
            <a:spLocks/>
          </p:cNvSpPr>
          <p:nvPr/>
        </p:nvSpPr>
        <p:spPr>
          <a:xfrm>
            <a:off x="466531" y="3446988"/>
            <a:ext cx="3747495" cy="817017"/>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600" b="1" dirty="0">
                <a:latin typeface="+mj-lt"/>
              </a:rPr>
              <a:t>Good Incidents: True Positives -1</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r>
              <a:rPr lang="en-CA" sz="1600" b="1" dirty="0">
                <a:latin typeface="+mj-lt"/>
              </a:rPr>
              <a:t>Bad incidents: True Negatives -0</a:t>
            </a:r>
          </a:p>
          <a:p>
            <a:r>
              <a:rPr lang="en-CA" sz="1600" b="1" dirty="0">
                <a:latin typeface="+mj-lt"/>
              </a:rPr>
              <a:t>No incidents: True Negatives -2</a:t>
            </a:r>
          </a:p>
          <a:p>
            <a:endParaRPr lang="en-CA" sz="1600" b="1" dirty="0">
              <a:latin typeface="+mj-lt"/>
            </a:endParaRPr>
          </a:p>
          <a:p>
            <a:pPr marL="0" indent="0">
              <a:buNone/>
              <a:defRPr/>
            </a:pP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Content Placeholder 2">
            <a:extLst>
              <a:ext uri="{FF2B5EF4-FFF2-40B4-BE49-F238E27FC236}">
                <a16:creationId xmlns:a16="http://schemas.microsoft.com/office/drawing/2014/main" id="{E9B91E40-EC68-AD7C-E638-4F38ECACD71B}"/>
              </a:ext>
            </a:extLst>
          </p:cNvPr>
          <p:cNvSpPr txBox="1">
            <a:spLocks/>
          </p:cNvSpPr>
          <p:nvPr/>
        </p:nvSpPr>
        <p:spPr>
          <a:xfrm>
            <a:off x="691840" y="4611498"/>
            <a:ext cx="4026039" cy="160317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CA" sz="1400" b="1" dirty="0">
                <a:latin typeface="Calibri" panose="020F0502020204030204" pitchFamily="34" charset="0"/>
                <a:cs typeface="Times New Roman" panose="02020603050405020304" pitchFamily="18" charset="0"/>
              </a:rPr>
              <a:t>Good incidents : 174</a:t>
            </a:r>
          </a:p>
          <a:p>
            <a:pPr marL="0" indent="0">
              <a:buNone/>
              <a:defRPr/>
            </a:pPr>
            <a:r>
              <a:rPr lang="en-CA" sz="1400" b="1" dirty="0">
                <a:latin typeface="Calibri" panose="020F0502020204030204" pitchFamily="34" charset="0"/>
                <a:cs typeface="Times New Roman" panose="02020603050405020304" pitchFamily="18" charset="0"/>
              </a:rPr>
              <a:t>Bad Incidents : 160</a:t>
            </a:r>
          </a:p>
          <a:p>
            <a:pPr marL="0" indent="0">
              <a:buNone/>
              <a:defRPr/>
            </a:pPr>
            <a:r>
              <a:rPr lang="en-CA" sz="1400" b="1" dirty="0">
                <a:latin typeface="Calibri" panose="020F0502020204030204" pitchFamily="34" charset="0"/>
                <a:cs typeface="Times New Roman" panose="02020603050405020304" pitchFamily="18" charset="0"/>
              </a:rPr>
              <a:t>No Incidents : 136</a:t>
            </a:r>
          </a:p>
          <a:p>
            <a:pPr marL="0" indent="0">
              <a:buNone/>
              <a:defRPr/>
            </a:pPr>
            <a:r>
              <a:rPr lang="en-CA" sz="1400" b="1" dirty="0">
                <a:latin typeface="Calibri" panose="020F0502020204030204" pitchFamily="34" charset="0"/>
                <a:cs typeface="Times New Roman" panose="02020603050405020304" pitchFamily="18" charset="0"/>
              </a:rPr>
              <a:t>Total : 470</a:t>
            </a:r>
          </a:p>
          <a:p>
            <a:pPr marL="0" indent="0">
              <a:buNone/>
              <a:defRPr/>
            </a:pPr>
            <a:endParaRPr lang="en-CA" sz="2000" b="1" dirty="0">
              <a:latin typeface="Calibri" panose="020F0502020204030204" pitchFamily="34" charset="0"/>
              <a:cs typeface="Times New Roman" panose="02020603050405020304" pitchFamily="18" charset="0"/>
            </a:endParaRPr>
          </a:p>
          <a:p>
            <a:pPr marL="0" indent="0">
              <a:buNone/>
              <a:defRPr/>
            </a:pPr>
            <a:endParaRPr lang="en-US" sz="2000" b="1" dirty="0">
              <a:solidFill>
                <a:srgbClr val="CE295E"/>
              </a:solidFill>
              <a:latin typeface="+mj-lt"/>
            </a:endParaRPr>
          </a:p>
          <a:p>
            <a:pPr marL="0" indent="0">
              <a:buNone/>
              <a:defRPr/>
            </a:pPr>
            <a:endParaRPr lang="en-CA" sz="1800" dirty="0">
              <a:latin typeface="Calibri" panose="020F0502020204030204" pitchFamily="34" charset="0"/>
              <a:cs typeface="Times New Roman" panose="02020603050405020304" pitchFamily="18" charset="0"/>
            </a:endParaRPr>
          </a:p>
          <a:p>
            <a:pPr marL="0" indent="0">
              <a:buNone/>
              <a:defRPr/>
            </a:pPr>
            <a:endParaRPr lang="en-CA" sz="1800" dirty="0">
              <a:latin typeface="Calibri" panose="020F0502020204030204" pitchFamily="34" charset="0"/>
              <a:cs typeface="Times New Roman" panose="02020603050405020304" pitchFamily="18" charset="0"/>
            </a:endParaRPr>
          </a:p>
          <a:p>
            <a:pPr marL="0" indent="0">
              <a:buNone/>
              <a:defRPr/>
            </a:pPr>
            <a:endParaRPr lang="en-CA"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defRPr/>
            </a:pP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defRPr/>
            </a:pP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B0B9FC48-691B-0D12-2913-5CDA40316B01}"/>
              </a:ext>
            </a:extLst>
          </p:cNvPr>
          <p:cNvPicPr>
            <a:picLocks noChangeAspect="1"/>
          </p:cNvPicPr>
          <p:nvPr/>
        </p:nvPicPr>
        <p:blipFill>
          <a:blip r:embed="rId3"/>
          <a:stretch>
            <a:fillRect/>
          </a:stretch>
        </p:blipFill>
        <p:spPr>
          <a:xfrm>
            <a:off x="4487539" y="1085937"/>
            <a:ext cx="7399661" cy="1432684"/>
          </a:xfrm>
          <a:prstGeom prst="rect">
            <a:avLst/>
          </a:prstGeom>
        </p:spPr>
      </p:pic>
      <p:pic>
        <p:nvPicPr>
          <p:cNvPr id="14" name="Picture 13">
            <a:extLst>
              <a:ext uri="{FF2B5EF4-FFF2-40B4-BE49-F238E27FC236}">
                <a16:creationId xmlns:a16="http://schemas.microsoft.com/office/drawing/2014/main" id="{959FF73C-665B-D9AD-36C9-B768FBC7FE9C}"/>
              </a:ext>
            </a:extLst>
          </p:cNvPr>
          <p:cNvPicPr>
            <a:picLocks noChangeAspect="1"/>
          </p:cNvPicPr>
          <p:nvPr/>
        </p:nvPicPr>
        <p:blipFill>
          <a:blip r:embed="rId4"/>
          <a:stretch>
            <a:fillRect/>
          </a:stretch>
        </p:blipFill>
        <p:spPr>
          <a:xfrm>
            <a:off x="4303830" y="2599610"/>
            <a:ext cx="7042193" cy="3749365"/>
          </a:xfrm>
          <a:prstGeom prst="rect">
            <a:avLst/>
          </a:prstGeom>
        </p:spPr>
      </p:pic>
    </p:spTree>
    <p:extLst>
      <p:ext uri="{BB962C8B-B14F-4D97-AF65-F5344CB8AC3E}">
        <p14:creationId xmlns:p14="http://schemas.microsoft.com/office/powerpoint/2010/main" val="1433020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16B6-7DC6-46DF-93EF-BE4556430BC2}"/>
              </a:ext>
            </a:extLst>
          </p:cNvPr>
          <p:cNvSpPr>
            <a:spLocks noGrp="1"/>
          </p:cNvSpPr>
          <p:nvPr>
            <p:ph type="title"/>
          </p:nvPr>
        </p:nvSpPr>
        <p:spPr>
          <a:xfrm>
            <a:off x="1436914" y="381255"/>
            <a:ext cx="6902380" cy="443198"/>
          </a:xfrm>
        </p:spPr>
        <p:txBody>
          <a:bodyPr/>
          <a:lstStyle/>
          <a:p>
            <a:r>
              <a:rPr lang="en-GB" sz="3200" b="1" cap="none" dirty="0">
                <a:solidFill>
                  <a:srgbClr val="CE295E"/>
                </a:solidFill>
              </a:rPr>
              <a:t>Exploratory Data Analysis</a:t>
            </a:r>
          </a:p>
        </p:txBody>
      </p:sp>
      <p:sp>
        <p:nvSpPr>
          <p:cNvPr id="3" name="Footer Placeholder 2">
            <a:extLst>
              <a:ext uri="{FF2B5EF4-FFF2-40B4-BE49-F238E27FC236}">
                <a16:creationId xmlns:a16="http://schemas.microsoft.com/office/drawing/2014/main" id="{C3836DC5-8C1F-49F1-9C92-4B4A9BE26B5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E295E"/>
                </a:solidFill>
                <a:effectLst/>
                <a:uLnTx/>
                <a:uFillTx/>
                <a:latin typeface="Segoe UI Light"/>
                <a:ea typeface="+mn-ea"/>
                <a:cs typeface="+mn-cs"/>
              </a:rPr>
              <a:t>Group 18</a:t>
            </a:r>
          </a:p>
        </p:txBody>
      </p:sp>
      <p:sp>
        <p:nvSpPr>
          <p:cNvPr id="4" name="Slide Number Placeholder 3">
            <a:extLst>
              <a:ext uri="{FF2B5EF4-FFF2-40B4-BE49-F238E27FC236}">
                <a16:creationId xmlns:a16="http://schemas.microsoft.com/office/drawing/2014/main" id="{BB0A5AF2-0E96-4AEE-B736-74E5E3A6881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FD50806-BABF-4915-9689-3B9956D1C75C}" type="slidenum">
              <a:rPr kumimoji="0" lang="en-US" sz="1000" b="0" i="0" u="none" strike="noStrike" kern="1200" cap="none" spc="0" normalizeH="0" baseline="0" noProof="0" smtClean="0">
                <a:ln>
                  <a:noFill/>
                </a:ln>
                <a:solidFill>
                  <a:srgbClr val="FFFFFF"/>
                </a:solidFill>
                <a:effectLst/>
                <a:uLnTx/>
                <a:uFillTx/>
                <a:latin typeface="Segoe UI Ligh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sz="10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Rectangle: Rounded Corners 6">
            <a:extLst>
              <a:ext uri="{FF2B5EF4-FFF2-40B4-BE49-F238E27FC236}">
                <a16:creationId xmlns:a16="http://schemas.microsoft.com/office/drawing/2014/main" id="{B513D64A-FDA0-B07F-D02C-AD05144C4F02}"/>
              </a:ext>
            </a:extLst>
          </p:cNvPr>
          <p:cNvSpPr/>
          <p:nvPr/>
        </p:nvSpPr>
        <p:spPr>
          <a:xfrm>
            <a:off x="1436914" y="1094183"/>
            <a:ext cx="4659086" cy="817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rgbClr val="CE295E"/>
                </a:solidFill>
                <a:latin typeface="Calibri" panose="020F0502020204030204" pitchFamily="34" charset="0"/>
                <a:ea typeface="Calibri" panose="020F0502020204030204" pitchFamily="34" charset="0"/>
                <a:cs typeface="Times New Roman" panose="02020603050405020304" pitchFamily="18" charset="0"/>
              </a:rPr>
              <a:t>Image data representation is in a sequence as an incident</a:t>
            </a:r>
            <a:endParaRPr lang="en-CA" sz="2800" b="1" dirty="0">
              <a:solidFill>
                <a:srgbClr val="CE295E"/>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20C9AAA3-369C-51B3-DCE8-5B72F8D25550}"/>
              </a:ext>
            </a:extLst>
          </p:cNvPr>
          <p:cNvSpPr/>
          <p:nvPr/>
        </p:nvSpPr>
        <p:spPr>
          <a:xfrm>
            <a:off x="81432" y="2209014"/>
            <a:ext cx="6014568" cy="1203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b="1" dirty="0">
                <a:solidFill>
                  <a:schemeClr val="tx1"/>
                </a:solidFill>
                <a:latin typeface="Calibri" panose="020F0502020204030204" pitchFamily="34" charset="0"/>
                <a:cs typeface="Times New Roman" panose="02020603050405020304" pitchFamily="18" charset="0"/>
              </a:rPr>
              <a:t>1.Convert image into 2D Array(matrix)</a:t>
            </a:r>
          </a:p>
          <a:p>
            <a:r>
              <a:rPr lang="en-CA" b="1" dirty="0">
                <a:solidFill>
                  <a:schemeClr val="tx1"/>
                </a:solidFill>
                <a:latin typeface="Calibri" panose="020F0502020204030204" pitchFamily="34" charset="0"/>
                <a:cs typeface="Times New Roman" panose="02020603050405020304" pitchFamily="18" charset="0"/>
              </a:rPr>
              <a:t>2. Convert sequences of images into list of array of incidents</a:t>
            </a:r>
          </a:p>
          <a:p>
            <a:r>
              <a:rPr lang="en-CA" b="1" dirty="0">
                <a:solidFill>
                  <a:schemeClr val="tx1"/>
                </a:solidFill>
                <a:latin typeface="Calibri" panose="020F0502020204030204" pitchFamily="34" charset="0"/>
                <a:cs typeface="Times New Roman" panose="02020603050405020304" pitchFamily="18" charset="0"/>
              </a:rPr>
              <a:t>3.Convert all incidents into 1 dimensional</a:t>
            </a:r>
          </a:p>
        </p:txBody>
      </p:sp>
      <p:sp>
        <p:nvSpPr>
          <p:cNvPr id="15" name="Rectangle: Rounded Corners 14">
            <a:extLst>
              <a:ext uri="{FF2B5EF4-FFF2-40B4-BE49-F238E27FC236}">
                <a16:creationId xmlns:a16="http://schemas.microsoft.com/office/drawing/2014/main" id="{CA904D6F-4E9F-AC30-A076-A21D5D00D274}"/>
              </a:ext>
            </a:extLst>
          </p:cNvPr>
          <p:cNvSpPr/>
          <p:nvPr/>
        </p:nvSpPr>
        <p:spPr>
          <a:xfrm>
            <a:off x="147111" y="3710048"/>
            <a:ext cx="5979369" cy="23730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a:solidFill>
                  <a:schemeClr val="tx1"/>
                </a:solidFill>
                <a:latin typeface="Calibri" panose="020F0502020204030204" pitchFamily="34" charset="0"/>
                <a:ea typeface="Calibri" panose="020F0502020204030204" pitchFamily="34" charset="0"/>
                <a:cs typeface="Times New Roman" panose="02020603050405020304" pitchFamily="18" charset="0"/>
              </a:rPr>
              <a:t>Image Resize = 112*112</a:t>
            </a:r>
          </a:p>
          <a:p>
            <a:r>
              <a:rPr lang="en-CA" dirty="0">
                <a:solidFill>
                  <a:schemeClr val="tx1"/>
                </a:solidFill>
                <a:latin typeface="Calibri" panose="020F0502020204030204" pitchFamily="34" charset="0"/>
                <a:ea typeface="Calibri" panose="020F0502020204030204" pitchFamily="34" charset="0"/>
                <a:cs typeface="Times New Roman" panose="02020603050405020304" pitchFamily="18" charset="0"/>
              </a:rPr>
              <a:t>Number of incidents = 470</a:t>
            </a:r>
          </a:p>
          <a:p>
            <a:r>
              <a:rPr lang="en-CA" dirty="0">
                <a:solidFill>
                  <a:schemeClr val="tx1"/>
                </a:solidFill>
                <a:latin typeface="Calibri" panose="020F0502020204030204" pitchFamily="34" charset="0"/>
                <a:ea typeface="Calibri" panose="020F0502020204030204" pitchFamily="34" charset="0"/>
                <a:cs typeface="Times New Roman" panose="02020603050405020304" pitchFamily="18" charset="0"/>
              </a:rPr>
              <a:t>Sequence of images per incident  = 90</a:t>
            </a:r>
          </a:p>
          <a:p>
            <a:r>
              <a:rPr lang="en-CA" dirty="0">
                <a:solidFill>
                  <a:schemeClr val="tx1"/>
                </a:solidFill>
                <a:latin typeface="Calibri" panose="020F0502020204030204" pitchFamily="34" charset="0"/>
                <a:ea typeface="Calibri" panose="020F0502020204030204" pitchFamily="34" charset="0"/>
                <a:cs typeface="Times New Roman" panose="02020603050405020304" pitchFamily="18" charset="0"/>
              </a:rPr>
              <a:t>Number channels = 3 (RGB)</a:t>
            </a:r>
          </a:p>
          <a:p>
            <a:endParaRPr lang="en-CA"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r>
              <a:rPr lang="en-CA" b="1" dirty="0">
                <a:solidFill>
                  <a:schemeClr val="tx1"/>
                </a:solidFill>
                <a:latin typeface="Calibri" panose="020F0502020204030204" pitchFamily="34" charset="0"/>
                <a:ea typeface="Calibri" panose="020F0502020204030204" pitchFamily="34" charset="0"/>
                <a:cs typeface="Times New Roman" panose="02020603050405020304" pitchFamily="18" charset="0"/>
              </a:rPr>
              <a:t>Final input shape - </a:t>
            </a:r>
            <a:r>
              <a:rPr lang="en-CA"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CA" b="1" dirty="0">
                <a:solidFill>
                  <a:schemeClr val="tx1"/>
                </a:solidFill>
                <a:latin typeface="Calibri" panose="020F0502020204030204" pitchFamily="34" charset="0"/>
                <a:ea typeface="Calibri" panose="020F0502020204030204" pitchFamily="34" charset="0"/>
                <a:cs typeface="Times New Roman" panose="02020603050405020304" pitchFamily="18" charset="0"/>
              </a:rPr>
              <a:t>470</a:t>
            </a:r>
            <a:r>
              <a:rPr lang="en-CA"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,90,112*112,3)</a:t>
            </a:r>
          </a:p>
        </p:txBody>
      </p:sp>
      <p:pic>
        <p:nvPicPr>
          <p:cNvPr id="6" name="Picture 5">
            <a:extLst>
              <a:ext uri="{FF2B5EF4-FFF2-40B4-BE49-F238E27FC236}">
                <a16:creationId xmlns:a16="http://schemas.microsoft.com/office/drawing/2014/main" id="{265D942C-7A1F-51B2-0697-DC169EDCA8B1}"/>
              </a:ext>
            </a:extLst>
          </p:cNvPr>
          <p:cNvPicPr>
            <a:picLocks noChangeAspect="1"/>
          </p:cNvPicPr>
          <p:nvPr/>
        </p:nvPicPr>
        <p:blipFill>
          <a:blip r:embed="rId3"/>
          <a:stretch>
            <a:fillRect/>
          </a:stretch>
        </p:blipFill>
        <p:spPr>
          <a:xfrm>
            <a:off x="6281928" y="980924"/>
            <a:ext cx="5910072" cy="5458249"/>
          </a:xfrm>
          <a:prstGeom prst="rect">
            <a:avLst/>
          </a:prstGeom>
        </p:spPr>
      </p:pic>
    </p:spTree>
    <p:extLst>
      <p:ext uri="{BB962C8B-B14F-4D97-AF65-F5344CB8AC3E}">
        <p14:creationId xmlns:p14="http://schemas.microsoft.com/office/powerpoint/2010/main" val="125020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5648" y="525818"/>
            <a:ext cx="9598152" cy="997196"/>
          </a:xfrm>
        </p:spPr>
        <p:txBody>
          <a:bodyPr/>
          <a:lstStyle/>
          <a:p>
            <a:r>
              <a:rPr lang="en-CA" b="1" cap="none" dirty="0">
                <a:solidFill>
                  <a:srgbClr val="CE295E"/>
                </a:solidFill>
              </a:rPr>
              <a:t>Deep Learning Architectures</a:t>
            </a:r>
            <a:br>
              <a:rPr lang="en-IN" dirty="0"/>
            </a:br>
            <a:endParaRPr lang="en-IN" dirty="0"/>
          </a:p>
        </p:txBody>
      </p:sp>
      <p:sp>
        <p:nvSpPr>
          <p:cNvPr id="3" name="Footer Placeholder 2"/>
          <p:cNvSpPr>
            <a:spLocks noGrp="1"/>
          </p:cNvSpPr>
          <p:nvPr>
            <p:ph type="ftr" sz="quarter" idx="11"/>
          </p:nvPr>
        </p:nvSpPr>
        <p:spPr/>
        <p:txBody>
          <a:bodyPr/>
          <a:lstStyle/>
          <a:p>
            <a:r>
              <a:rPr lang="en-US"/>
              <a:t>Group 18</a:t>
            </a:r>
            <a:endParaRPr lang="en-US" dirty="0"/>
          </a:p>
        </p:txBody>
      </p:sp>
      <p:sp>
        <p:nvSpPr>
          <p:cNvPr id="4" name="Slide Number Placeholder 3"/>
          <p:cNvSpPr>
            <a:spLocks noGrp="1"/>
          </p:cNvSpPr>
          <p:nvPr>
            <p:ph type="sldNum" sz="quarter" idx="12"/>
          </p:nvPr>
        </p:nvSpPr>
        <p:spPr/>
        <p:txBody>
          <a:bodyPr/>
          <a:lstStyle/>
          <a:p>
            <a:fld id="{0FD50806-BABF-4915-9689-3B9956D1C75C}" type="slidenum">
              <a:rPr lang="en-US" smtClean="0"/>
              <a:pPr/>
              <a:t>15</a:t>
            </a:fld>
            <a:endParaRPr lang="en-US" dirty="0"/>
          </a:p>
        </p:txBody>
      </p:sp>
      <p:sp>
        <p:nvSpPr>
          <p:cNvPr id="10" name="Rectangle: Rounded Corners 14">
            <a:extLst>
              <a:ext uri="{FF2B5EF4-FFF2-40B4-BE49-F238E27FC236}">
                <a16:creationId xmlns:a16="http://schemas.microsoft.com/office/drawing/2014/main" id="{CA904D6F-4E9F-AC30-A076-A21D5D00D274}"/>
              </a:ext>
            </a:extLst>
          </p:cNvPr>
          <p:cNvSpPr/>
          <p:nvPr/>
        </p:nvSpPr>
        <p:spPr>
          <a:xfrm>
            <a:off x="3461658" y="1325375"/>
            <a:ext cx="8065754" cy="2103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LRCN is a combination of CNN and LSTM</a:t>
            </a:r>
          </a:p>
          <a:p>
            <a:pPr marL="285750" indent="-285750">
              <a:buFont typeface="Wingdings" panose="05000000000000000000" pitchFamily="2" charset="2"/>
              <a:buChar char="v"/>
            </a:pP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The architecture enables to extract the Spatial information in the temporal structure using distributed layer- Spatiotemporal sequences</a:t>
            </a:r>
            <a:endParaRPr lang="en-CA"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CA"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These spatiotemporal sequences are passed to the LTSM model as in input to generate three label classification</a:t>
            </a:r>
          </a:p>
        </p:txBody>
      </p:sp>
      <p:pic>
        <p:nvPicPr>
          <p:cNvPr id="11" name="Picture 10">
            <a:extLst>
              <a:ext uri="{FF2B5EF4-FFF2-40B4-BE49-F238E27FC236}">
                <a16:creationId xmlns:a16="http://schemas.microsoft.com/office/drawing/2014/main" id="{029AE01C-CE6D-EB1A-CCDC-F1DAF4296880}"/>
              </a:ext>
            </a:extLst>
          </p:cNvPr>
          <p:cNvPicPr>
            <a:picLocks noChangeAspect="1"/>
          </p:cNvPicPr>
          <p:nvPr/>
        </p:nvPicPr>
        <p:blipFill>
          <a:blip r:embed="rId2"/>
          <a:stretch>
            <a:fillRect/>
          </a:stretch>
        </p:blipFill>
        <p:spPr>
          <a:xfrm>
            <a:off x="3529028" y="3569386"/>
            <a:ext cx="8065754" cy="2762795"/>
          </a:xfrm>
          <a:prstGeom prst="rect">
            <a:avLst/>
          </a:prstGeom>
        </p:spPr>
      </p:pic>
      <p:sp>
        <p:nvSpPr>
          <p:cNvPr id="12" name="Rectangle: Rounded Corners 14">
            <a:extLst>
              <a:ext uri="{FF2B5EF4-FFF2-40B4-BE49-F238E27FC236}">
                <a16:creationId xmlns:a16="http://schemas.microsoft.com/office/drawing/2014/main" id="{A5FF082C-B525-837F-EC49-156D0560F3F5}"/>
              </a:ext>
            </a:extLst>
          </p:cNvPr>
          <p:cNvSpPr/>
          <p:nvPr/>
        </p:nvSpPr>
        <p:spPr>
          <a:xfrm>
            <a:off x="258084" y="2078607"/>
            <a:ext cx="2995127" cy="3267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1F77B4"/>
                </a:solidFill>
                <a:latin typeface="Calibri" panose="020F0502020204030204" pitchFamily="34" charset="0"/>
                <a:ea typeface="Calibri" panose="020F0502020204030204" pitchFamily="34" charset="0"/>
                <a:cs typeface="Times New Roman" panose="02020603050405020304" pitchFamily="18" charset="0"/>
              </a:rPr>
              <a:t>LRCN Model</a:t>
            </a:r>
          </a:p>
          <a:p>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(CNN with time distribution of sequence + LSTM)</a:t>
            </a:r>
            <a:endParaRPr lang="en-CA"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0491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435" y="273439"/>
            <a:ext cx="10515600" cy="498598"/>
          </a:xfrm>
        </p:spPr>
        <p:txBody>
          <a:bodyPr/>
          <a:lstStyle/>
          <a:p>
            <a:r>
              <a:rPr lang="en-US" b="1" cap="none" dirty="0">
                <a:solidFill>
                  <a:srgbClr val="CE295E"/>
                </a:solidFill>
                <a:latin typeface="Calibri" panose="020F0502020204030204" pitchFamily="34" charset="0"/>
                <a:cs typeface="Calibri" panose="020F0502020204030204" pitchFamily="34" charset="0"/>
              </a:rPr>
              <a:t>Results - LRCN Approach</a:t>
            </a:r>
            <a:endParaRPr lang="en-IN" dirty="0">
              <a:latin typeface="Calibri" panose="020F0502020204030204" pitchFamily="34" charset="0"/>
              <a:cs typeface="Calibri" panose="020F0502020204030204" pitchFamily="34" charset="0"/>
            </a:endParaRPr>
          </a:p>
        </p:txBody>
      </p:sp>
      <p:sp>
        <p:nvSpPr>
          <p:cNvPr id="3" name="Footer Placeholder 2"/>
          <p:cNvSpPr>
            <a:spLocks noGrp="1"/>
          </p:cNvSpPr>
          <p:nvPr>
            <p:ph type="ftr" sz="quarter" idx="11"/>
          </p:nvPr>
        </p:nvSpPr>
        <p:spPr/>
        <p:txBody>
          <a:bodyPr/>
          <a:lstStyle/>
          <a:p>
            <a:r>
              <a:rPr lang="en-US"/>
              <a:t>Group 18</a:t>
            </a:r>
            <a:endParaRPr lang="en-US" dirty="0"/>
          </a:p>
        </p:txBody>
      </p:sp>
      <p:sp>
        <p:nvSpPr>
          <p:cNvPr id="4" name="Slide Number Placeholder 3"/>
          <p:cNvSpPr>
            <a:spLocks noGrp="1"/>
          </p:cNvSpPr>
          <p:nvPr>
            <p:ph type="sldNum" sz="quarter" idx="12"/>
          </p:nvPr>
        </p:nvSpPr>
        <p:spPr/>
        <p:txBody>
          <a:bodyPr/>
          <a:lstStyle/>
          <a:p>
            <a:fld id="{0FD50806-BABF-4915-9689-3B9956D1C75C}" type="slidenum">
              <a:rPr lang="en-US" smtClean="0"/>
              <a:pPr/>
              <a:t>16</a:t>
            </a:fld>
            <a:endParaRPr lang="en-US" dirty="0"/>
          </a:p>
        </p:txBody>
      </p:sp>
      <p:pic>
        <p:nvPicPr>
          <p:cNvPr id="8" name="Picture 7"/>
          <p:cNvPicPr>
            <a:picLocks noChangeAspect="1"/>
          </p:cNvPicPr>
          <p:nvPr/>
        </p:nvPicPr>
        <p:blipFill>
          <a:blip r:embed="rId3"/>
          <a:stretch>
            <a:fillRect/>
          </a:stretch>
        </p:blipFill>
        <p:spPr>
          <a:xfrm>
            <a:off x="9068779" y="3081457"/>
            <a:ext cx="2818421" cy="2371725"/>
          </a:xfrm>
          <a:prstGeom prst="rect">
            <a:avLst/>
          </a:prstGeom>
        </p:spPr>
      </p:pic>
      <p:pic>
        <p:nvPicPr>
          <p:cNvPr id="10" name="Picture 2">
            <a:extLst>
              <a:ext uri="{FF2B5EF4-FFF2-40B4-BE49-F238E27FC236}">
                <a16:creationId xmlns:a16="http://schemas.microsoft.com/office/drawing/2014/main" id="{23BBED65-3110-4821-863F-E54A647D2E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206" y="2368601"/>
            <a:ext cx="4235601" cy="37974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CA90A44D-B29B-5CBE-D7FD-47AC33E2B7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94559"/>
            <a:ext cx="3867150" cy="23717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191ADC45-577B-7734-6C52-6BDD63E6ED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909" y="3890864"/>
            <a:ext cx="4124325" cy="26188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5295293-B868-B38E-BD81-2260A54B0012}"/>
              </a:ext>
            </a:extLst>
          </p:cNvPr>
          <p:cNvPicPr>
            <a:picLocks noChangeAspect="1"/>
          </p:cNvPicPr>
          <p:nvPr/>
        </p:nvPicPr>
        <p:blipFill>
          <a:blip r:embed="rId7"/>
          <a:stretch>
            <a:fillRect/>
          </a:stretch>
        </p:blipFill>
        <p:spPr>
          <a:xfrm>
            <a:off x="4079852" y="1312073"/>
            <a:ext cx="7597798" cy="777307"/>
          </a:xfrm>
          <a:prstGeom prst="rect">
            <a:avLst/>
          </a:prstGeom>
        </p:spPr>
      </p:pic>
    </p:spTree>
    <p:extLst>
      <p:ext uri="{BB962C8B-B14F-4D97-AF65-F5344CB8AC3E}">
        <p14:creationId xmlns:p14="http://schemas.microsoft.com/office/powerpoint/2010/main" val="2864807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5648" y="525818"/>
            <a:ext cx="9598152" cy="659170"/>
          </a:xfrm>
        </p:spPr>
        <p:txBody>
          <a:bodyPr/>
          <a:lstStyle/>
          <a:p>
            <a:r>
              <a:rPr lang="en-CA" b="1" cap="none" dirty="0">
                <a:solidFill>
                  <a:srgbClr val="CE295E"/>
                </a:solidFill>
              </a:rPr>
              <a:t>Deep learning Architectures</a:t>
            </a:r>
            <a:br>
              <a:rPr lang="en-IN" dirty="0"/>
            </a:br>
            <a:endParaRPr lang="en-IN" dirty="0"/>
          </a:p>
        </p:txBody>
      </p:sp>
      <p:sp>
        <p:nvSpPr>
          <p:cNvPr id="3" name="Footer Placeholder 2"/>
          <p:cNvSpPr>
            <a:spLocks noGrp="1"/>
          </p:cNvSpPr>
          <p:nvPr>
            <p:ph type="ftr" sz="quarter" idx="11"/>
          </p:nvPr>
        </p:nvSpPr>
        <p:spPr/>
        <p:txBody>
          <a:bodyPr/>
          <a:lstStyle/>
          <a:p>
            <a:r>
              <a:rPr lang="en-US"/>
              <a:t>Group 18</a:t>
            </a:r>
            <a:endParaRPr lang="en-US" dirty="0"/>
          </a:p>
        </p:txBody>
      </p:sp>
      <p:sp>
        <p:nvSpPr>
          <p:cNvPr id="4" name="Slide Number Placeholder 3"/>
          <p:cNvSpPr>
            <a:spLocks noGrp="1"/>
          </p:cNvSpPr>
          <p:nvPr>
            <p:ph type="sldNum" sz="quarter" idx="12"/>
          </p:nvPr>
        </p:nvSpPr>
        <p:spPr/>
        <p:txBody>
          <a:bodyPr/>
          <a:lstStyle/>
          <a:p>
            <a:fld id="{0FD50806-BABF-4915-9689-3B9956D1C75C}" type="slidenum">
              <a:rPr lang="en-US" smtClean="0"/>
              <a:pPr/>
              <a:t>17</a:t>
            </a:fld>
            <a:endParaRPr lang="en-US" dirty="0"/>
          </a:p>
        </p:txBody>
      </p:sp>
      <p:sp>
        <p:nvSpPr>
          <p:cNvPr id="10" name="Rectangle: Rounded Corners 14">
            <a:extLst>
              <a:ext uri="{FF2B5EF4-FFF2-40B4-BE49-F238E27FC236}">
                <a16:creationId xmlns:a16="http://schemas.microsoft.com/office/drawing/2014/main" id="{CA904D6F-4E9F-AC30-A076-A21D5D00D274}"/>
              </a:ext>
            </a:extLst>
          </p:cNvPr>
          <p:cNvSpPr/>
          <p:nvPr/>
        </p:nvSpPr>
        <p:spPr>
          <a:xfrm>
            <a:off x="4525347" y="1184988"/>
            <a:ext cx="5355771" cy="15024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b="1" dirty="0">
                <a:solidFill>
                  <a:srgbClr val="1F77B4"/>
                </a:solidFill>
                <a:latin typeface="Calibri" panose="020F0502020204030204" pitchFamily="34" charset="0"/>
                <a:ea typeface="Calibri" panose="020F0502020204030204" pitchFamily="34" charset="0"/>
                <a:cs typeface="Times New Roman" panose="02020603050405020304" pitchFamily="18" charset="0"/>
              </a:rPr>
              <a:t>Applies a 3D convolution over an input signal composed of several input planes.</a:t>
            </a:r>
          </a:p>
          <a:p>
            <a:pPr marL="285750" indent="-285750">
              <a:buFont typeface="Wingdings" panose="05000000000000000000" pitchFamily="2" charset="2"/>
              <a:buChar char="v"/>
            </a:pPr>
            <a:r>
              <a:rPr lang="en-US" b="1" dirty="0" err="1">
                <a:solidFill>
                  <a:srgbClr val="1F77B4"/>
                </a:solidFill>
                <a:latin typeface="Calibri" panose="020F0502020204030204" pitchFamily="34" charset="0"/>
                <a:ea typeface="Calibri" panose="020F0502020204030204" pitchFamily="34" charset="0"/>
                <a:cs typeface="Times New Roman" panose="02020603050405020304" pitchFamily="18" charset="0"/>
              </a:rPr>
              <a:t>Softmax</a:t>
            </a:r>
            <a:r>
              <a:rPr lang="en-US" b="1" dirty="0">
                <a:solidFill>
                  <a:srgbClr val="1F77B4"/>
                </a:solidFill>
                <a:latin typeface="Calibri" panose="020F0502020204030204" pitchFamily="34" charset="0"/>
                <a:ea typeface="Calibri" panose="020F0502020204030204" pitchFamily="34" charset="0"/>
                <a:cs typeface="Times New Roman" panose="02020603050405020304" pitchFamily="18" charset="0"/>
              </a:rPr>
              <a:t> Activation Function for 3 label classification</a:t>
            </a:r>
          </a:p>
        </p:txBody>
      </p:sp>
      <p:sp>
        <p:nvSpPr>
          <p:cNvPr id="6" name="Rectangle: Rounded Corners 14">
            <a:extLst>
              <a:ext uri="{FF2B5EF4-FFF2-40B4-BE49-F238E27FC236}">
                <a16:creationId xmlns:a16="http://schemas.microsoft.com/office/drawing/2014/main" id="{ED2E5C2F-9EE7-AA3E-85EC-729706C9BB4B}"/>
              </a:ext>
            </a:extLst>
          </p:cNvPr>
          <p:cNvSpPr/>
          <p:nvPr/>
        </p:nvSpPr>
        <p:spPr>
          <a:xfrm>
            <a:off x="1268964" y="1589351"/>
            <a:ext cx="2556588" cy="743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rgbClr val="1F77B4"/>
                </a:solidFill>
                <a:latin typeface="Calibri" panose="020F0502020204030204" pitchFamily="34" charset="0"/>
                <a:ea typeface="Calibri" panose="020F0502020204030204" pitchFamily="34" charset="0"/>
                <a:cs typeface="Times New Roman" panose="02020603050405020304" pitchFamily="18" charset="0"/>
              </a:rPr>
              <a:t>Conv3D Model</a:t>
            </a:r>
            <a:endParaRPr lang="en-CA" sz="2800" b="1" dirty="0">
              <a:solidFill>
                <a:srgbClr val="1F77B4"/>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C5F67B23-AEBA-3EC2-5C7B-57945FE898C5}"/>
              </a:ext>
            </a:extLst>
          </p:cNvPr>
          <p:cNvPicPr>
            <a:picLocks noChangeAspect="1"/>
          </p:cNvPicPr>
          <p:nvPr/>
        </p:nvPicPr>
        <p:blipFill>
          <a:blip r:embed="rId2"/>
          <a:stretch>
            <a:fillRect/>
          </a:stretch>
        </p:blipFill>
        <p:spPr>
          <a:xfrm>
            <a:off x="1755648" y="2864498"/>
            <a:ext cx="7947625" cy="3467684"/>
          </a:xfrm>
          <a:prstGeom prst="rect">
            <a:avLst/>
          </a:prstGeom>
        </p:spPr>
      </p:pic>
    </p:spTree>
    <p:extLst>
      <p:ext uri="{BB962C8B-B14F-4D97-AF65-F5344CB8AC3E}">
        <p14:creationId xmlns:p14="http://schemas.microsoft.com/office/powerpoint/2010/main" val="647769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515" y="109232"/>
            <a:ext cx="10515600" cy="491219"/>
          </a:xfrm>
        </p:spPr>
        <p:txBody>
          <a:bodyPr/>
          <a:lstStyle/>
          <a:p>
            <a:r>
              <a:rPr lang="en-IN" b="1" cap="none" dirty="0">
                <a:solidFill>
                  <a:srgbClr val="CE295E"/>
                </a:solidFill>
              </a:rPr>
              <a:t>Results - CONV3D Model</a:t>
            </a:r>
            <a:br>
              <a:rPr lang="en-IN" dirty="0"/>
            </a:br>
            <a:endParaRPr lang="en-IN" dirty="0"/>
          </a:p>
        </p:txBody>
      </p:sp>
      <p:sp>
        <p:nvSpPr>
          <p:cNvPr id="3" name="Footer Placeholder 2"/>
          <p:cNvSpPr>
            <a:spLocks noGrp="1"/>
          </p:cNvSpPr>
          <p:nvPr>
            <p:ph type="ftr" sz="quarter" idx="11"/>
          </p:nvPr>
        </p:nvSpPr>
        <p:spPr/>
        <p:txBody>
          <a:bodyPr/>
          <a:lstStyle/>
          <a:p>
            <a:r>
              <a:rPr lang="en-US"/>
              <a:t>Group 18</a:t>
            </a:r>
            <a:endParaRPr lang="en-US" dirty="0"/>
          </a:p>
        </p:txBody>
      </p:sp>
      <p:sp>
        <p:nvSpPr>
          <p:cNvPr id="4" name="Slide Number Placeholder 3"/>
          <p:cNvSpPr>
            <a:spLocks noGrp="1"/>
          </p:cNvSpPr>
          <p:nvPr>
            <p:ph type="sldNum" sz="quarter" idx="12"/>
          </p:nvPr>
        </p:nvSpPr>
        <p:spPr/>
        <p:txBody>
          <a:bodyPr/>
          <a:lstStyle/>
          <a:p>
            <a:fld id="{0FD50806-BABF-4915-9689-3B9956D1C75C}" type="slidenum">
              <a:rPr lang="en-US" smtClean="0"/>
              <a:pPr/>
              <a:t>18</a:t>
            </a:fld>
            <a:endParaRPr lang="en-US" dirty="0"/>
          </a:p>
        </p:txBody>
      </p:sp>
      <p:pic>
        <p:nvPicPr>
          <p:cNvPr id="1026" name="Picture 2">
            <a:extLst>
              <a:ext uri="{FF2B5EF4-FFF2-40B4-BE49-F238E27FC236}">
                <a16:creationId xmlns:a16="http://schemas.microsoft.com/office/drawing/2014/main" id="{A42D990C-EB7B-AD66-06D7-59A7FEFEC0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0509" y="1182701"/>
            <a:ext cx="36766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ECD2DE0-7653-FD4A-B4FB-3F8ACDE441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0509" y="3746675"/>
            <a:ext cx="36766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6C83C4E-0DE9-F0ED-49F4-E938A6C89A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4315" y="2146041"/>
            <a:ext cx="5289485" cy="436366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BFF8048-E497-602B-3CB7-28A8A9A302FA}"/>
              </a:ext>
            </a:extLst>
          </p:cNvPr>
          <p:cNvSpPr txBox="1"/>
          <p:nvPr/>
        </p:nvSpPr>
        <p:spPr>
          <a:xfrm>
            <a:off x="6562531" y="1417180"/>
            <a:ext cx="6097554" cy="369332"/>
          </a:xfrm>
          <a:prstGeom prst="rect">
            <a:avLst/>
          </a:prstGeom>
          <a:noFill/>
        </p:spPr>
        <p:txBody>
          <a:bodyPr wrap="square">
            <a:spAutoFit/>
          </a:bodyPr>
          <a:lstStyle/>
          <a:p>
            <a:r>
              <a:rPr lang="en-CA" b="1" i="0" dirty="0">
                <a:solidFill>
                  <a:srgbClr val="212121"/>
                </a:solidFill>
                <a:effectLst/>
                <a:latin typeface="Courier New" panose="02070309020205020404" pitchFamily="49" charset="0"/>
              </a:rPr>
              <a:t>Test Accuracy Score : 0.80</a:t>
            </a:r>
            <a:endParaRPr lang="en-CA" b="1" dirty="0"/>
          </a:p>
        </p:txBody>
      </p:sp>
    </p:spTree>
    <p:extLst>
      <p:ext uri="{BB962C8B-B14F-4D97-AF65-F5344CB8AC3E}">
        <p14:creationId xmlns:p14="http://schemas.microsoft.com/office/powerpoint/2010/main" val="3354478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D7CEA3-4139-987E-B911-34EE19D53EBE}"/>
              </a:ext>
            </a:extLst>
          </p:cNvPr>
          <p:cNvSpPr>
            <a:spLocks noGrp="1"/>
          </p:cNvSpPr>
          <p:nvPr>
            <p:ph type="ftr" sz="quarter" idx="11"/>
          </p:nvPr>
        </p:nvSpPr>
        <p:spPr/>
        <p:txBody>
          <a:bodyPr/>
          <a:lstStyle/>
          <a:p>
            <a:r>
              <a:rPr lang="en-US"/>
              <a:t>Group S2 - 2</a:t>
            </a:r>
            <a:endParaRPr lang="en-US" dirty="0"/>
          </a:p>
        </p:txBody>
      </p:sp>
      <p:sp>
        <p:nvSpPr>
          <p:cNvPr id="3" name="Slide Number Placeholder 2">
            <a:extLst>
              <a:ext uri="{FF2B5EF4-FFF2-40B4-BE49-F238E27FC236}">
                <a16:creationId xmlns:a16="http://schemas.microsoft.com/office/drawing/2014/main" id="{F1B70242-8FD6-4E9D-22E1-8C0C953B7C71}"/>
              </a:ext>
            </a:extLst>
          </p:cNvPr>
          <p:cNvSpPr>
            <a:spLocks noGrp="1"/>
          </p:cNvSpPr>
          <p:nvPr>
            <p:ph type="sldNum" sz="quarter" idx="12"/>
          </p:nvPr>
        </p:nvSpPr>
        <p:spPr/>
        <p:txBody>
          <a:bodyPr/>
          <a:lstStyle/>
          <a:p>
            <a:fld id="{0FD50806-BABF-4915-9689-3B9956D1C75C}" type="slidenum">
              <a:rPr lang="en-US" smtClean="0"/>
              <a:pPr/>
              <a:t>19</a:t>
            </a:fld>
            <a:endParaRPr lang="en-US" dirty="0"/>
          </a:p>
        </p:txBody>
      </p:sp>
      <p:pic>
        <p:nvPicPr>
          <p:cNvPr id="7" name="Picture 6">
            <a:extLst>
              <a:ext uri="{FF2B5EF4-FFF2-40B4-BE49-F238E27FC236}">
                <a16:creationId xmlns:a16="http://schemas.microsoft.com/office/drawing/2014/main" id="{0084EFA6-B54E-3086-26A0-387ED042197C}"/>
              </a:ext>
            </a:extLst>
          </p:cNvPr>
          <p:cNvPicPr>
            <a:picLocks noChangeAspect="1"/>
          </p:cNvPicPr>
          <p:nvPr/>
        </p:nvPicPr>
        <p:blipFill>
          <a:blip r:embed="rId2"/>
          <a:stretch>
            <a:fillRect/>
          </a:stretch>
        </p:blipFill>
        <p:spPr>
          <a:xfrm>
            <a:off x="1045327" y="1735211"/>
            <a:ext cx="5440726" cy="2147904"/>
          </a:xfrm>
          <a:prstGeom prst="rect">
            <a:avLst/>
          </a:prstGeom>
        </p:spPr>
      </p:pic>
      <p:pic>
        <p:nvPicPr>
          <p:cNvPr id="12" name="Picture 11">
            <a:extLst>
              <a:ext uri="{FF2B5EF4-FFF2-40B4-BE49-F238E27FC236}">
                <a16:creationId xmlns:a16="http://schemas.microsoft.com/office/drawing/2014/main" id="{8B940415-F22A-653E-5786-C5EEA9A16E05}"/>
              </a:ext>
            </a:extLst>
          </p:cNvPr>
          <p:cNvPicPr>
            <a:picLocks noChangeAspect="1"/>
          </p:cNvPicPr>
          <p:nvPr/>
        </p:nvPicPr>
        <p:blipFill>
          <a:blip r:embed="rId3"/>
          <a:stretch>
            <a:fillRect/>
          </a:stretch>
        </p:blipFill>
        <p:spPr>
          <a:xfrm>
            <a:off x="7676120" y="1414021"/>
            <a:ext cx="3548606" cy="4938188"/>
          </a:xfrm>
          <a:prstGeom prst="rect">
            <a:avLst/>
          </a:prstGeom>
        </p:spPr>
      </p:pic>
      <p:sp>
        <p:nvSpPr>
          <p:cNvPr id="13" name="Text Placeholder 9">
            <a:extLst>
              <a:ext uri="{FF2B5EF4-FFF2-40B4-BE49-F238E27FC236}">
                <a16:creationId xmlns:a16="http://schemas.microsoft.com/office/drawing/2014/main" id="{7C8898F9-AF6B-7EFE-24C5-628AC7A6A948}"/>
              </a:ext>
            </a:extLst>
          </p:cNvPr>
          <p:cNvSpPr txBox="1">
            <a:spLocks/>
          </p:cNvSpPr>
          <p:nvPr/>
        </p:nvSpPr>
        <p:spPr>
          <a:xfrm>
            <a:off x="1642188" y="665078"/>
            <a:ext cx="9097347" cy="7489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ct val="0"/>
              </a:spcBef>
              <a:buNone/>
            </a:pPr>
            <a:r>
              <a:rPr lang="en-CA" sz="4400" b="1" dirty="0">
                <a:solidFill>
                  <a:srgbClr val="CE295E"/>
                </a:solidFill>
                <a:latin typeface="+mj-lt"/>
                <a:ea typeface="+mj-ea"/>
                <a:cs typeface="+mj-cs"/>
              </a:rPr>
              <a:t>Real-Time Incident Prediction</a:t>
            </a:r>
          </a:p>
        </p:txBody>
      </p:sp>
      <p:sp>
        <p:nvSpPr>
          <p:cNvPr id="16" name="Arrow: Right 15">
            <a:extLst>
              <a:ext uri="{FF2B5EF4-FFF2-40B4-BE49-F238E27FC236}">
                <a16:creationId xmlns:a16="http://schemas.microsoft.com/office/drawing/2014/main" id="{82AFC7C3-3198-C2E0-C5F2-57890D35E160}"/>
              </a:ext>
            </a:extLst>
          </p:cNvPr>
          <p:cNvSpPr/>
          <p:nvPr/>
        </p:nvSpPr>
        <p:spPr>
          <a:xfrm>
            <a:off x="1992085" y="4003696"/>
            <a:ext cx="3676261" cy="101774"/>
          </a:xfrm>
          <a:prstGeom prst="rightArrow">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Arrow: Right 16">
            <a:extLst>
              <a:ext uri="{FF2B5EF4-FFF2-40B4-BE49-F238E27FC236}">
                <a16:creationId xmlns:a16="http://schemas.microsoft.com/office/drawing/2014/main" id="{6A57392F-7867-8C4B-C973-A73E878B74AB}"/>
              </a:ext>
            </a:extLst>
          </p:cNvPr>
          <p:cNvSpPr/>
          <p:nvPr/>
        </p:nvSpPr>
        <p:spPr>
          <a:xfrm rot="16200000">
            <a:off x="-19439" y="2929034"/>
            <a:ext cx="1457132" cy="130630"/>
          </a:xfrm>
          <a:prstGeom prst="rightArrow">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 Placeholder 9">
            <a:extLst>
              <a:ext uri="{FF2B5EF4-FFF2-40B4-BE49-F238E27FC236}">
                <a16:creationId xmlns:a16="http://schemas.microsoft.com/office/drawing/2014/main" id="{3D584320-6516-E5C7-02AA-C55A5E5AAF05}"/>
              </a:ext>
            </a:extLst>
          </p:cNvPr>
          <p:cNvSpPr txBox="1">
            <a:spLocks/>
          </p:cNvSpPr>
          <p:nvPr/>
        </p:nvSpPr>
        <p:spPr>
          <a:xfrm>
            <a:off x="2186473" y="4123975"/>
            <a:ext cx="2799182" cy="20415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ct val="0"/>
              </a:spcBef>
              <a:buNone/>
            </a:pPr>
            <a:r>
              <a:rPr lang="en-CA" sz="1000" b="1" dirty="0">
                <a:solidFill>
                  <a:srgbClr val="CE295E"/>
                </a:solidFill>
                <a:latin typeface="+mj-lt"/>
                <a:ea typeface="+mj-ea"/>
                <a:cs typeface="+mj-cs"/>
              </a:rPr>
              <a:t>Time</a:t>
            </a:r>
          </a:p>
        </p:txBody>
      </p:sp>
      <p:sp>
        <p:nvSpPr>
          <p:cNvPr id="19" name="Text Placeholder 9">
            <a:extLst>
              <a:ext uri="{FF2B5EF4-FFF2-40B4-BE49-F238E27FC236}">
                <a16:creationId xmlns:a16="http://schemas.microsoft.com/office/drawing/2014/main" id="{1B1BD31B-077B-E222-BC5A-8BEBA9B0CBB7}"/>
              </a:ext>
            </a:extLst>
          </p:cNvPr>
          <p:cNvSpPr txBox="1">
            <a:spLocks/>
          </p:cNvSpPr>
          <p:nvPr/>
        </p:nvSpPr>
        <p:spPr>
          <a:xfrm>
            <a:off x="-77000" y="2678490"/>
            <a:ext cx="786126" cy="26134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ct val="0"/>
              </a:spcBef>
              <a:buNone/>
            </a:pPr>
            <a:r>
              <a:rPr lang="en-CA" sz="1000" b="1" dirty="0">
                <a:solidFill>
                  <a:srgbClr val="CE295E"/>
                </a:solidFill>
                <a:latin typeface="+mj-lt"/>
                <a:ea typeface="+mj-ea"/>
                <a:cs typeface="+mj-cs"/>
              </a:rPr>
              <a:t>Speed</a:t>
            </a:r>
          </a:p>
        </p:txBody>
      </p:sp>
      <p:sp>
        <p:nvSpPr>
          <p:cNvPr id="20" name="Arrow: Right 19">
            <a:extLst>
              <a:ext uri="{FF2B5EF4-FFF2-40B4-BE49-F238E27FC236}">
                <a16:creationId xmlns:a16="http://schemas.microsoft.com/office/drawing/2014/main" id="{549B2AC1-2B92-07A9-1254-82872A1457F9}"/>
              </a:ext>
            </a:extLst>
          </p:cNvPr>
          <p:cNvSpPr/>
          <p:nvPr/>
        </p:nvSpPr>
        <p:spPr>
          <a:xfrm rot="5400000">
            <a:off x="5651809" y="3832228"/>
            <a:ext cx="3676261" cy="101774"/>
          </a:xfrm>
          <a:prstGeom prst="rightArrow">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 Placeholder 9">
            <a:extLst>
              <a:ext uri="{FF2B5EF4-FFF2-40B4-BE49-F238E27FC236}">
                <a16:creationId xmlns:a16="http://schemas.microsoft.com/office/drawing/2014/main" id="{35645B8D-B518-A606-D01A-809D734B6A89}"/>
              </a:ext>
            </a:extLst>
          </p:cNvPr>
          <p:cNvSpPr txBox="1">
            <a:spLocks/>
          </p:cNvSpPr>
          <p:nvPr/>
        </p:nvSpPr>
        <p:spPr>
          <a:xfrm>
            <a:off x="5791200" y="3100718"/>
            <a:ext cx="2799182" cy="20415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ct val="0"/>
              </a:spcBef>
              <a:buNone/>
            </a:pPr>
            <a:r>
              <a:rPr lang="en-CA" sz="1000" b="1" dirty="0">
                <a:solidFill>
                  <a:srgbClr val="CE295E"/>
                </a:solidFill>
                <a:latin typeface="+mj-lt"/>
                <a:ea typeface="+mj-ea"/>
                <a:cs typeface="+mj-cs"/>
              </a:rPr>
              <a:t>Time</a:t>
            </a:r>
          </a:p>
        </p:txBody>
      </p:sp>
      <p:pic>
        <p:nvPicPr>
          <p:cNvPr id="22" name="Picture 21">
            <a:extLst>
              <a:ext uri="{FF2B5EF4-FFF2-40B4-BE49-F238E27FC236}">
                <a16:creationId xmlns:a16="http://schemas.microsoft.com/office/drawing/2014/main" id="{01EC826A-0A06-0A0A-0747-ACA075B5F5F0}"/>
              </a:ext>
            </a:extLst>
          </p:cNvPr>
          <p:cNvPicPr>
            <a:picLocks noChangeAspect="1"/>
          </p:cNvPicPr>
          <p:nvPr/>
        </p:nvPicPr>
        <p:blipFill>
          <a:blip r:embed="rId4"/>
          <a:stretch>
            <a:fillRect/>
          </a:stretch>
        </p:blipFill>
        <p:spPr>
          <a:xfrm>
            <a:off x="1185295" y="4546057"/>
            <a:ext cx="5178183" cy="1405130"/>
          </a:xfrm>
          <a:prstGeom prst="rect">
            <a:avLst/>
          </a:prstGeom>
        </p:spPr>
      </p:pic>
    </p:spTree>
    <p:extLst>
      <p:ext uri="{BB962C8B-B14F-4D97-AF65-F5344CB8AC3E}">
        <p14:creationId xmlns:p14="http://schemas.microsoft.com/office/powerpoint/2010/main" val="1789866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16B6-7DC6-46DF-93EF-BE4556430BC2}"/>
              </a:ext>
            </a:extLst>
          </p:cNvPr>
          <p:cNvSpPr>
            <a:spLocks noGrp="1"/>
          </p:cNvSpPr>
          <p:nvPr>
            <p:ph type="title"/>
          </p:nvPr>
        </p:nvSpPr>
        <p:spPr>
          <a:xfrm>
            <a:off x="1436913" y="0"/>
            <a:ext cx="8602825" cy="676656"/>
          </a:xfrm>
        </p:spPr>
        <p:txBody>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400" b="1" i="0" u="none" strike="noStrike" kern="1200" cap="none" spc="0" normalizeH="0" baseline="0" noProof="0" dirty="0">
                <a:ln>
                  <a:noFill/>
                </a:ln>
                <a:solidFill>
                  <a:srgbClr val="CE295E"/>
                </a:solidFill>
                <a:effectLst/>
                <a:uLnTx/>
                <a:uFillTx/>
                <a:latin typeface="Calibri" panose="020F0502020204030204"/>
                <a:ea typeface="+mn-ea"/>
                <a:cs typeface="+mn-cs"/>
              </a:rPr>
              <a:t> </a:t>
            </a:r>
            <a:r>
              <a:rPr lang="en-US" sz="4400" b="1" cap="none" dirty="0">
                <a:solidFill>
                  <a:srgbClr val="CE295E"/>
                </a:solidFill>
                <a:latin typeface="Calibri" panose="020F0502020204030204"/>
                <a:ea typeface="+mn-ea"/>
                <a:cs typeface="+mn-cs"/>
              </a:rPr>
              <a:t>Agenda</a:t>
            </a:r>
            <a:endParaRPr kumimoji="0" lang="en-US" sz="4800" b="1" i="0" u="none" strike="noStrike" kern="1200" cap="none" spc="0" normalizeH="0" baseline="0" noProof="0" dirty="0">
              <a:ln>
                <a:noFill/>
              </a:ln>
              <a:solidFill>
                <a:srgbClr val="CE295E"/>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C3836DC5-8C1F-49F1-9C92-4B4A9BE26B5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E295E"/>
                </a:solidFill>
                <a:effectLst/>
                <a:uLnTx/>
                <a:uFillTx/>
                <a:latin typeface="Segoe UI Light"/>
                <a:ea typeface="+mn-ea"/>
                <a:cs typeface="+mn-cs"/>
              </a:rPr>
              <a:t>Group 18</a:t>
            </a:r>
          </a:p>
        </p:txBody>
      </p:sp>
      <p:sp>
        <p:nvSpPr>
          <p:cNvPr id="4" name="Slide Number Placeholder 3">
            <a:extLst>
              <a:ext uri="{FF2B5EF4-FFF2-40B4-BE49-F238E27FC236}">
                <a16:creationId xmlns:a16="http://schemas.microsoft.com/office/drawing/2014/main" id="{BB0A5AF2-0E96-4AEE-B736-74E5E3A6881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FD50806-BABF-4915-9689-3B9956D1C75C}" type="slidenum">
              <a:rPr kumimoji="0" lang="en-US" sz="1000" b="0" i="0" u="none" strike="noStrike" kern="1200" cap="none" spc="0" normalizeH="0" baseline="0" noProof="0" smtClean="0">
                <a:ln>
                  <a:noFill/>
                </a:ln>
                <a:solidFill>
                  <a:srgbClr val="FFFFFF"/>
                </a:solidFill>
                <a:effectLst/>
                <a:uLnTx/>
                <a:uFillTx/>
                <a:latin typeface="Segoe UI Ligh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9" name="Content Placeholder 2">
            <a:extLst>
              <a:ext uri="{FF2B5EF4-FFF2-40B4-BE49-F238E27FC236}">
                <a16:creationId xmlns:a16="http://schemas.microsoft.com/office/drawing/2014/main" id="{26269E29-52B1-4329-BDEC-157768C3E558}"/>
              </a:ext>
            </a:extLst>
          </p:cNvPr>
          <p:cNvSpPr txBox="1">
            <a:spLocks/>
          </p:cNvSpPr>
          <p:nvPr/>
        </p:nvSpPr>
        <p:spPr>
          <a:xfrm>
            <a:off x="215687" y="954600"/>
            <a:ext cx="11045275" cy="511267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EC0B2496-191C-4924-8001-145818EB270C}"/>
              </a:ext>
            </a:extLst>
          </p:cNvPr>
          <p:cNvSpPr txBox="1">
            <a:spLocks/>
          </p:cNvSpPr>
          <p:nvPr/>
        </p:nvSpPr>
        <p:spPr>
          <a:xfrm>
            <a:off x="1175657" y="648664"/>
            <a:ext cx="8022085" cy="593445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2400" b="1" dirty="0">
              <a:solidFill>
                <a:prstClr val="black"/>
              </a:solidFill>
              <a:latin typeface="Calibri" panose="020F0502020204030204"/>
            </a:endParaRPr>
          </a:p>
          <a:p>
            <a:pPr algn="just">
              <a:buFont typeface="Wingdings" panose="05000000000000000000" pitchFamily="2" charset="2"/>
              <a:buChar char="v"/>
            </a:pPr>
            <a:r>
              <a:rPr lang="en-CA" sz="2400" b="1" dirty="0">
                <a:solidFill>
                  <a:srgbClr val="CE295E"/>
                </a:solidFill>
                <a:latin typeface="Calibri" panose="020F0502020204030204" pitchFamily="34" charset="0"/>
                <a:cs typeface="Calibri" panose="020F0502020204030204" pitchFamily="34" charset="0"/>
              </a:rPr>
              <a:t> Problem Statement</a:t>
            </a:r>
          </a:p>
          <a:p>
            <a:pPr algn="just">
              <a:buFont typeface="Wingdings" panose="05000000000000000000" pitchFamily="2" charset="2"/>
              <a:buChar char="v"/>
            </a:pPr>
            <a:r>
              <a:rPr lang="en-CA" sz="2400" b="1" dirty="0">
                <a:solidFill>
                  <a:srgbClr val="CE295E"/>
                </a:solidFill>
                <a:latin typeface="Calibri" panose="020F0502020204030204" pitchFamily="34" charset="0"/>
                <a:cs typeface="Calibri" panose="020F0502020204030204" pitchFamily="34" charset="0"/>
              </a:rPr>
              <a:t> Factors Contributing to Problem Statement</a:t>
            </a:r>
          </a:p>
          <a:p>
            <a:pPr algn="just">
              <a:buFont typeface="Wingdings" panose="05000000000000000000" pitchFamily="2" charset="2"/>
              <a:buChar char="v"/>
            </a:pPr>
            <a:r>
              <a:rPr lang="en-CA" sz="2400" b="1" dirty="0">
                <a:solidFill>
                  <a:srgbClr val="CE295E"/>
                </a:solidFill>
                <a:effectLst/>
                <a:latin typeface="Calibri" panose="020F0502020204030204" pitchFamily="34" charset="0"/>
                <a:ea typeface="Calibri" panose="020F0502020204030204" pitchFamily="34" charset="0"/>
                <a:cs typeface="Calibri" panose="020F0502020204030204" pitchFamily="34" charset="0"/>
              </a:rPr>
              <a:t> Analytical Problem</a:t>
            </a:r>
          </a:p>
          <a:p>
            <a:pPr algn="just">
              <a:buFont typeface="Wingdings" panose="05000000000000000000" pitchFamily="2" charset="2"/>
              <a:buChar char="v"/>
            </a:pPr>
            <a:r>
              <a:rPr lang="en-CA" sz="2400" b="1" dirty="0">
                <a:solidFill>
                  <a:srgbClr val="CE295E"/>
                </a:solidFill>
                <a:latin typeface="Calibri" panose="020F0502020204030204" pitchFamily="34" charset="0"/>
                <a:ea typeface="Calibri" panose="020F0502020204030204" pitchFamily="34" charset="0"/>
                <a:cs typeface="Calibri" panose="020F0502020204030204" pitchFamily="34" charset="0"/>
              </a:rPr>
              <a:t> Goals, Objectives and Metrics of the Project</a:t>
            </a:r>
          </a:p>
          <a:p>
            <a:pPr algn="just">
              <a:buFont typeface="Wingdings" panose="05000000000000000000" pitchFamily="2" charset="2"/>
              <a:buChar char="v"/>
            </a:pPr>
            <a:r>
              <a:rPr lang="en-CA" sz="2400" b="1" dirty="0">
                <a:solidFill>
                  <a:srgbClr val="CE295E"/>
                </a:solidFill>
                <a:latin typeface="Calibri" panose="020F0502020204030204" pitchFamily="34" charset="0"/>
                <a:ea typeface="Calibri" panose="020F0502020204030204" pitchFamily="34" charset="0"/>
                <a:cs typeface="Calibri" panose="020F0502020204030204" pitchFamily="34" charset="0"/>
              </a:rPr>
              <a:t> Data Source</a:t>
            </a:r>
          </a:p>
          <a:p>
            <a:pPr algn="just">
              <a:buFont typeface="Wingdings" panose="05000000000000000000" pitchFamily="2" charset="2"/>
              <a:buChar char="v"/>
            </a:pPr>
            <a:r>
              <a:rPr lang="en-CA" sz="2400" b="1" dirty="0">
                <a:solidFill>
                  <a:srgbClr val="CE295E"/>
                </a:solidFill>
                <a:latin typeface="Calibri" panose="020F0502020204030204" pitchFamily="34" charset="0"/>
                <a:ea typeface="Calibri" panose="020F0502020204030204" pitchFamily="34" charset="0"/>
                <a:cs typeface="Calibri" panose="020F0502020204030204" pitchFamily="34" charset="0"/>
              </a:rPr>
              <a:t> Tools and Technology</a:t>
            </a:r>
          </a:p>
          <a:p>
            <a:pPr algn="just">
              <a:buFont typeface="Wingdings" panose="05000000000000000000" pitchFamily="2" charset="2"/>
              <a:buChar char="v"/>
            </a:pPr>
            <a:r>
              <a:rPr lang="en-CA" sz="2400" b="1" dirty="0">
                <a:solidFill>
                  <a:srgbClr val="CE295E"/>
                </a:solidFill>
                <a:latin typeface="Calibri" panose="020F0502020204030204" pitchFamily="34" charset="0"/>
                <a:ea typeface="Calibri" panose="020F0502020204030204" pitchFamily="34" charset="0"/>
                <a:cs typeface="Calibri" panose="020F0502020204030204" pitchFamily="34" charset="0"/>
              </a:rPr>
              <a:t> Exploratory Data Analytics</a:t>
            </a:r>
          </a:p>
          <a:p>
            <a:pPr algn="just">
              <a:buFont typeface="Wingdings" panose="05000000000000000000" pitchFamily="2" charset="2"/>
              <a:buChar char="v"/>
            </a:pPr>
            <a:r>
              <a:rPr lang="en-CA" sz="2400" b="1" dirty="0">
                <a:solidFill>
                  <a:srgbClr val="CE295E"/>
                </a:solidFill>
                <a:latin typeface="Calibri" panose="020F0502020204030204" pitchFamily="34" charset="0"/>
                <a:ea typeface="Calibri" panose="020F0502020204030204" pitchFamily="34" charset="0"/>
                <a:cs typeface="Calibri" panose="020F0502020204030204" pitchFamily="34" charset="0"/>
              </a:rPr>
              <a:t> Machine Learning Models </a:t>
            </a:r>
          </a:p>
          <a:p>
            <a:pPr algn="just">
              <a:buFont typeface="Wingdings" panose="05000000000000000000" pitchFamily="2" charset="2"/>
              <a:buChar char="v"/>
            </a:pPr>
            <a:r>
              <a:rPr lang="en-CA" sz="2400" b="1" dirty="0">
                <a:solidFill>
                  <a:srgbClr val="CE295E"/>
                </a:solidFill>
                <a:latin typeface="Calibri" panose="020F0502020204030204" pitchFamily="34" charset="0"/>
                <a:ea typeface="Calibri" panose="020F0502020204030204" pitchFamily="34" charset="0"/>
                <a:cs typeface="Calibri" panose="020F0502020204030204" pitchFamily="34" charset="0"/>
              </a:rPr>
              <a:t> Results</a:t>
            </a:r>
          </a:p>
          <a:p>
            <a:pPr algn="just">
              <a:buFont typeface="Wingdings" panose="05000000000000000000" pitchFamily="2" charset="2"/>
              <a:buChar char="v"/>
            </a:pPr>
            <a:r>
              <a:rPr lang="en-CA" sz="2400" b="1" dirty="0">
                <a:solidFill>
                  <a:srgbClr val="CE295E"/>
                </a:solidFill>
                <a:latin typeface="Calibri" panose="020F0502020204030204" pitchFamily="34" charset="0"/>
                <a:ea typeface="Calibri" panose="020F0502020204030204" pitchFamily="34" charset="0"/>
                <a:cs typeface="Calibri" panose="020F0502020204030204" pitchFamily="34" charset="0"/>
              </a:rPr>
              <a:t> Future Recommendations</a:t>
            </a:r>
          </a:p>
          <a:p>
            <a:pPr algn="just">
              <a:buFont typeface="Wingdings" panose="05000000000000000000" pitchFamily="2" charset="2"/>
              <a:buChar char="v"/>
            </a:pPr>
            <a:r>
              <a:rPr lang="en-CA" sz="2400" b="1" dirty="0">
                <a:solidFill>
                  <a:srgbClr val="CE295E"/>
                </a:solidFill>
                <a:latin typeface="Calibri" panose="020F0502020204030204" pitchFamily="34" charset="0"/>
                <a:ea typeface="Calibri" panose="020F0502020204030204" pitchFamily="34" charset="0"/>
                <a:cs typeface="Calibri" panose="020F0502020204030204" pitchFamily="34" charset="0"/>
              </a:rPr>
              <a:t> Conclusions</a:t>
            </a:r>
          </a:p>
          <a:p>
            <a:pPr algn="just">
              <a:buFont typeface="Wingdings" panose="05000000000000000000" pitchFamily="2" charset="2"/>
              <a:buChar char="v"/>
            </a:pPr>
            <a:r>
              <a:rPr lang="en-CA" sz="2400" b="1" dirty="0">
                <a:solidFill>
                  <a:srgbClr val="CE295E"/>
                </a:solidFill>
                <a:latin typeface="Calibri" panose="020F0502020204030204" pitchFamily="34" charset="0"/>
                <a:ea typeface="Calibri" panose="020F0502020204030204" pitchFamily="34" charset="0"/>
                <a:cs typeface="Calibri" panose="020F0502020204030204" pitchFamily="34" charset="0"/>
              </a:rPr>
              <a:t> References</a:t>
            </a:r>
          </a:p>
          <a:p>
            <a:pPr marL="0" indent="0" algn="just">
              <a:buNone/>
            </a:pPr>
            <a:endParaRPr lang="en-CA" sz="2000" b="1" dirty="0">
              <a:solidFill>
                <a:srgbClr val="373737"/>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CA" sz="2000" b="1" dirty="0">
              <a:solidFill>
                <a:srgbClr val="373737"/>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CA" sz="2000" b="1" dirty="0">
              <a:solidFill>
                <a:srgbClr val="373737"/>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CA" sz="2000" b="1" dirty="0">
              <a:solidFill>
                <a:srgbClr val="373737"/>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Text&#10;&#10;Description automatically generated with medium confidence">
            <a:extLst>
              <a:ext uri="{FF2B5EF4-FFF2-40B4-BE49-F238E27FC236}">
                <a16:creationId xmlns:a16="http://schemas.microsoft.com/office/drawing/2014/main" id="{CBED6CF1-9D5C-C310-FAEA-9A45954977A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178490" y="3004457"/>
            <a:ext cx="7004997" cy="3396342"/>
          </a:xfrm>
          <a:prstGeom prst="rect">
            <a:avLst/>
          </a:prstGeom>
        </p:spPr>
      </p:pic>
    </p:spTree>
    <p:extLst>
      <p:ext uri="{BB962C8B-B14F-4D97-AF65-F5344CB8AC3E}">
        <p14:creationId xmlns:p14="http://schemas.microsoft.com/office/powerpoint/2010/main" val="360853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F91237-55D5-0FB2-6246-0AFFB9C4B5F5}"/>
              </a:ext>
            </a:extLst>
          </p:cNvPr>
          <p:cNvSpPr>
            <a:spLocks noGrp="1"/>
          </p:cNvSpPr>
          <p:nvPr>
            <p:ph type="ftr" sz="quarter" idx="11"/>
          </p:nvPr>
        </p:nvSpPr>
        <p:spPr/>
        <p:txBody>
          <a:bodyPr/>
          <a:lstStyle/>
          <a:p>
            <a:r>
              <a:rPr lang="en-US"/>
              <a:t>Group S2 - 2</a:t>
            </a:r>
            <a:endParaRPr lang="en-US" dirty="0"/>
          </a:p>
        </p:txBody>
      </p:sp>
      <p:sp>
        <p:nvSpPr>
          <p:cNvPr id="3" name="Slide Number Placeholder 2">
            <a:extLst>
              <a:ext uri="{FF2B5EF4-FFF2-40B4-BE49-F238E27FC236}">
                <a16:creationId xmlns:a16="http://schemas.microsoft.com/office/drawing/2014/main" id="{A70A50B2-8D7F-C18B-AF60-CE40640A0944}"/>
              </a:ext>
            </a:extLst>
          </p:cNvPr>
          <p:cNvSpPr>
            <a:spLocks noGrp="1"/>
          </p:cNvSpPr>
          <p:nvPr>
            <p:ph type="sldNum" sz="quarter" idx="12"/>
          </p:nvPr>
        </p:nvSpPr>
        <p:spPr/>
        <p:txBody>
          <a:bodyPr/>
          <a:lstStyle/>
          <a:p>
            <a:fld id="{0FD50806-BABF-4915-9689-3B9956D1C75C}" type="slidenum">
              <a:rPr lang="en-US" smtClean="0"/>
              <a:pPr/>
              <a:t>20</a:t>
            </a:fld>
            <a:endParaRPr lang="en-US" dirty="0"/>
          </a:p>
        </p:txBody>
      </p:sp>
      <p:pic>
        <p:nvPicPr>
          <p:cNvPr id="4" name="Picture 3">
            <a:extLst>
              <a:ext uri="{FF2B5EF4-FFF2-40B4-BE49-F238E27FC236}">
                <a16:creationId xmlns:a16="http://schemas.microsoft.com/office/drawing/2014/main" id="{5EE720C4-0551-E0DB-6158-1595785FE1EB}"/>
              </a:ext>
            </a:extLst>
          </p:cNvPr>
          <p:cNvPicPr>
            <a:picLocks noChangeAspect="1"/>
          </p:cNvPicPr>
          <p:nvPr/>
        </p:nvPicPr>
        <p:blipFill>
          <a:blip r:embed="rId2"/>
          <a:stretch>
            <a:fillRect/>
          </a:stretch>
        </p:blipFill>
        <p:spPr>
          <a:xfrm>
            <a:off x="6152163" y="1751503"/>
            <a:ext cx="5735037" cy="4441419"/>
          </a:xfrm>
          <a:prstGeom prst="rect">
            <a:avLst/>
          </a:prstGeom>
        </p:spPr>
      </p:pic>
      <p:sp>
        <p:nvSpPr>
          <p:cNvPr id="5" name="Text Placeholder 9">
            <a:extLst>
              <a:ext uri="{FF2B5EF4-FFF2-40B4-BE49-F238E27FC236}">
                <a16:creationId xmlns:a16="http://schemas.microsoft.com/office/drawing/2014/main" id="{22367AC6-CEF5-EF3F-78A5-F59A43C74B43}"/>
              </a:ext>
            </a:extLst>
          </p:cNvPr>
          <p:cNvSpPr txBox="1">
            <a:spLocks/>
          </p:cNvSpPr>
          <p:nvPr/>
        </p:nvSpPr>
        <p:spPr>
          <a:xfrm>
            <a:off x="1642188" y="665078"/>
            <a:ext cx="8052317" cy="7489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ct val="0"/>
              </a:spcBef>
              <a:buNone/>
            </a:pPr>
            <a:r>
              <a:rPr lang="en-CA" sz="4400" b="1" dirty="0">
                <a:solidFill>
                  <a:srgbClr val="CE295E"/>
                </a:solidFill>
                <a:latin typeface="+mj-lt"/>
                <a:ea typeface="+mj-ea"/>
                <a:cs typeface="+mj-cs"/>
              </a:rPr>
              <a:t>Real-Time Incidents</a:t>
            </a:r>
          </a:p>
        </p:txBody>
      </p:sp>
      <p:sp>
        <p:nvSpPr>
          <p:cNvPr id="6" name="Content Placeholder 2">
            <a:extLst>
              <a:ext uri="{FF2B5EF4-FFF2-40B4-BE49-F238E27FC236}">
                <a16:creationId xmlns:a16="http://schemas.microsoft.com/office/drawing/2014/main" id="{17DA2517-A338-DE0E-53FB-F1FE749FBA31}"/>
              </a:ext>
            </a:extLst>
          </p:cNvPr>
          <p:cNvSpPr txBox="1">
            <a:spLocks/>
          </p:cNvSpPr>
          <p:nvPr/>
        </p:nvSpPr>
        <p:spPr>
          <a:xfrm>
            <a:off x="583731" y="1385915"/>
            <a:ext cx="5872065" cy="444141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CA" sz="1800"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sz="1800"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CA" sz="2400" b="1"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rPr>
              <a:t>Realtime Good Incidents -14</a:t>
            </a:r>
          </a:p>
          <a:p>
            <a:pPr marL="0" indent="0">
              <a:buNone/>
            </a:pPr>
            <a:endParaRPr lang="en-CA" sz="2400" b="1"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CA" sz="2400" b="1"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rPr>
              <a:t>Realtime Bad Incidents – 10</a:t>
            </a:r>
          </a:p>
          <a:p>
            <a:pPr marL="0" indent="0">
              <a:buNone/>
            </a:pPr>
            <a:endParaRPr lang="en-CA" sz="2400" b="1"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CA" sz="2400" b="1"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rPr>
              <a:t>Realtime No incidents – 12</a:t>
            </a:r>
          </a:p>
          <a:p>
            <a:pPr marL="0" indent="0">
              <a:buNone/>
            </a:pPr>
            <a:endParaRPr lang="en-CA" sz="2400" b="1"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CA" sz="2400" b="1" dirty="0">
                <a:solidFill>
                  <a:srgbClr val="1F77B4"/>
                </a:solidFill>
                <a:effectLst/>
                <a:latin typeface="Calibri" panose="020F0502020204030204" pitchFamily="34" charset="0"/>
                <a:ea typeface="Calibri" panose="020F0502020204030204" pitchFamily="34" charset="0"/>
                <a:cs typeface="Times New Roman" panose="02020603050405020304" pitchFamily="18" charset="0"/>
              </a:rPr>
              <a:t>No Incidents and Bad Incidents can be ignored as they are taken into consideration as we are interested in Good Incidents only</a:t>
            </a:r>
          </a:p>
          <a:p>
            <a:pPr marL="0" indent="0">
              <a:buNone/>
            </a:pPr>
            <a:endParaRPr lang="en-CA" sz="2400" b="1"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CA"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68421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CDAFF6-6C3D-418A-9A92-384015BA0E6A}"/>
              </a:ext>
            </a:extLst>
          </p:cNvPr>
          <p:cNvSpPr>
            <a:spLocks noGrp="1"/>
          </p:cNvSpPr>
          <p:nvPr>
            <p:ph type="ftr" sz="quarter" idx="11"/>
          </p:nvPr>
        </p:nvSpPr>
        <p:spPr/>
        <p:txBody>
          <a:bodyPr/>
          <a:lstStyle/>
          <a:p>
            <a:r>
              <a:rPr lang="en-US" dirty="0"/>
              <a:t>Group 18</a:t>
            </a:r>
          </a:p>
        </p:txBody>
      </p:sp>
      <p:sp>
        <p:nvSpPr>
          <p:cNvPr id="3" name="Slide Number Placeholder 2">
            <a:extLst>
              <a:ext uri="{FF2B5EF4-FFF2-40B4-BE49-F238E27FC236}">
                <a16:creationId xmlns:a16="http://schemas.microsoft.com/office/drawing/2014/main" id="{1A0A78A7-010C-4E33-955F-944FCEE5CCBC}"/>
              </a:ext>
            </a:extLst>
          </p:cNvPr>
          <p:cNvSpPr>
            <a:spLocks noGrp="1"/>
          </p:cNvSpPr>
          <p:nvPr>
            <p:ph type="sldNum" sz="quarter" idx="12"/>
          </p:nvPr>
        </p:nvSpPr>
        <p:spPr/>
        <p:txBody>
          <a:bodyPr/>
          <a:lstStyle/>
          <a:p>
            <a:fld id="{0FD50806-BABF-4915-9689-3B9956D1C75C}" type="slidenum">
              <a:rPr lang="en-US" smtClean="0"/>
              <a:pPr/>
              <a:t>21</a:t>
            </a:fld>
            <a:endParaRPr lang="en-US" dirty="0"/>
          </a:p>
        </p:txBody>
      </p:sp>
      <p:sp>
        <p:nvSpPr>
          <p:cNvPr id="6" name="Text Placeholder 9">
            <a:extLst>
              <a:ext uri="{FF2B5EF4-FFF2-40B4-BE49-F238E27FC236}">
                <a16:creationId xmlns:a16="http://schemas.microsoft.com/office/drawing/2014/main" id="{97E8123B-60CF-4862-853B-33F0D584B692}"/>
              </a:ext>
            </a:extLst>
          </p:cNvPr>
          <p:cNvSpPr txBox="1">
            <a:spLocks/>
          </p:cNvSpPr>
          <p:nvPr/>
        </p:nvSpPr>
        <p:spPr>
          <a:xfrm>
            <a:off x="1745506" y="365382"/>
            <a:ext cx="9196471" cy="7489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ct val="0"/>
              </a:spcBef>
              <a:buNone/>
            </a:pPr>
            <a:r>
              <a:rPr lang="en-CA" sz="4400" b="1" dirty="0">
                <a:solidFill>
                  <a:srgbClr val="CE295E"/>
                </a:solidFill>
                <a:latin typeface="Calibri" panose="020F0502020204030204" pitchFamily="34" charset="0"/>
                <a:ea typeface="+mj-ea"/>
                <a:cs typeface="Times New Roman" panose="02020603050405020304" pitchFamily="18" charset="0"/>
              </a:rPr>
              <a:t>Conclusion</a:t>
            </a:r>
            <a:endParaRPr lang="en-CA" sz="4400" b="1" dirty="0">
              <a:solidFill>
                <a:srgbClr val="CE295E"/>
              </a:solidFill>
              <a:latin typeface="+mj-lt"/>
              <a:ea typeface="+mj-ea"/>
              <a:cs typeface="+mj-cs"/>
            </a:endParaRPr>
          </a:p>
        </p:txBody>
      </p:sp>
      <p:sp>
        <p:nvSpPr>
          <p:cNvPr id="8" name="Content Placeholder 2">
            <a:extLst>
              <a:ext uri="{FF2B5EF4-FFF2-40B4-BE49-F238E27FC236}">
                <a16:creationId xmlns:a16="http://schemas.microsoft.com/office/drawing/2014/main" id="{56FAC0BA-F93F-99EC-3458-17864A5EFC2E}"/>
              </a:ext>
            </a:extLst>
          </p:cNvPr>
          <p:cNvSpPr txBox="1">
            <a:spLocks/>
          </p:cNvSpPr>
          <p:nvPr/>
        </p:nvSpPr>
        <p:spPr>
          <a:xfrm>
            <a:off x="727789" y="1212980"/>
            <a:ext cx="7249884" cy="47866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CA" sz="2000"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CA" dirty="0">
                <a:solidFill>
                  <a:srgbClr val="232323"/>
                </a:solidFill>
                <a:latin typeface="Calibri" panose="020F0502020204030204" pitchFamily="34" charset="0"/>
                <a:ea typeface="Calibri" panose="020F0502020204030204" pitchFamily="34" charset="0"/>
                <a:cs typeface="Times New Roman" panose="02020603050405020304" pitchFamily="18" charset="0"/>
              </a:rPr>
              <a:t>Both the models are able to produce desirable results as expected.</a:t>
            </a:r>
          </a:p>
          <a:p>
            <a:pPr>
              <a:buFont typeface="Wingdings" panose="05000000000000000000" pitchFamily="2" charset="2"/>
              <a:buChar char="§"/>
            </a:pPr>
            <a:r>
              <a:rPr lang="en-CA" sz="2800"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rPr>
              <a:t>Test Accuracy Comparison of both models tells that LRCN Architecture works the best for our data</a:t>
            </a:r>
          </a:p>
          <a:p>
            <a:pPr marL="0" indent="0">
              <a:buNone/>
            </a:pPr>
            <a:endParaRPr lang="en-CA" sz="2800"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dirty="0">
              <a:solidFill>
                <a:srgbClr val="232323"/>
              </a:solidFill>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CA" dirty="0">
                <a:solidFill>
                  <a:srgbClr val="232323"/>
                </a:solidFill>
                <a:latin typeface="Calibri" panose="020F0502020204030204" pitchFamily="34" charset="0"/>
                <a:ea typeface="Calibri" panose="020F0502020204030204" pitchFamily="34" charset="0"/>
                <a:cs typeface="Times New Roman" panose="02020603050405020304" pitchFamily="18" charset="0"/>
              </a:rPr>
              <a:t>Model can be Deployed for the Real-Time Scenario and then it needs continuous training</a:t>
            </a:r>
          </a:p>
          <a:p>
            <a:pPr marL="0" indent="0">
              <a:buNone/>
            </a:pPr>
            <a:endParaRPr lang="en-CA" sz="2800"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Rounded Corners 14">
            <a:extLst>
              <a:ext uri="{FF2B5EF4-FFF2-40B4-BE49-F238E27FC236}">
                <a16:creationId xmlns:a16="http://schemas.microsoft.com/office/drawing/2014/main" id="{B2CBB354-DA11-C092-CCF8-F2D5AE4915AA}"/>
              </a:ext>
            </a:extLst>
          </p:cNvPr>
          <p:cNvSpPr/>
          <p:nvPr/>
        </p:nvSpPr>
        <p:spPr>
          <a:xfrm>
            <a:off x="886410" y="3760234"/>
            <a:ext cx="3181738" cy="743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1F77B4"/>
                </a:solidFill>
                <a:latin typeface="Calibri" panose="020F0502020204030204" pitchFamily="34" charset="0"/>
                <a:ea typeface="Calibri" panose="020F0502020204030204" pitchFamily="34" charset="0"/>
                <a:cs typeface="Times New Roman" panose="02020603050405020304" pitchFamily="18" charset="0"/>
              </a:rPr>
              <a:t>LRCN Model Test Accuracy : 84%</a:t>
            </a:r>
            <a:endParaRPr lang="en-CA" sz="2000" b="1" dirty="0">
              <a:solidFill>
                <a:srgbClr val="1F77B4"/>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Rounded Corners 14">
            <a:extLst>
              <a:ext uri="{FF2B5EF4-FFF2-40B4-BE49-F238E27FC236}">
                <a16:creationId xmlns:a16="http://schemas.microsoft.com/office/drawing/2014/main" id="{5B5D6664-48B4-541A-EA31-54A9152B22E6}"/>
              </a:ext>
            </a:extLst>
          </p:cNvPr>
          <p:cNvSpPr/>
          <p:nvPr/>
        </p:nvSpPr>
        <p:spPr>
          <a:xfrm>
            <a:off x="4752871" y="3760234"/>
            <a:ext cx="3181739" cy="743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1F77B4"/>
                </a:solidFill>
                <a:latin typeface="Calibri" panose="020F0502020204030204" pitchFamily="34" charset="0"/>
                <a:ea typeface="Calibri" panose="020F0502020204030204" pitchFamily="34" charset="0"/>
                <a:cs typeface="Times New Roman" panose="02020603050405020304" pitchFamily="18" charset="0"/>
              </a:rPr>
              <a:t>Conv3D Model Test Accuracy : 80%</a:t>
            </a:r>
            <a:endParaRPr lang="en-CA" sz="2000" b="1" dirty="0">
              <a:solidFill>
                <a:srgbClr val="1F77B4"/>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1AF3A353-2247-5A9F-6DE7-64FCCE34000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82481" y="1721840"/>
            <a:ext cx="3714269" cy="3714269"/>
          </a:xfrm>
          <a:prstGeom prst="rect">
            <a:avLst/>
          </a:prstGeom>
        </p:spPr>
      </p:pic>
    </p:spTree>
    <p:extLst>
      <p:ext uri="{BB962C8B-B14F-4D97-AF65-F5344CB8AC3E}">
        <p14:creationId xmlns:p14="http://schemas.microsoft.com/office/powerpoint/2010/main" val="1109571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836DC5-8C1F-49F1-9C92-4B4A9BE26B5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E295E"/>
                </a:solidFill>
                <a:effectLst/>
                <a:uLnTx/>
                <a:uFillTx/>
                <a:latin typeface="Segoe UI Light"/>
                <a:ea typeface="+mn-ea"/>
                <a:cs typeface="+mn-cs"/>
              </a:rPr>
              <a:t>Group 18</a:t>
            </a:r>
          </a:p>
        </p:txBody>
      </p:sp>
      <p:sp>
        <p:nvSpPr>
          <p:cNvPr id="4" name="Slide Number Placeholder 3">
            <a:extLst>
              <a:ext uri="{FF2B5EF4-FFF2-40B4-BE49-F238E27FC236}">
                <a16:creationId xmlns:a16="http://schemas.microsoft.com/office/drawing/2014/main" id="{BB0A5AF2-0E96-4AEE-B736-74E5E3A6881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FD50806-BABF-4915-9689-3B9956D1C75C}" type="slidenum">
              <a:rPr kumimoji="0" lang="en-US" sz="1000" b="0" i="0" u="none" strike="noStrike" kern="1200" cap="none" spc="0" normalizeH="0" baseline="0" noProof="0" smtClean="0">
                <a:ln>
                  <a:noFill/>
                </a:ln>
                <a:solidFill>
                  <a:srgbClr val="FFFFFF"/>
                </a:solidFill>
                <a:effectLst/>
                <a:uLnTx/>
                <a:uFillTx/>
                <a:latin typeface="Segoe UI Ligh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sz="10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4" name="Content Placeholder 2">
            <a:extLst>
              <a:ext uri="{FF2B5EF4-FFF2-40B4-BE49-F238E27FC236}">
                <a16:creationId xmlns:a16="http://schemas.microsoft.com/office/drawing/2014/main" id="{BC277FB4-D766-E990-0105-4E3CB628EEB3}"/>
              </a:ext>
            </a:extLst>
          </p:cNvPr>
          <p:cNvSpPr txBox="1">
            <a:spLocks/>
          </p:cNvSpPr>
          <p:nvPr/>
        </p:nvSpPr>
        <p:spPr>
          <a:xfrm>
            <a:off x="386080" y="2688253"/>
            <a:ext cx="11623039" cy="329769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CA" sz="2000"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CA" sz="2800" dirty="0">
                <a:effectLst/>
                <a:latin typeface="Calibri" panose="020F0502020204030204" pitchFamily="34" charset="0"/>
                <a:ea typeface="Calibri" panose="020F0502020204030204" pitchFamily="34" charset="0"/>
                <a:cs typeface="Times New Roman" panose="02020603050405020304" pitchFamily="18" charset="0"/>
              </a:rPr>
              <a:t>Building  the model for all weather condition incidents which needs high level training with all condition sequence image data.</a:t>
            </a:r>
          </a:p>
          <a:p>
            <a:pPr>
              <a:buFont typeface="Wingdings" panose="05000000000000000000" pitchFamily="2" charset="2"/>
              <a:buChar char="§"/>
            </a:pPr>
            <a:r>
              <a:rPr lang="en-CA" dirty="0">
                <a:latin typeface="Calibri" panose="020F0502020204030204" pitchFamily="34" charset="0"/>
                <a:ea typeface="Calibri" panose="020F0502020204030204" pitchFamily="34" charset="0"/>
                <a:cs typeface="Times New Roman" panose="02020603050405020304" pitchFamily="18" charset="0"/>
              </a:rPr>
              <a:t>F</a:t>
            </a:r>
            <a:r>
              <a:rPr lang="en-CA" sz="2800" dirty="0">
                <a:effectLst/>
                <a:latin typeface="Calibri" panose="020F0502020204030204" pitchFamily="34" charset="0"/>
                <a:ea typeface="Calibri" panose="020F0502020204030204" pitchFamily="34" charset="0"/>
                <a:cs typeface="Times New Roman" panose="02020603050405020304" pitchFamily="18" charset="0"/>
              </a:rPr>
              <a:t>ine </a:t>
            </a:r>
            <a:r>
              <a:rPr lang="en-CA" dirty="0">
                <a:latin typeface="Calibri" panose="020F0502020204030204" pitchFamily="34" charset="0"/>
                <a:ea typeface="Calibri" panose="020F0502020204030204" pitchFamily="34" charset="0"/>
                <a:cs typeface="Times New Roman" panose="02020603050405020304" pitchFamily="18" charset="0"/>
              </a:rPr>
              <a:t>T</a:t>
            </a:r>
            <a:r>
              <a:rPr lang="en-CA" sz="2800" dirty="0">
                <a:effectLst/>
                <a:latin typeface="Calibri" panose="020F0502020204030204" pitchFamily="34" charset="0"/>
                <a:ea typeface="Calibri" panose="020F0502020204030204" pitchFamily="34" charset="0"/>
                <a:cs typeface="Times New Roman" panose="02020603050405020304" pitchFamily="18" charset="0"/>
              </a:rPr>
              <a:t>uning it</a:t>
            </a:r>
            <a:r>
              <a:rPr lang="en-CA" dirty="0">
                <a:latin typeface="Calibri" panose="020F0502020204030204" pitchFamily="34" charset="0"/>
                <a:ea typeface="Calibri" panose="020F0502020204030204" pitchFamily="34" charset="0"/>
                <a:cs typeface="Times New Roman" panose="02020603050405020304" pitchFamily="18" charset="0"/>
              </a:rPr>
              <a:t> further to increase the test accuracy from 84%.</a:t>
            </a:r>
            <a:endParaRPr lang="en-CA" sz="2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CA" sz="2800" dirty="0">
                <a:effectLst/>
                <a:latin typeface="Calibri" panose="020F0502020204030204" pitchFamily="34" charset="0"/>
                <a:ea typeface="Calibri" panose="020F0502020204030204" pitchFamily="34" charset="0"/>
                <a:cs typeface="Times New Roman" panose="02020603050405020304" pitchFamily="18" charset="0"/>
              </a:rPr>
              <a:t>Use of bin detections tags/Geo locations ID to recognize the start and stop of the activity </a:t>
            </a:r>
            <a:r>
              <a:rPr lang="en-CA" dirty="0">
                <a:latin typeface="Calibri" panose="020F0502020204030204" pitchFamily="34" charset="0"/>
                <a:ea typeface="Calibri" panose="020F0502020204030204" pitchFamily="34" charset="0"/>
                <a:cs typeface="Times New Roman" panose="02020603050405020304" pitchFamily="18" charset="0"/>
              </a:rPr>
              <a:t>for better performances.</a:t>
            </a:r>
          </a:p>
          <a:p>
            <a:pPr>
              <a:buFont typeface="Wingdings" panose="05000000000000000000" pitchFamily="2" charset="2"/>
              <a:buChar char="§"/>
            </a:pPr>
            <a:r>
              <a:rPr lang="en-CA" dirty="0">
                <a:latin typeface="Calibri" panose="020F0502020204030204" pitchFamily="34" charset="0"/>
                <a:ea typeface="Calibri" panose="020F0502020204030204" pitchFamily="34" charset="0"/>
                <a:cs typeface="Times New Roman" panose="02020603050405020304" pitchFamily="18" charset="0"/>
              </a:rPr>
              <a:t>Deployment of the model to the real-time  set up</a:t>
            </a:r>
          </a:p>
          <a:p>
            <a:pPr marL="0" indent="0">
              <a:buNone/>
            </a:pPr>
            <a:endParaRPr lang="en-CA" sz="2800"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7" name="Picture 16">
            <a:extLst>
              <a:ext uri="{FF2B5EF4-FFF2-40B4-BE49-F238E27FC236}">
                <a16:creationId xmlns:a16="http://schemas.microsoft.com/office/drawing/2014/main" id="{39D2CA28-16F1-1900-356A-6ED63AEC225B}"/>
              </a:ext>
            </a:extLst>
          </p:cNvPr>
          <p:cNvPicPr>
            <a:picLocks noChangeAspect="1"/>
          </p:cNvPicPr>
          <p:nvPr/>
        </p:nvPicPr>
        <p:blipFill>
          <a:blip r:embed="rId3"/>
          <a:stretch>
            <a:fillRect/>
          </a:stretch>
        </p:blipFill>
        <p:spPr>
          <a:xfrm>
            <a:off x="3264924" y="-43221"/>
            <a:ext cx="5662151" cy="2760088"/>
          </a:xfrm>
          <a:prstGeom prst="rect">
            <a:avLst/>
          </a:prstGeom>
        </p:spPr>
      </p:pic>
    </p:spTree>
    <p:extLst>
      <p:ext uri="{BB962C8B-B14F-4D97-AF65-F5344CB8AC3E}">
        <p14:creationId xmlns:p14="http://schemas.microsoft.com/office/powerpoint/2010/main" val="661273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CDAFF6-6C3D-418A-9A92-384015BA0E6A}"/>
              </a:ext>
            </a:extLst>
          </p:cNvPr>
          <p:cNvSpPr>
            <a:spLocks noGrp="1"/>
          </p:cNvSpPr>
          <p:nvPr>
            <p:ph type="ftr" sz="quarter" idx="11"/>
          </p:nvPr>
        </p:nvSpPr>
        <p:spPr/>
        <p:txBody>
          <a:bodyPr/>
          <a:lstStyle/>
          <a:p>
            <a:r>
              <a:rPr lang="en-US" dirty="0"/>
              <a:t>Group 18</a:t>
            </a:r>
          </a:p>
        </p:txBody>
      </p:sp>
      <p:sp>
        <p:nvSpPr>
          <p:cNvPr id="3" name="Slide Number Placeholder 2">
            <a:extLst>
              <a:ext uri="{FF2B5EF4-FFF2-40B4-BE49-F238E27FC236}">
                <a16:creationId xmlns:a16="http://schemas.microsoft.com/office/drawing/2014/main" id="{1A0A78A7-010C-4E33-955F-944FCEE5CCBC}"/>
              </a:ext>
            </a:extLst>
          </p:cNvPr>
          <p:cNvSpPr>
            <a:spLocks noGrp="1"/>
          </p:cNvSpPr>
          <p:nvPr>
            <p:ph type="sldNum" sz="quarter" idx="12"/>
          </p:nvPr>
        </p:nvSpPr>
        <p:spPr/>
        <p:txBody>
          <a:bodyPr/>
          <a:lstStyle/>
          <a:p>
            <a:fld id="{0FD50806-BABF-4915-9689-3B9956D1C75C}" type="slidenum">
              <a:rPr lang="en-US" smtClean="0"/>
              <a:pPr/>
              <a:t>23</a:t>
            </a:fld>
            <a:endParaRPr lang="en-US" dirty="0"/>
          </a:p>
        </p:txBody>
      </p:sp>
      <p:sp>
        <p:nvSpPr>
          <p:cNvPr id="6" name="Text Placeholder 9">
            <a:extLst>
              <a:ext uri="{FF2B5EF4-FFF2-40B4-BE49-F238E27FC236}">
                <a16:creationId xmlns:a16="http://schemas.microsoft.com/office/drawing/2014/main" id="{97E8123B-60CF-4862-853B-33F0D584B692}"/>
              </a:ext>
            </a:extLst>
          </p:cNvPr>
          <p:cNvSpPr txBox="1">
            <a:spLocks/>
          </p:cNvSpPr>
          <p:nvPr/>
        </p:nvSpPr>
        <p:spPr>
          <a:xfrm>
            <a:off x="1745506" y="365382"/>
            <a:ext cx="9196471" cy="7489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ct val="0"/>
              </a:spcBef>
              <a:buNone/>
            </a:pPr>
            <a:r>
              <a:rPr lang="en-CA" sz="4400" b="1" dirty="0">
                <a:solidFill>
                  <a:srgbClr val="CE295E"/>
                </a:solidFill>
                <a:effectLst/>
                <a:latin typeface="Calibri" panose="020F0502020204030204" pitchFamily="34" charset="0"/>
                <a:ea typeface="Calibri" panose="020F0502020204030204" pitchFamily="34" charset="0"/>
                <a:cs typeface="Times New Roman" panose="02020603050405020304" pitchFamily="18" charset="0"/>
              </a:rPr>
              <a:t>References</a:t>
            </a:r>
            <a:endParaRPr lang="en-CA" sz="4400" b="1" dirty="0">
              <a:solidFill>
                <a:srgbClr val="CE295E"/>
              </a:solidFill>
              <a:latin typeface="+mj-lt"/>
              <a:ea typeface="+mj-ea"/>
              <a:cs typeface="+mj-cs"/>
            </a:endParaRPr>
          </a:p>
        </p:txBody>
      </p:sp>
      <p:sp>
        <p:nvSpPr>
          <p:cNvPr id="7" name="TextBox 6">
            <a:extLst>
              <a:ext uri="{FF2B5EF4-FFF2-40B4-BE49-F238E27FC236}">
                <a16:creationId xmlns:a16="http://schemas.microsoft.com/office/drawing/2014/main" id="{460A55DE-B049-484D-8482-726AF036AFE5}"/>
              </a:ext>
            </a:extLst>
          </p:cNvPr>
          <p:cNvSpPr txBox="1"/>
          <p:nvPr/>
        </p:nvSpPr>
        <p:spPr>
          <a:xfrm>
            <a:off x="1337449" y="1114325"/>
            <a:ext cx="10759301" cy="10156627"/>
          </a:xfrm>
          <a:prstGeom prst="rect">
            <a:avLst/>
          </a:prstGeom>
          <a:noFill/>
        </p:spPr>
        <p:txBody>
          <a:bodyPr wrap="square">
            <a:spAutoFit/>
          </a:bodyPr>
          <a:lstStyle/>
          <a:p>
            <a:pPr algn="l">
              <a:buClr>
                <a:srgbClr val="CE295E"/>
              </a:buClr>
            </a:pPr>
            <a:endParaRPr lang="en-GB" sz="1400" b="1" dirty="0">
              <a:solidFill>
                <a:srgbClr val="00B050"/>
              </a:solidFill>
              <a:latin typeface="+mj-lt"/>
            </a:endParaRPr>
          </a:p>
          <a:p>
            <a:pPr algn="l">
              <a:buClr>
                <a:srgbClr val="CE295E"/>
              </a:buClr>
              <a:buFont typeface="Arial" panose="020B0604020202020204" pitchFamily="34" charset="0"/>
              <a:buChar char="•"/>
            </a:pPr>
            <a:endParaRPr lang="en-GB" sz="1400" b="1" i="0" dirty="0">
              <a:solidFill>
                <a:srgbClr val="00B050"/>
              </a:solidFill>
              <a:effectLst/>
              <a:latin typeface="+mj-lt"/>
            </a:endParaRPr>
          </a:p>
          <a:p>
            <a:pPr algn="l">
              <a:buClr>
                <a:srgbClr val="CE295E"/>
              </a:buClr>
            </a:pPr>
            <a:r>
              <a:rPr lang="en-US" sz="1600" b="0" i="0" dirty="0">
                <a:solidFill>
                  <a:srgbClr val="333333"/>
                </a:solidFill>
                <a:effectLst/>
                <a:latin typeface="Arial" panose="020B0604020202020204" pitchFamily="34" charset="0"/>
              </a:rPr>
              <a:t>[1] A. -M. R. Abdali and R. F. Al-</a:t>
            </a:r>
            <a:r>
              <a:rPr lang="en-US" sz="1600" b="0" i="0" dirty="0" err="1">
                <a:solidFill>
                  <a:srgbClr val="333333"/>
                </a:solidFill>
                <a:effectLst/>
                <a:latin typeface="Arial" panose="020B0604020202020204" pitchFamily="34" charset="0"/>
              </a:rPr>
              <a:t>Tuma</a:t>
            </a:r>
            <a:r>
              <a:rPr lang="en-US" sz="1600" b="0" i="0" dirty="0">
                <a:solidFill>
                  <a:srgbClr val="333333"/>
                </a:solidFill>
                <a:effectLst/>
                <a:latin typeface="Arial" panose="020B0604020202020204" pitchFamily="34" charset="0"/>
              </a:rPr>
              <a:t>, "Robust Real-Time Violence Detection in Video Using CNN And LSTM," </a:t>
            </a:r>
            <a:r>
              <a:rPr lang="en-US" sz="1600" b="0" i="1" dirty="0">
                <a:solidFill>
                  <a:srgbClr val="333333"/>
                </a:solidFill>
                <a:effectLst/>
                <a:latin typeface="Arial" panose="020B0604020202020204" pitchFamily="34" charset="0"/>
              </a:rPr>
              <a:t>2019 2nd Scientific Conference of Computer Sciences (SCCS)</a:t>
            </a:r>
            <a:r>
              <a:rPr lang="en-US" sz="1600" b="0" i="0" dirty="0">
                <a:solidFill>
                  <a:srgbClr val="333333"/>
                </a:solidFill>
                <a:effectLst/>
                <a:latin typeface="Arial" panose="020B0604020202020204" pitchFamily="34" charset="0"/>
              </a:rPr>
              <a:t>, 2019, pp. 104-108, </a:t>
            </a:r>
            <a:r>
              <a:rPr lang="en-US" sz="1600" b="0" i="0" dirty="0" err="1">
                <a:solidFill>
                  <a:srgbClr val="333333"/>
                </a:solidFill>
                <a:effectLst/>
                <a:latin typeface="Arial" panose="020B0604020202020204" pitchFamily="34" charset="0"/>
              </a:rPr>
              <a:t>doi</a:t>
            </a:r>
            <a:r>
              <a:rPr lang="en-US" sz="1600" b="0" i="0" dirty="0">
                <a:solidFill>
                  <a:srgbClr val="333333"/>
                </a:solidFill>
                <a:effectLst/>
                <a:latin typeface="Arial" panose="020B0604020202020204" pitchFamily="34" charset="0"/>
              </a:rPr>
              <a:t>: 10.1109/SCCS.2019.8852616.</a:t>
            </a:r>
          </a:p>
          <a:p>
            <a:pPr algn="l">
              <a:buClr>
                <a:srgbClr val="CE295E"/>
              </a:buClr>
            </a:pPr>
            <a:endParaRPr lang="en-US" sz="1600" b="0" i="0" dirty="0">
              <a:solidFill>
                <a:srgbClr val="333333"/>
              </a:solidFill>
              <a:effectLst/>
              <a:latin typeface="Arial" panose="020B0604020202020204" pitchFamily="34" charset="0"/>
            </a:endParaRPr>
          </a:p>
          <a:p>
            <a:pPr algn="l">
              <a:buClr>
                <a:srgbClr val="CE295E"/>
              </a:buClr>
            </a:pPr>
            <a:r>
              <a:rPr lang="en-US" sz="1600" dirty="0">
                <a:solidFill>
                  <a:srgbClr val="333333"/>
                </a:solidFill>
                <a:latin typeface="Arial" panose="020B0604020202020204" pitchFamily="34" charset="0"/>
              </a:rPr>
              <a:t>[2] </a:t>
            </a:r>
            <a:r>
              <a:rPr lang="en-US" sz="1600" b="0" i="0" dirty="0">
                <a:solidFill>
                  <a:srgbClr val="222222"/>
                </a:solidFill>
                <a:effectLst/>
                <a:latin typeface="Arial" panose="020B0604020202020204" pitchFamily="34" charset="0"/>
              </a:rPr>
              <a:t>Shi, X., Chen, Z., Wang, H., Yeung, D. Y., Wong, W. K., &amp; Woo, W. C. (2015). Convolutional LSTM network: A machine learning approach for precipitation nowcasting. </a:t>
            </a:r>
            <a:r>
              <a:rPr lang="en-US" sz="1600" b="0" i="1" dirty="0">
                <a:solidFill>
                  <a:srgbClr val="222222"/>
                </a:solidFill>
                <a:effectLst/>
                <a:latin typeface="Arial" panose="020B0604020202020204" pitchFamily="34" charset="0"/>
              </a:rPr>
              <a:t>Advances in neural information processing systems</a:t>
            </a:r>
            <a:r>
              <a:rPr lang="en-US" sz="1600" b="0" i="0" dirty="0">
                <a:solidFill>
                  <a:srgbClr val="222222"/>
                </a:solidFill>
                <a:effectLst/>
                <a:latin typeface="Arial" panose="020B0604020202020204" pitchFamily="34" charset="0"/>
              </a:rPr>
              <a:t>, </a:t>
            </a:r>
            <a:r>
              <a:rPr lang="en-US" sz="1600" b="0" i="1" dirty="0">
                <a:solidFill>
                  <a:srgbClr val="222222"/>
                </a:solidFill>
                <a:effectLst/>
                <a:latin typeface="Arial" panose="020B0604020202020204" pitchFamily="34" charset="0"/>
              </a:rPr>
              <a:t>28</a:t>
            </a:r>
            <a:r>
              <a:rPr lang="en-US" sz="1600" b="0" i="0" dirty="0">
                <a:solidFill>
                  <a:srgbClr val="222222"/>
                </a:solidFill>
                <a:effectLst/>
                <a:latin typeface="Arial" panose="020B0604020202020204" pitchFamily="34" charset="0"/>
              </a:rPr>
              <a:t>.</a:t>
            </a:r>
          </a:p>
          <a:p>
            <a:pPr algn="l">
              <a:buClr>
                <a:srgbClr val="CE295E"/>
              </a:buClr>
            </a:pPr>
            <a:endParaRPr lang="en-US" sz="1600" dirty="0">
              <a:solidFill>
                <a:srgbClr val="222222"/>
              </a:solidFill>
              <a:latin typeface="Arial" panose="020B0604020202020204" pitchFamily="34" charset="0"/>
            </a:endParaRPr>
          </a:p>
          <a:p>
            <a:pPr algn="l">
              <a:buClr>
                <a:srgbClr val="CE295E"/>
              </a:buClr>
            </a:pPr>
            <a:r>
              <a:rPr lang="en-US" sz="1600" dirty="0">
                <a:solidFill>
                  <a:srgbClr val="222222"/>
                </a:solidFill>
                <a:latin typeface="Arial" panose="020B0604020202020204" pitchFamily="34" charset="0"/>
              </a:rPr>
              <a:t>[3] Xia, K., Huang, J., &amp; Wang, H. (2020). LSTM-CNN architecture for human activity recognition. IEEE Access: Practical Innovations, Open Solutions, 8, 56855–56866.  </a:t>
            </a:r>
            <a:r>
              <a:rPr lang="en-US" sz="1600" dirty="0">
                <a:solidFill>
                  <a:srgbClr val="222222"/>
                </a:solidFill>
                <a:latin typeface="Arial" panose="020B0604020202020204" pitchFamily="34" charset="0"/>
                <a:hlinkClick r:id="rId2" tooltip="https://doi.org/10.1109/access.2020.2982225">
                  <a:extLst>
                    <a:ext uri="{A12FA001-AC4F-418D-AE19-62706E023703}">
                      <ahyp:hlinkClr xmlns:ahyp="http://schemas.microsoft.com/office/drawing/2018/hyperlinkcolor" val="tx"/>
                    </a:ext>
                  </a:extLst>
                </a:hlinkClick>
              </a:rPr>
              <a:t>https://doi.org/10.1109/access.2020.2982225</a:t>
            </a:r>
            <a:endParaRPr lang="en-US" sz="1600" dirty="0">
              <a:solidFill>
                <a:srgbClr val="222222"/>
              </a:solidFill>
              <a:latin typeface="Arial" panose="020B0604020202020204" pitchFamily="34" charset="0"/>
            </a:endParaRPr>
          </a:p>
          <a:p>
            <a:pPr algn="l">
              <a:buClr>
                <a:srgbClr val="CE295E"/>
              </a:buClr>
            </a:pPr>
            <a:endParaRPr lang="en-US" sz="1600" dirty="0">
              <a:solidFill>
                <a:srgbClr val="222222"/>
              </a:solidFill>
              <a:latin typeface="Arial" panose="020B0604020202020204" pitchFamily="34" charset="0"/>
            </a:endParaRPr>
          </a:p>
          <a:p>
            <a:pPr algn="l">
              <a:buClr>
                <a:srgbClr val="CE295E"/>
              </a:buClr>
            </a:pPr>
            <a:r>
              <a:rPr lang="en-CA" sz="1600" dirty="0">
                <a:solidFill>
                  <a:srgbClr val="222222"/>
                </a:solidFill>
                <a:latin typeface="Arial" panose="020B0604020202020204" pitchFamily="34" charset="0"/>
              </a:rPr>
              <a:t>[4] Anh Khoa, T., </a:t>
            </a:r>
            <a:r>
              <a:rPr lang="en-CA" sz="1600" dirty="0" err="1">
                <a:solidFill>
                  <a:srgbClr val="222222"/>
                </a:solidFill>
                <a:latin typeface="Arial" panose="020B0604020202020204" pitchFamily="34" charset="0"/>
              </a:rPr>
              <a:t>Phuc</a:t>
            </a:r>
            <a:r>
              <a:rPr lang="en-CA" sz="1600" dirty="0">
                <a:solidFill>
                  <a:srgbClr val="222222"/>
                </a:solidFill>
                <a:latin typeface="Arial" panose="020B0604020202020204" pitchFamily="34" charset="0"/>
              </a:rPr>
              <a:t>, C. H., Lam, P. D., </a:t>
            </a:r>
            <a:r>
              <a:rPr lang="en-CA" sz="1600" dirty="0" err="1">
                <a:solidFill>
                  <a:srgbClr val="222222"/>
                </a:solidFill>
                <a:latin typeface="Arial" panose="020B0604020202020204" pitchFamily="34" charset="0"/>
              </a:rPr>
              <a:t>Nhu</a:t>
            </a:r>
            <a:r>
              <a:rPr lang="en-CA" sz="1600" dirty="0">
                <a:solidFill>
                  <a:srgbClr val="222222"/>
                </a:solidFill>
                <a:latin typeface="Arial" panose="020B0604020202020204" pitchFamily="34" charset="0"/>
              </a:rPr>
              <a:t>, L. M. B., </a:t>
            </a:r>
            <a:r>
              <a:rPr lang="en-CA" sz="1600" dirty="0" err="1">
                <a:solidFill>
                  <a:srgbClr val="222222"/>
                </a:solidFill>
                <a:latin typeface="Arial" panose="020B0604020202020204" pitchFamily="34" charset="0"/>
              </a:rPr>
              <a:t>Trong</a:t>
            </a:r>
            <a:r>
              <a:rPr lang="en-CA" sz="1600" dirty="0">
                <a:solidFill>
                  <a:srgbClr val="222222"/>
                </a:solidFill>
                <a:latin typeface="Arial" panose="020B0604020202020204" pitchFamily="34" charset="0"/>
              </a:rPr>
              <a:t>, N. M., Phuong, N. T. H., Van Dung, N., Tan-Y, N., Nguyen, H. N., &amp; Duc, D. N. M. (2020). Waste management system using IoT-based machine learning in university. Wireless Communications and Mobile Computing, 2020, 1–13. </a:t>
            </a:r>
            <a:r>
              <a:rPr lang="en-CA" sz="1600" dirty="0">
                <a:solidFill>
                  <a:srgbClr val="222222"/>
                </a:solidFill>
                <a:latin typeface="Arial" panose="020B0604020202020204" pitchFamily="34" charset="0"/>
                <a:hlinkClick r:id="rId3" tooltip="https://doi.org/10.1155/2020/6138637">
                  <a:extLst>
                    <a:ext uri="{A12FA001-AC4F-418D-AE19-62706E023703}">
                      <ahyp:hlinkClr xmlns:ahyp="http://schemas.microsoft.com/office/drawing/2018/hyperlinkcolor" val="tx"/>
                    </a:ext>
                  </a:extLst>
                </a:hlinkClick>
              </a:rPr>
              <a:t>https://doi.org/10.1155/2020/6138637</a:t>
            </a:r>
            <a:endParaRPr lang="en-CA" sz="1600" dirty="0">
              <a:solidFill>
                <a:srgbClr val="222222"/>
              </a:solidFill>
              <a:latin typeface="Arial" panose="020B0604020202020204" pitchFamily="34" charset="0"/>
            </a:endParaRPr>
          </a:p>
          <a:p>
            <a:pPr algn="l">
              <a:buClr>
                <a:srgbClr val="CE295E"/>
              </a:buClr>
            </a:pPr>
            <a:endParaRPr lang="en-CA" sz="1600" dirty="0">
              <a:solidFill>
                <a:srgbClr val="222222"/>
              </a:solidFill>
              <a:latin typeface="Arial" panose="020B0604020202020204" pitchFamily="34" charset="0"/>
            </a:endParaRPr>
          </a:p>
          <a:p>
            <a:pPr algn="l">
              <a:buClr>
                <a:srgbClr val="CE295E"/>
              </a:buClr>
            </a:pPr>
            <a:r>
              <a:rPr lang="en-US" sz="1600" dirty="0">
                <a:solidFill>
                  <a:srgbClr val="222222"/>
                </a:solidFill>
                <a:latin typeface="Arial" panose="020B0604020202020204" pitchFamily="34" charset="0"/>
              </a:rPr>
              <a:t>[5] </a:t>
            </a:r>
            <a:r>
              <a:rPr lang="en-US" sz="1600" dirty="0" err="1">
                <a:solidFill>
                  <a:srgbClr val="222222"/>
                </a:solidFill>
                <a:latin typeface="Arial" panose="020B0604020202020204" pitchFamily="34" charset="0"/>
              </a:rPr>
              <a:t>Semwal</a:t>
            </a:r>
            <a:r>
              <a:rPr lang="en-US" sz="1600" dirty="0">
                <a:solidFill>
                  <a:srgbClr val="222222"/>
                </a:solidFill>
                <a:latin typeface="Arial" panose="020B0604020202020204" pitchFamily="34" charset="0"/>
              </a:rPr>
              <a:t>, V. B., Gupta, A., &amp; </a:t>
            </a:r>
            <a:r>
              <a:rPr lang="en-US" sz="1600" dirty="0" err="1">
                <a:solidFill>
                  <a:srgbClr val="222222"/>
                </a:solidFill>
                <a:latin typeface="Arial" panose="020B0604020202020204" pitchFamily="34" charset="0"/>
              </a:rPr>
              <a:t>Lalwani</a:t>
            </a:r>
            <a:r>
              <a:rPr lang="en-US" sz="1600" dirty="0">
                <a:solidFill>
                  <a:srgbClr val="222222"/>
                </a:solidFill>
                <a:latin typeface="Arial" panose="020B0604020202020204" pitchFamily="34" charset="0"/>
              </a:rPr>
              <a:t>, P. (2021). An optimized hybrid deep learning model using ensemble learning approach for human walking activities recognition. The Journal of Supercomputing, 77(11), 12256-12279.</a:t>
            </a:r>
          </a:p>
          <a:p>
            <a:pPr algn="l">
              <a:buClr>
                <a:srgbClr val="CE295E"/>
              </a:buClr>
            </a:pPr>
            <a:endParaRPr lang="en-US" sz="1600" dirty="0">
              <a:solidFill>
                <a:srgbClr val="222222"/>
              </a:solidFill>
              <a:latin typeface="Arial" panose="020B0604020202020204" pitchFamily="34" charset="0"/>
            </a:endParaRPr>
          </a:p>
          <a:p>
            <a:pPr algn="l">
              <a:buClr>
                <a:srgbClr val="CE295E"/>
              </a:buClr>
            </a:pPr>
            <a:r>
              <a:rPr lang="en-CA" sz="1600" dirty="0">
                <a:solidFill>
                  <a:srgbClr val="222222"/>
                </a:solidFill>
                <a:latin typeface="Arial" panose="020B0604020202020204" pitchFamily="34" charset="0"/>
              </a:rPr>
              <a:t>[6] Shang, S., Luo, Q., Zhao, J., </a:t>
            </a:r>
            <a:r>
              <a:rPr lang="en-CA" sz="1600" dirty="0" err="1">
                <a:solidFill>
                  <a:srgbClr val="222222"/>
                </a:solidFill>
                <a:latin typeface="Arial" panose="020B0604020202020204" pitchFamily="34" charset="0"/>
              </a:rPr>
              <a:t>Xue</a:t>
            </a:r>
            <a:r>
              <a:rPr lang="en-CA" sz="1600" dirty="0">
                <a:solidFill>
                  <a:srgbClr val="222222"/>
                </a:solidFill>
                <a:latin typeface="Arial" panose="020B0604020202020204" pitchFamily="34" charset="0"/>
              </a:rPr>
              <a:t>, R., Sun, W., &amp; Bao, N. (2021, April). LSTM-CNN network for human activity recognition using </a:t>
            </a:r>
            <a:r>
              <a:rPr lang="en-CA" sz="1600" dirty="0" err="1">
                <a:solidFill>
                  <a:srgbClr val="222222"/>
                </a:solidFill>
                <a:latin typeface="Arial" panose="020B0604020202020204" pitchFamily="34" charset="0"/>
              </a:rPr>
              <a:t>WiFi</a:t>
            </a:r>
            <a:r>
              <a:rPr lang="en-CA" sz="1600" dirty="0">
                <a:solidFill>
                  <a:srgbClr val="222222"/>
                </a:solidFill>
                <a:latin typeface="Arial" panose="020B0604020202020204" pitchFamily="34" charset="0"/>
              </a:rPr>
              <a:t> CSI data. In Journal of Physics: Conference Series (Vol. 1883, No. 1, p. 012139). IOP Publishing.</a:t>
            </a:r>
          </a:p>
          <a:p>
            <a:pPr algn="l">
              <a:buClr>
                <a:srgbClr val="CE295E"/>
              </a:buClr>
            </a:pPr>
            <a:endParaRPr lang="en-CA" sz="1400" dirty="0">
              <a:solidFill>
                <a:srgbClr val="222222"/>
              </a:solidFill>
              <a:latin typeface="Arial" panose="020B0604020202020204" pitchFamily="34" charset="0"/>
            </a:endParaRPr>
          </a:p>
          <a:p>
            <a:pPr algn="l">
              <a:buClr>
                <a:srgbClr val="CE295E"/>
              </a:buClr>
            </a:pPr>
            <a:endParaRPr lang="en-CA" sz="1400" dirty="0">
              <a:solidFill>
                <a:srgbClr val="222222"/>
              </a:solidFill>
              <a:latin typeface="Arial" panose="020B0604020202020204" pitchFamily="34" charset="0"/>
            </a:endParaRPr>
          </a:p>
          <a:p>
            <a:pPr algn="l">
              <a:buClr>
                <a:srgbClr val="CE295E"/>
              </a:buClr>
            </a:pPr>
            <a:endParaRPr lang="en-US" sz="1400" dirty="0">
              <a:solidFill>
                <a:srgbClr val="222222"/>
              </a:solidFill>
              <a:latin typeface="Arial" panose="020B0604020202020204" pitchFamily="34" charset="0"/>
            </a:endParaRPr>
          </a:p>
          <a:p>
            <a:pPr algn="l">
              <a:buClr>
                <a:srgbClr val="CE295E"/>
              </a:buClr>
            </a:pPr>
            <a:endParaRPr lang="en-US" sz="1400" dirty="0">
              <a:solidFill>
                <a:srgbClr val="222222"/>
              </a:solidFill>
              <a:latin typeface="Arial" panose="020B0604020202020204" pitchFamily="34" charset="0"/>
            </a:endParaRPr>
          </a:p>
          <a:p>
            <a:pPr algn="l">
              <a:buClr>
                <a:srgbClr val="CE295E"/>
              </a:buClr>
            </a:pPr>
            <a:endParaRPr lang="en-US" sz="1400" dirty="0">
              <a:solidFill>
                <a:srgbClr val="222222"/>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US" sz="1400" dirty="0">
              <a:solidFill>
                <a:srgbClr val="333333"/>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US" sz="1400" dirty="0">
              <a:solidFill>
                <a:srgbClr val="333333"/>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US" sz="1400" dirty="0">
              <a:solidFill>
                <a:srgbClr val="333333"/>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US" sz="1400" dirty="0">
              <a:solidFill>
                <a:srgbClr val="333333"/>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US" sz="1400" dirty="0">
              <a:solidFill>
                <a:srgbClr val="333333"/>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US" sz="1400" dirty="0">
              <a:solidFill>
                <a:srgbClr val="333333"/>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US" sz="1400" dirty="0">
              <a:solidFill>
                <a:srgbClr val="333333"/>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US" sz="1400" dirty="0">
              <a:solidFill>
                <a:srgbClr val="333333"/>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GB" sz="1400" b="0" i="0" dirty="0">
              <a:solidFill>
                <a:srgbClr val="424242"/>
              </a:solidFill>
              <a:effectLst/>
              <a:latin typeface="+mj-lt"/>
            </a:endParaRPr>
          </a:p>
        </p:txBody>
      </p:sp>
    </p:spTree>
    <p:extLst>
      <p:ext uri="{BB962C8B-B14F-4D97-AF65-F5344CB8AC3E}">
        <p14:creationId xmlns:p14="http://schemas.microsoft.com/office/powerpoint/2010/main" val="4106234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CDAFF6-6C3D-418A-9A92-384015BA0E6A}"/>
              </a:ext>
            </a:extLst>
          </p:cNvPr>
          <p:cNvSpPr>
            <a:spLocks noGrp="1"/>
          </p:cNvSpPr>
          <p:nvPr>
            <p:ph type="ftr" sz="quarter" idx="11"/>
          </p:nvPr>
        </p:nvSpPr>
        <p:spPr/>
        <p:txBody>
          <a:bodyPr/>
          <a:lstStyle/>
          <a:p>
            <a:r>
              <a:rPr lang="en-US" dirty="0"/>
              <a:t>Group 18</a:t>
            </a:r>
          </a:p>
        </p:txBody>
      </p:sp>
      <p:sp>
        <p:nvSpPr>
          <p:cNvPr id="3" name="Slide Number Placeholder 2">
            <a:extLst>
              <a:ext uri="{FF2B5EF4-FFF2-40B4-BE49-F238E27FC236}">
                <a16:creationId xmlns:a16="http://schemas.microsoft.com/office/drawing/2014/main" id="{1A0A78A7-010C-4E33-955F-944FCEE5CCBC}"/>
              </a:ext>
            </a:extLst>
          </p:cNvPr>
          <p:cNvSpPr>
            <a:spLocks noGrp="1"/>
          </p:cNvSpPr>
          <p:nvPr>
            <p:ph type="sldNum" sz="quarter" idx="12"/>
          </p:nvPr>
        </p:nvSpPr>
        <p:spPr/>
        <p:txBody>
          <a:bodyPr/>
          <a:lstStyle/>
          <a:p>
            <a:fld id="{0FD50806-BABF-4915-9689-3B9956D1C75C}" type="slidenum">
              <a:rPr lang="en-US" smtClean="0"/>
              <a:pPr/>
              <a:t>24</a:t>
            </a:fld>
            <a:endParaRPr lang="en-US" dirty="0"/>
          </a:p>
        </p:txBody>
      </p:sp>
      <p:sp>
        <p:nvSpPr>
          <p:cNvPr id="6" name="Text Placeholder 9">
            <a:extLst>
              <a:ext uri="{FF2B5EF4-FFF2-40B4-BE49-F238E27FC236}">
                <a16:creationId xmlns:a16="http://schemas.microsoft.com/office/drawing/2014/main" id="{97E8123B-60CF-4862-853B-33F0D584B692}"/>
              </a:ext>
            </a:extLst>
          </p:cNvPr>
          <p:cNvSpPr txBox="1">
            <a:spLocks/>
          </p:cNvSpPr>
          <p:nvPr/>
        </p:nvSpPr>
        <p:spPr>
          <a:xfrm>
            <a:off x="1745506" y="365382"/>
            <a:ext cx="9196471" cy="7489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ct val="0"/>
              </a:spcBef>
              <a:buNone/>
            </a:pPr>
            <a:r>
              <a:rPr lang="en-CA" sz="4400" b="1" dirty="0">
                <a:solidFill>
                  <a:srgbClr val="CE295E"/>
                </a:solidFill>
                <a:effectLst/>
                <a:latin typeface="Calibri" panose="020F0502020204030204" pitchFamily="34" charset="0"/>
                <a:ea typeface="Calibri" panose="020F0502020204030204" pitchFamily="34" charset="0"/>
                <a:cs typeface="Times New Roman" panose="02020603050405020304" pitchFamily="18" charset="0"/>
              </a:rPr>
              <a:t>References</a:t>
            </a:r>
            <a:endParaRPr lang="en-CA" sz="4400" b="1" dirty="0">
              <a:solidFill>
                <a:srgbClr val="CE295E"/>
              </a:solidFill>
              <a:latin typeface="+mj-lt"/>
              <a:ea typeface="+mj-ea"/>
              <a:cs typeface="+mj-cs"/>
            </a:endParaRPr>
          </a:p>
        </p:txBody>
      </p:sp>
      <p:sp>
        <p:nvSpPr>
          <p:cNvPr id="7" name="TextBox 6">
            <a:extLst>
              <a:ext uri="{FF2B5EF4-FFF2-40B4-BE49-F238E27FC236}">
                <a16:creationId xmlns:a16="http://schemas.microsoft.com/office/drawing/2014/main" id="{460A55DE-B049-484D-8482-726AF036AFE5}"/>
              </a:ext>
            </a:extLst>
          </p:cNvPr>
          <p:cNvSpPr txBox="1"/>
          <p:nvPr/>
        </p:nvSpPr>
        <p:spPr>
          <a:xfrm>
            <a:off x="1536192" y="1207007"/>
            <a:ext cx="10655808" cy="10495181"/>
          </a:xfrm>
          <a:prstGeom prst="rect">
            <a:avLst/>
          </a:prstGeom>
          <a:noFill/>
        </p:spPr>
        <p:txBody>
          <a:bodyPr wrap="square">
            <a:spAutoFit/>
          </a:bodyPr>
          <a:lstStyle/>
          <a:p>
            <a:pPr algn="l">
              <a:buClr>
                <a:srgbClr val="CE295E"/>
              </a:buClr>
            </a:pPr>
            <a:endParaRPr lang="en-GB" sz="1400" b="1" dirty="0">
              <a:solidFill>
                <a:srgbClr val="00B050"/>
              </a:solidFill>
              <a:latin typeface="+mj-lt"/>
            </a:endParaRPr>
          </a:p>
          <a:p>
            <a:pPr algn="l">
              <a:buClr>
                <a:srgbClr val="CE295E"/>
              </a:buClr>
            </a:pPr>
            <a:r>
              <a:rPr lang="en-CA" sz="1600" dirty="0">
                <a:solidFill>
                  <a:srgbClr val="222222"/>
                </a:solidFill>
                <a:latin typeface="Arial" panose="020B0604020202020204" pitchFamily="34" charset="0"/>
              </a:rPr>
              <a:t>[7] </a:t>
            </a:r>
            <a:r>
              <a:rPr lang="en-CA" sz="1600" dirty="0" err="1">
                <a:solidFill>
                  <a:srgbClr val="222222"/>
                </a:solidFill>
                <a:latin typeface="Arial" panose="020B0604020202020204" pitchFamily="34" charset="0"/>
              </a:rPr>
              <a:t>Mingu</a:t>
            </a:r>
            <a:r>
              <a:rPr lang="en-CA" sz="1600" dirty="0">
                <a:solidFill>
                  <a:srgbClr val="222222"/>
                </a:solidFill>
                <a:latin typeface="Arial" panose="020B0604020202020204" pitchFamily="34" charset="0"/>
              </a:rPr>
              <a:t> Kang, </a:t>
            </a:r>
            <a:r>
              <a:rPr lang="en-CA" sz="1600" dirty="0" err="1">
                <a:solidFill>
                  <a:srgbClr val="222222"/>
                </a:solidFill>
                <a:latin typeface="Arial" panose="020B0604020202020204" pitchFamily="34" charset="0"/>
              </a:rPr>
              <a:t>Siho</a:t>
            </a:r>
            <a:r>
              <a:rPr lang="en-CA" sz="1600" dirty="0">
                <a:solidFill>
                  <a:srgbClr val="222222"/>
                </a:solidFill>
                <a:latin typeface="Arial" panose="020B0604020202020204" pitchFamily="34" charset="0"/>
              </a:rPr>
              <a:t> Shin, </a:t>
            </a:r>
            <a:r>
              <a:rPr lang="en-CA" sz="1600" dirty="0" err="1">
                <a:solidFill>
                  <a:srgbClr val="222222"/>
                </a:solidFill>
                <a:latin typeface="Arial" panose="020B0604020202020204" pitchFamily="34" charset="0"/>
              </a:rPr>
              <a:t>Jaehyo</a:t>
            </a:r>
            <a:r>
              <a:rPr lang="en-CA" sz="1600" dirty="0">
                <a:solidFill>
                  <a:srgbClr val="222222"/>
                </a:solidFill>
                <a:latin typeface="Arial" panose="020B0604020202020204" pitchFamily="34" charset="0"/>
              </a:rPr>
              <a:t> Jung, </a:t>
            </a:r>
            <a:r>
              <a:rPr lang="en-CA" sz="1600" dirty="0" err="1">
                <a:solidFill>
                  <a:srgbClr val="222222"/>
                </a:solidFill>
                <a:latin typeface="Arial" panose="020B0604020202020204" pitchFamily="34" charset="0"/>
              </a:rPr>
              <a:t>Youn</a:t>
            </a:r>
            <a:r>
              <a:rPr lang="en-CA" sz="1600" dirty="0">
                <a:solidFill>
                  <a:srgbClr val="222222"/>
                </a:solidFill>
                <a:latin typeface="Arial" panose="020B0604020202020204" pitchFamily="34" charset="0"/>
              </a:rPr>
              <a:t> Tae Kim, "Classification of Mental Stress Using CNN-LSTM Algorithms with Electrocardiogram Signals", Journal of Healthcare Engineering, vol. 2021, Article ID 9951905, 11 pages, 2021.</a:t>
            </a:r>
          </a:p>
          <a:p>
            <a:pPr algn="l">
              <a:buClr>
                <a:srgbClr val="CE295E"/>
              </a:buClr>
            </a:pPr>
            <a:endParaRPr lang="en-CA" sz="1600" dirty="0">
              <a:solidFill>
                <a:srgbClr val="222222"/>
              </a:solidFill>
              <a:latin typeface="Arial" panose="020B0604020202020204" pitchFamily="34" charset="0"/>
            </a:endParaRPr>
          </a:p>
          <a:p>
            <a:pPr algn="l">
              <a:buClr>
                <a:srgbClr val="CE295E"/>
              </a:buClr>
            </a:pPr>
            <a:r>
              <a:rPr lang="en-CA" sz="1600" dirty="0">
                <a:solidFill>
                  <a:srgbClr val="222222"/>
                </a:solidFill>
                <a:latin typeface="Arial" panose="020B0604020202020204" pitchFamily="34" charset="0"/>
              </a:rPr>
              <a:t>[8] Long Chen, </a:t>
            </a:r>
            <a:r>
              <a:rPr lang="en-CA" sz="1600" dirty="0" err="1">
                <a:solidFill>
                  <a:srgbClr val="222222"/>
                </a:solidFill>
                <a:latin typeface="Arial" panose="020B0604020202020204" pitchFamily="34" charset="0"/>
              </a:rPr>
              <a:t>Guojiang</a:t>
            </a:r>
            <a:r>
              <a:rPr lang="en-CA" sz="1600" dirty="0">
                <a:solidFill>
                  <a:srgbClr val="222222"/>
                </a:solidFill>
                <a:latin typeface="Arial" panose="020B0604020202020204" pitchFamily="34" charset="0"/>
              </a:rPr>
              <a:t> Xin, Yuling Liu, </a:t>
            </a:r>
            <a:r>
              <a:rPr lang="en-CA" sz="1600" dirty="0" err="1">
                <a:solidFill>
                  <a:srgbClr val="222222"/>
                </a:solidFill>
                <a:latin typeface="Arial" panose="020B0604020202020204" pitchFamily="34" charset="0"/>
              </a:rPr>
              <a:t>Junwei</a:t>
            </a:r>
            <a:r>
              <a:rPr lang="en-CA" sz="1600" dirty="0">
                <a:solidFill>
                  <a:srgbClr val="222222"/>
                </a:solidFill>
                <a:latin typeface="Arial" panose="020B0604020202020204" pitchFamily="34" charset="0"/>
              </a:rPr>
              <a:t> Huang, "Driver Fatigue Detection Based on Facial Key Points and LSTM", Security and Communication Networks, vol. 2021, Article ID 5383573, 9 pages, 2021.</a:t>
            </a:r>
          </a:p>
          <a:p>
            <a:pPr algn="l">
              <a:buClr>
                <a:srgbClr val="CE295E"/>
              </a:buClr>
            </a:pPr>
            <a:endParaRPr lang="en-CA" sz="1600" dirty="0">
              <a:solidFill>
                <a:srgbClr val="222222"/>
              </a:solidFill>
              <a:latin typeface="Arial" panose="020B0604020202020204" pitchFamily="34" charset="0"/>
            </a:endParaRPr>
          </a:p>
          <a:p>
            <a:pPr>
              <a:buClr>
                <a:srgbClr val="CE295E"/>
              </a:buClr>
            </a:pPr>
            <a:r>
              <a:rPr lang="en-CA" sz="1600" dirty="0">
                <a:solidFill>
                  <a:srgbClr val="222222"/>
                </a:solidFill>
                <a:latin typeface="Arial" panose="020B0604020202020204" pitchFamily="34" charset="0"/>
              </a:rPr>
              <a:t>[9] </a:t>
            </a:r>
            <a:r>
              <a:rPr lang="en-US" sz="1600" dirty="0">
                <a:solidFill>
                  <a:srgbClr val="222222"/>
                </a:solidFill>
                <a:latin typeface="Arial" panose="020B0604020202020204" pitchFamily="34" charset="0"/>
              </a:rPr>
              <a:t>Brownlee, J. (2019, August 14). CNN Long Short-Term Memory Networks. Machine Learning Mastery. </a:t>
            </a:r>
            <a:r>
              <a:rPr lang="en-US" sz="1600" dirty="0">
                <a:solidFill>
                  <a:srgbClr val="222222"/>
                </a:solidFill>
                <a:latin typeface="Arial" panose="020B0604020202020204" pitchFamily="34" charset="0"/>
                <a:hlinkClick r:id="rId2"/>
              </a:rPr>
              <a:t>https://machinelearningmastery.com/cnn-long-short-term-memory-networks/</a:t>
            </a:r>
            <a:endParaRPr lang="en-US" sz="1600" dirty="0">
              <a:solidFill>
                <a:srgbClr val="222222"/>
              </a:solidFill>
              <a:latin typeface="Arial" panose="020B0604020202020204" pitchFamily="34" charset="0"/>
            </a:endParaRPr>
          </a:p>
          <a:p>
            <a:pPr>
              <a:buClr>
                <a:srgbClr val="CE295E"/>
              </a:buClr>
            </a:pPr>
            <a:endParaRPr lang="en-US" sz="1600" dirty="0">
              <a:solidFill>
                <a:srgbClr val="222222"/>
              </a:solidFill>
              <a:latin typeface="Arial" panose="020B0604020202020204" pitchFamily="34" charset="0"/>
            </a:endParaRPr>
          </a:p>
          <a:p>
            <a:pPr>
              <a:buClr>
                <a:srgbClr val="CE295E"/>
              </a:buClr>
            </a:pPr>
            <a:r>
              <a:rPr lang="en-US" sz="1600" dirty="0">
                <a:solidFill>
                  <a:srgbClr val="222222"/>
                </a:solidFill>
                <a:latin typeface="Arial" panose="020B0604020202020204" pitchFamily="34" charset="0"/>
              </a:rPr>
              <a:t>[10] </a:t>
            </a:r>
            <a:r>
              <a:rPr lang="en-US" sz="1600" dirty="0" err="1">
                <a:solidFill>
                  <a:srgbClr val="222222"/>
                </a:solidFill>
                <a:latin typeface="Arial" panose="020B0604020202020204" pitchFamily="34" charset="0"/>
              </a:rPr>
              <a:t>Golubev</a:t>
            </a:r>
            <a:r>
              <a:rPr lang="en-US" sz="1600" dirty="0">
                <a:solidFill>
                  <a:srgbClr val="222222"/>
                </a:solidFill>
                <a:latin typeface="Arial" panose="020B0604020202020204" pitchFamily="34" charset="0"/>
              </a:rPr>
              <a:t>, A. (2021, December 22). Long-term Recurrent Convolutional Network for Video Regression. Medium. https://towardsdatascience.com/long-term-recurrent-convolutional-network-for-video-regression-12138f8b4713</a:t>
            </a:r>
          </a:p>
          <a:p>
            <a:pPr>
              <a:buClr>
                <a:srgbClr val="CE295E"/>
              </a:buClr>
            </a:pPr>
            <a:r>
              <a:rPr lang="en-US" sz="1600" dirty="0" err="1">
                <a:solidFill>
                  <a:srgbClr val="222222"/>
                </a:solidFill>
                <a:latin typeface="Arial" panose="020B0604020202020204" pitchFamily="34" charset="0"/>
              </a:rPr>
              <a:t>Golubev</a:t>
            </a:r>
            <a:r>
              <a:rPr lang="en-US" sz="1600" dirty="0">
                <a:solidFill>
                  <a:srgbClr val="222222"/>
                </a:solidFill>
                <a:latin typeface="Arial" panose="020B0604020202020204" pitchFamily="34" charset="0"/>
              </a:rPr>
              <a:t>, A. (2021, December 22). Long-term Recurrent Convolutional Network for Video Regression. Medium. </a:t>
            </a:r>
            <a:r>
              <a:rPr lang="en-US" sz="1600" dirty="0">
                <a:solidFill>
                  <a:srgbClr val="222222"/>
                </a:solidFill>
                <a:latin typeface="Arial" panose="020B0604020202020204" pitchFamily="34" charset="0"/>
                <a:hlinkClick r:id="rId3"/>
              </a:rPr>
              <a:t>https://towardsdatascience.com/long-term-recurrent-convolutional-network-for-video-regression-12138f8b4713</a:t>
            </a:r>
            <a:endParaRPr lang="en-US" sz="1600" dirty="0">
              <a:solidFill>
                <a:srgbClr val="222222"/>
              </a:solidFill>
              <a:latin typeface="Arial" panose="020B0604020202020204" pitchFamily="34" charset="0"/>
            </a:endParaRPr>
          </a:p>
          <a:p>
            <a:pPr>
              <a:buClr>
                <a:srgbClr val="CE295E"/>
              </a:buClr>
            </a:pPr>
            <a:endParaRPr lang="en-US" sz="1600" dirty="0">
              <a:solidFill>
                <a:srgbClr val="222222"/>
              </a:solidFill>
              <a:latin typeface="Arial" panose="020B0604020202020204" pitchFamily="34" charset="0"/>
            </a:endParaRPr>
          </a:p>
          <a:p>
            <a:pPr>
              <a:buClr>
                <a:srgbClr val="CE295E"/>
              </a:buClr>
            </a:pPr>
            <a:r>
              <a:rPr lang="en-US" sz="1600" dirty="0">
                <a:solidFill>
                  <a:srgbClr val="222222"/>
                </a:solidFill>
                <a:latin typeface="Arial" panose="020B0604020202020204" pitchFamily="34" charset="0"/>
              </a:rPr>
              <a:t>[11] Chan, M. (2021, December 14). </a:t>
            </a:r>
            <a:r>
              <a:rPr lang="en-US" sz="1600" dirty="0" err="1">
                <a:solidFill>
                  <a:srgbClr val="222222"/>
                </a:solidFill>
                <a:latin typeface="Arial" panose="020B0604020202020204" pitchFamily="34" charset="0"/>
              </a:rPr>
              <a:t>Pytorch</a:t>
            </a:r>
            <a:r>
              <a:rPr lang="en-US" sz="1600" dirty="0">
                <a:solidFill>
                  <a:srgbClr val="222222"/>
                </a:solidFill>
                <a:latin typeface="Arial" panose="020B0604020202020204" pitchFamily="34" charset="0"/>
              </a:rPr>
              <a:t>: Step by Step implementation 3D Convolution Neural Network. Medium. https://towardsdatascience.com/pytorch-step-by-step-implementation-3d-convolution-neural-network-8bf38c70e8b3</a:t>
            </a:r>
          </a:p>
          <a:p>
            <a:pPr>
              <a:buClr>
                <a:srgbClr val="CE295E"/>
              </a:buClr>
            </a:pPr>
            <a:endParaRPr lang="en-US" sz="1600" dirty="0">
              <a:solidFill>
                <a:srgbClr val="222222"/>
              </a:solidFill>
              <a:latin typeface="Arial" panose="020B0604020202020204" pitchFamily="34" charset="0"/>
            </a:endParaRPr>
          </a:p>
          <a:p>
            <a:pPr>
              <a:buClr>
                <a:srgbClr val="CE295E"/>
              </a:buClr>
            </a:pPr>
            <a:endParaRPr lang="en-US" sz="1600" dirty="0">
              <a:solidFill>
                <a:srgbClr val="222222"/>
              </a:solidFill>
              <a:latin typeface="Arial" panose="020B0604020202020204" pitchFamily="34" charset="0"/>
            </a:endParaRPr>
          </a:p>
          <a:p>
            <a:pPr algn="l">
              <a:buClr>
                <a:srgbClr val="CE295E"/>
              </a:buClr>
            </a:pPr>
            <a:endParaRPr lang="en-CA" sz="1400" dirty="0">
              <a:solidFill>
                <a:srgbClr val="222222"/>
              </a:solidFill>
              <a:latin typeface="Arial" panose="020B0604020202020204" pitchFamily="34" charset="0"/>
            </a:endParaRPr>
          </a:p>
          <a:p>
            <a:pPr algn="l">
              <a:buClr>
                <a:srgbClr val="CE295E"/>
              </a:buClr>
            </a:pPr>
            <a:endParaRPr lang="en-CA" sz="1400" dirty="0">
              <a:solidFill>
                <a:srgbClr val="222222"/>
              </a:solidFill>
              <a:latin typeface="Arial" panose="020B0604020202020204" pitchFamily="34" charset="0"/>
            </a:endParaRPr>
          </a:p>
          <a:p>
            <a:pPr algn="l">
              <a:buClr>
                <a:srgbClr val="CE295E"/>
              </a:buClr>
            </a:pPr>
            <a:endParaRPr lang="en-CA" sz="1400" dirty="0">
              <a:solidFill>
                <a:srgbClr val="222222"/>
              </a:solidFill>
              <a:latin typeface="Arial" panose="020B0604020202020204" pitchFamily="34" charset="0"/>
            </a:endParaRPr>
          </a:p>
          <a:p>
            <a:pPr algn="l">
              <a:buClr>
                <a:srgbClr val="CE295E"/>
              </a:buClr>
            </a:pPr>
            <a:endParaRPr lang="en-US" sz="1400" dirty="0">
              <a:solidFill>
                <a:srgbClr val="222222"/>
              </a:solidFill>
              <a:latin typeface="Arial" panose="020B0604020202020204" pitchFamily="34" charset="0"/>
            </a:endParaRPr>
          </a:p>
          <a:p>
            <a:pPr algn="l">
              <a:buClr>
                <a:srgbClr val="CE295E"/>
              </a:buClr>
            </a:pPr>
            <a:endParaRPr lang="en-US" sz="1400" dirty="0">
              <a:solidFill>
                <a:srgbClr val="222222"/>
              </a:solidFill>
              <a:latin typeface="Arial" panose="020B0604020202020204" pitchFamily="34" charset="0"/>
            </a:endParaRPr>
          </a:p>
          <a:p>
            <a:pPr algn="l">
              <a:buClr>
                <a:srgbClr val="CE295E"/>
              </a:buClr>
            </a:pPr>
            <a:endParaRPr lang="en-US" sz="1400" dirty="0">
              <a:solidFill>
                <a:srgbClr val="222222"/>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US" sz="1400" dirty="0">
              <a:solidFill>
                <a:srgbClr val="333333"/>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US" sz="1400" dirty="0">
              <a:solidFill>
                <a:srgbClr val="333333"/>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US" sz="1400" dirty="0">
              <a:solidFill>
                <a:srgbClr val="333333"/>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US" sz="1400" dirty="0">
              <a:solidFill>
                <a:srgbClr val="333333"/>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US" sz="1400" dirty="0">
              <a:solidFill>
                <a:srgbClr val="333333"/>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US" sz="1400" dirty="0">
              <a:solidFill>
                <a:srgbClr val="333333"/>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US" sz="1400" dirty="0">
              <a:solidFill>
                <a:srgbClr val="333333"/>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US" sz="1400" dirty="0">
              <a:solidFill>
                <a:srgbClr val="333333"/>
              </a:solidFill>
              <a:latin typeface="Arial" panose="020B0604020202020204" pitchFamily="34" charset="0"/>
            </a:endParaRPr>
          </a:p>
          <a:p>
            <a:pPr algn="l">
              <a:buClr>
                <a:srgbClr val="CE295E"/>
              </a:buClr>
            </a:pPr>
            <a:endParaRPr lang="en-US" sz="1400" b="0" i="0" dirty="0">
              <a:solidFill>
                <a:srgbClr val="333333"/>
              </a:solidFill>
              <a:effectLst/>
              <a:latin typeface="Arial" panose="020B0604020202020204" pitchFamily="34" charset="0"/>
            </a:endParaRPr>
          </a:p>
          <a:p>
            <a:pPr algn="l">
              <a:buClr>
                <a:srgbClr val="CE295E"/>
              </a:buClr>
            </a:pPr>
            <a:endParaRPr lang="en-GB" sz="1400" b="0" i="0" dirty="0">
              <a:solidFill>
                <a:srgbClr val="424242"/>
              </a:solidFill>
              <a:effectLst/>
              <a:latin typeface="+mj-lt"/>
            </a:endParaRPr>
          </a:p>
        </p:txBody>
      </p:sp>
    </p:spTree>
    <p:extLst>
      <p:ext uri="{BB962C8B-B14F-4D97-AF65-F5344CB8AC3E}">
        <p14:creationId xmlns:p14="http://schemas.microsoft.com/office/powerpoint/2010/main" val="3876209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08DED9FB-5603-488F-827B-05F43B91C25A}"/>
              </a:ext>
              <a:ext uri="{C183D7F6-B498-43B3-948B-1728B52AA6E4}">
                <adec:decorative xmlns:adec="http://schemas.microsoft.com/office/drawing/2017/decorative" val="1"/>
              </a:ext>
            </a:extLst>
          </p:cNvPr>
          <p:cNvSpPr/>
          <p:nvPr/>
        </p:nvSpPr>
        <p:spPr>
          <a:xfrm rot="18900000">
            <a:off x="10400696" y="1206511"/>
            <a:ext cx="1486507" cy="1477825"/>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AA70618-CDC0-4C13-8EE9-54ABCDECF7CC}"/>
              </a:ext>
              <a:ext uri="{C183D7F6-B498-43B3-948B-1728B52AA6E4}">
                <adec:decorative xmlns:adec="http://schemas.microsoft.com/office/drawing/2017/decorative" val="1"/>
              </a:ext>
            </a:extLst>
          </p:cNvPr>
          <p:cNvSpPr/>
          <p:nvPr/>
        </p:nvSpPr>
        <p:spPr>
          <a:xfrm>
            <a:off x="10038905" y="4912576"/>
            <a:ext cx="2096100" cy="1048050"/>
          </a:xfrm>
          <a:custGeom>
            <a:avLst/>
            <a:gdLst>
              <a:gd name="connsiteX0" fmla="*/ 1048050 w 2096100"/>
              <a:gd name="connsiteY0" fmla="*/ 0 h 1048050"/>
              <a:gd name="connsiteX1" fmla="*/ 1172234 w 2096100"/>
              <a:gd name="connsiteY1" fmla="*/ 51439 h 1048050"/>
              <a:gd name="connsiteX2" fmla="*/ 2044661 w 2096100"/>
              <a:gd name="connsiteY2" fmla="*/ 923866 h 1048050"/>
              <a:gd name="connsiteX3" fmla="*/ 2096100 w 2096100"/>
              <a:gd name="connsiteY3" fmla="*/ 1048050 h 1048050"/>
              <a:gd name="connsiteX4" fmla="*/ 0 w 2096100"/>
              <a:gd name="connsiteY4" fmla="*/ 1048050 h 1048050"/>
              <a:gd name="connsiteX5" fmla="*/ 51439 w 2096100"/>
              <a:gd name="connsiteY5" fmla="*/ 923866 h 1048050"/>
              <a:gd name="connsiteX6" fmla="*/ 923866 w 2096100"/>
              <a:gd name="connsiteY6" fmla="*/ 51439 h 1048050"/>
              <a:gd name="connsiteX7" fmla="*/ 1048050 w 2096100"/>
              <a:gd name="connsiteY7" fmla="*/ 0 h 104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6100" h="1048050">
                <a:moveTo>
                  <a:pt x="1048050" y="0"/>
                </a:moveTo>
                <a:cubicBezTo>
                  <a:pt x="1092996" y="0"/>
                  <a:pt x="1137942" y="17146"/>
                  <a:pt x="1172234" y="51439"/>
                </a:cubicBezTo>
                <a:lnTo>
                  <a:pt x="2044661" y="923866"/>
                </a:lnTo>
                <a:cubicBezTo>
                  <a:pt x="2078954" y="958158"/>
                  <a:pt x="2096100" y="1003104"/>
                  <a:pt x="2096100" y="1048050"/>
                </a:cubicBezTo>
                <a:lnTo>
                  <a:pt x="0" y="1048050"/>
                </a:lnTo>
                <a:cubicBezTo>
                  <a:pt x="0" y="1003104"/>
                  <a:pt x="17147" y="958158"/>
                  <a:pt x="51439" y="923866"/>
                </a:cubicBezTo>
                <a:lnTo>
                  <a:pt x="923866" y="51439"/>
                </a:lnTo>
                <a:cubicBezTo>
                  <a:pt x="958159" y="17146"/>
                  <a:pt x="1003104" y="0"/>
                  <a:pt x="1048050"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D46C762C-2601-4280-8833-726D27D88AA3}"/>
              </a:ext>
            </a:extLst>
          </p:cNvPr>
          <p:cNvSpPr>
            <a:spLocks noGrp="1"/>
          </p:cNvSpPr>
          <p:nvPr>
            <p:ph type="title"/>
          </p:nvPr>
        </p:nvSpPr>
        <p:spPr/>
        <p:txBody>
          <a:bodyPr/>
          <a:lstStyle/>
          <a:p>
            <a:r>
              <a:rPr lang="en-US" dirty="0"/>
              <a:t>Slide 10</a:t>
            </a:r>
          </a:p>
        </p:txBody>
      </p:sp>
      <p:pic>
        <p:nvPicPr>
          <p:cNvPr id="8" name="Picture 7" descr="A picture containing text, businesscard&#10;&#10;Description automatically generated">
            <a:extLst>
              <a:ext uri="{FF2B5EF4-FFF2-40B4-BE49-F238E27FC236}">
                <a16:creationId xmlns:a16="http://schemas.microsoft.com/office/drawing/2014/main" id="{C5748E72-F163-9087-E356-F9A3CE24808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05617" y="1580641"/>
            <a:ext cx="4572000" cy="4572000"/>
          </a:xfrm>
          <a:prstGeom prst="rect">
            <a:avLst/>
          </a:prstGeom>
        </p:spPr>
      </p:pic>
      <p:sp>
        <p:nvSpPr>
          <p:cNvPr id="3" name="Footer Placeholder 2"/>
          <p:cNvSpPr>
            <a:spLocks noGrp="1"/>
          </p:cNvSpPr>
          <p:nvPr>
            <p:ph type="ftr" sz="quarter" idx="11"/>
          </p:nvPr>
        </p:nvSpPr>
        <p:spPr/>
        <p:txBody>
          <a:bodyPr/>
          <a:lstStyle/>
          <a:p>
            <a:r>
              <a:rPr lang="en-US"/>
              <a:t>Group 18</a:t>
            </a:r>
            <a:endParaRPr lang="en-US" dirty="0"/>
          </a:p>
        </p:txBody>
      </p:sp>
      <p:sp>
        <p:nvSpPr>
          <p:cNvPr id="4" name="Slide Number Placeholder 3"/>
          <p:cNvSpPr>
            <a:spLocks noGrp="1"/>
          </p:cNvSpPr>
          <p:nvPr>
            <p:ph type="sldNum" sz="quarter" idx="12"/>
          </p:nvPr>
        </p:nvSpPr>
        <p:spPr/>
        <p:txBody>
          <a:bodyPr/>
          <a:lstStyle/>
          <a:p>
            <a:fld id="{0FD50806-BABF-4915-9689-3B9956D1C75C}" type="slidenum">
              <a:rPr lang="en-US" smtClean="0"/>
              <a:pPr/>
              <a:t>25</a:t>
            </a:fld>
            <a:endParaRPr lang="en-US" dirty="0"/>
          </a:p>
        </p:txBody>
      </p:sp>
      <p:pic>
        <p:nvPicPr>
          <p:cNvPr id="19" name="Picture 2" descr="First Gear 1:34 Diecast Garbage Trucks for sale | eBay">
            <a:extLst>
              <a:ext uri="{FF2B5EF4-FFF2-40B4-BE49-F238E27FC236}">
                <a16:creationId xmlns:a16="http://schemas.microsoft.com/office/drawing/2014/main" id="{517C527F-D2B2-1E10-308E-69C99BFA8D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670225"/>
            <a:ext cx="4571999" cy="5482416"/>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Rounded Corners 20">
            <a:extLst>
              <a:ext uri="{FF2B5EF4-FFF2-40B4-BE49-F238E27FC236}">
                <a16:creationId xmlns:a16="http://schemas.microsoft.com/office/drawing/2014/main" id="{2053F0C9-1DA0-A5CB-39E5-1D03B61C6AAC}"/>
              </a:ext>
              <a:ext uri="{C183D7F6-B498-43B3-948B-1728B52AA6E4}">
                <adec:decorative xmlns:adec="http://schemas.microsoft.com/office/drawing/2017/decorative" val="1"/>
              </a:ext>
            </a:extLst>
          </p:cNvPr>
          <p:cNvSpPr/>
          <p:nvPr/>
        </p:nvSpPr>
        <p:spPr>
          <a:xfrm rot="18900000">
            <a:off x="5024750" y="4816950"/>
            <a:ext cx="1486507" cy="1477825"/>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F985F6A2-5544-5274-CE6D-F7DDCF4DB3F0}"/>
              </a:ext>
              <a:ext uri="{C183D7F6-B498-43B3-948B-1728B52AA6E4}">
                <adec:decorative xmlns:adec="http://schemas.microsoft.com/office/drawing/2017/decorative" val="1"/>
              </a:ext>
            </a:extLst>
          </p:cNvPr>
          <p:cNvSpPr/>
          <p:nvPr/>
        </p:nvSpPr>
        <p:spPr>
          <a:xfrm rot="18900000">
            <a:off x="7620430" y="4675797"/>
            <a:ext cx="1513597" cy="1521609"/>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34631EDA-A91F-2542-D140-DC94C1F2F918}"/>
              </a:ext>
              <a:ext uri="{C183D7F6-B498-43B3-948B-1728B52AA6E4}">
                <adec:decorative xmlns:adec="http://schemas.microsoft.com/office/drawing/2017/decorative" val="1"/>
              </a:ext>
            </a:extLst>
          </p:cNvPr>
          <p:cNvSpPr/>
          <p:nvPr/>
        </p:nvSpPr>
        <p:spPr>
          <a:xfrm rot="18900000">
            <a:off x="5506370" y="162078"/>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86076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C60B4E40-ED59-4DFA-97D2-04570E2808BD}"/>
              </a:ext>
            </a:extLst>
          </p:cNvPr>
          <p:cNvSpPr>
            <a:spLocks noGrp="1"/>
          </p:cNvSpPr>
          <p:nvPr>
            <p:ph type="ctrTitle"/>
          </p:nvPr>
        </p:nvSpPr>
        <p:spPr>
          <a:xfrm>
            <a:off x="564502" y="285476"/>
            <a:ext cx="10668194" cy="3530745"/>
          </a:xfrm>
        </p:spPr>
        <p:txBody>
          <a:bodyPr vert="horz" lIns="91440" tIns="45720" rIns="91440" bIns="45720" rtlCol="0" anchor="ctr">
            <a:normAutofit/>
          </a:bodyPr>
          <a:lstStyle/>
          <a:p>
            <a:pPr algn="just"/>
            <a:br>
              <a:rPr lang="en-CA" sz="24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br>
            <a:r>
              <a:rPr lang="en-CA" sz="20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The need for having an efficient Waste Management Process is very essential to save our planet</a:t>
            </a:r>
            <a:r>
              <a:rPr lang="en-CA" sz="2000" dirty="0">
                <a:solidFill>
                  <a:srgbClr val="242424"/>
                </a:solidFill>
                <a:latin typeface="Calibri" panose="020F0502020204030204" pitchFamily="34" charset="0"/>
                <a:ea typeface="Times New Roman" panose="02020603050405020304" pitchFamily="18" charset="0"/>
                <a:cs typeface="Calibri" panose="020F0502020204030204" pitchFamily="34" charset="0"/>
              </a:rPr>
              <a:t> </a:t>
            </a:r>
            <a:r>
              <a:rPr lang="en-CA" sz="20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due to the enormous growth in human population and overconsumption of resources.</a:t>
            </a:r>
            <a:br>
              <a:rPr lang="en-CA" sz="20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br>
            <a:r>
              <a:rPr lang="en-US" sz="2000" b="0" i="0" dirty="0">
                <a:solidFill>
                  <a:srgbClr val="212121"/>
                </a:solidFill>
                <a:effectLst/>
                <a:latin typeface="Calibri" panose="020F0502020204030204" pitchFamily="34" charset="0"/>
                <a:cs typeface="Calibri" panose="020F0502020204030204" pitchFamily="34" charset="0"/>
              </a:rPr>
              <a:t>Currently the garbage collection trucks are collecting the waste bins located across the cities with human assistance and manual interventions. However, it is impractical for the management to verify the accuracy of the executed data in terms of number of actual number of bins collected from the reports that is submitted by the truck operators to management upon completion of their daily work. Due to this, Waste management organizations are spending a lot of time and money in human resources, besides knowing the fact that it creates the room for malpractices through inaccurate data which in turn creates grievance/complaints from the customers claiming that there is no service is done to them.</a:t>
            </a:r>
            <a:endParaRPr lang="en-CA" sz="20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F2222FB7-9A7C-05E2-C0D9-91A7B9235A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501" y="4074160"/>
            <a:ext cx="3570621" cy="27838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ED09CB8-1BCD-02A0-5202-A63FDB1336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5123" y="4074160"/>
            <a:ext cx="3478658" cy="27838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5352D69-B36F-2542-9303-AF53288D24F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13781" y="4074160"/>
            <a:ext cx="3618915" cy="2783840"/>
          </a:xfrm>
          <a:prstGeom prst="rect">
            <a:avLst/>
          </a:prstGeom>
          <a:noFill/>
          <a:extLst>
            <a:ext uri="{909E8E84-426E-40DD-AFC4-6F175D3DCCD1}">
              <a14:hiddenFill xmlns:a14="http://schemas.microsoft.com/office/drawing/2010/main">
                <a:solidFill>
                  <a:srgbClr val="FFFFFF"/>
                </a:solidFill>
              </a14:hiddenFill>
            </a:ext>
          </a:extLst>
        </p:spPr>
      </p:pic>
      <p:sp>
        <p:nvSpPr>
          <p:cNvPr id="21" name="Title 18">
            <a:extLst>
              <a:ext uri="{FF2B5EF4-FFF2-40B4-BE49-F238E27FC236}">
                <a16:creationId xmlns:a16="http://schemas.microsoft.com/office/drawing/2014/main" id="{C96051CE-89F8-5642-CA50-9EE6F2F88ECC}"/>
              </a:ext>
            </a:extLst>
          </p:cNvPr>
          <p:cNvSpPr txBox="1">
            <a:spLocks/>
          </p:cNvSpPr>
          <p:nvPr/>
        </p:nvSpPr>
        <p:spPr>
          <a:xfrm>
            <a:off x="2621901" y="0"/>
            <a:ext cx="6435841" cy="10186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200" kern="1200">
                <a:solidFill>
                  <a:schemeClr val="tx1"/>
                </a:solidFill>
                <a:latin typeface="+mj-lt"/>
                <a:ea typeface="+mj-ea"/>
                <a:cs typeface="+mj-cs"/>
              </a:defRPr>
            </a:lvl1pPr>
          </a:lstStyle>
          <a:p>
            <a:pPr algn="ctr"/>
            <a:r>
              <a:rPr lang="en-CA" sz="3200" b="1" dirty="0">
                <a:solidFill>
                  <a:srgbClr val="CE295E"/>
                </a:solidFill>
                <a:latin typeface="Segoe UI" panose="020B0502040204020203" pitchFamily="34" charset="0"/>
                <a:ea typeface="Times New Roman" panose="02020603050405020304" pitchFamily="18" charset="0"/>
                <a:cs typeface="Times New Roman" panose="02020603050405020304" pitchFamily="18" charset="0"/>
              </a:rPr>
              <a:t>Problem Statement</a:t>
            </a:r>
          </a:p>
          <a:p>
            <a:pPr algn="ctr"/>
            <a:endParaRPr lang="en-CA" sz="3200" dirty="0">
              <a:solidFill>
                <a:srgbClr val="CE295E"/>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140157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16B6-7DC6-46DF-93EF-BE4556430BC2}"/>
              </a:ext>
            </a:extLst>
          </p:cNvPr>
          <p:cNvSpPr>
            <a:spLocks noGrp="1"/>
          </p:cNvSpPr>
          <p:nvPr>
            <p:ph type="title"/>
          </p:nvPr>
        </p:nvSpPr>
        <p:spPr>
          <a:xfrm>
            <a:off x="1912777" y="452327"/>
            <a:ext cx="9290802" cy="935251"/>
          </a:xfrm>
        </p:spPr>
        <p:txBody>
          <a:bodyPr/>
          <a:lstStyle/>
          <a:p>
            <a:pPr marL="0" indent="0">
              <a:buNone/>
            </a:pPr>
            <a:r>
              <a:rPr lang="en-US" sz="3200" b="1" dirty="0">
                <a:solidFill>
                  <a:srgbClr val="CE295E"/>
                </a:solidFill>
                <a:latin typeface="Calibri" panose="020F0502020204030204" pitchFamily="34" charset="0"/>
                <a:ea typeface="+mn-ea"/>
                <a:cs typeface="Calibri" panose="020F0502020204030204" pitchFamily="34" charset="0"/>
              </a:rPr>
              <a:t>Contributing factors to Problem Statement</a:t>
            </a:r>
          </a:p>
        </p:txBody>
      </p:sp>
      <p:sp>
        <p:nvSpPr>
          <p:cNvPr id="3" name="Footer Placeholder 2">
            <a:extLst>
              <a:ext uri="{FF2B5EF4-FFF2-40B4-BE49-F238E27FC236}">
                <a16:creationId xmlns:a16="http://schemas.microsoft.com/office/drawing/2014/main" id="{C3836DC5-8C1F-49F1-9C92-4B4A9BE26B5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E295E"/>
                </a:solidFill>
                <a:effectLst/>
                <a:uLnTx/>
                <a:uFillTx/>
                <a:latin typeface="Segoe UI Light"/>
                <a:ea typeface="+mn-ea"/>
                <a:cs typeface="+mn-cs"/>
              </a:rPr>
              <a:t>Group 18</a:t>
            </a:r>
          </a:p>
        </p:txBody>
      </p:sp>
      <p:sp>
        <p:nvSpPr>
          <p:cNvPr id="4" name="Slide Number Placeholder 3">
            <a:extLst>
              <a:ext uri="{FF2B5EF4-FFF2-40B4-BE49-F238E27FC236}">
                <a16:creationId xmlns:a16="http://schemas.microsoft.com/office/drawing/2014/main" id="{BB0A5AF2-0E96-4AEE-B736-74E5E3A6881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FD50806-BABF-4915-9689-3B9956D1C75C}" type="slidenum">
              <a:rPr kumimoji="0" lang="en-US" sz="1000" b="0" i="0" u="none" strike="noStrike" kern="1200" cap="none" spc="0" normalizeH="0" baseline="0" noProof="0" smtClean="0">
                <a:ln>
                  <a:noFill/>
                </a:ln>
                <a:solidFill>
                  <a:srgbClr val="FFFFFF"/>
                </a:solidFill>
                <a:effectLst/>
                <a:uLnTx/>
                <a:uFillTx/>
                <a:latin typeface="Segoe UI Ligh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6" name="Content Placeholder 2">
            <a:extLst>
              <a:ext uri="{FF2B5EF4-FFF2-40B4-BE49-F238E27FC236}">
                <a16:creationId xmlns:a16="http://schemas.microsoft.com/office/drawing/2014/main" id="{1185A0A5-ECC8-46B9-AE6D-4552D0D58BBE}"/>
              </a:ext>
            </a:extLst>
          </p:cNvPr>
          <p:cNvSpPr txBox="1">
            <a:spLocks/>
          </p:cNvSpPr>
          <p:nvPr/>
        </p:nvSpPr>
        <p:spPr>
          <a:xfrm>
            <a:off x="7302138" y="1965025"/>
            <a:ext cx="3901441" cy="41123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Content Placeholder 2">
            <a:extLst>
              <a:ext uri="{FF2B5EF4-FFF2-40B4-BE49-F238E27FC236}">
                <a16:creationId xmlns:a16="http://schemas.microsoft.com/office/drawing/2014/main" id="{6A8EE18D-6EAA-4208-A949-F511375F395F}"/>
              </a:ext>
            </a:extLst>
          </p:cNvPr>
          <p:cNvSpPr txBox="1">
            <a:spLocks/>
          </p:cNvSpPr>
          <p:nvPr/>
        </p:nvSpPr>
        <p:spPr>
          <a:xfrm>
            <a:off x="438539" y="1707065"/>
            <a:ext cx="4915756" cy="217363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70C0"/>
                </a:solidFill>
                <a:latin typeface="Calibri" panose="020F0502020204030204" pitchFamily="34" charset="0"/>
                <a:cs typeface="Calibri" panose="020F0502020204030204" pitchFamily="34" charset="0"/>
              </a:rPr>
              <a:t>From customer perspective</a:t>
            </a:r>
          </a:p>
          <a:p>
            <a:pPr marL="0" indent="0">
              <a:buNone/>
            </a:pPr>
            <a:r>
              <a:rPr lang="en-US" sz="1800" b="0" dirty="0">
                <a:solidFill>
                  <a:srgbClr val="000000"/>
                </a:solidFill>
                <a:effectLst/>
                <a:latin typeface="Calibri" panose="020F0502020204030204" pitchFamily="34" charset="0"/>
                <a:cs typeface="Calibri" panose="020F0502020204030204" pitchFamily="34" charset="0"/>
              </a:rPr>
              <a:t>A customer is charged 3 ways:</a:t>
            </a:r>
          </a:p>
          <a:p>
            <a:pPr>
              <a:buFont typeface="Wingdings" panose="05000000000000000000" pitchFamily="2" charset="2"/>
              <a:buChar char="q"/>
            </a:pPr>
            <a:r>
              <a:rPr lang="en-US" sz="1800" dirty="0">
                <a:solidFill>
                  <a:srgbClr val="000000"/>
                </a:solidFill>
                <a:latin typeface="Calibri" panose="020F0502020204030204" pitchFamily="34" charset="0"/>
                <a:cs typeface="Calibri" panose="020F0502020204030204" pitchFamily="34" charset="0"/>
              </a:rPr>
              <a:t> Rental of a bin.</a:t>
            </a:r>
          </a:p>
          <a:p>
            <a:pPr>
              <a:buFont typeface="Wingdings" panose="05000000000000000000" pitchFamily="2" charset="2"/>
              <a:buChar char="q"/>
            </a:pPr>
            <a:r>
              <a:rPr lang="en-US" sz="1800" dirty="0">
                <a:solidFill>
                  <a:srgbClr val="000000"/>
                </a:solidFill>
                <a:latin typeface="Calibri" panose="020F0502020204030204" pitchFamily="34" charset="0"/>
                <a:cs typeface="Calibri" panose="020F0502020204030204" pitchFamily="34" charset="0"/>
              </a:rPr>
              <a:t> A per lift/tip service.</a:t>
            </a:r>
          </a:p>
          <a:p>
            <a:pPr>
              <a:buFont typeface="Wingdings" panose="05000000000000000000" pitchFamily="2" charset="2"/>
              <a:buChar char="q"/>
            </a:pPr>
            <a:r>
              <a:rPr lang="en-US" sz="1800" dirty="0">
                <a:solidFill>
                  <a:srgbClr val="000000"/>
                </a:solidFill>
                <a:latin typeface="Calibri" panose="020F0502020204030204" pitchFamily="34" charset="0"/>
                <a:cs typeface="Calibri" panose="020F0502020204030204" pitchFamily="34" charset="0"/>
              </a:rPr>
              <a:t> Approximate weight disposed of at the landfill.</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1800" dirty="0">
              <a:solidFill>
                <a:srgbClr val="000000"/>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B2113F2A-2A6C-4563-B6E0-7B4407C59EEE}"/>
              </a:ext>
            </a:extLst>
          </p:cNvPr>
          <p:cNvSpPr txBox="1">
            <a:spLocks/>
          </p:cNvSpPr>
          <p:nvPr/>
        </p:nvSpPr>
        <p:spPr>
          <a:xfrm>
            <a:off x="5774173" y="1715912"/>
            <a:ext cx="6635542" cy="34261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70C0"/>
                </a:solidFill>
                <a:latin typeface="Calibri" panose="020F0502020204030204" pitchFamily="34" charset="0"/>
                <a:cs typeface="Calibri" panose="020F0502020204030204" pitchFamily="34" charset="0"/>
              </a:rPr>
              <a:t>Why inaccurate data is produced by truck operators?</a:t>
            </a:r>
          </a:p>
          <a:p>
            <a:pPr>
              <a:buFont typeface="Wingdings" panose="05000000000000000000" pitchFamily="2" charset="2"/>
              <a:buChar char="q"/>
            </a:pPr>
            <a:r>
              <a:rPr lang="en-US" sz="1800" b="0" dirty="0">
                <a:solidFill>
                  <a:srgbClr val="000000"/>
                </a:solidFill>
                <a:effectLst/>
                <a:latin typeface="Calibri" panose="020F0502020204030204" pitchFamily="34" charset="0"/>
                <a:cs typeface="Calibri" panose="020F0502020204030204" pitchFamily="34" charset="0"/>
              </a:rPr>
              <a:t> Moving the bin out of the way to get to a bin behind it</a:t>
            </a:r>
          </a:p>
          <a:p>
            <a:pPr>
              <a:buFont typeface="Wingdings" panose="05000000000000000000" pitchFamily="2" charset="2"/>
              <a:buChar char="q"/>
            </a:pPr>
            <a:r>
              <a:rPr lang="en-US" sz="1800" b="0" dirty="0">
                <a:solidFill>
                  <a:srgbClr val="000000"/>
                </a:solidFill>
                <a:effectLst/>
                <a:latin typeface="Calibri" panose="020F0502020204030204" pitchFamily="34" charset="0"/>
                <a:cs typeface="Calibri" panose="020F0502020204030204" pitchFamily="34" charset="0"/>
              </a:rPr>
              <a:t> Relocating a bin to a different location on the same site</a:t>
            </a:r>
          </a:p>
          <a:p>
            <a:pPr>
              <a:buFont typeface="Wingdings" panose="05000000000000000000" pitchFamily="2" charset="2"/>
              <a:buChar char="q"/>
            </a:pPr>
            <a:r>
              <a:rPr lang="en-US" sz="1800" b="0" dirty="0">
                <a:solidFill>
                  <a:srgbClr val="000000"/>
                </a:solidFill>
                <a:effectLst/>
                <a:latin typeface="Calibri" panose="020F0502020204030204" pitchFamily="34" charset="0"/>
                <a:cs typeface="Calibri" panose="020F0502020204030204" pitchFamily="34" charset="0"/>
              </a:rPr>
              <a:t> Lifting it to clear snow</a:t>
            </a:r>
          </a:p>
          <a:p>
            <a:pPr>
              <a:buFont typeface="Wingdings" panose="05000000000000000000" pitchFamily="2" charset="2"/>
              <a:buChar char="q"/>
            </a:pPr>
            <a:r>
              <a:rPr lang="en-US" sz="1800" dirty="0">
                <a:solidFill>
                  <a:srgbClr val="000000"/>
                </a:solidFill>
                <a:latin typeface="Calibri" panose="020F0502020204030204" pitchFamily="34" charset="0"/>
                <a:cs typeface="Calibri" panose="020F0502020204030204" pitchFamily="34" charset="0"/>
              </a:rPr>
              <a:t> Load is contaminated.</a:t>
            </a:r>
          </a:p>
          <a:p>
            <a:pPr>
              <a:buFont typeface="Wingdings" panose="05000000000000000000" pitchFamily="2" charset="2"/>
              <a:buChar char="q"/>
            </a:pPr>
            <a:r>
              <a:rPr lang="en-US" sz="1800" b="0" dirty="0">
                <a:solidFill>
                  <a:srgbClr val="000000"/>
                </a:solidFill>
                <a:effectLst/>
                <a:latin typeface="Calibri" panose="020F0502020204030204" pitchFamily="34" charset="0"/>
                <a:cs typeface="Calibri" panose="020F0502020204030204" pitchFamily="34" charset="0"/>
              </a:rPr>
              <a:t> Driver spots material that’s not allowed in bin.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B402EA53-E356-6D37-255B-390394038D9A}"/>
              </a:ext>
            </a:extLst>
          </p:cNvPr>
          <p:cNvSpPr txBox="1">
            <a:spLocks/>
          </p:cNvSpPr>
          <p:nvPr/>
        </p:nvSpPr>
        <p:spPr>
          <a:xfrm>
            <a:off x="354562" y="4882637"/>
            <a:ext cx="11742187" cy="152303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600" b="1" dirty="0">
                <a:solidFill>
                  <a:srgbClr val="0070C0"/>
                </a:solidFill>
                <a:effectLst/>
                <a:latin typeface="Calibri" panose="020F0502020204030204" pitchFamily="34" charset="0"/>
                <a:cs typeface="Calibri" panose="020F0502020204030204" pitchFamily="34" charset="0"/>
              </a:rPr>
              <a:t>These aspects create room for malpractices that results in bad lift/No-lift/incomplete lift. </a:t>
            </a:r>
          </a:p>
          <a:p>
            <a:pPr marL="0" indent="0" algn="just">
              <a:buNone/>
            </a:pPr>
            <a:r>
              <a:rPr lang="en-US" sz="2600" b="1" dirty="0">
                <a:solidFill>
                  <a:srgbClr val="0070C0"/>
                </a:solidFill>
                <a:effectLst/>
                <a:latin typeface="Calibri" panose="020F0502020204030204" pitchFamily="34" charset="0"/>
                <a:cs typeface="Calibri" panose="020F0502020204030204" pitchFamily="34" charset="0"/>
              </a:rPr>
              <a:t>To avoid this, we need to have a lift detection technique to produce accurate results.</a:t>
            </a:r>
            <a:endParaRPr lang="en-CA" sz="2600"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6307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16B6-7DC6-46DF-93EF-BE4556430BC2}"/>
              </a:ext>
            </a:extLst>
          </p:cNvPr>
          <p:cNvSpPr>
            <a:spLocks noGrp="1"/>
          </p:cNvSpPr>
          <p:nvPr>
            <p:ph type="title"/>
          </p:nvPr>
        </p:nvSpPr>
        <p:spPr>
          <a:xfrm>
            <a:off x="1436913" y="334601"/>
            <a:ext cx="8602825" cy="664797"/>
          </a:xfrm>
        </p:spPr>
        <p:txBody>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400" b="1" i="0" u="none" strike="noStrike" kern="1200" cap="none" spc="0" normalizeH="0" baseline="0" noProof="0" dirty="0">
                <a:ln>
                  <a:noFill/>
                </a:ln>
                <a:solidFill>
                  <a:srgbClr val="CE295E"/>
                </a:solidFill>
                <a:effectLst/>
                <a:uLnTx/>
                <a:uFillTx/>
                <a:latin typeface="Calibri" panose="020F0502020204030204"/>
                <a:ea typeface="+mn-ea"/>
                <a:cs typeface="+mn-cs"/>
              </a:rPr>
              <a:t> </a:t>
            </a:r>
            <a:r>
              <a:rPr kumimoji="0" lang="en-CA" sz="4800" b="1" i="0" u="none" strike="noStrike" kern="1200" cap="none" spc="0" normalizeH="0" baseline="0" noProof="0" dirty="0">
                <a:ln>
                  <a:noFill/>
                </a:ln>
                <a:solidFill>
                  <a:srgbClr val="CE295E"/>
                </a:solidFill>
                <a:effectLst/>
                <a:uLnTx/>
                <a:uFillTx/>
                <a:latin typeface="Calibri" panose="020F0502020204030204"/>
                <a:ea typeface="+mn-ea"/>
                <a:cs typeface="+mn-cs"/>
              </a:rPr>
              <a:t>Analytical Problem</a:t>
            </a:r>
            <a:endParaRPr kumimoji="0" lang="en-US" sz="4800" b="1" i="0" u="none" strike="noStrike" kern="1200" cap="none" spc="0" normalizeH="0" baseline="0" noProof="0" dirty="0">
              <a:ln>
                <a:noFill/>
              </a:ln>
              <a:solidFill>
                <a:srgbClr val="CE295E"/>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C3836DC5-8C1F-49F1-9C92-4B4A9BE26B5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E295E"/>
                </a:solidFill>
                <a:effectLst/>
                <a:uLnTx/>
                <a:uFillTx/>
                <a:latin typeface="Segoe UI Light"/>
                <a:ea typeface="+mn-ea"/>
                <a:cs typeface="+mn-cs"/>
              </a:rPr>
              <a:t>Group 18</a:t>
            </a:r>
          </a:p>
        </p:txBody>
      </p:sp>
      <p:sp>
        <p:nvSpPr>
          <p:cNvPr id="4" name="Slide Number Placeholder 3">
            <a:extLst>
              <a:ext uri="{FF2B5EF4-FFF2-40B4-BE49-F238E27FC236}">
                <a16:creationId xmlns:a16="http://schemas.microsoft.com/office/drawing/2014/main" id="{BB0A5AF2-0E96-4AEE-B736-74E5E3A6881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FD50806-BABF-4915-9689-3B9956D1C75C}" type="slidenum">
              <a:rPr kumimoji="0" lang="en-US" sz="1000" b="0" i="0" u="none" strike="noStrike" kern="1200" cap="none" spc="0" normalizeH="0" baseline="0" noProof="0" smtClean="0">
                <a:ln>
                  <a:noFill/>
                </a:ln>
                <a:solidFill>
                  <a:srgbClr val="FFFFFF"/>
                </a:solidFill>
                <a:effectLst/>
                <a:uLnTx/>
                <a:uFillTx/>
                <a:latin typeface="Segoe UI Ligh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9" name="Content Placeholder 2">
            <a:extLst>
              <a:ext uri="{FF2B5EF4-FFF2-40B4-BE49-F238E27FC236}">
                <a16:creationId xmlns:a16="http://schemas.microsoft.com/office/drawing/2014/main" id="{26269E29-52B1-4329-BDEC-157768C3E558}"/>
              </a:ext>
            </a:extLst>
          </p:cNvPr>
          <p:cNvSpPr txBox="1">
            <a:spLocks/>
          </p:cNvSpPr>
          <p:nvPr/>
        </p:nvSpPr>
        <p:spPr>
          <a:xfrm>
            <a:off x="215687" y="1671682"/>
            <a:ext cx="11045275" cy="466530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EC0B2496-191C-4924-8001-145818EB270C}"/>
              </a:ext>
            </a:extLst>
          </p:cNvPr>
          <p:cNvSpPr txBox="1">
            <a:spLocks/>
          </p:cNvSpPr>
          <p:nvPr/>
        </p:nvSpPr>
        <p:spPr>
          <a:xfrm>
            <a:off x="1278294" y="1114467"/>
            <a:ext cx="9479901" cy="146353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1" dirty="0">
                <a:solidFill>
                  <a:srgbClr val="1F77B4"/>
                </a:solidFill>
                <a:latin typeface="Calibri" panose="020F0502020204030204" pitchFamily="34" charset="0"/>
                <a:cs typeface="Calibri" panose="020F0502020204030204" pitchFamily="34" charset="0"/>
              </a:rPr>
              <a:t>D</a:t>
            </a:r>
            <a:r>
              <a:rPr lang="en-US" sz="2400" b="1" i="0" dirty="0">
                <a:solidFill>
                  <a:srgbClr val="1F77B4"/>
                </a:solidFill>
                <a:effectLst/>
                <a:latin typeface="Calibri" panose="020F0502020204030204" pitchFamily="34" charset="0"/>
                <a:cs typeface="Calibri" panose="020F0502020204030204" pitchFamily="34" charset="0"/>
              </a:rPr>
              <a:t>etection of Real-Time </a:t>
            </a:r>
            <a:r>
              <a:rPr lang="en-US" sz="2400" b="1" dirty="0">
                <a:solidFill>
                  <a:srgbClr val="1F77B4"/>
                </a:solidFill>
                <a:latin typeface="Calibri" panose="020F0502020204030204" pitchFamily="34" charset="0"/>
                <a:cs typeface="Calibri" panose="020F0502020204030204" pitchFamily="34" charset="0"/>
              </a:rPr>
              <a:t>incidents</a:t>
            </a:r>
            <a:r>
              <a:rPr lang="en-US" sz="2400" b="1" i="0" dirty="0">
                <a:solidFill>
                  <a:srgbClr val="1F77B4"/>
                </a:solidFill>
                <a:effectLst/>
                <a:latin typeface="Calibri" panose="020F0502020204030204" pitchFamily="34" charset="0"/>
                <a:cs typeface="Calibri" panose="020F0502020204030204" pitchFamily="34" charset="0"/>
              </a:rPr>
              <a:t> recorded at every 3 seconds timestamp by cameras installed on front of the trucks using Deep Learning Architecture </a:t>
            </a:r>
          </a:p>
          <a:p>
            <a:pPr algn="just"/>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Icon&#10;&#10;Description automatically generated with medium confidence">
            <a:extLst>
              <a:ext uri="{FF2B5EF4-FFF2-40B4-BE49-F238E27FC236}">
                <a16:creationId xmlns:a16="http://schemas.microsoft.com/office/drawing/2014/main" id="{C7F98903-C6D5-1427-93BA-56697ED651EE}"/>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049656" y="2578001"/>
            <a:ext cx="3047094" cy="2313251"/>
          </a:xfrm>
          <a:prstGeom prst="rect">
            <a:avLst/>
          </a:prstGeom>
        </p:spPr>
      </p:pic>
      <p:sp>
        <p:nvSpPr>
          <p:cNvPr id="10" name="Content Placeholder 2">
            <a:extLst>
              <a:ext uri="{FF2B5EF4-FFF2-40B4-BE49-F238E27FC236}">
                <a16:creationId xmlns:a16="http://schemas.microsoft.com/office/drawing/2014/main" id="{D2F11F68-27CE-3F5D-F1B8-E43A7488734F}"/>
              </a:ext>
            </a:extLst>
          </p:cNvPr>
          <p:cNvSpPr txBox="1">
            <a:spLocks/>
          </p:cNvSpPr>
          <p:nvPr/>
        </p:nvSpPr>
        <p:spPr>
          <a:xfrm>
            <a:off x="367117" y="2601716"/>
            <a:ext cx="5103845" cy="404649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CA"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Good Incidents:</a:t>
            </a:r>
            <a:r>
              <a:rPr lang="en-CA"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CA"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Complete Lift</a:t>
            </a:r>
            <a:endParaRPr lang="en-CA" sz="1800" b="1"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anose="05000000000000000000" pitchFamily="2" charset="2"/>
              <a:buChar char="q"/>
            </a:pPr>
            <a:r>
              <a:rPr lang="en-CA" sz="1800"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rPr>
              <a:t> Front Load Garbage Truck lifts the bin </a:t>
            </a:r>
            <a:endParaRPr lang="en-CA" sz="1800" dirty="0">
              <a:solidFill>
                <a:srgbClr val="232323"/>
              </a:solidFill>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anose="05000000000000000000" pitchFamily="2" charset="2"/>
              <a:buChar char="q"/>
            </a:pPr>
            <a:r>
              <a:rPr lang="en-CA" sz="1800"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rPr>
              <a:t> Dump garbage </a:t>
            </a:r>
          </a:p>
          <a:p>
            <a:pPr algn="just">
              <a:buFont typeface="Wingdings" panose="05000000000000000000" pitchFamily="2" charset="2"/>
              <a:buChar char="q"/>
            </a:pPr>
            <a:r>
              <a:rPr lang="en-CA" sz="1800" dirty="0">
                <a:solidFill>
                  <a:srgbClr val="232323"/>
                </a:solidFill>
                <a:latin typeface="Calibri" panose="020F0502020204030204" pitchFamily="34" charset="0"/>
                <a:ea typeface="Calibri" panose="020F0502020204030204" pitchFamily="34" charset="0"/>
                <a:cs typeface="Times New Roman" panose="02020603050405020304" pitchFamily="18" charset="0"/>
              </a:rPr>
              <a:t> R</a:t>
            </a:r>
            <a:r>
              <a:rPr lang="en-CA" sz="1800"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rPr>
              <a:t>eturn to its initial stage/any other place.</a:t>
            </a:r>
          </a:p>
          <a:p>
            <a:pPr marL="0" indent="0" algn="just">
              <a:buNone/>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CA" sz="18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No Incidents :  No Activity</a:t>
            </a:r>
          </a:p>
          <a:p>
            <a:pPr algn="just">
              <a:buFont typeface="Wingdings" panose="05000000000000000000" pitchFamily="2" charset="2"/>
              <a:buChar char="q"/>
            </a:pPr>
            <a:r>
              <a:rPr lang="en-CA" sz="1800" dirty="0">
                <a:solidFill>
                  <a:srgbClr val="232323"/>
                </a:solidFill>
                <a:latin typeface="Calibri" panose="020F0502020204030204" pitchFamily="34" charset="0"/>
                <a:ea typeface="Calibri" panose="020F0502020204030204" pitchFamily="34" charset="0"/>
                <a:cs typeface="Times New Roman" panose="02020603050405020304" pitchFamily="18" charset="0"/>
              </a:rPr>
              <a:t> If the vehicle is at the traffic</a:t>
            </a:r>
          </a:p>
          <a:p>
            <a:pPr algn="just">
              <a:buFont typeface="Wingdings" panose="05000000000000000000" pitchFamily="2" charset="2"/>
              <a:buChar char="q"/>
            </a:pPr>
            <a:r>
              <a:rPr lang="en-CA" sz="1800" dirty="0">
                <a:solidFill>
                  <a:srgbClr val="232323"/>
                </a:solidFill>
                <a:latin typeface="Calibri" panose="020F0502020204030204" pitchFamily="34" charset="0"/>
                <a:ea typeface="Calibri" panose="020F0502020204030204" pitchFamily="34" charset="0"/>
                <a:cs typeface="Times New Roman" panose="02020603050405020304" pitchFamily="18" charset="0"/>
              </a:rPr>
              <a:t> Obstacles in between </a:t>
            </a:r>
          </a:p>
          <a:p>
            <a:pPr algn="just">
              <a:buFont typeface="Wingdings" panose="05000000000000000000" pitchFamily="2" charset="2"/>
              <a:buChar char="q"/>
            </a:pPr>
            <a:r>
              <a:rPr lang="en-CA" sz="1800" dirty="0">
                <a:solidFill>
                  <a:srgbClr val="232323"/>
                </a:solidFill>
                <a:latin typeface="Calibri" panose="020F0502020204030204" pitchFamily="34" charset="0"/>
                <a:ea typeface="Calibri" panose="020F0502020204030204" pitchFamily="34" charset="0"/>
                <a:cs typeface="Times New Roman" panose="02020603050405020304" pitchFamily="18" charset="0"/>
              </a:rPr>
              <a:t> Not at the bin location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0E6824EE-5F7E-7378-0645-621A9675B8DA}"/>
              </a:ext>
            </a:extLst>
          </p:cNvPr>
          <p:cNvSpPr txBox="1">
            <a:spLocks/>
          </p:cNvSpPr>
          <p:nvPr/>
        </p:nvSpPr>
        <p:spPr>
          <a:xfrm>
            <a:off x="4720770" y="3429000"/>
            <a:ext cx="4133462" cy="216564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CA" sz="20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Bad incidents:  Not Complete Lift</a:t>
            </a:r>
            <a:endParaRPr lang="en-CA"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anose="05000000000000000000" pitchFamily="2" charset="2"/>
              <a:buChar char="q"/>
            </a:pPr>
            <a:r>
              <a:rPr lang="en-CA" sz="2000"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rPr>
              <a:t> Front Load Garbage lifts the bin</a:t>
            </a:r>
          </a:p>
          <a:p>
            <a:pPr algn="just">
              <a:buFont typeface="Wingdings" panose="05000000000000000000" pitchFamily="2" charset="2"/>
              <a:buChar char="q"/>
            </a:pPr>
            <a:r>
              <a:rPr lang="en-CA" sz="2000"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rPr>
              <a:t> Doesn’t dump garbage </a:t>
            </a:r>
          </a:p>
          <a:p>
            <a:pPr algn="just">
              <a:buFont typeface="Wingdings" panose="05000000000000000000" pitchFamily="2" charset="2"/>
              <a:buChar char="q"/>
            </a:pPr>
            <a:r>
              <a:rPr lang="en-CA" sz="2000" dirty="0">
                <a:solidFill>
                  <a:srgbClr val="232323"/>
                </a:solidFill>
                <a:latin typeface="Calibri" panose="020F0502020204030204" pitchFamily="34" charset="0"/>
                <a:ea typeface="Calibri" panose="020F0502020204030204" pitchFamily="34" charset="0"/>
                <a:cs typeface="Times New Roman" panose="02020603050405020304" pitchFamily="18" charset="0"/>
              </a:rPr>
              <a:t> R</a:t>
            </a:r>
            <a:r>
              <a:rPr lang="en-CA" sz="2000" dirty="0">
                <a:solidFill>
                  <a:srgbClr val="232323"/>
                </a:solidFill>
                <a:effectLst/>
                <a:latin typeface="Calibri" panose="020F0502020204030204" pitchFamily="34" charset="0"/>
                <a:ea typeface="Calibri" panose="020F0502020204030204" pitchFamily="34" charset="0"/>
                <a:cs typeface="Times New Roman" panose="02020603050405020304" pitchFamily="18" charset="0"/>
              </a:rPr>
              <a:t>eturn to its initial state/ any other place.</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9654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16B6-7DC6-46DF-93EF-BE4556430BC2}"/>
              </a:ext>
            </a:extLst>
          </p:cNvPr>
          <p:cNvSpPr>
            <a:spLocks noGrp="1"/>
          </p:cNvSpPr>
          <p:nvPr>
            <p:ph type="title"/>
          </p:nvPr>
        </p:nvSpPr>
        <p:spPr>
          <a:xfrm>
            <a:off x="2644810" y="87910"/>
            <a:ext cx="6902380" cy="387798"/>
          </a:xfrm>
        </p:spPr>
        <p:txBody>
          <a:bodyPr/>
          <a:lstStyle/>
          <a:p>
            <a:r>
              <a:rPr lang="en-GB" sz="2800" b="1" cap="none" dirty="0">
                <a:solidFill>
                  <a:srgbClr val="CE295E"/>
                </a:solidFill>
              </a:rPr>
              <a:t>Related Work</a:t>
            </a:r>
          </a:p>
        </p:txBody>
      </p:sp>
      <p:sp>
        <p:nvSpPr>
          <p:cNvPr id="3" name="Footer Placeholder 2">
            <a:extLst>
              <a:ext uri="{FF2B5EF4-FFF2-40B4-BE49-F238E27FC236}">
                <a16:creationId xmlns:a16="http://schemas.microsoft.com/office/drawing/2014/main" id="{C3836DC5-8C1F-49F1-9C92-4B4A9BE26B5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E295E"/>
                </a:solidFill>
                <a:effectLst/>
                <a:uLnTx/>
                <a:uFillTx/>
                <a:latin typeface="Segoe UI Light"/>
                <a:ea typeface="+mn-ea"/>
                <a:cs typeface="+mn-cs"/>
              </a:rPr>
              <a:t>Group 18</a:t>
            </a:r>
          </a:p>
        </p:txBody>
      </p:sp>
      <p:sp>
        <p:nvSpPr>
          <p:cNvPr id="4" name="Slide Number Placeholder 3">
            <a:extLst>
              <a:ext uri="{FF2B5EF4-FFF2-40B4-BE49-F238E27FC236}">
                <a16:creationId xmlns:a16="http://schemas.microsoft.com/office/drawing/2014/main" id="{BB0A5AF2-0E96-4AEE-B736-74E5E3A6881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FD50806-BABF-4915-9689-3B9956D1C75C}" type="slidenum">
              <a:rPr kumimoji="0" lang="en-US" sz="1000" b="0" i="0" u="none" strike="noStrike" kern="1200" cap="none" spc="0" normalizeH="0" baseline="0" noProof="0" smtClean="0">
                <a:ln>
                  <a:noFill/>
                </a:ln>
                <a:solidFill>
                  <a:srgbClr val="FFFFFF"/>
                </a:solidFill>
                <a:effectLst/>
                <a:uLnTx/>
                <a:uFillTx/>
                <a:latin typeface="Segoe UI Ligh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10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6" name="Content Placeholder 2">
            <a:extLst>
              <a:ext uri="{FF2B5EF4-FFF2-40B4-BE49-F238E27FC236}">
                <a16:creationId xmlns:a16="http://schemas.microsoft.com/office/drawing/2014/main" id="{1185A0A5-ECC8-46B9-AE6D-4552D0D58BBE}"/>
              </a:ext>
            </a:extLst>
          </p:cNvPr>
          <p:cNvSpPr txBox="1">
            <a:spLocks/>
          </p:cNvSpPr>
          <p:nvPr/>
        </p:nvSpPr>
        <p:spPr>
          <a:xfrm>
            <a:off x="7302138" y="1965025"/>
            <a:ext cx="3901441" cy="41123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Content Placeholder 2">
            <a:extLst>
              <a:ext uri="{FF2B5EF4-FFF2-40B4-BE49-F238E27FC236}">
                <a16:creationId xmlns:a16="http://schemas.microsoft.com/office/drawing/2014/main" id="{6A8EE18D-6EAA-4208-A949-F511375F395F}"/>
              </a:ext>
            </a:extLst>
          </p:cNvPr>
          <p:cNvSpPr txBox="1">
            <a:spLocks/>
          </p:cNvSpPr>
          <p:nvPr/>
        </p:nvSpPr>
        <p:spPr>
          <a:xfrm>
            <a:off x="246580" y="954601"/>
            <a:ext cx="5603714" cy="5455530"/>
          </a:xfrm>
          <a:prstGeom prst="rect">
            <a:avLst/>
          </a:prstGeom>
        </p:spPr>
        <p:txBody>
          <a:bodyP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en-CA" sz="1600" b="1" dirty="0">
              <a:solidFill>
                <a:srgbClr val="CE295E"/>
              </a:solidFill>
              <a:latin typeface="+mj-lt"/>
            </a:endParaRPr>
          </a:p>
          <a:p>
            <a:pPr marL="0" indent="0">
              <a:buNone/>
              <a:defRPr/>
            </a:pPr>
            <a:r>
              <a:rPr lang="en-CA" sz="6400" b="1" dirty="0">
                <a:solidFill>
                  <a:srgbClr val="CE295E"/>
                </a:solidFill>
                <a:latin typeface="Calibri" panose="020F0502020204030204" pitchFamily="34" charset="0"/>
                <a:cs typeface="Calibri" panose="020F0502020204030204" pitchFamily="34" charset="0"/>
              </a:rPr>
              <a:t>Paper 1: Human Walking Activities Recognition [5]</a:t>
            </a:r>
          </a:p>
          <a:p>
            <a:pPr marL="0" indent="0" algn="just">
              <a:lnSpc>
                <a:spcPct val="127000"/>
              </a:lnSpc>
              <a:spcAft>
                <a:spcPts val="800"/>
              </a:spcAft>
              <a:buNone/>
            </a:pPr>
            <a:r>
              <a:rPr lang="en-US" sz="6400" dirty="0">
                <a:latin typeface="Calibri" panose="020F0502020204030204" pitchFamily="34" charset="0"/>
                <a:cs typeface="Calibri" panose="020F0502020204030204" pitchFamily="34" charset="0"/>
              </a:rPr>
              <a:t>This research work presents the multitask human walking activities recognition using human gait patterns. The data are collected for 50 subjects in a controlled laboratory environment using inertial measurement unit (IMU) sensors for 7 different activities.  </a:t>
            </a:r>
            <a:r>
              <a:rPr lang="en-CA" sz="6400" dirty="0">
                <a:latin typeface="Calibri" panose="020F0502020204030204" pitchFamily="34" charset="0"/>
                <a:cs typeface="Calibri" panose="020F0502020204030204" pitchFamily="34" charset="0"/>
              </a:rPr>
              <a:t>Four deep learning models are used. CNN–LSTM, CNN–GRU, LSTM–CNN and LSTM–GRU </a:t>
            </a:r>
            <a:r>
              <a:rPr lang="en-US" sz="6400" dirty="0">
                <a:latin typeface="Calibri" panose="020F0502020204030204" pitchFamily="34" charset="0"/>
                <a:cs typeface="Calibri" panose="020F0502020204030204" pitchFamily="34" charset="0"/>
              </a:rPr>
              <a:t>and their respective accuracies 97.26%, 90.67%, 77.38%, 97.83%, 94.35%, 97.64%, 96.98%.</a:t>
            </a:r>
            <a:endParaRPr lang="en-US" sz="6400" b="1" dirty="0">
              <a:solidFill>
                <a:srgbClr val="CE295E"/>
              </a:solidFill>
              <a:latin typeface="Calibri" panose="020F0502020204030204" pitchFamily="34" charset="0"/>
              <a:cs typeface="Calibri" panose="020F0502020204030204" pitchFamily="34" charset="0"/>
            </a:endParaRPr>
          </a:p>
          <a:p>
            <a:pPr marL="0" indent="0" algn="just">
              <a:lnSpc>
                <a:spcPct val="107000"/>
              </a:lnSpc>
              <a:spcAft>
                <a:spcPts val="800"/>
              </a:spcAft>
              <a:buNone/>
            </a:pPr>
            <a:r>
              <a:rPr lang="en-US" sz="6400" b="1" dirty="0">
                <a:solidFill>
                  <a:srgbClr val="CE295E"/>
                </a:solidFill>
                <a:latin typeface="Calibri" panose="020F0502020204030204" pitchFamily="34" charset="0"/>
                <a:cs typeface="Calibri" panose="020F0502020204030204" pitchFamily="34" charset="0"/>
              </a:rPr>
              <a:t>Paper 2 : LSTM-CNN network for human activity recognition using Wi-Fi CSI data </a:t>
            </a:r>
            <a:r>
              <a:rPr lang="en-CA" sz="6400" b="1" dirty="0">
                <a:solidFill>
                  <a:srgbClr val="CE295E"/>
                </a:solidFill>
                <a:latin typeface="Calibri" panose="020F0502020204030204" pitchFamily="34" charset="0"/>
                <a:cs typeface="Calibri" panose="020F0502020204030204" pitchFamily="34" charset="0"/>
              </a:rPr>
              <a:t>[6]</a:t>
            </a:r>
          </a:p>
          <a:p>
            <a:pPr marL="0" indent="0" algn="just">
              <a:lnSpc>
                <a:spcPct val="127000"/>
              </a:lnSpc>
              <a:spcAft>
                <a:spcPts val="800"/>
              </a:spcAft>
              <a:buNone/>
            </a:pPr>
            <a:r>
              <a:rPr lang="en-US" sz="6400" dirty="0">
                <a:latin typeface="Calibri" panose="020F0502020204030204" pitchFamily="34" charset="0"/>
                <a:cs typeface="Calibri" panose="020F0502020204030204" pitchFamily="34" charset="0"/>
              </a:rPr>
              <a:t>Wi-Fi based human activity recognition system that can identify different activities via the channel state information from Wi-Fi devices. A special deep learning framework, Long Short-Term Memory. Convolutional Neural Network (LSTM-CNN), is designed for accurate recognition. LSTMCNN is going to be compared with the LSTM network and the experimental results demonstrate</a:t>
            </a:r>
            <a:br>
              <a:rPr lang="en-US" sz="6400" dirty="0">
                <a:latin typeface="Calibri" panose="020F0502020204030204" pitchFamily="34" charset="0"/>
                <a:cs typeface="Calibri" panose="020F0502020204030204" pitchFamily="34" charset="0"/>
              </a:rPr>
            </a:br>
            <a:r>
              <a:rPr lang="en-US" sz="6400" dirty="0">
                <a:latin typeface="Calibri" panose="020F0502020204030204" pitchFamily="34" charset="0"/>
                <a:cs typeface="Calibri" panose="020F0502020204030204" pitchFamily="34" charset="0"/>
              </a:rPr>
              <a:t>that LSTM-CNN outperforms existing models and has an average accuracy of 94.14% in multiactivity classification</a:t>
            </a:r>
            <a:endParaRPr lang="en-CA" sz="6400" dirty="0">
              <a:latin typeface="Calibri" panose="020F0502020204030204" pitchFamily="34" charset="0"/>
              <a:cs typeface="Calibri" panose="020F0502020204030204" pitchFamily="34" charset="0"/>
            </a:endParaRPr>
          </a:p>
          <a:p>
            <a:pPr marL="0" indent="0">
              <a:buNone/>
              <a:defRPr/>
            </a:pPr>
            <a:endParaRPr lang="en-CA"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defRPr/>
            </a:pP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defRPr/>
            </a:pP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B2113F2A-2A6C-4563-B6E0-7B4407C59EEE}"/>
              </a:ext>
            </a:extLst>
          </p:cNvPr>
          <p:cNvSpPr txBox="1">
            <a:spLocks/>
          </p:cNvSpPr>
          <p:nvPr/>
        </p:nvSpPr>
        <p:spPr>
          <a:xfrm>
            <a:off x="5971592" y="1029721"/>
            <a:ext cx="6046237" cy="5756988"/>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defRPr/>
            </a:pPr>
            <a:r>
              <a:rPr lang="en-US" sz="2100" b="1" dirty="0">
                <a:solidFill>
                  <a:srgbClr val="CE295E"/>
                </a:solidFill>
                <a:latin typeface="Calibri" panose="020F0502020204030204" pitchFamily="34" charset="0"/>
                <a:cs typeface="Calibri" panose="020F0502020204030204" pitchFamily="34" charset="0"/>
              </a:rPr>
              <a:t>Paper 3 : Classification of Mental Stress Using CNN-LSTM Algorithms with Electrocardiogram Signals [7]</a:t>
            </a:r>
          </a:p>
          <a:p>
            <a:pPr marL="0" indent="0" algn="just">
              <a:lnSpc>
                <a:spcPct val="117000"/>
              </a:lnSpc>
              <a:spcAft>
                <a:spcPts val="800"/>
              </a:spcAft>
              <a:buNone/>
            </a:pPr>
            <a:r>
              <a:rPr lang="en-US" sz="2100" dirty="0">
                <a:latin typeface="Calibri" panose="020F0502020204030204" pitchFamily="34" charset="0"/>
                <a:cs typeface="Calibri" panose="020F0502020204030204" pitchFamily="34" charset="0"/>
              </a:rPr>
              <a:t>The mental stress faced by many people in modern society is a factor that causes various diseases. The person’s stress can be analyzed using Electrocardiogram (ECG) Signal and some parameters. Using Convolutional Neural Network (CNN)  and Long Shot-Term Memory (LSTM) gained an accuracy of 98.3%. The performance evaluation is done by using Precision recall (PR), Confusion Matrices, and Receiver Operating Characteristics (ROC). Therefore, Model can help to manage and monitor the mental health of people exposed to stress. Which may have potential for development in various healthcare systems.</a:t>
            </a:r>
          </a:p>
          <a:p>
            <a:pPr marL="0" indent="0">
              <a:buNone/>
            </a:pPr>
            <a:br>
              <a:rPr lang="en-US" sz="2100" dirty="0">
                <a:effectLst/>
                <a:latin typeface="Calibri" panose="020F0502020204030204" pitchFamily="34" charset="0"/>
                <a:cs typeface="Calibri" panose="020F0502020204030204" pitchFamily="34" charset="0"/>
              </a:rPr>
            </a:br>
            <a:r>
              <a:rPr lang="en-US" sz="2100" b="1" dirty="0">
                <a:solidFill>
                  <a:srgbClr val="CE295E"/>
                </a:solidFill>
                <a:latin typeface="Calibri" panose="020F0502020204030204" pitchFamily="34" charset="0"/>
                <a:cs typeface="Calibri" panose="020F0502020204030204" pitchFamily="34" charset="0"/>
              </a:rPr>
              <a:t>Paper 4 : </a:t>
            </a:r>
            <a:r>
              <a:rPr lang="en-CA" sz="2100" b="1" dirty="0">
                <a:solidFill>
                  <a:srgbClr val="CE295E"/>
                </a:solidFill>
                <a:latin typeface="Calibri" panose="020F0502020204030204" pitchFamily="34" charset="0"/>
                <a:cs typeface="Calibri" panose="020F0502020204030204" pitchFamily="34" charset="0"/>
              </a:rPr>
              <a:t>Driver Fatigue Detection </a:t>
            </a:r>
            <a:r>
              <a:rPr lang="en-US" sz="2100" b="1" dirty="0">
                <a:solidFill>
                  <a:srgbClr val="CE295E"/>
                </a:solidFill>
                <a:latin typeface="Calibri" panose="020F0502020204030204" pitchFamily="34" charset="0"/>
                <a:cs typeface="Calibri" panose="020F0502020204030204" pitchFamily="34" charset="0"/>
              </a:rPr>
              <a:t>using LSTM [8]</a:t>
            </a:r>
          </a:p>
          <a:p>
            <a:pPr marL="0" indent="0" algn="just">
              <a:lnSpc>
                <a:spcPct val="107000"/>
              </a:lnSpc>
              <a:spcAft>
                <a:spcPts val="800"/>
              </a:spcAft>
              <a:buNone/>
            </a:pPr>
            <a:r>
              <a:rPr lang="en-US" sz="2100" dirty="0">
                <a:latin typeface="Calibri" panose="020F0502020204030204" pitchFamily="34" charset="0"/>
                <a:cs typeface="Calibri" panose="020F0502020204030204" pitchFamily="34" charset="0"/>
              </a:rPr>
              <a:t>In recent years, fatigue driving is the serious threat to traffic safety. Research on fatigue driving recognition has a great significance to improve traffic safety. To improve the accuracy and efficiency of detecting driver drowsiness multitask Convolutional Neural Network (MCNN) is used for detecting human face whereas, recognized facial images are passed as sequence to and Long Shot-Term Memory (LSTM) to gain feature value. As a result, this model gave 93% accuracy. They proposed a new, high-precision, real-time fatigue detection method based on the computer vision.</a:t>
            </a:r>
            <a:endParaRPr lang="en-US"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b="1" dirty="0">
              <a:solidFill>
                <a:prstClr val="black"/>
              </a:solidFill>
              <a:latin typeface="Calibri" panose="020F0502020204030204"/>
            </a:endParaRPr>
          </a:p>
          <a:p>
            <a:pPr marL="0" indent="0">
              <a:buNone/>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860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836DC5-8C1F-49F1-9C92-4B4A9BE26B58}"/>
              </a:ext>
            </a:extLst>
          </p:cNvPr>
          <p:cNvSpPr>
            <a:spLocks noGrp="1"/>
          </p:cNvSpPr>
          <p:nvPr>
            <p:ph type="ftr" sz="quarter" idx="11"/>
          </p:nvPr>
        </p:nvSpPr>
        <p:spPr/>
        <p:txBody>
          <a:bodyPr/>
          <a:lstStyle/>
          <a:p>
            <a:r>
              <a:rPr lang="en-US" dirty="0"/>
              <a:t>Group 18</a:t>
            </a:r>
          </a:p>
        </p:txBody>
      </p:sp>
      <p:sp>
        <p:nvSpPr>
          <p:cNvPr id="4" name="Slide Number Placeholder 3">
            <a:extLst>
              <a:ext uri="{FF2B5EF4-FFF2-40B4-BE49-F238E27FC236}">
                <a16:creationId xmlns:a16="http://schemas.microsoft.com/office/drawing/2014/main" id="{BB0A5AF2-0E96-4AEE-B736-74E5E3A68814}"/>
              </a:ext>
            </a:extLst>
          </p:cNvPr>
          <p:cNvSpPr>
            <a:spLocks noGrp="1"/>
          </p:cNvSpPr>
          <p:nvPr>
            <p:ph type="sldNum" sz="quarter" idx="12"/>
          </p:nvPr>
        </p:nvSpPr>
        <p:spPr/>
        <p:txBody>
          <a:bodyPr/>
          <a:lstStyle/>
          <a:p>
            <a:fld id="{0FD50806-BABF-4915-9689-3B9956D1C75C}" type="slidenum">
              <a:rPr lang="en-US" smtClean="0"/>
              <a:pPr/>
              <a:t>7</a:t>
            </a:fld>
            <a:endParaRPr lang="en-US" dirty="0"/>
          </a:p>
        </p:txBody>
      </p:sp>
      <p:sp>
        <p:nvSpPr>
          <p:cNvPr id="9" name="Content Placeholder 2">
            <a:extLst>
              <a:ext uri="{FF2B5EF4-FFF2-40B4-BE49-F238E27FC236}">
                <a16:creationId xmlns:a16="http://schemas.microsoft.com/office/drawing/2014/main" id="{26269E29-52B1-4329-BDEC-157768C3E558}"/>
              </a:ext>
            </a:extLst>
          </p:cNvPr>
          <p:cNvSpPr txBox="1">
            <a:spLocks/>
          </p:cNvSpPr>
          <p:nvPr/>
        </p:nvSpPr>
        <p:spPr>
          <a:xfrm>
            <a:off x="429207" y="1219201"/>
            <a:ext cx="6499913" cy="5217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buNone/>
            </a:pPr>
            <a:endParaRPr lang="en-CA" sz="1800" dirty="0">
              <a:solidFill>
                <a:srgbClr val="242424"/>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lvl="0" indent="0" algn="just">
              <a:buNone/>
            </a:pPr>
            <a:endParaRPr lang="en-CA" sz="1800" dirty="0">
              <a:solidFill>
                <a:srgbClr val="242424"/>
              </a:solidFill>
              <a:latin typeface="Segoe UI" panose="020B0502040204020203" pitchFamily="34" charset="0"/>
              <a:ea typeface="Times New Roman" panose="02020603050405020304" pitchFamily="18" charset="0"/>
              <a:cs typeface="Times New Roman" panose="02020603050405020304" pitchFamily="18" charset="0"/>
            </a:endParaRPr>
          </a:p>
          <a:p>
            <a:r>
              <a:rPr lang="en-CA"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To detect and report events of interest that are recorded by cameras installed on trucks during the process of garbage collection.</a:t>
            </a:r>
          </a:p>
          <a:p>
            <a:r>
              <a:rPr lang="en-CA"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To design an optimized ML algorithm that brings out better accuracy to the classification problem for activities captured under low image resolutions.</a:t>
            </a:r>
            <a:endParaRPr lang="en-CA"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48CBB750-343D-4F72-AFF8-FAD3AE9A9E34}"/>
              </a:ext>
            </a:extLst>
          </p:cNvPr>
          <p:cNvSpPr txBox="1">
            <a:spLocks/>
          </p:cNvSpPr>
          <p:nvPr/>
        </p:nvSpPr>
        <p:spPr>
          <a:xfrm>
            <a:off x="6096000" y="1558212"/>
            <a:ext cx="4131291" cy="466530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Picture 10" descr="Hiker jumping between rocks in alpine scenery">
            <a:extLst>
              <a:ext uri="{FF2B5EF4-FFF2-40B4-BE49-F238E27FC236}">
                <a16:creationId xmlns:a16="http://schemas.microsoft.com/office/drawing/2014/main" id="{17657161-F882-79DC-C478-E0BBB366C8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0720" y="1971040"/>
            <a:ext cx="5161280" cy="4538670"/>
          </a:xfrm>
          <a:prstGeom prst="rect">
            <a:avLst/>
          </a:prstGeom>
        </p:spPr>
      </p:pic>
      <p:sp>
        <p:nvSpPr>
          <p:cNvPr id="13" name="TextBox 12">
            <a:extLst>
              <a:ext uri="{FF2B5EF4-FFF2-40B4-BE49-F238E27FC236}">
                <a16:creationId xmlns:a16="http://schemas.microsoft.com/office/drawing/2014/main" id="{8302A73A-A5BC-B40D-2C5D-A63CFF580009}"/>
              </a:ext>
            </a:extLst>
          </p:cNvPr>
          <p:cNvSpPr txBox="1"/>
          <p:nvPr/>
        </p:nvSpPr>
        <p:spPr>
          <a:xfrm>
            <a:off x="1826232" y="374226"/>
            <a:ext cx="8161830"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600" b="1" i="0" u="none" strike="noStrike" kern="1200" cap="none" spc="0" normalizeH="0" baseline="0" noProof="0" dirty="0">
                <a:ln>
                  <a:noFill/>
                </a:ln>
                <a:solidFill>
                  <a:srgbClr val="CE295E"/>
                </a:solidFill>
                <a:effectLst/>
                <a:uLnTx/>
                <a:uFillTx/>
                <a:latin typeface="Century Gothic"/>
                <a:ea typeface="+mn-ea"/>
                <a:cs typeface="+mn-cs"/>
              </a:rPr>
              <a:t>Project Goals</a:t>
            </a:r>
          </a:p>
        </p:txBody>
      </p:sp>
    </p:spTree>
    <p:extLst>
      <p:ext uri="{BB962C8B-B14F-4D97-AF65-F5344CB8AC3E}">
        <p14:creationId xmlns:p14="http://schemas.microsoft.com/office/powerpoint/2010/main" val="3348691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836DC5-8C1F-49F1-9C92-4B4A9BE26B5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E295E"/>
                </a:solidFill>
                <a:effectLst/>
                <a:uLnTx/>
                <a:uFillTx/>
                <a:latin typeface="Segoe UI Light"/>
                <a:ea typeface="+mn-ea"/>
                <a:cs typeface="+mn-cs"/>
              </a:rPr>
              <a:t>Group 18</a:t>
            </a:r>
          </a:p>
        </p:txBody>
      </p:sp>
      <p:sp>
        <p:nvSpPr>
          <p:cNvPr id="4" name="Slide Number Placeholder 3">
            <a:extLst>
              <a:ext uri="{FF2B5EF4-FFF2-40B4-BE49-F238E27FC236}">
                <a16:creationId xmlns:a16="http://schemas.microsoft.com/office/drawing/2014/main" id="{BB0A5AF2-0E96-4AEE-B736-74E5E3A6881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FD50806-BABF-4915-9689-3B9956D1C75C}" type="slidenum">
              <a:rPr kumimoji="0" lang="en-US" sz="1000" b="0" i="0" u="none" strike="noStrike" kern="1200" cap="none" spc="0" normalizeH="0" baseline="0" noProof="0" smtClean="0">
                <a:ln>
                  <a:noFill/>
                </a:ln>
                <a:solidFill>
                  <a:srgbClr val="FFFFFF"/>
                </a:solidFill>
                <a:effectLst/>
                <a:uLnTx/>
                <a:uFillTx/>
                <a:latin typeface="Segoe UI Ligh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28" name="TextBox 27">
            <a:extLst>
              <a:ext uri="{FF2B5EF4-FFF2-40B4-BE49-F238E27FC236}">
                <a16:creationId xmlns:a16="http://schemas.microsoft.com/office/drawing/2014/main" id="{2FC65556-A573-9AD7-41AE-D606854DB265}"/>
              </a:ext>
            </a:extLst>
          </p:cNvPr>
          <p:cNvSpPr txBox="1"/>
          <p:nvPr/>
        </p:nvSpPr>
        <p:spPr>
          <a:xfrm>
            <a:off x="109727" y="1651891"/>
            <a:ext cx="11567923" cy="5355312"/>
          </a:xfrm>
          <a:prstGeom prst="rect">
            <a:avLst/>
          </a:prstGeom>
          <a:noFill/>
        </p:spPr>
        <p:txBody>
          <a:bodyPr wrap="square" rtlCol="0">
            <a:spAutoFit/>
          </a:bodyPr>
          <a:lstStyle/>
          <a:p>
            <a:pPr marL="285750" indent="-285750">
              <a:buFont typeface="Arial" panose="020B0604020202020204" pitchFamily="34" charset="0"/>
              <a:buChar char="•"/>
              <a:tabLst>
                <a:tab pos="685800" algn="l"/>
              </a:tabLst>
            </a:pPr>
            <a:r>
              <a:rPr lang="en-CA" dirty="0">
                <a:solidFill>
                  <a:srgbClr val="000000"/>
                </a:solidFill>
                <a:latin typeface="Calibri" panose="020F0502020204030204" pitchFamily="34" charset="0"/>
                <a:ea typeface="Times New Roman" panose="02020603050405020304" pitchFamily="18" charset="0"/>
                <a:cs typeface="Calibri" panose="020F0502020204030204" pitchFamily="34" charset="0"/>
              </a:rPr>
              <a:t>To conduct background studies on various waste collection processes, waste management systems, applied AI concepts in real world for waste management process improvements.</a:t>
            </a:r>
          </a:p>
          <a:p>
            <a:pPr marL="285750" indent="-285750">
              <a:buFont typeface="Arial" panose="020B0604020202020204" pitchFamily="34" charset="0"/>
              <a:buChar char="•"/>
              <a:tabLst>
                <a:tab pos="685800" algn="l"/>
              </a:tabLst>
            </a:pPr>
            <a:endParaRPr lang="en-CA"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285750" indent="-285750">
              <a:buFont typeface="Arial" panose="020B0604020202020204" pitchFamily="34" charset="0"/>
              <a:buChar char="•"/>
              <a:tabLst>
                <a:tab pos="685800" algn="l"/>
              </a:tabLst>
            </a:pPr>
            <a:r>
              <a:rPr lang="en-CA" dirty="0">
                <a:solidFill>
                  <a:srgbClr val="000000"/>
                </a:solidFill>
                <a:latin typeface="Calibri" panose="020F0502020204030204" pitchFamily="34" charset="0"/>
                <a:ea typeface="Times New Roman" panose="02020603050405020304" pitchFamily="18" charset="0"/>
              </a:rPr>
              <a:t>To identify the potential ethical concerns related to the dataset</a:t>
            </a:r>
          </a:p>
          <a:p>
            <a:pPr marL="285750" indent="-285750">
              <a:buFont typeface="Arial" panose="020B0604020202020204" pitchFamily="34" charset="0"/>
              <a:buChar char="•"/>
              <a:tabLst>
                <a:tab pos="685800" algn="l"/>
              </a:tabLst>
            </a:pPr>
            <a:endParaRPr lang="en-CA"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tabLst>
                <a:tab pos="685800" algn="l"/>
              </a:tabLst>
            </a:pPr>
            <a:r>
              <a:rPr lang="en-CA" dirty="0">
                <a:solidFill>
                  <a:srgbClr val="000000"/>
                </a:solidFill>
                <a:latin typeface="Calibri" panose="020F0502020204030204" pitchFamily="34" charset="0"/>
                <a:ea typeface="Times New Roman" panose="02020603050405020304" pitchFamily="18" charset="0"/>
                <a:cs typeface="Calibri" panose="020F0502020204030204" pitchFamily="34" charset="0"/>
              </a:rPr>
              <a:t>To explore required images to the solve the business problem considering number of images, their structure &amp; sequence.</a:t>
            </a:r>
          </a:p>
          <a:p>
            <a:pPr>
              <a:tabLst>
                <a:tab pos="685800" algn="l"/>
              </a:tabLst>
            </a:pPr>
            <a:endParaRPr lang="en-CA"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tabLst>
                <a:tab pos="685800" algn="l"/>
              </a:tabLst>
            </a:pPr>
            <a:r>
              <a:rPr lang="en-CA" sz="1800" dirty="0">
                <a:solidFill>
                  <a:srgbClr val="000000"/>
                </a:solidFill>
                <a:effectLst/>
                <a:latin typeface="Calibri" panose="020F0502020204030204" pitchFamily="34" charset="0"/>
                <a:ea typeface="Times New Roman" panose="02020603050405020304" pitchFamily="18" charset="0"/>
              </a:rPr>
              <a:t>To build the machine learning algorithm that performs feature extraction, classification with training images in sequence and their testing</a:t>
            </a:r>
            <a:r>
              <a:rPr lang="en-CA"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285750" indent="-285750">
              <a:buFont typeface="Arial" panose="020B0604020202020204" pitchFamily="34" charset="0"/>
              <a:buChar char="•"/>
              <a:tabLst>
                <a:tab pos="685800" algn="l"/>
              </a:tabLst>
            </a:pPr>
            <a:endParaRPr lang="en-CA"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285750" indent="-285750">
              <a:buFont typeface="Arial" panose="020B0604020202020204" pitchFamily="34" charset="0"/>
              <a:buChar char="•"/>
              <a:tabLst>
                <a:tab pos="685800" algn="l"/>
              </a:tabLst>
            </a:pPr>
            <a:r>
              <a:rPr lang="en-CA" dirty="0">
                <a:solidFill>
                  <a:srgbClr val="000000"/>
                </a:solidFill>
                <a:latin typeface="Calibri" panose="020F0502020204030204" pitchFamily="34" charset="0"/>
                <a:ea typeface="Times New Roman" panose="02020603050405020304" pitchFamily="18" charset="0"/>
              </a:rPr>
              <a:t>To evaluate the performance of the machine learning algorithm.</a:t>
            </a:r>
          </a:p>
          <a:p>
            <a:pPr marL="285750" indent="-285750">
              <a:buFont typeface="Arial" panose="020B0604020202020204" pitchFamily="34" charset="0"/>
              <a:buChar char="•"/>
              <a:tabLst>
                <a:tab pos="685800" algn="l"/>
              </a:tabLst>
            </a:pPr>
            <a:endParaRPr lang="en-CA" dirty="0">
              <a:solidFill>
                <a:srgbClr val="000000"/>
              </a:solidFill>
              <a:latin typeface="Calibri" panose="020F0502020204030204" pitchFamily="34" charset="0"/>
              <a:ea typeface="Times New Roman" panose="02020603050405020304" pitchFamily="18" charset="0"/>
            </a:endParaRPr>
          </a:p>
          <a:p>
            <a:pPr marL="285750" indent="-285750">
              <a:buFont typeface="Arial" panose="020B0604020202020204" pitchFamily="34" charset="0"/>
              <a:buChar char="•"/>
              <a:tabLst>
                <a:tab pos="685800" algn="l"/>
              </a:tabLst>
            </a:pPr>
            <a:r>
              <a:rPr lang="en-CA" dirty="0">
                <a:solidFill>
                  <a:srgbClr val="000000"/>
                </a:solidFill>
                <a:latin typeface="Calibri" panose="020F0502020204030204" pitchFamily="34" charset="0"/>
                <a:ea typeface="Times New Roman" panose="02020603050405020304" pitchFamily="18" charset="0"/>
              </a:rPr>
              <a:t>To optimize the model with fine tuning.</a:t>
            </a:r>
          </a:p>
          <a:p>
            <a:pPr marL="285750" indent="-285750">
              <a:buFont typeface="Arial" panose="020B0604020202020204" pitchFamily="34" charset="0"/>
              <a:buChar char="•"/>
              <a:tabLst>
                <a:tab pos="685800" algn="l"/>
              </a:tabLst>
            </a:pPr>
            <a:endParaRPr lang="en-CA" dirty="0">
              <a:solidFill>
                <a:srgbClr val="000000"/>
              </a:solidFill>
              <a:latin typeface="Calibri" panose="020F0502020204030204" pitchFamily="34" charset="0"/>
              <a:ea typeface="Times New Roman" panose="02020603050405020304" pitchFamily="18" charset="0"/>
            </a:endParaRPr>
          </a:p>
          <a:p>
            <a:pPr marL="285750" indent="-285750">
              <a:buFont typeface="Arial" panose="020B0604020202020204" pitchFamily="34" charset="0"/>
              <a:buChar char="•"/>
              <a:tabLst>
                <a:tab pos="685800" algn="l"/>
              </a:tabLst>
            </a:pPr>
            <a:r>
              <a:rPr lang="en-CA" dirty="0">
                <a:solidFill>
                  <a:srgbClr val="000000"/>
                </a:solidFill>
                <a:latin typeface="Calibri" panose="020F0502020204030204" pitchFamily="34" charset="0"/>
                <a:ea typeface="Times New Roman" panose="02020603050405020304" pitchFamily="18" charset="0"/>
                <a:cs typeface="Calibri" panose="020F0502020204030204" pitchFamily="34" charset="0"/>
              </a:rPr>
              <a:t>To create final project report and the presentation.</a:t>
            </a:r>
            <a:endParaRPr lang="en-CA" dirty="0">
              <a:latin typeface="Calibri" panose="020F0502020204030204" pitchFamily="34" charset="0"/>
              <a:ea typeface="Calibri" panose="020F0502020204030204" pitchFamily="34" charset="0"/>
              <a:cs typeface="Times New Roman" panose="02020603050405020304" pitchFamily="18" charset="0"/>
            </a:endParaRPr>
          </a:p>
          <a:p>
            <a:pPr>
              <a:tabLst>
                <a:tab pos="685800" algn="l"/>
              </a:tabLst>
            </a:pPr>
            <a:endParaRPr lang="en-CA"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tabLst>
                <a:tab pos="685800" algn="l"/>
              </a:tabLst>
            </a:pPr>
            <a:endParaRPr lang="en-CA"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tabLst>
                <a:tab pos="685800" algn="l"/>
              </a:tabLs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6"/>
          <p:cNvSpPr>
            <a:spLocks noGrp="1"/>
          </p:cNvSpPr>
          <p:nvPr>
            <p:ph type="title"/>
          </p:nvPr>
        </p:nvSpPr>
        <p:spPr>
          <a:xfrm>
            <a:off x="635888" y="449237"/>
            <a:ext cx="10515600" cy="645600"/>
          </a:xfrm>
        </p:spPr>
        <p:txBody>
          <a:bodyPr/>
          <a:lstStyle/>
          <a:p>
            <a:r>
              <a:rPr lang="en-GB" b="1" cap="none" dirty="0">
                <a:solidFill>
                  <a:srgbClr val="CE295E"/>
                </a:solidFill>
              </a:rPr>
              <a:t>Objectives</a:t>
            </a:r>
            <a:br>
              <a:rPr lang="en-GB" b="1" cap="none" dirty="0">
                <a:solidFill>
                  <a:srgbClr val="CE295E"/>
                </a:solidFill>
              </a:rPr>
            </a:br>
            <a:endParaRPr lang="en-IN" dirty="0"/>
          </a:p>
        </p:txBody>
      </p:sp>
    </p:spTree>
    <p:extLst>
      <p:ext uri="{BB962C8B-B14F-4D97-AF65-F5344CB8AC3E}">
        <p14:creationId xmlns:p14="http://schemas.microsoft.com/office/powerpoint/2010/main" val="3171558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836DC5-8C1F-49F1-9C92-4B4A9BE26B5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E295E"/>
                </a:solidFill>
                <a:effectLst/>
                <a:uLnTx/>
                <a:uFillTx/>
                <a:latin typeface="Segoe UI Light"/>
                <a:ea typeface="+mn-ea"/>
                <a:cs typeface="+mn-cs"/>
              </a:rPr>
              <a:t>Group 18</a:t>
            </a:r>
          </a:p>
        </p:txBody>
      </p:sp>
      <p:sp>
        <p:nvSpPr>
          <p:cNvPr id="4" name="Slide Number Placeholder 3">
            <a:extLst>
              <a:ext uri="{FF2B5EF4-FFF2-40B4-BE49-F238E27FC236}">
                <a16:creationId xmlns:a16="http://schemas.microsoft.com/office/drawing/2014/main" id="{BB0A5AF2-0E96-4AEE-B736-74E5E3A6881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FD50806-BABF-4915-9689-3B9956D1C75C}" type="slidenum">
              <a:rPr kumimoji="0" lang="en-US" sz="1000" b="0" i="0" u="none" strike="noStrike" kern="1200" cap="none" spc="0" normalizeH="0" baseline="0" noProof="0" smtClean="0">
                <a:ln>
                  <a:noFill/>
                </a:ln>
                <a:solidFill>
                  <a:srgbClr val="FFFFFF"/>
                </a:solidFill>
                <a:effectLst/>
                <a:uLnTx/>
                <a:uFillTx/>
                <a:latin typeface="Segoe UI Ligh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28" name="TextBox 27">
            <a:extLst>
              <a:ext uri="{FF2B5EF4-FFF2-40B4-BE49-F238E27FC236}">
                <a16:creationId xmlns:a16="http://schemas.microsoft.com/office/drawing/2014/main" id="{2FC65556-A573-9AD7-41AE-D606854DB265}"/>
              </a:ext>
            </a:extLst>
          </p:cNvPr>
          <p:cNvSpPr txBox="1"/>
          <p:nvPr/>
        </p:nvSpPr>
        <p:spPr>
          <a:xfrm>
            <a:off x="473621" y="1366105"/>
            <a:ext cx="10963657" cy="5293757"/>
          </a:xfrm>
          <a:prstGeom prst="rect">
            <a:avLst/>
          </a:prstGeom>
          <a:noFill/>
        </p:spPr>
        <p:txBody>
          <a:bodyPr wrap="square" rtlCol="0">
            <a:spAutoFit/>
          </a:bodyPr>
          <a:lstStyle/>
          <a:p>
            <a:pPr marL="285750" indent="-285750">
              <a:buFont typeface="Arial" panose="020B0604020202020204" pitchFamily="34" charset="0"/>
              <a:buChar char="•"/>
              <a:tabLst>
                <a:tab pos="685800" algn="l"/>
              </a:tabLst>
            </a:pPr>
            <a:endParaRPr lang="en-CA" sz="2000" dirty="0">
              <a:solidFill>
                <a:srgbClr val="000000"/>
              </a:solidFill>
              <a:latin typeface="Calibri" panose="020F0502020204030204" pitchFamily="34" charset="0"/>
              <a:ea typeface="Times New Roman" panose="02020603050405020304" pitchFamily="18" charset="0"/>
            </a:endParaRPr>
          </a:p>
          <a:p>
            <a:r>
              <a:rPr lang="en-US" sz="2000" dirty="0">
                <a:solidFill>
                  <a:srgbClr val="000000"/>
                </a:solidFill>
                <a:latin typeface="Calibri" panose="020F0502020204030204" pitchFamily="34" charset="0"/>
                <a:ea typeface="Times New Roman" panose="02020603050405020304" pitchFamily="18" charset="0"/>
              </a:rPr>
              <a:t>• Literature review: Reviewing of 8 required Articles</a:t>
            </a:r>
            <a:endParaRPr lang="en-CA" sz="2000" dirty="0">
              <a:solidFill>
                <a:srgbClr val="000000"/>
              </a:solidFill>
              <a:latin typeface="Calibri" panose="020F0502020204030204" pitchFamily="34" charset="0"/>
              <a:ea typeface="Times New Roman" panose="02020603050405020304" pitchFamily="18" charset="0"/>
            </a:endParaRPr>
          </a:p>
          <a:p>
            <a:endParaRPr lang="en-CA" sz="2000" dirty="0">
              <a:solidFill>
                <a:srgbClr val="000000"/>
              </a:solidFill>
              <a:latin typeface="Calibri" panose="020F0502020204030204" pitchFamily="34" charset="0"/>
              <a:ea typeface="Times New Roman" panose="02020603050405020304" pitchFamily="18" charset="0"/>
            </a:endParaRPr>
          </a:p>
          <a:p>
            <a:r>
              <a:rPr lang="en-US" sz="2000" dirty="0">
                <a:solidFill>
                  <a:srgbClr val="000000"/>
                </a:solidFill>
                <a:latin typeface="Calibri" panose="020F0502020204030204" pitchFamily="34" charset="0"/>
                <a:ea typeface="Times New Roman" panose="02020603050405020304" pitchFamily="18" charset="0"/>
              </a:rPr>
              <a:t>• </a:t>
            </a:r>
            <a:r>
              <a:rPr lang="en-CA" sz="2000" dirty="0">
                <a:solidFill>
                  <a:srgbClr val="000000"/>
                </a:solidFill>
                <a:latin typeface="Calibri" panose="020F0502020204030204" pitchFamily="34" charset="0"/>
                <a:ea typeface="Times New Roman" panose="02020603050405020304" pitchFamily="18" charset="0"/>
              </a:rPr>
              <a:t>5c’s : </a:t>
            </a:r>
            <a:r>
              <a:rPr lang="en-US" sz="2000" dirty="0">
                <a:solidFill>
                  <a:srgbClr val="232323"/>
                </a:solidFill>
                <a:latin typeface="Calibri" panose="020F0502020204030204" pitchFamily="34" charset="0"/>
                <a:ea typeface="Calibri" panose="020F0502020204030204" pitchFamily="34" charset="0"/>
                <a:cs typeface="Times New Roman" panose="02020603050405020304" pitchFamily="18" charset="0"/>
              </a:rPr>
              <a:t>consent, clarity, consistency, control (and transparency), and consequences (and harm).</a:t>
            </a:r>
          </a:p>
          <a:p>
            <a:endParaRPr lang="en-US" sz="2000" dirty="0">
              <a:solidFill>
                <a:srgbClr val="232323"/>
              </a:solidFill>
              <a:latin typeface="Calibri" panose="020F0502020204030204" pitchFamily="34" charset="0"/>
              <a:ea typeface="Times New Roman" panose="02020603050405020304" pitchFamily="18" charset="0"/>
              <a:cs typeface="Times New Roman" panose="02020603050405020304" pitchFamily="18" charset="0"/>
            </a:endParaRPr>
          </a:p>
          <a:p>
            <a:r>
              <a:rPr lang="en-US" sz="2000" dirty="0">
                <a:solidFill>
                  <a:srgbClr val="000000"/>
                </a:solidFill>
                <a:latin typeface="Calibri" panose="020F0502020204030204" pitchFamily="34" charset="0"/>
                <a:ea typeface="Times New Roman" panose="02020603050405020304" pitchFamily="18" charset="0"/>
              </a:rPr>
              <a:t>•</a:t>
            </a:r>
            <a:r>
              <a:rPr lang="en-US" sz="2000" dirty="0">
                <a:solidFill>
                  <a:srgbClr val="232323"/>
                </a:solidFill>
                <a:latin typeface="Calibri" panose="020F0502020204030204" pitchFamily="34" charset="0"/>
                <a:ea typeface="Calibri" panose="020F0502020204030204" pitchFamily="34" charset="0"/>
                <a:cs typeface="Times New Roman" panose="02020603050405020304" pitchFamily="18" charset="0"/>
              </a:rPr>
              <a:t> </a:t>
            </a:r>
            <a:r>
              <a:rPr lang="en-CA" sz="2000" dirty="0">
                <a:solidFill>
                  <a:srgbClr val="232323"/>
                </a:solidFill>
                <a:latin typeface="Calibri" panose="020F0502020204030204" pitchFamily="34" charset="0"/>
                <a:ea typeface="Calibri" panose="020F0502020204030204" pitchFamily="34" charset="0"/>
                <a:cs typeface="Times New Roman" panose="02020603050405020304" pitchFamily="18" charset="0"/>
              </a:rPr>
              <a:t>Number of incidents, images, format, labels, image resolutions.</a:t>
            </a:r>
          </a:p>
          <a:p>
            <a:endParaRPr lang="en-US" sz="2000" dirty="0">
              <a:solidFill>
                <a:srgbClr val="000000"/>
              </a:solidFill>
              <a:latin typeface="Calibri" panose="020F0502020204030204" pitchFamily="34" charset="0"/>
              <a:ea typeface="Times New Roman" panose="02020603050405020304" pitchFamily="18" charset="0"/>
            </a:endParaRPr>
          </a:p>
          <a:p>
            <a:r>
              <a:rPr lang="en-US" sz="2000" dirty="0">
                <a:solidFill>
                  <a:srgbClr val="000000"/>
                </a:solidFill>
                <a:latin typeface="Calibri" panose="020F0502020204030204" pitchFamily="34" charset="0"/>
                <a:ea typeface="Times New Roman" panose="02020603050405020304" pitchFamily="18" charset="0"/>
              </a:rPr>
              <a:t>• Feature Extraction using Cov3D, Max-Pooling Layers , Padding, Dense and Dropout layers</a:t>
            </a:r>
          </a:p>
          <a:p>
            <a:endParaRPr lang="en-US" sz="2000" dirty="0">
              <a:solidFill>
                <a:srgbClr val="000000"/>
              </a:solidFill>
              <a:latin typeface="Calibri" panose="020F0502020204030204" pitchFamily="34" charset="0"/>
              <a:ea typeface="Times New Roman" panose="02020603050405020304" pitchFamily="18" charset="0"/>
            </a:endParaRPr>
          </a:p>
          <a:p>
            <a:r>
              <a:rPr lang="en-US" sz="2000" dirty="0">
                <a:solidFill>
                  <a:srgbClr val="000000"/>
                </a:solidFill>
                <a:latin typeface="Calibri" panose="020F0502020204030204" pitchFamily="34" charset="0"/>
                <a:ea typeface="Times New Roman" panose="02020603050405020304" pitchFamily="18" charset="0"/>
              </a:rPr>
              <a:t>• Model Performance Evaluation Metrics : Confusion matrix, Accuracy score, Recall score, Precision score, F1 score.</a:t>
            </a:r>
          </a:p>
          <a:p>
            <a:endParaRPr lang="en-US" sz="2000" dirty="0">
              <a:solidFill>
                <a:srgbClr val="000000"/>
              </a:solidFill>
              <a:latin typeface="Calibri" panose="020F0502020204030204" pitchFamily="34" charset="0"/>
              <a:ea typeface="Times New Roman" panose="02020603050405020304" pitchFamily="18" charset="0"/>
            </a:endParaRPr>
          </a:p>
          <a:p>
            <a:r>
              <a:rPr lang="en-US" sz="2000" dirty="0">
                <a:solidFill>
                  <a:srgbClr val="000000"/>
                </a:solidFill>
                <a:latin typeface="Calibri" panose="020F0502020204030204" pitchFamily="34" charset="0"/>
                <a:ea typeface="Times New Roman" panose="02020603050405020304" pitchFamily="18" charset="0"/>
              </a:rPr>
              <a:t>• Adaptive learning rate, optimization techniques(decay rate, learning rate, weight initiation, activation functions,   batch size and number of epochs).</a:t>
            </a:r>
          </a:p>
          <a:p>
            <a:endParaRPr lang="en-US" sz="2000" dirty="0">
              <a:solidFill>
                <a:srgbClr val="000000"/>
              </a:solidFill>
              <a:latin typeface="Calibri" panose="020F0502020204030204" pitchFamily="34" charset="0"/>
              <a:ea typeface="Times New Roman" panose="02020603050405020304" pitchFamily="18" charset="0"/>
            </a:endParaRPr>
          </a:p>
          <a:p>
            <a:r>
              <a:rPr lang="en-US" sz="2000" dirty="0">
                <a:solidFill>
                  <a:srgbClr val="000000"/>
                </a:solidFill>
                <a:latin typeface="Calibri" panose="020F0502020204030204" pitchFamily="34" charset="0"/>
                <a:ea typeface="Times New Roman" panose="02020603050405020304" pitchFamily="18" charset="0"/>
              </a:rPr>
              <a:t>• Content(No. of pages), organized (References), Time spent and structured report.</a:t>
            </a:r>
            <a:endParaRPr lang="en-CA" sz="2000" dirty="0">
              <a:latin typeface="Calibri" panose="020F0502020204030204" pitchFamily="34" charset="0"/>
              <a:ea typeface="Calibri" panose="020F0502020204030204" pitchFamily="34" charset="0"/>
              <a:cs typeface="Times New Roman" panose="02020603050405020304" pitchFamily="18" charset="0"/>
            </a:endParaRPr>
          </a:p>
          <a:p>
            <a:pPr>
              <a:tabLst>
                <a:tab pos="685800" algn="l"/>
              </a:tabLst>
            </a:pPr>
            <a:endParaRPr lang="en-CA"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7" name="Title 6"/>
          <p:cNvSpPr>
            <a:spLocks noGrp="1"/>
          </p:cNvSpPr>
          <p:nvPr>
            <p:ph type="title"/>
          </p:nvPr>
        </p:nvSpPr>
        <p:spPr>
          <a:xfrm>
            <a:off x="838200" y="210312"/>
            <a:ext cx="10515600" cy="609398"/>
          </a:xfrm>
        </p:spPr>
        <p:txBody>
          <a:bodyPr/>
          <a:lstStyle/>
          <a:p>
            <a:r>
              <a:rPr lang="en-IN" sz="4400" b="1" cap="none" dirty="0">
                <a:solidFill>
                  <a:srgbClr val="CE295E"/>
                </a:solidFill>
                <a:latin typeface="Calibri" panose="020F0502020204030204" pitchFamily="34" charset="0"/>
                <a:cs typeface="Calibri" panose="020F0502020204030204" pitchFamily="34" charset="0"/>
              </a:rPr>
              <a:t>Metrics</a:t>
            </a:r>
            <a:endParaRPr lang="en-IN"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0270756"/>
      </p:ext>
    </p:extLst>
  </p:cSld>
  <p:clrMapOvr>
    <a:masterClrMapping/>
  </p:clrMapOvr>
</p:sld>
</file>

<file path=ppt/theme/theme1.xml><?xml version="1.0" encoding="utf-8"?>
<a:theme xmlns:a="http://schemas.openxmlformats.org/drawingml/2006/main" name="Office Theme">
  <a:themeElements>
    <a:clrScheme name="Custom 14">
      <a:dk1>
        <a:srgbClr val="000000"/>
      </a:dk1>
      <a:lt1>
        <a:srgbClr val="FFFFFF"/>
      </a:lt1>
      <a:dk2>
        <a:srgbClr val="000073"/>
      </a:dk2>
      <a:lt2>
        <a:srgbClr val="FFE6E6"/>
      </a:lt2>
      <a:accent1>
        <a:srgbClr val="FFFFFF"/>
      </a:accent1>
      <a:accent2>
        <a:srgbClr val="FFFFFF"/>
      </a:accent2>
      <a:accent3>
        <a:srgbClr val="FFFFFF"/>
      </a:accent3>
      <a:accent4>
        <a:srgbClr val="FFFFFF"/>
      </a:accent4>
      <a:accent5>
        <a:srgbClr val="FFFFFF"/>
      </a:accent5>
      <a:accent6>
        <a:srgbClr val="FFFFFF"/>
      </a:accent6>
      <a:hlink>
        <a:srgbClr val="0563C1"/>
      </a:hlink>
      <a:folHlink>
        <a:srgbClr val="954F72"/>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676778_Dashboard, from 24Slides_SL_V1.pptx" id="{295C4539-006B-481B-BB49-AA6696014542}" vid="{08D33979-AB7E-4584-851D-4053B37BB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1B0ABC2-BF39-4F70-A7AD-9DFBD1D272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1A1251-DA89-493A-8204-679220DD13D9}">
  <ds:schemaRefs>
    <ds:schemaRef ds:uri="http://schemas.microsoft.com/sharepoint/v3/contenttype/forms"/>
  </ds:schemaRefs>
</ds:datastoreItem>
</file>

<file path=customXml/itemProps3.xml><?xml version="1.0" encoding="utf-8"?>
<ds:datastoreItem xmlns:ds="http://schemas.openxmlformats.org/officeDocument/2006/customXml" ds:itemID="{33EC375F-F377-4CDC-ADF0-CC8811D177D6}">
  <ds:schemaRefs>
    <ds:schemaRef ds:uri="http://purl.org/dc/elements/1.1/"/>
    <ds:schemaRef ds:uri="http://schemas.microsoft.com/office/infopath/2007/PartnerControls"/>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Dashboard, from 24Slides</Template>
  <TotalTime>3428</TotalTime>
  <Words>7443</Words>
  <Application>Microsoft Office PowerPoint</Application>
  <PresentationFormat>Widescreen</PresentationFormat>
  <Paragraphs>581</Paragraphs>
  <Slides>25</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-apple-system</vt:lpstr>
      <vt:lpstr>Arial</vt:lpstr>
      <vt:lpstr>Calibri</vt:lpstr>
      <vt:lpstr>Century Gothic</vt:lpstr>
      <vt:lpstr>Courier New</vt:lpstr>
      <vt:lpstr>Segoe UI</vt:lpstr>
      <vt:lpstr>Segoe UI Light</vt:lpstr>
      <vt:lpstr>Wingdings</vt:lpstr>
      <vt:lpstr>Office Theme</vt:lpstr>
      <vt:lpstr>Project Stakeholders</vt:lpstr>
      <vt:lpstr> Agenda</vt:lpstr>
      <vt:lpstr> The need for having an efficient Waste Management Process is very essential to save our planet due to the enormous growth in human population and overconsumption of resources. Currently the garbage collection trucks are collecting the waste bins located across the cities with human assistance and manual interventions. However, it is impractical for the management to verify the accuracy of the executed data in terms of number of actual number of bins collected from the reports that is submitted by the truck operators to management upon completion of their daily work. Due to this, Waste management organizations are spending a lot of time and money in human resources, besides knowing the fact that it creates the room for malpractices through inaccurate data which in turn creates grievance/complaints from the customers claiming that there is no service is done to them.</vt:lpstr>
      <vt:lpstr>Contributing factors to Problem Statement</vt:lpstr>
      <vt:lpstr> Analytical Problem</vt:lpstr>
      <vt:lpstr>Related Work</vt:lpstr>
      <vt:lpstr>PowerPoint Presentation</vt:lpstr>
      <vt:lpstr>Objectives </vt:lpstr>
      <vt:lpstr>Metrics</vt:lpstr>
      <vt:lpstr>Data Source</vt:lpstr>
      <vt:lpstr>Tools and Technology</vt:lpstr>
      <vt:lpstr>Tools and Technology</vt:lpstr>
      <vt:lpstr>Exploratory Data Analysis</vt:lpstr>
      <vt:lpstr>Exploratory Data Analysis</vt:lpstr>
      <vt:lpstr>Deep Learning Architectures </vt:lpstr>
      <vt:lpstr>Results - LRCN Approach</vt:lpstr>
      <vt:lpstr>Deep learning Architectures </vt:lpstr>
      <vt:lpstr>Results - CONV3D Model </vt:lpstr>
      <vt:lpstr>PowerPoint Presentation</vt:lpstr>
      <vt:lpstr>PowerPoint Presentation</vt:lpstr>
      <vt:lpstr>PowerPoint Presentation</vt:lpstr>
      <vt:lpstr>PowerPoint Presentation</vt:lpstr>
      <vt:lpstr>PowerPoint Presentation</vt:lpstr>
      <vt:lpstr>PowerPoint Presentation</vt:lpstr>
      <vt:lpstr>Slide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Deepa T Chawla</dc:creator>
  <cp:lastModifiedBy>Prathap David Carlo</cp:lastModifiedBy>
  <cp:revision>97</cp:revision>
  <dcterms:created xsi:type="dcterms:W3CDTF">2022-02-21T23:17:04Z</dcterms:created>
  <dcterms:modified xsi:type="dcterms:W3CDTF">2022-07-23T17:08:36Z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