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1"/>
  </p:sldMasterIdLst>
  <p:sldIdLst>
    <p:sldId id="262"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264" r:id="rId35"/>
    <p:sldId id="263" r:id="rId36"/>
    <p:sldId id="266" r:id="rId37"/>
    <p:sldId id="269" r:id="rId38"/>
    <p:sldId id="267" r:id="rId39"/>
    <p:sldId id="268" r:id="rId40"/>
    <p:sldId id="270"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3" d="100"/>
          <a:sy n="63" d="100"/>
        </p:scale>
        <p:origin x="1380" y="2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55885A-FB1B-433D-868B-649C01BB101F}" type="doc">
      <dgm:prSet loTypeId="urn:microsoft.com/office/officeart/2005/8/layout/radial1" loCatId="cycle" qsTypeId="urn:microsoft.com/office/officeart/2005/8/quickstyle/simple1" qsCatId="simple" csTypeId="urn:microsoft.com/office/officeart/2005/8/colors/colorful3" csCatId="colorful" phldr="1"/>
      <dgm:spPr/>
      <dgm:t>
        <a:bodyPr/>
        <a:lstStyle/>
        <a:p>
          <a:endParaRPr lang="en-IN"/>
        </a:p>
      </dgm:t>
    </dgm:pt>
    <dgm:pt modelId="{7255D07A-359F-4CBF-8C68-02C3BC3C7379}">
      <dgm:prSet phldrT="[Text]"/>
      <dgm:spPr/>
      <dgm:t>
        <a:bodyPr/>
        <a:lstStyle/>
        <a:p>
          <a:r>
            <a:rPr lang="en-IN"/>
            <a:t>Features</a:t>
          </a:r>
        </a:p>
      </dgm:t>
    </dgm:pt>
    <dgm:pt modelId="{5A5EB07A-C94C-4284-A12F-5D5854744347}" type="parTrans" cxnId="{8A354259-8134-4179-A047-FEFAFCED8BE0}">
      <dgm:prSet/>
      <dgm:spPr/>
      <dgm:t>
        <a:bodyPr/>
        <a:lstStyle/>
        <a:p>
          <a:endParaRPr lang="en-IN"/>
        </a:p>
      </dgm:t>
    </dgm:pt>
    <dgm:pt modelId="{5C6346BE-6D39-4BAF-9EEC-4D3A217F0B5D}" type="sibTrans" cxnId="{8A354259-8134-4179-A047-FEFAFCED8BE0}">
      <dgm:prSet/>
      <dgm:spPr/>
      <dgm:t>
        <a:bodyPr/>
        <a:lstStyle/>
        <a:p>
          <a:endParaRPr lang="en-IN"/>
        </a:p>
      </dgm:t>
    </dgm:pt>
    <dgm:pt modelId="{5F6B4558-5BC7-46C2-8E52-55118ACE5F78}">
      <dgm:prSet phldrT="[Text]" custT="1"/>
      <dgm:spPr/>
      <dgm:t>
        <a:bodyPr/>
        <a:lstStyle/>
        <a:p>
          <a:pPr>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Distance to solar noon</a:t>
          </a:r>
          <a:endParaRPr lang="en-IN" sz="1200" dirty="0">
            <a:latin typeface="Times New Roman" panose="02020603050405020304" pitchFamily="18" charset="0"/>
            <a:cs typeface="Times New Roman" panose="02020603050405020304" pitchFamily="18" charset="0"/>
          </a:endParaRPr>
        </a:p>
      </dgm:t>
    </dgm:pt>
    <dgm:pt modelId="{7FBE6E82-50A8-4994-8B9D-236D380185D5}" type="parTrans" cxnId="{71A43C45-1809-46AC-AAC4-864BE8544B65}">
      <dgm:prSet/>
      <dgm:spPr/>
      <dgm:t>
        <a:bodyPr/>
        <a:lstStyle/>
        <a:p>
          <a:endParaRPr lang="en-IN"/>
        </a:p>
      </dgm:t>
    </dgm:pt>
    <dgm:pt modelId="{6B07295B-C2DF-48E3-85A9-4870EFBC83ED}" type="sibTrans" cxnId="{71A43C45-1809-46AC-AAC4-864BE8544B65}">
      <dgm:prSet/>
      <dgm:spPr/>
      <dgm:t>
        <a:bodyPr/>
        <a:lstStyle/>
        <a:p>
          <a:endParaRPr lang="en-IN"/>
        </a:p>
      </dgm:t>
    </dgm:pt>
    <dgm:pt modelId="{7955F830-3F04-4F3B-A9A2-46FB8F458392}">
      <dgm:prSet phldrT="[Text]"/>
      <dgm:spPr/>
      <dgm:t>
        <a:bodyPr/>
        <a:lstStyle/>
        <a:p>
          <a:r>
            <a:rPr lang="en-IN"/>
            <a:t>Average Wind Speed</a:t>
          </a:r>
        </a:p>
      </dgm:t>
    </dgm:pt>
    <dgm:pt modelId="{1D61CE9E-6AC0-441B-BB90-B7CBE7368E57}" type="parTrans" cxnId="{7C5F03CB-C031-4D9B-8EFD-09B7F23A898E}">
      <dgm:prSet/>
      <dgm:spPr/>
      <dgm:t>
        <a:bodyPr/>
        <a:lstStyle/>
        <a:p>
          <a:endParaRPr lang="en-IN"/>
        </a:p>
      </dgm:t>
    </dgm:pt>
    <dgm:pt modelId="{34287683-F80C-4475-9A48-29320B60F695}" type="sibTrans" cxnId="{7C5F03CB-C031-4D9B-8EFD-09B7F23A898E}">
      <dgm:prSet/>
      <dgm:spPr/>
      <dgm:t>
        <a:bodyPr/>
        <a:lstStyle/>
        <a:p>
          <a:endParaRPr lang="en-IN"/>
        </a:p>
      </dgm:t>
    </dgm:pt>
    <dgm:pt modelId="{17E9F0A1-BF20-49F5-8329-BD2207E0C920}">
      <dgm:prSet phldrT="[Text]"/>
      <dgm:spPr/>
      <dgm:t>
        <a:bodyPr/>
        <a:lstStyle/>
        <a:p>
          <a:r>
            <a:rPr lang="en-IN"/>
            <a:t>Average Pressure</a:t>
          </a:r>
        </a:p>
      </dgm:t>
    </dgm:pt>
    <dgm:pt modelId="{EAAD9491-A84D-4A40-9D2D-91DC045E8F7C}" type="parTrans" cxnId="{1DFBD949-591B-4AB2-920E-F9F523DC9D41}">
      <dgm:prSet/>
      <dgm:spPr/>
      <dgm:t>
        <a:bodyPr/>
        <a:lstStyle/>
        <a:p>
          <a:endParaRPr lang="en-IN"/>
        </a:p>
      </dgm:t>
    </dgm:pt>
    <dgm:pt modelId="{15774410-2E01-486F-B653-840655FE0F01}" type="sibTrans" cxnId="{1DFBD949-591B-4AB2-920E-F9F523DC9D41}">
      <dgm:prSet/>
      <dgm:spPr/>
      <dgm:t>
        <a:bodyPr/>
        <a:lstStyle/>
        <a:p>
          <a:endParaRPr lang="en-IN"/>
        </a:p>
      </dgm:t>
    </dgm:pt>
    <dgm:pt modelId="{862165E1-D617-488E-A4FC-22C1D5A91322}">
      <dgm:prSet phldrT="[Text]" custT="1"/>
      <dgm:spPr/>
      <dgm:t>
        <a:bodyPr spcFirstLastPara="0" vert="horz" wrap="square" lIns="19050" tIns="19050" rIns="19050" bIns="19050" numCol="1" spcCol="1270" anchor="ctr" anchorCtr="0"/>
        <a:lstStyle/>
        <a:p>
          <a:pPr marL="0" lvl="0" indent="0" algn="ctr" defTabSz="1333500">
            <a:lnSpc>
              <a:spcPct val="90000"/>
            </a:lnSpc>
            <a:spcBef>
              <a:spcPct val="0"/>
            </a:spcBef>
            <a:spcAft>
              <a:spcPct val="35000"/>
            </a:spcAft>
            <a:buNone/>
          </a:pPr>
          <a:r>
            <a:rPr lang="en-IN" sz="1400" kern="1200" dirty="0">
              <a:solidFill>
                <a:schemeClr val="bg1"/>
              </a:solidFill>
              <a:latin typeface="Times New Roman" panose="02020603050405020304" pitchFamily="18" charset="0"/>
              <a:ea typeface="+mn-ea"/>
              <a:cs typeface="Times New Roman" panose="02020603050405020304" pitchFamily="18" charset="0"/>
            </a:rPr>
            <a:t>Power generated</a:t>
          </a:r>
        </a:p>
      </dgm:t>
    </dgm:pt>
    <dgm:pt modelId="{D54C0281-075A-4E9C-A14E-26D8EEEC0609}" type="parTrans" cxnId="{62C47F29-2519-40AD-AF71-96C8ABE074AE}">
      <dgm:prSet/>
      <dgm:spPr/>
      <dgm:t>
        <a:bodyPr/>
        <a:lstStyle/>
        <a:p>
          <a:endParaRPr lang="en-IN"/>
        </a:p>
      </dgm:t>
    </dgm:pt>
    <dgm:pt modelId="{ACBAA74F-8E71-45BB-85C6-ADF2E3FDAF63}" type="sibTrans" cxnId="{62C47F29-2519-40AD-AF71-96C8ABE074AE}">
      <dgm:prSet/>
      <dgm:spPr/>
      <dgm:t>
        <a:bodyPr/>
        <a:lstStyle/>
        <a:p>
          <a:endParaRPr lang="en-IN"/>
        </a:p>
      </dgm:t>
    </dgm:pt>
    <dgm:pt modelId="{4C9F9F98-FB17-453D-AACC-6B2CFE2AEE9B}">
      <dgm:prSet phldrT="[Text]" phldr="1"/>
      <dgm:spPr/>
      <dgm:t>
        <a:bodyPr/>
        <a:lstStyle/>
        <a:p>
          <a:endParaRPr lang="en-IN"/>
        </a:p>
      </dgm:t>
    </dgm:pt>
    <dgm:pt modelId="{8433C348-C953-4277-8C41-08B59E7DFBF0}" type="parTrans" cxnId="{02D7AA5C-A1F9-4EFD-97CE-4BE9C3E0E1E6}">
      <dgm:prSet/>
      <dgm:spPr/>
      <dgm:t>
        <a:bodyPr/>
        <a:lstStyle/>
        <a:p>
          <a:endParaRPr lang="en-IN"/>
        </a:p>
      </dgm:t>
    </dgm:pt>
    <dgm:pt modelId="{426D418B-3B9E-4B9C-8E1B-A902E75A791A}" type="sibTrans" cxnId="{02D7AA5C-A1F9-4EFD-97CE-4BE9C3E0E1E6}">
      <dgm:prSet/>
      <dgm:spPr/>
      <dgm:t>
        <a:bodyPr/>
        <a:lstStyle/>
        <a:p>
          <a:endParaRPr lang="en-IN"/>
        </a:p>
      </dgm:t>
    </dgm:pt>
    <dgm:pt modelId="{E8D0873A-7F21-49E2-A63B-FFA12FBA8E1C}">
      <dgm:prSet phldrT="[Text]" phldr="1"/>
      <dgm:spPr/>
      <dgm:t>
        <a:bodyPr/>
        <a:lstStyle/>
        <a:p>
          <a:endParaRPr lang="en-IN"/>
        </a:p>
      </dgm:t>
    </dgm:pt>
    <dgm:pt modelId="{77F7BB9F-464D-4CCF-AB8A-54B4BCCB8FDE}" type="parTrans" cxnId="{92C98E0E-63AE-4228-8A35-D1FFCFD26728}">
      <dgm:prSet/>
      <dgm:spPr/>
      <dgm:t>
        <a:bodyPr/>
        <a:lstStyle/>
        <a:p>
          <a:endParaRPr lang="en-IN"/>
        </a:p>
      </dgm:t>
    </dgm:pt>
    <dgm:pt modelId="{891DDD0D-B3D8-46B9-BC73-B0426CBF203C}" type="sibTrans" cxnId="{92C98E0E-63AE-4228-8A35-D1FFCFD26728}">
      <dgm:prSet/>
      <dgm:spPr/>
      <dgm:t>
        <a:bodyPr/>
        <a:lstStyle/>
        <a:p>
          <a:endParaRPr lang="en-IN"/>
        </a:p>
      </dgm:t>
    </dgm:pt>
    <dgm:pt modelId="{273D10C4-B571-40E0-9295-60A170B16125}">
      <dgm:prSet phldrT="[Text]" phldr="1"/>
      <dgm:spPr/>
      <dgm:t>
        <a:bodyPr/>
        <a:lstStyle/>
        <a:p>
          <a:endParaRPr lang="en-IN"/>
        </a:p>
      </dgm:t>
    </dgm:pt>
    <dgm:pt modelId="{248CFB94-1B4A-4F46-B4CD-27418AA68173}" type="parTrans" cxnId="{0B3CB71D-3078-456F-BD2A-8C7FEE625BA7}">
      <dgm:prSet/>
      <dgm:spPr/>
      <dgm:t>
        <a:bodyPr/>
        <a:lstStyle/>
        <a:p>
          <a:endParaRPr lang="en-IN"/>
        </a:p>
      </dgm:t>
    </dgm:pt>
    <dgm:pt modelId="{93E0FA37-387B-4471-A432-4782A28DE3CF}" type="sibTrans" cxnId="{0B3CB71D-3078-456F-BD2A-8C7FEE625BA7}">
      <dgm:prSet/>
      <dgm:spPr/>
      <dgm:t>
        <a:bodyPr/>
        <a:lstStyle/>
        <a:p>
          <a:endParaRPr lang="en-IN"/>
        </a:p>
      </dgm:t>
    </dgm:pt>
    <dgm:pt modelId="{AA25CD0E-6B3C-4DB1-9713-A8EBC7D67DA1}">
      <dgm:prSet phldrT="[Text]"/>
      <dgm:spPr/>
      <dgm:t>
        <a:bodyPr/>
        <a:lstStyle/>
        <a:p>
          <a:r>
            <a:rPr lang="en-IN"/>
            <a:t>Temperature</a:t>
          </a:r>
        </a:p>
      </dgm:t>
    </dgm:pt>
    <dgm:pt modelId="{973ED149-0B1E-4A0A-83E9-4C93453BEBC3}" type="parTrans" cxnId="{079B3B35-3354-4B02-9FCE-99BE36C6CBE7}">
      <dgm:prSet/>
      <dgm:spPr/>
      <dgm:t>
        <a:bodyPr/>
        <a:lstStyle/>
        <a:p>
          <a:endParaRPr lang="en-IN"/>
        </a:p>
      </dgm:t>
    </dgm:pt>
    <dgm:pt modelId="{A264E8B0-E5CA-4C53-A0EA-0BEDCEBE9226}" type="sibTrans" cxnId="{079B3B35-3354-4B02-9FCE-99BE36C6CBE7}">
      <dgm:prSet/>
      <dgm:spPr/>
      <dgm:t>
        <a:bodyPr/>
        <a:lstStyle/>
        <a:p>
          <a:endParaRPr lang="en-IN"/>
        </a:p>
      </dgm:t>
    </dgm:pt>
    <dgm:pt modelId="{8BD20913-991A-43CD-966E-8A1FE74B0331}">
      <dgm:prSet phldrT="[Text]"/>
      <dgm:spPr/>
      <dgm:t>
        <a:bodyPr/>
        <a:lstStyle/>
        <a:p>
          <a:r>
            <a:rPr lang="en-IN"/>
            <a:t>Wind Direction</a:t>
          </a:r>
        </a:p>
      </dgm:t>
    </dgm:pt>
    <dgm:pt modelId="{AD40E969-59CB-428E-A1DC-C722B86D5AAD}" type="parTrans" cxnId="{38ABF817-F0F5-4181-8F45-2E242666199F}">
      <dgm:prSet/>
      <dgm:spPr/>
      <dgm:t>
        <a:bodyPr/>
        <a:lstStyle/>
        <a:p>
          <a:endParaRPr lang="en-IN"/>
        </a:p>
      </dgm:t>
    </dgm:pt>
    <dgm:pt modelId="{65937C58-7373-48CB-9154-E13ED0DD6656}" type="sibTrans" cxnId="{38ABF817-F0F5-4181-8F45-2E242666199F}">
      <dgm:prSet/>
      <dgm:spPr/>
      <dgm:t>
        <a:bodyPr/>
        <a:lstStyle/>
        <a:p>
          <a:endParaRPr lang="en-IN"/>
        </a:p>
      </dgm:t>
    </dgm:pt>
    <dgm:pt modelId="{2972A70B-E102-470A-9199-2965D31B5166}">
      <dgm:prSet phldrT="[Text]"/>
      <dgm:spPr/>
      <dgm:t>
        <a:bodyPr/>
        <a:lstStyle/>
        <a:p>
          <a:r>
            <a:rPr lang="en-IN"/>
            <a:t>Wind Speed</a:t>
          </a:r>
        </a:p>
      </dgm:t>
    </dgm:pt>
    <dgm:pt modelId="{01DC3BA9-227D-41EA-BD63-0DF899861011}" type="parTrans" cxnId="{5FE6C4E9-7008-4690-89DF-7648187C7DAA}">
      <dgm:prSet/>
      <dgm:spPr/>
      <dgm:t>
        <a:bodyPr/>
        <a:lstStyle/>
        <a:p>
          <a:endParaRPr lang="en-IN"/>
        </a:p>
      </dgm:t>
    </dgm:pt>
    <dgm:pt modelId="{600EAE9F-D199-43F4-AB80-8361B7F0BAE2}" type="sibTrans" cxnId="{5FE6C4E9-7008-4690-89DF-7648187C7DAA}">
      <dgm:prSet/>
      <dgm:spPr/>
      <dgm:t>
        <a:bodyPr/>
        <a:lstStyle/>
        <a:p>
          <a:endParaRPr lang="en-IN"/>
        </a:p>
      </dgm:t>
    </dgm:pt>
    <dgm:pt modelId="{FD5B34A2-5E8E-441A-930E-2AE4BEFB93B7}">
      <dgm:prSet phldrT="[Text]"/>
      <dgm:spPr/>
      <dgm:t>
        <a:bodyPr/>
        <a:lstStyle/>
        <a:p>
          <a:r>
            <a:rPr lang="en-IN"/>
            <a:t>Sky cover</a:t>
          </a:r>
        </a:p>
      </dgm:t>
    </dgm:pt>
    <dgm:pt modelId="{393E757B-510A-461F-9D36-2A690A06B6E5}" type="parTrans" cxnId="{4BCEBFB5-EB6F-40A7-A4EC-D63B725D3DA1}">
      <dgm:prSet/>
      <dgm:spPr/>
      <dgm:t>
        <a:bodyPr/>
        <a:lstStyle/>
        <a:p>
          <a:endParaRPr lang="en-IN"/>
        </a:p>
      </dgm:t>
    </dgm:pt>
    <dgm:pt modelId="{D6D0FB53-71AC-4A33-8721-B3C9B9651D62}" type="sibTrans" cxnId="{4BCEBFB5-EB6F-40A7-A4EC-D63B725D3DA1}">
      <dgm:prSet/>
      <dgm:spPr/>
      <dgm:t>
        <a:bodyPr/>
        <a:lstStyle/>
        <a:p>
          <a:endParaRPr lang="en-IN"/>
        </a:p>
      </dgm:t>
    </dgm:pt>
    <dgm:pt modelId="{4EFA5A32-090A-450A-83C9-62CC2B4DC5A1}">
      <dgm:prSet phldrT="[Text]"/>
      <dgm:spPr/>
      <dgm:t>
        <a:bodyPr/>
        <a:lstStyle/>
        <a:p>
          <a:r>
            <a:rPr lang="en-IN"/>
            <a:t>Visibility</a:t>
          </a:r>
        </a:p>
      </dgm:t>
    </dgm:pt>
    <dgm:pt modelId="{BB05373A-5632-499D-A1E2-FC859B4B6A27}" type="parTrans" cxnId="{07E9E61E-3B2B-4A4E-8E9D-B3B7137F4AEB}">
      <dgm:prSet/>
      <dgm:spPr/>
      <dgm:t>
        <a:bodyPr/>
        <a:lstStyle/>
        <a:p>
          <a:endParaRPr lang="en-IN"/>
        </a:p>
      </dgm:t>
    </dgm:pt>
    <dgm:pt modelId="{77B56903-4A66-41F3-98A9-E39C9131253C}" type="sibTrans" cxnId="{07E9E61E-3B2B-4A4E-8E9D-B3B7137F4AEB}">
      <dgm:prSet/>
      <dgm:spPr/>
      <dgm:t>
        <a:bodyPr/>
        <a:lstStyle/>
        <a:p>
          <a:endParaRPr lang="en-IN"/>
        </a:p>
      </dgm:t>
    </dgm:pt>
    <dgm:pt modelId="{5C33F8F7-EBCA-4B88-B998-9AF20B78DC04}">
      <dgm:prSet phldrT="[Text]"/>
      <dgm:spPr/>
      <dgm:t>
        <a:bodyPr/>
        <a:lstStyle/>
        <a:p>
          <a:r>
            <a:rPr lang="en-IN"/>
            <a:t>Humidity</a:t>
          </a:r>
        </a:p>
      </dgm:t>
    </dgm:pt>
    <dgm:pt modelId="{78AEA2FC-0F16-4BDA-B4AC-9695DBCB65D3}" type="parTrans" cxnId="{8D5E7056-42C3-4867-B732-25A0C593C0AB}">
      <dgm:prSet/>
      <dgm:spPr/>
      <dgm:t>
        <a:bodyPr/>
        <a:lstStyle/>
        <a:p>
          <a:endParaRPr lang="en-IN"/>
        </a:p>
      </dgm:t>
    </dgm:pt>
    <dgm:pt modelId="{3A74EF6F-170A-4A4F-B52A-BD65431E0ABE}" type="sibTrans" cxnId="{8D5E7056-42C3-4867-B732-25A0C593C0AB}">
      <dgm:prSet/>
      <dgm:spPr/>
      <dgm:t>
        <a:bodyPr/>
        <a:lstStyle/>
        <a:p>
          <a:endParaRPr lang="en-IN"/>
        </a:p>
      </dgm:t>
    </dgm:pt>
    <dgm:pt modelId="{A68F786A-DAEB-4797-BDF2-2A18393D406E}" type="pres">
      <dgm:prSet presAssocID="{3355885A-FB1B-433D-868B-649C01BB101F}" presName="cycle" presStyleCnt="0">
        <dgm:presLayoutVars>
          <dgm:chMax val="1"/>
          <dgm:dir/>
          <dgm:animLvl val="ctr"/>
          <dgm:resizeHandles val="exact"/>
        </dgm:presLayoutVars>
      </dgm:prSet>
      <dgm:spPr/>
    </dgm:pt>
    <dgm:pt modelId="{B5B7C8BC-3C65-409A-87B0-C27D5F45EE6F}" type="pres">
      <dgm:prSet presAssocID="{7255D07A-359F-4CBF-8C68-02C3BC3C7379}" presName="centerShape" presStyleLbl="node0" presStyleIdx="0" presStyleCnt="1" custScaleX="130410" custScaleY="121706"/>
      <dgm:spPr/>
    </dgm:pt>
    <dgm:pt modelId="{AD56402F-DA2D-4C33-BF61-C1898EA61B64}" type="pres">
      <dgm:prSet presAssocID="{7FBE6E82-50A8-4994-8B9D-236D380185D5}" presName="Name9" presStyleLbl="parChTrans1D2" presStyleIdx="0" presStyleCnt="10"/>
      <dgm:spPr/>
    </dgm:pt>
    <dgm:pt modelId="{09C7C2B3-7528-44A1-9487-2846909B401E}" type="pres">
      <dgm:prSet presAssocID="{7FBE6E82-50A8-4994-8B9D-236D380185D5}" presName="connTx" presStyleLbl="parChTrans1D2" presStyleIdx="0" presStyleCnt="10"/>
      <dgm:spPr/>
    </dgm:pt>
    <dgm:pt modelId="{43D5C245-D609-48D0-B5B9-7B4DB1C71607}" type="pres">
      <dgm:prSet presAssocID="{5F6B4558-5BC7-46C2-8E52-55118ACE5F78}" presName="node" presStyleLbl="node1" presStyleIdx="0" presStyleCnt="10">
        <dgm:presLayoutVars>
          <dgm:bulletEnabled val="1"/>
        </dgm:presLayoutVars>
      </dgm:prSet>
      <dgm:spPr/>
    </dgm:pt>
    <dgm:pt modelId="{7EF08D03-865C-4840-8DA0-6FA8CC0D8F4F}" type="pres">
      <dgm:prSet presAssocID="{973ED149-0B1E-4A0A-83E9-4C93453BEBC3}" presName="Name9" presStyleLbl="parChTrans1D2" presStyleIdx="1" presStyleCnt="10"/>
      <dgm:spPr/>
    </dgm:pt>
    <dgm:pt modelId="{53F8B1E2-6E5E-4058-93A7-D36A746D7EF9}" type="pres">
      <dgm:prSet presAssocID="{973ED149-0B1E-4A0A-83E9-4C93453BEBC3}" presName="connTx" presStyleLbl="parChTrans1D2" presStyleIdx="1" presStyleCnt="10"/>
      <dgm:spPr/>
    </dgm:pt>
    <dgm:pt modelId="{584FF211-2F30-446A-93F3-0BFD3C7CADA0}" type="pres">
      <dgm:prSet presAssocID="{AA25CD0E-6B3C-4DB1-9713-A8EBC7D67DA1}" presName="node" presStyleLbl="node1" presStyleIdx="1" presStyleCnt="10">
        <dgm:presLayoutVars>
          <dgm:bulletEnabled val="1"/>
        </dgm:presLayoutVars>
      </dgm:prSet>
      <dgm:spPr/>
    </dgm:pt>
    <dgm:pt modelId="{11ADF7EB-D78A-43C1-9F96-F504668E9308}" type="pres">
      <dgm:prSet presAssocID="{AD40E969-59CB-428E-A1DC-C722B86D5AAD}" presName="Name9" presStyleLbl="parChTrans1D2" presStyleIdx="2" presStyleCnt="10"/>
      <dgm:spPr/>
    </dgm:pt>
    <dgm:pt modelId="{DDC5F08E-2B84-4287-A068-15160EB11143}" type="pres">
      <dgm:prSet presAssocID="{AD40E969-59CB-428E-A1DC-C722B86D5AAD}" presName="connTx" presStyleLbl="parChTrans1D2" presStyleIdx="2" presStyleCnt="10"/>
      <dgm:spPr/>
    </dgm:pt>
    <dgm:pt modelId="{EB1D4CAC-1E85-4428-885D-588D980DB423}" type="pres">
      <dgm:prSet presAssocID="{8BD20913-991A-43CD-966E-8A1FE74B0331}" presName="node" presStyleLbl="node1" presStyleIdx="2" presStyleCnt="10">
        <dgm:presLayoutVars>
          <dgm:bulletEnabled val="1"/>
        </dgm:presLayoutVars>
      </dgm:prSet>
      <dgm:spPr/>
    </dgm:pt>
    <dgm:pt modelId="{3A3862DD-97A8-48FE-8990-7FCBA9DA6745}" type="pres">
      <dgm:prSet presAssocID="{01DC3BA9-227D-41EA-BD63-0DF899861011}" presName="Name9" presStyleLbl="parChTrans1D2" presStyleIdx="3" presStyleCnt="10"/>
      <dgm:spPr/>
    </dgm:pt>
    <dgm:pt modelId="{0DA80D7B-B7E6-44CE-B8D8-22FEE109CB38}" type="pres">
      <dgm:prSet presAssocID="{01DC3BA9-227D-41EA-BD63-0DF899861011}" presName="connTx" presStyleLbl="parChTrans1D2" presStyleIdx="3" presStyleCnt="10"/>
      <dgm:spPr/>
    </dgm:pt>
    <dgm:pt modelId="{D7236121-9AF1-437A-935D-E85BFCFD57CB}" type="pres">
      <dgm:prSet presAssocID="{2972A70B-E102-470A-9199-2965D31B5166}" presName="node" presStyleLbl="node1" presStyleIdx="3" presStyleCnt="10">
        <dgm:presLayoutVars>
          <dgm:bulletEnabled val="1"/>
        </dgm:presLayoutVars>
      </dgm:prSet>
      <dgm:spPr/>
    </dgm:pt>
    <dgm:pt modelId="{678BA85B-FA07-4BE5-8274-70BCD2564B24}" type="pres">
      <dgm:prSet presAssocID="{393E757B-510A-461F-9D36-2A690A06B6E5}" presName="Name9" presStyleLbl="parChTrans1D2" presStyleIdx="4" presStyleCnt="10"/>
      <dgm:spPr/>
    </dgm:pt>
    <dgm:pt modelId="{E4308DE9-E158-4CF3-A147-12EBA471AD3B}" type="pres">
      <dgm:prSet presAssocID="{393E757B-510A-461F-9D36-2A690A06B6E5}" presName="connTx" presStyleLbl="parChTrans1D2" presStyleIdx="4" presStyleCnt="10"/>
      <dgm:spPr/>
    </dgm:pt>
    <dgm:pt modelId="{7F6544FB-3F08-4F92-95BE-B01BEC64AAAC}" type="pres">
      <dgm:prSet presAssocID="{FD5B34A2-5E8E-441A-930E-2AE4BEFB93B7}" presName="node" presStyleLbl="node1" presStyleIdx="4" presStyleCnt="10">
        <dgm:presLayoutVars>
          <dgm:bulletEnabled val="1"/>
        </dgm:presLayoutVars>
      </dgm:prSet>
      <dgm:spPr/>
    </dgm:pt>
    <dgm:pt modelId="{F40F84B1-B7E2-469F-8273-A0BE3FCD3973}" type="pres">
      <dgm:prSet presAssocID="{BB05373A-5632-499D-A1E2-FC859B4B6A27}" presName="Name9" presStyleLbl="parChTrans1D2" presStyleIdx="5" presStyleCnt="10"/>
      <dgm:spPr/>
    </dgm:pt>
    <dgm:pt modelId="{1FD0B8B0-9122-49EA-8EC1-2D943224C7D9}" type="pres">
      <dgm:prSet presAssocID="{BB05373A-5632-499D-A1E2-FC859B4B6A27}" presName="connTx" presStyleLbl="parChTrans1D2" presStyleIdx="5" presStyleCnt="10"/>
      <dgm:spPr/>
    </dgm:pt>
    <dgm:pt modelId="{91398D0A-5EDD-49D0-A4B0-C06802C288E4}" type="pres">
      <dgm:prSet presAssocID="{4EFA5A32-090A-450A-83C9-62CC2B4DC5A1}" presName="node" presStyleLbl="node1" presStyleIdx="5" presStyleCnt="10">
        <dgm:presLayoutVars>
          <dgm:bulletEnabled val="1"/>
        </dgm:presLayoutVars>
      </dgm:prSet>
      <dgm:spPr/>
    </dgm:pt>
    <dgm:pt modelId="{C8D05850-5BEB-441D-AA5C-08C29DAE8F55}" type="pres">
      <dgm:prSet presAssocID="{78AEA2FC-0F16-4BDA-B4AC-9695DBCB65D3}" presName="Name9" presStyleLbl="parChTrans1D2" presStyleIdx="6" presStyleCnt="10"/>
      <dgm:spPr/>
    </dgm:pt>
    <dgm:pt modelId="{AF0F3E86-0BDD-4A51-816C-A1008F0674F6}" type="pres">
      <dgm:prSet presAssocID="{78AEA2FC-0F16-4BDA-B4AC-9695DBCB65D3}" presName="connTx" presStyleLbl="parChTrans1D2" presStyleIdx="6" presStyleCnt="10"/>
      <dgm:spPr/>
    </dgm:pt>
    <dgm:pt modelId="{1E624AAF-1F39-462B-AE75-5DF9F7BD8579}" type="pres">
      <dgm:prSet presAssocID="{5C33F8F7-EBCA-4B88-B998-9AF20B78DC04}" presName="node" presStyleLbl="node1" presStyleIdx="6" presStyleCnt="10">
        <dgm:presLayoutVars>
          <dgm:bulletEnabled val="1"/>
        </dgm:presLayoutVars>
      </dgm:prSet>
      <dgm:spPr/>
    </dgm:pt>
    <dgm:pt modelId="{CDB5DAD5-589A-4849-9DF9-27844A413D96}" type="pres">
      <dgm:prSet presAssocID="{1D61CE9E-6AC0-441B-BB90-B7CBE7368E57}" presName="Name9" presStyleLbl="parChTrans1D2" presStyleIdx="7" presStyleCnt="10"/>
      <dgm:spPr/>
    </dgm:pt>
    <dgm:pt modelId="{9BD1887F-3CC7-4777-BECF-C3F764B51AE7}" type="pres">
      <dgm:prSet presAssocID="{1D61CE9E-6AC0-441B-BB90-B7CBE7368E57}" presName="connTx" presStyleLbl="parChTrans1D2" presStyleIdx="7" presStyleCnt="10"/>
      <dgm:spPr/>
    </dgm:pt>
    <dgm:pt modelId="{9DD55FC3-E730-43C6-B212-855BCFD817E5}" type="pres">
      <dgm:prSet presAssocID="{7955F830-3F04-4F3B-A9A2-46FB8F458392}" presName="node" presStyleLbl="node1" presStyleIdx="7" presStyleCnt="10">
        <dgm:presLayoutVars>
          <dgm:bulletEnabled val="1"/>
        </dgm:presLayoutVars>
      </dgm:prSet>
      <dgm:spPr/>
    </dgm:pt>
    <dgm:pt modelId="{F8CA81CE-6AD5-4F69-A9C3-8561693212B3}" type="pres">
      <dgm:prSet presAssocID="{EAAD9491-A84D-4A40-9D2D-91DC045E8F7C}" presName="Name9" presStyleLbl="parChTrans1D2" presStyleIdx="8" presStyleCnt="10"/>
      <dgm:spPr/>
    </dgm:pt>
    <dgm:pt modelId="{6F0CB59F-F12A-43F1-B9CB-E3C9E485EC4B}" type="pres">
      <dgm:prSet presAssocID="{EAAD9491-A84D-4A40-9D2D-91DC045E8F7C}" presName="connTx" presStyleLbl="parChTrans1D2" presStyleIdx="8" presStyleCnt="10"/>
      <dgm:spPr/>
    </dgm:pt>
    <dgm:pt modelId="{AB63A97A-FFC3-45B0-B87B-2FC9A835907C}" type="pres">
      <dgm:prSet presAssocID="{17E9F0A1-BF20-49F5-8329-BD2207E0C920}" presName="node" presStyleLbl="node1" presStyleIdx="8" presStyleCnt="10">
        <dgm:presLayoutVars>
          <dgm:bulletEnabled val="1"/>
        </dgm:presLayoutVars>
      </dgm:prSet>
      <dgm:spPr/>
    </dgm:pt>
    <dgm:pt modelId="{DD35D231-3250-4F53-B435-D177A07ADA44}" type="pres">
      <dgm:prSet presAssocID="{D54C0281-075A-4E9C-A14E-26D8EEEC0609}" presName="Name9" presStyleLbl="parChTrans1D2" presStyleIdx="9" presStyleCnt="10"/>
      <dgm:spPr/>
    </dgm:pt>
    <dgm:pt modelId="{85AA95E2-C8D8-4388-A357-FFCDB71E83A8}" type="pres">
      <dgm:prSet presAssocID="{D54C0281-075A-4E9C-A14E-26D8EEEC0609}" presName="connTx" presStyleLbl="parChTrans1D2" presStyleIdx="9" presStyleCnt="10"/>
      <dgm:spPr/>
    </dgm:pt>
    <dgm:pt modelId="{F65207D5-E116-45C9-A08D-AB906DDAF140}" type="pres">
      <dgm:prSet presAssocID="{862165E1-D617-488E-A4FC-22C1D5A91322}" presName="node" presStyleLbl="node1" presStyleIdx="9" presStyleCnt="10">
        <dgm:presLayoutVars>
          <dgm:bulletEnabled val="1"/>
        </dgm:presLayoutVars>
      </dgm:prSet>
      <dgm:spPr>
        <a:xfrm>
          <a:off x="5154625" y="632080"/>
          <a:ext cx="1558409" cy="1558409"/>
        </a:xfrm>
        <a:prstGeom prst="ellipse">
          <a:avLst/>
        </a:prstGeom>
      </dgm:spPr>
    </dgm:pt>
  </dgm:ptLst>
  <dgm:cxnLst>
    <dgm:cxn modelId="{37C17C02-0C7A-4541-95A2-2569779FF223}" type="presOf" srcId="{393E757B-510A-461F-9D36-2A690A06B6E5}" destId="{E4308DE9-E158-4CF3-A147-12EBA471AD3B}" srcOrd="1" destOrd="0" presId="urn:microsoft.com/office/officeart/2005/8/layout/radial1"/>
    <dgm:cxn modelId="{80D22C05-F870-48F6-9979-DE9F1CCE3FC4}" type="presOf" srcId="{7FBE6E82-50A8-4994-8B9D-236D380185D5}" destId="{09C7C2B3-7528-44A1-9487-2846909B401E}" srcOrd="1" destOrd="0" presId="urn:microsoft.com/office/officeart/2005/8/layout/radial1"/>
    <dgm:cxn modelId="{4363D406-DD4A-480B-B5DA-99FEF263841E}" type="presOf" srcId="{973ED149-0B1E-4A0A-83E9-4C93453BEBC3}" destId="{7EF08D03-865C-4840-8DA0-6FA8CC0D8F4F}" srcOrd="0" destOrd="0" presId="urn:microsoft.com/office/officeart/2005/8/layout/radial1"/>
    <dgm:cxn modelId="{92C98E0E-63AE-4228-8A35-D1FFCFD26728}" srcId="{3355885A-FB1B-433D-868B-649C01BB101F}" destId="{E8D0873A-7F21-49E2-A63B-FFA12FBA8E1C}" srcOrd="2" destOrd="0" parTransId="{77F7BB9F-464D-4CCF-AB8A-54B4BCCB8FDE}" sibTransId="{891DDD0D-B3D8-46B9-BC73-B0426CBF203C}"/>
    <dgm:cxn modelId="{38ABF817-F0F5-4181-8F45-2E242666199F}" srcId="{7255D07A-359F-4CBF-8C68-02C3BC3C7379}" destId="{8BD20913-991A-43CD-966E-8A1FE74B0331}" srcOrd="2" destOrd="0" parTransId="{AD40E969-59CB-428E-A1DC-C722B86D5AAD}" sibTransId="{65937C58-7373-48CB-9154-E13ED0DD6656}"/>
    <dgm:cxn modelId="{0B3CB71D-3078-456F-BD2A-8C7FEE625BA7}" srcId="{3355885A-FB1B-433D-868B-649C01BB101F}" destId="{273D10C4-B571-40E0-9295-60A170B16125}" srcOrd="3" destOrd="0" parTransId="{248CFB94-1B4A-4F46-B4CD-27418AA68173}" sibTransId="{93E0FA37-387B-4471-A432-4782A28DE3CF}"/>
    <dgm:cxn modelId="{07E9E61E-3B2B-4A4E-8E9D-B3B7137F4AEB}" srcId="{7255D07A-359F-4CBF-8C68-02C3BC3C7379}" destId="{4EFA5A32-090A-450A-83C9-62CC2B4DC5A1}" srcOrd="5" destOrd="0" parTransId="{BB05373A-5632-499D-A1E2-FC859B4B6A27}" sibTransId="{77B56903-4A66-41F3-98A9-E39C9131253C}"/>
    <dgm:cxn modelId="{59F44627-0436-4F8F-AFB6-61DFA5EFD2C0}" type="presOf" srcId="{17E9F0A1-BF20-49F5-8329-BD2207E0C920}" destId="{AB63A97A-FFC3-45B0-B87B-2FC9A835907C}" srcOrd="0" destOrd="0" presId="urn:microsoft.com/office/officeart/2005/8/layout/radial1"/>
    <dgm:cxn modelId="{62C47F29-2519-40AD-AF71-96C8ABE074AE}" srcId="{7255D07A-359F-4CBF-8C68-02C3BC3C7379}" destId="{862165E1-D617-488E-A4FC-22C1D5A91322}" srcOrd="9" destOrd="0" parTransId="{D54C0281-075A-4E9C-A14E-26D8EEEC0609}" sibTransId="{ACBAA74F-8E71-45BB-85C6-ADF2E3FDAF63}"/>
    <dgm:cxn modelId="{079B3B35-3354-4B02-9FCE-99BE36C6CBE7}" srcId="{7255D07A-359F-4CBF-8C68-02C3BC3C7379}" destId="{AA25CD0E-6B3C-4DB1-9713-A8EBC7D67DA1}" srcOrd="1" destOrd="0" parTransId="{973ED149-0B1E-4A0A-83E9-4C93453BEBC3}" sibTransId="{A264E8B0-E5CA-4C53-A0EA-0BEDCEBE9226}"/>
    <dgm:cxn modelId="{C5D2873B-9D34-4B6C-929D-2C7E92F5C188}" type="presOf" srcId="{973ED149-0B1E-4A0A-83E9-4C93453BEBC3}" destId="{53F8B1E2-6E5E-4058-93A7-D36A746D7EF9}" srcOrd="1" destOrd="0" presId="urn:microsoft.com/office/officeart/2005/8/layout/radial1"/>
    <dgm:cxn modelId="{02D7AA5C-A1F9-4EFD-97CE-4BE9C3E0E1E6}" srcId="{3355885A-FB1B-433D-868B-649C01BB101F}" destId="{4C9F9F98-FB17-453D-AACC-6B2CFE2AEE9B}" srcOrd="1" destOrd="0" parTransId="{8433C348-C953-4277-8C41-08B59E7DFBF0}" sibTransId="{426D418B-3B9E-4B9C-8E1B-A902E75A791A}"/>
    <dgm:cxn modelId="{9F9F6F41-2BC7-4683-8371-2077CDCC3D07}" type="presOf" srcId="{393E757B-510A-461F-9D36-2A690A06B6E5}" destId="{678BA85B-FA07-4BE5-8274-70BCD2564B24}" srcOrd="0" destOrd="0" presId="urn:microsoft.com/office/officeart/2005/8/layout/radial1"/>
    <dgm:cxn modelId="{71A43C45-1809-46AC-AAC4-864BE8544B65}" srcId="{7255D07A-359F-4CBF-8C68-02C3BC3C7379}" destId="{5F6B4558-5BC7-46C2-8E52-55118ACE5F78}" srcOrd="0" destOrd="0" parTransId="{7FBE6E82-50A8-4994-8B9D-236D380185D5}" sibTransId="{6B07295B-C2DF-48E3-85A9-4870EFBC83ED}"/>
    <dgm:cxn modelId="{C2E9AB47-026D-44A1-AA8B-CAEAC252E434}" type="presOf" srcId="{D54C0281-075A-4E9C-A14E-26D8EEEC0609}" destId="{85AA95E2-C8D8-4388-A357-FFCDB71E83A8}" srcOrd="1" destOrd="0" presId="urn:microsoft.com/office/officeart/2005/8/layout/radial1"/>
    <dgm:cxn modelId="{213FDD47-E71F-4D65-816B-260D93E24276}" type="presOf" srcId="{01DC3BA9-227D-41EA-BD63-0DF899861011}" destId="{3A3862DD-97A8-48FE-8990-7FCBA9DA6745}" srcOrd="0" destOrd="0" presId="urn:microsoft.com/office/officeart/2005/8/layout/radial1"/>
    <dgm:cxn modelId="{B224EC68-7576-4870-B0BC-735E22C4B001}" type="presOf" srcId="{EAAD9491-A84D-4A40-9D2D-91DC045E8F7C}" destId="{6F0CB59F-F12A-43F1-B9CB-E3C9E485EC4B}" srcOrd="1" destOrd="0" presId="urn:microsoft.com/office/officeart/2005/8/layout/radial1"/>
    <dgm:cxn modelId="{71F10969-ABB1-41FC-B38F-DF20AB89EDDB}" type="presOf" srcId="{D54C0281-075A-4E9C-A14E-26D8EEEC0609}" destId="{DD35D231-3250-4F53-B435-D177A07ADA44}" srcOrd="0" destOrd="0" presId="urn:microsoft.com/office/officeart/2005/8/layout/radial1"/>
    <dgm:cxn modelId="{1DFBD949-591B-4AB2-920E-F9F523DC9D41}" srcId="{7255D07A-359F-4CBF-8C68-02C3BC3C7379}" destId="{17E9F0A1-BF20-49F5-8329-BD2207E0C920}" srcOrd="8" destOrd="0" parTransId="{EAAD9491-A84D-4A40-9D2D-91DC045E8F7C}" sibTransId="{15774410-2E01-486F-B653-840655FE0F01}"/>
    <dgm:cxn modelId="{35BFEA6C-B12A-4886-918D-B36783DCD521}" type="presOf" srcId="{BB05373A-5632-499D-A1E2-FC859B4B6A27}" destId="{F40F84B1-B7E2-469F-8273-A0BE3FCD3973}" srcOrd="0" destOrd="0" presId="urn:microsoft.com/office/officeart/2005/8/layout/radial1"/>
    <dgm:cxn modelId="{182F5D4D-8485-452B-AF1B-0E9D0A3C133F}" type="presOf" srcId="{4EFA5A32-090A-450A-83C9-62CC2B4DC5A1}" destId="{91398D0A-5EDD-49D0-A4B0-C06802C288E4}" srcOrd="0" destOrd="0" presId="urn:microsoft.com/office/officeart/2005/8/layout/radial1"/>
    <dgm:cxn modelId="{442B1D4E-DA37-4DC3-9408-5AC3A2F609A6}" type="presOf" srcId="{8BD20913-991A-43CD-966E-8A1FE74B0331}" destId="{EB1D4CAC-1E85-4428-885D-588D980DB423}" srcOrd="0" destOrd="0" presId="urn:microsoft.com/office/officeart/2005/8/layout/radial1"/>
    <dgm:cxn modelId="{09101855-4B8B-492A-ADA3-9985D2BC4140}" type="presOf" srcId="{EAAD9491-A84D-4A40-9D2D-91DC045E8F7C}" destId="{F8CA81CE-6AD5-4F69-A9C3-8561693212B3}" srcOrd="0" destOrd="0" presId="urn:microsoft.com/office/officeart/2005/8/layout/radial1"/>
    <dgm:cxn modelId="{8D5E7056-42C3-4867-B732-25A0C593C0AB}" srcId="{7255D07A-359F-4CBF-8C68-02C3BC3C7379}" destId="{5C33F8F7-EBCA-4B88-B998-9AF20B78DC04}" srcOrd="6" destOrd="0" parTransId="{78AEA2FC-0F16-4BDA-B4AC-9695DBCB65D3}" sibTransId="{3A74EF6F-170A-4A4F-B52A-BD65431E0ABE}"/>
    <dgm:cxn modelId="{8A354259-8134-4179-A047-FEFAFCED8BE0}" srcId="{3355885A-FB1B-433D-868B-649C01BB101F}" destId="{7255D07A-359F-4CBF-8C68-02C3BC3C7379}" srcOrd="0" destOrd="0" parTransId="{5A5EB07A-C94C-4284-A12F-5D5854744347}" sibTransId="{5C6346BE-6D39-4BAF-9EEC-4D3A217F0B5D}"/>
    <dgm:cxn modelId="{8B76B67A-ABCC-4FA6-BAE4-DD066647ACD0}" type="presOf" srcId="{AA25CD0E-6B3C-4DB1-9713-A8EBC7D67DA1}" destId="{584FF211-2F30-446A-93F3-0BFD3C7CADA0}" srcOrd="0" destOrd="0" presId="urn:microsoft.com/office/officeart/2005/8/layout/radial1"/>
    <dgm:cxn modelId="{4852FA7A-268B-4ABB-875D-267782DAA413}" type="presOf" srcId="{01DC3BA9-227D-41EA-BD63-0DF899861011}" destId="{0DA80D7B-B7E6-44CE-B8D8-22FEE109CB38}" srcOrd="1" destOrd="0" presId="urn:microsoft.com/office/officeart/2005/8/layout/radial1"/>
    <dgm:cxn modelId="{5850AB92-971E-4186-ABA6-FADD9FF1280E}" type="presOf" srcId="{7955F830-3F04-4F3B-A9A2-46FB8F458392}" destId="{9DD55FC3-E730-43C6-B212-855BCFD817E5}" srcOrd="0" destOrd="0" presId="urn:microsoft.com/office/officeart/2005/8/layout/radial1"/>
    <dgm:cxn modelId="{EC3A7396-B844-45EF-BD57-C235E5E0632E}" type="presOf" srcId="{862165E1-D617-488E-A4FC-22C1D5A91322}" destId="{F65207D5-E116-45C9-A08D-AB906DDAF140}" srcOrd="0" destOrd="0" presId="urn:microsoft.com/office/officeart/2005/8/layout/radial1"/>
    <dgm:cxn modelId="{3887009F-B518-42CA-941B-049B1BCEE82C}" type="presOf" srcId="{AD40E969-59CB-428E-A1DC-C722B86D5AAD}" destId="{DDC5F08E-2B84-4287-A068-15160EB11143}" srcOrd="1" destOrd="0" presId="urn:microsoft.com/office/officeart/2005/8/layout/radial1"/>
    <dgm:cxn modelId="{0FA5DBA2-536D-489E-A863-2CE67C6499A4}" type="presOf" srcId="{2972A70B-E102-470A-9199-2965D31B5166}" destId="{D7236121-9AF1-437A-935D-E85BFCFD57CB}" srcOrd="0" destOrd="0" presId="urn:microsoft.com/office/officeart/2005/8/layout/radial1"/>
    <dgm:cxn modelId="{F67F5DA6-2D4B-4BFE-AEDD-5101826C2E9F}" type="presOf" srcId="{3355885A-FB1B-433D-868B-649C01BB101F}" destId="{A68F786A-DAEB-4797-BDF2-2A18393D406E}" srcOrd="0" destOrd="0" presId="urn:microsoft.com/office/officeart/2005/8/layout/radial1"/>
    <dgm:cxn modelId="{6C4732AE-953A-4BD3-BF8D-9267BA142E6A}" type="presOf" srcId="{5F6B4558-5BC7-46C2-8E52-55118ACE5F78}" destId="{43D5C245-D609-48D0-B5B9-7B4DB1C71607}" srcOrd="0" destOrd="0" presId="urn:microsoft.com/office/officeart/2005/8/layout/radial1"/>
    <dgm:cxn modelId="{EF4D9AB2-8669-43C8-B756-9EEEA66770DD}" type="presOf" srcId="{AD40E969-59CB-428E-A1DC-C722B86D5AAD}" destId="{11ADF7EB-D78A-43C1-9F96-F504668E9308}" srcOrd="0" destOrd="0" presId="urn:microsoft.com/office/officeart/2005/8/layout/radial1"/>
    <dgm:cxn modelId="{4BCEBFB5-EB6F-40A7-A4EC-D63B725D3DA1}" srcId="{7255D07A-359F-4CBF-8C68-02C3BC3C7379}" destId="{FD5B34A2-5E8E-441A-930E-2AE4BEFB93B7}" srcOrd="4" destOrd="0" parTransId="{393E757B-510A-461F-9D36-2A690A06B6E5}" sibTransId="{D6D0FB53-71AC-4A33-8721-B3C9B9651D62}"/>
    <dgm:cxn modelId="{5B085DB8-340F-4166-8C0D-DDD8B6A65200}" type="presOf" srcId="{1D61CE9E-6AC0-441B-BB90-B7CBE7368E57}" destId="{CDB5DAD5-589A-4849-9DF9-27844A413D96}" srcOrd="0" destOrd="0" presId="urn:microsoft.com/office/officeart/2005/8/layout/radial1"/>
    <dgm:cxn modelId="{1EA166C3-4FF8-490E-AD92-FCFC648C308B}" type="presOf" srcId="{BB05373A-5632-499D-A1E2-FC859B4B6A27}" destId="{1FD0B8B0-9122-49EA-8EC1-2D943224C7D9}" srcOrd="1" destOrd="0" presId="urn:microsoft.com/office/officeart/2005/8/layout/radial1"/>
    <dgm:cxn modelId="{E91416C6-0414-43E0-A491-375429D67181}" type="presOf" srcId="{FD5B34A2-5E8E-441A-930E-2AE4BEFB93B7}" destId="{7F6544FB-3F08-4F92-95BE-B01BEC64AAAC}" srcOrd="0" destOrd="0" presId="urn:microsoft.com/office/officeart/2005/8/layout/radial1"/>
    <dgm:cxn modelId="{3C5076C8-F5CE-432B-9F1A-F133541ECFE7}" type="presOf" srcId="{78AEA2FC-0F16-4BDA-B4AC-9695DBCB65D3}" destId="{C8D05850-5BEB-441D-AA5C-08C29DAE8F55}" srcOrd="0" destOrd="0" presId="urn:microsoft.com/office/officeart/2005/8/layout/radial1"/>
    <dgm:cxn modelId="{0FEBA6C8-339E-4C81-A9F1-5E57C50713D9}" type="presOf" srcId="{5C33F8F7-EBCA-4B88-B998-9AF20B78DC04}" destId="{1E624AAF-1F39-462B-AE75-5DF9F7BD8579}" srcOrd="0" destOrd="0" presId="urn:microsoft.com/office/officeart/2005/8/layout/radial1"/>
    <dgm:cxn modelId="{7C5F03CB-C031-4D9B-8EFD-09B7F23A898E}" srcId="{7255D07A-359F-4CBF-8C68-02C3BC3C7379}" destId="{7955F830-3F04-4F3B-A9A2-46FB8F458392}" srcOrd="7" destOrd="0" parTransId="{1D61CE9E-6AC0-441B-BB90-B7CBE7368E57}" sibTransId="{34287683-F80C-4475-9A48-29320B60F695}"/>
    <dgm:cxn modelId="{4EE805D3-522C-4278-BF8B-3D942F4DF90A}" type="presOf" srcId="{78AEA2FC-0F16-4BDA-B4AC-9695DBCB65D3}" destId="{AF0F3E86-0BDD-4A51-816C-A1008F0674F6}" srcOrd="1" destOrd="0" presId="urn:microsoft.com/office/officeart/2005/8/layout/radial1"/>
    <dgm:cxn modelId="{5FE6C4E9-7008-4690-89DF-7648187C7DAA}" srcId="{7255D07A-359F-4CBF-8C68-02C3BC3C7379}" destId="{2972A70B-E102-470A-9199-2965D31B5166}" srcOrd="3" destOrd="0" parTransId="{01DC3BA9-227D-41EA-BD63-0DF899861011}" sibTransId="{600EAE9F-D199-43F4-AB80-8361B7F0BAE2}"/>
    <dgm:cxn modelId="{A4349EF8-7F43-4C34-9C48-4DB9CD6DB0FF}" type="presOf" srcId="{7255D07A-359F-4CBF-8C68-02C3BC3C7379}" destId="{B5B7C8BC-3C65-409A-87B0-C27D5F45EE6F}" srcOrd="0" destOrd="0" presId="urn:microsoft.com/office/officeart/2005/8/layout/radial1"/>
    <dgm:cxn modelId="{D256F5F9-E765-425C-A5EC-3CFEAFB85252}" type="presOf" srcId="{1D61CE9E-6AC0-441B-BB90-B7CBE7368E57}" destId="{9BD1887F-3CC7-4777-BECF-C3F764B51AE7}" srcOrd="1" destOrd="0" presId="urn:microsoft.com/office/officeart/2005/8/layout/radial1"/>
    <dgm:cxn modelId="{F84753FE-3928-4814-B1CF-2C955CBCE13C}" type="presOf" srcId="{7FBE6E82-50A8-4994-8B9D-236D380185D5}" destId="{AD56402F-DA2D-4C33-BF61-C1898EA61B64}" srcOrd="0" destOrd="0" presId="urn:microsoft.com/office/officeart/2005/8/layout/radial1"/>
    <dgm:cxn modelId="{7CBB3DC6-1AB1-4A64-B678-09753E2611B4}" type="presParOf" srcId="{A68F786A-DAEB-4797-BDF2-2A18393D406E}" destId="{B5B7C8BC-3C65-409A-87B0-C27D5F45EE6F}" srcOrd="0" destOrd="0" presId="urn:microsoft.com/office/officeart/2005/8/layout/radial1"/>
    <dgm:cxn modelId="{E4FFB1B0-328C-486E-81C0-381A02A4DC79}" type="presParOf" srcId="{A68F786A-DAEB-4797-BDF2-2A18393D406E}" destId="{AD56402F-DA2D-4C33-BF61-C1898EA61B64}" srcOrd="1" destOrd="0" presId="urn:microsoft.com/office/officeart/2005/8/layout/radial1"/>
    <dgm:cxn modelId="{A66ABA95-714B-4945-8CD6-7ACC749442A2}" type="presParOf" srcId="{AD56402F-DA2D-4C33-BF61-C1898EA61B64}" destId="{09C7C2B3-7528-44A1-9487-2846909B401E}" srcOrd="0" destOrd="0" presId="urn:microsoft.com/office/officeart/2005/8/layout/radial1"/>
    <dgm:cxn modelId="{16D182D3-D188-4FFD-8313-628420FA38D7}" type="presParOf" srcId="{A68F786A-DAEB-4797-BDF2-2A18393D406E}" destId="{43D5C245-D609-48D0-B5B9-7B4DB1C71607}" srcOrd="2" destOrd="0" presId="urn:microsoft.com/office/officeart/2005/8/layout/radial1"/>
    <dgm:cxn modelId="{B1E5E72B-9486-4204-89FE-B5165A439CF1}" type="presParOf" srcId="{A68F786A-DAEB-4797-BDF2-2A18393D406E}" destId="{7EF08D03-865C-4840-8DA0-6FA8CC0D8F4F}" srcOrd="3" destOrd="0" presId="urn:microsoft.com/office/officeart/2005/8/layout/radial1"/>
    <dgm:cxn modelId="{22D5CCA0-1D80-4153-BE26-F1355F3C4764}" type="presParOf" srcId="{7EF08D03-865C-4840-8DA0-6FA8CC0D8F4F}" destId="{53F8B1E2-6E5E-4058-93A7-D36A746D7EF9}" srcOrd="0" destOrd="0" presId="urn:microsoft.com/office/officeart/2005/8/layout/radial1"/>
    <dgm:cxn modelId="{FCAA6F61-BA9A-479B-B8EF-23916514E705}" type="presParOf" srcId="{A68F786A-DAEB-4797-BDF2-2A18393D406E}" destId="{584FF211-2F30-446A-93F3-0BFD3C7CADA0}" srcOrd="4" destOrd="0" presId="urn:microsoft.com/office/officeart/2005/8/layout/radial1"/>
    <dgm:cxn modelId="{B0874F43-F8C4-4322-8B0D-BE7287286C66}" type="presParOf" srcId="{A68F786A-DAEB-4797-BDF2-2A18393D406E}" destId="{11ADF7EB-D78A-43C1-9F96-F504668E9308}" srcOrd="5" destOrd="0" presId="urn:microsoft.com/office/officeart/2005/8/layout/radial1"/>
    <dgm:cxn modelId="{07A8DB0F-55F4-46F1-84A8-D3AA0BCD12C8}" type="presParOf" srcId="{11ADF7EB-D78A-43C1-9F96-F504668E9308}" destId="{DDC5F08E-2B84-4287-A068-15160EB11143}" srcOrd="0" destOrd="0" presId="urn:microsoft.com/office/officeart/2005/8/layout/radial1"/>
    <dgm:cxn modelId="{F6A32BA3-9134-4B54-9449-6890CC120470}" type="presParOf" srcId="{A68F786A-DAEB-4797-BDF2-2A18393D406E}" destId="{EB1D4CAC-1E85-4428-885D-588D980DB423}" srcOrd="6" destOrd="0" presId="urn:microsoft.com/office/officeart/2005/8/layout/radial1"/>
    <dgm:cxn modelId="{1CD66F91-7D6B-44B4-A44C-76F87451A907}" type="presParOf" srcId="{A68F786A-DAEB-4797-BDF2-2A18393D406E}" destId="{3A3862DD-97A8-48FE-8990-7FCBA9DA6745}" srcOrd="7" destOrd="0" presId="urn:microsoft.com/office/officeart/2005/8/layout/radial1"/>
    <dgm:cxn modelId="{02085BBE-3F38-4B9E-A65D-B2F524F668D6}" type="presParOf" srcId="{3A3862DD-97A8-48FE-8990-7FCBA9DA6745}" destId="{0DA80D7B-B7E6-44CE-B8D8-22FEE109CB38}" srcOrd="0" destOrd="0" presId="urn:microsoft.com/office/officeart/2005/8/layout/radial1"/>
    <dgm:cxn modelId="{B8C426CC-1E62-463F-9F7B-8AB0CCF9942F}" type="presParOf" srcId="{A68F786A-DAEB-4797-BDF2-2A18393D406E}" destId="{D7236121-9AF1-437A-935D-E85BFCFD57CB}" srcOrd="8" destOrd="0" presId="urn:microsoft.com/office/officeart/2005/8/layout/radial1"/>
    <dgm:cxn modelId="{6C0699C1-9B1E-4AFE-B3C0-E8FAEE2A623B}" type="presParOf" srcId="{A68F786A-DAEB-4797-BDF2-2A18393D406E}" destId="{678BA85B-FA07-4BE5-8274-70BCD2564B24}" srcOrd="9" destOrd="0" presId="urn:microsoft.com/office/officeart/2005/8/layout/radial1"/>
    <dgm:cxn modelId="{B0C23AEE-EBCF-491C-B30F-2B6F3205B496}" type="presParOf" srcId="{678BA85B-FA07-4BE5-8274-70BCD2564B24}" destId="{E4308DE9-E158-4CF3-A147-12EBA471AD3B}" srcOrd="0" destOrd="0" presId="urn:microsoft.com/office/officeart/2005/8/layout/radial1"/>
    <dgm:cxn modelId="{0153EFF6-F241-48CC-A5A6-4DE24BEE807D}" type="presParOf" srcId="{A68F786A-DAEB-4797-BDF2-2A18393D406E}" destId="{7F6544FB-3F08-4F92-95BE-B01BEC64AAAC}" srcOrd="10" destOrd="0" presId="urn:microsoft.com/office/officeart/2005/8/layout/radial1"/>
    <dgm:cxn modelId="{F19360A8-0DBE-41A7-A661-C95977FE1C62}" type="presParOf" srcId="{A68F786A-DAEB-4797-BDF2-2A18393D406E}" destId="{F40F84B1-B7E2-469F-8273-A0BE3FCD3973}" srcOrd="11" destOrd="0" presId="urn:microsoft.com/office/officeart/2005/8/layout/radial1"/>
    <dgm:cxn modelId="{8B05630D-875A-42BC-9B65-68C8B1E53E44}" type="presParOf" srcId="{F40F84B1-B7E2-469F-8273-A0BE3FCD3973}" destId="{1FD0B8B0-9122-49EA-8EC1-2D943224C7D9}" srcOrd="0" destOrd="0" presId="urn:microsoft.com/office/officeart/2005/8/layout/radial1"/>
    <dgm:cxn modelId="{ADF8C390-DF67-47DE-B100-7965D91DAB8D}" type="presParOf" srcId="{A68F786A-DAEB-4797-BDF2-2A18393D406E}" destId="{91398D0A-5EDD-49D0-A4B0-C06802C288E4}" srcOrd="12" destOrd="0" presId="urn:microsoft.com/office/officeart/2005/8/layout/radial1"/>
    <dgm:cxn modelId="{94F36A3A-A3B6-4986-A8D0-5E4E22D4FB79}" type="presParOf" srcId="{A68F786A-DAEB-4797-BDF2-2A18393D406E}" destId="{C8D05850-5BEB-441D-AA5C-08C29DAE8F55}" srcOrd="13" destOrd="0" presId="urn:microsoft.com/office/officeart/2005/8/layout/radial1"/>
    <dgm:cxn modelId="{B7D9F03F-FDEC-41FF-9A3E-44C97BF5BC0E}" type="presParOf" srcId="{C8D05850-5BEB-441D-AA5C-08C29DAE8F55}" destId="{AF0F3E86-0BDD-4A51-816C-A1008F0674F6}" srcOrd="0" destOrd="0" presId="urn:microsoft.com/office/officeart/2005/8/layout/radial1"/>
    <dgm:cxn modelId="{54C6B4BB-1E91-48E6-9D93-45AC2545D086}" type="presParOf" srcId="{A68F786A-DAEB-4797-BDF2-2A18393D406E}" destId="{1E624AAF-1F39-462B-AE75-5DF9F7BD8579}" srcOrd="14" destOrd="0" presId="urn:microsoft.com/office/officeart/2005/8/layout/radial1"/>
    <dgm:cxn modelId="{C8D82282-7361-4D52-AA0E-FEF442E3E659}" type="presParOf" srcId="{A68F786A-DAEB-4797-BDF2-2A18393D406E}" destId="{CDB5DAD5-589A-4849-9DF9-27844A413D96}" srcOrd="15" destOrd="0" presId="urn:microsoft.com/office/officeart/2005/8/layout/radial1"/>
    <dgm:cxn modelId="{703B0256-F2EB-4101-93E6-1C6E2DAE1BBF}" type="presParOf" srcId="{CDB5DAD5-589A-4849-9DF9-27844A413D96}" destId="{9BD1887F-3CC7-4777-BECF-C3F764B51AE7}" srcOrd="0" destOrd="0" presId="urn:microsoft.com/office/officeart/2005/8/layout/radial1"/>
    <dgm:cxn modelId="{B37F4E74-5562-4E41-B1B5-923DCC542F4B}" type="presParOf" srcId="{A68F786A-DAEB-4797-BDF2-2A18393D406E}" destId="{9DD55FC3-E730-43C6-B212-855BCFD817E5}" srcOrd="16" destOrd="0" presId="urn:microsoft.com/office/officeart/2005/8/layout/radial1"/>
    <dgm:cxn modelId="{52200FE7-886E-41D2-8C13-622A52050A4F}" type="presParOf" srcId="{A68F786A-DAEB-4797-BDF2-2A18393D406E}" destId="{F8CA81CE-6AD5-4F69-A9C3-8561693212B3}" srcOrd="17" destOrd="0" presId="urn:microsoft.com/office/officeart/2005/8/layout/radial1"/>
    <dgm:cxn modelId="{F2469F3A-B46E-49E7-8BF0-14DD7E98CD3E}" type="presParOf" srcId="{F8CA81CE-6AD5-4F69-A9C3-8561693212B3}" destId="{6F0CB59F-F12A-43F1-B9CB-E3C9E485EC4B}" srcOrd="0" destOrd="0" presId="urn:microsoft.com/office/officeart/2005/8/layout/radial1"/>
    <dgm:cxn modelId="{5FD6D88A-DA8B-423F-A1FB-0C4350E901ED}" type="presParOf" srcId="{A68F786A-DAEB-4797-BDF2-2A18393D406E}" destId="{AB63A97A-FFC3-45B0-B87B-2FC9A835907C}" srcOrd="18" destOrd="0" presId="urn:microsoft.com/office/officeart/2005/8/layout/radial1"/>
    <dgm:cxn modelId="{67D08066-0013-41C6-ACF6-9E518831BBCB}" type="presParOf" srcId="{A68F786A-DAEB-4797-BDF2-2A18393D406E}" destId="{DD35D231-3250-4F53-B435-D177A07ADA44}" srcOrd="19" destOrd="0" presId="urn:microsoft.com/office/officeart/2005/8/layout/radial1"/>
    <dgm:cxn modelId="{5476DFB7-5536-425B-A868-09B517BF9959}" type="presParOf" srcId="{DD35D231-3250-4F53-B435-D177A07ADA44}" destId="{85AA95E2-C8D8-4388-A357-FFCDB71E83A8}" srcOrd="0" destOrd="0" presId="urn:microsoft.com/office/officeart/2005/8/layout/radial1"/>
    <dgm:cxn modelId="{5C502ADF-45EE-4520-9B70-2F9AC32E5A31}" type="presParOf" srcId="{A68F786A-DAEB-4797-BDF2-2A18393D406E}" destId="{F65207D5-E116-45C9-A08D-AB906DDAF140}" srcOrd="2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B7C8BC-3C65-409A-87B0-C27D5F45EE6F}">
      <dsp:nvSpPr>
        <dsp:cNvPr id="0" name=""/>
        <dsp:cNvSpPr/>
      </dsp:nvSpPr>
      <dsp:spPr>
        <a:xfrm>
          <a:off x="2931228" y="2267339"/>
          <a:ext cx="1465269" cy="1367472"/>
        </a:xfrm>
        <a:prstGeom prst="ellipse">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IN" sz="2100" kern="1200"/>
            <a:t>Features</a:t>
          </a:r>
        </a:p>
      </dsp:txBody>
      <dsp:txXfrm>
        <a:off x="3145812" y="2467601"/>
        <a:ext cx="1036101" cy="966948"/>
      </dsp:txXfrm>
    </dsp:sp>
    <dsp:sp modelId="{AD56402F-DA2D-4C33-BF61-C1898EA61B64}">
      <dsp:nvSpPr>
        <dsp:cNvPr id="0" name=""/>
        <dsp:cNvSpPr/>
      </dsp:nvSpPr>
      <dsp:spPr>
        <a:xfrm rot="16200000">
          <a:off x="3103515" y="1693191"/>
          <a:ext cx="1120695" cy="27600"/>
        </a:xfrm>
        <a:custGeom>
          <a:avLst/>
          <a:gdLst/>
          <a:ahLst/>
          <a:cxnLst/>
          <a:rect l="0" t="0" r="0" b="0"/>
          <a:pathLst>
            <a:path>
              <a:moveTo>
                <a:pt x="0" y="13800"/>
              </a:moveTo>
              <a:lnTo>
                <a:pt x="1120695" y="1380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35845" y="1678974"/>
        <a:ext cx="56034" cy="56034"/>
      </dsp:txXfrm>
    </dsp:sp>
    <dsp:sp modelId="{43D5C245-D609-48D0-B5B9-7B4DB1C71607}">
      <dsp:nvSpPr>
        <dsp:cNvPr id="0" name=""/>
        <dsp:cNvSpPr/>
      </dsp:nvSpPr>
      <dsp:spPr>
        <a:xfrm>
          <a:off x="3102069" y="23056"/>
          <a:ext cx="1123587" cy="1123587"/>
        </a:xfrm>
        <a:prstGeom prst="ellipse">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kern="1200" dirty="0">
              <a:latin typeface="Times New Roman" panose="02020603050405020304" pitchFamily="18" charset="0"/>
              <a:cs typeface="Times New Roman" panose="02020603050405020304" pitchFamily="18" charset="0"/>
            </a:rPr>
            <a:t>Distance to solar noon</a:t>
          </a:r>
          <a:endParaRPr lang="en-IN" sz="1200" kern="1200" dirty="0">
            <a:latin typeface="Times New Roman" panose="02020603050405020304" pitchFamily="18" charset="0"/>
            <a:cs typeface="Times New Roman" panose="02020603050405020304" pitchFamily="18" charset="0"/>
          </a:endParaRPr>
        </a:p>
      </dsp:txBody>
      <dsp:txXfrm>
        <a:off x="3266615" y="187602"/>
        <a:ext cx="794495" cy="794495"/>
      </dsp:txXfrm>
    </dsp:sp>
    <dsp:sp modelId="{7EF08D03-865C-4840-8DA0-6FA8CC0D8F4F}">
      <dsp:nvSpPr>
        <dsp:cNvPr id="0" name=""/>
        <dsp:cNvSpPr/>
      </dsp:nvSpPr>
      <dsp:spPr>
        <a:xfrm rot="18360000">
          <a:off x="3847288" y="1924411"/>
          <a:ext cx="1104926" cy="27600"/>
        </a:xfrm>
        <a:custGeom>
          <a:avLst/>
          <a:gdLst/>
          <a:ahLst/>
          <a:cxnLst/>
          <a:rect l="0" t="0" r="0" b="0"/>
          <a:pathLst>
            <a:path>
              <a:moveTo>
                <a:pt x="0" y="13800"/>
              </a:moveTo>
              <a:lnTo>
                <a:pt x="1104926" y="1380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72128" y="1910588"/>
        <a:ext cx="55246" cy="55246"/>
      </dsp:txXfrm>
    </dsp:sp>
    <dsp:sp modelId="{584FF211-2F30-446A-93F3-0BFD3C7CADA0}">
      <dsp:nvSpPr>
        <dsp:cNvPr id="0" name=""/>
        <dsp:cNvSpPr/>
      </dsp:nvSpPr>
      <dsp:spPr>
        <a:xfrm>
          <a:off x="4492902" y="474965"/>
          <a:ext cx="1123587" cy="1123587"/>
        </a:xfrm>
        <a:prstGeom prst="ellipse">
          <a:avLst/>
        </a:prstGeom>
        <a:solidFill>
          <a:schemeClr val="accent3">
            <a:hueOff val="284931"/>
            <a:satOff val="-2068"/>
            <a:lumOff val="9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Temperature</a:t>
          </a:r>
        </a:p>
      </dsp:txBody>
      <dsp:txXfrm>
        <a:off x="4657448" y="639511"/>
        <a:ext cx="794495" cy="794495"/>
      </dsp:txXfrm>
    </dsp:sp>
    <dsp:sp modelId="{11ADF7EB-D78A-43C1-9F96-F504668E9308}">
      <dsp:nvSpPr>
        <dsp:cNvPr id="0" name=""/>
        <dsp:cNvSpPr/>
      </dsp:nvSpPr>
      <dsp:spPr>
        <a:xfrm rot="20520000">
          <a:off x="4329409" y="2546069"/>
          <a:ext cx="1076925" cy="27600"/>
        </a:xfrm>
        <a:custGeom>
          <a:avLst/>
          <a:gdLst/>
          <a:ahLst/>
          <a:cxnLst/>
          <a:rect l="0" t="0" r="0" b="0"/>
          <a:pathLst>
            <a:path>
              <a:moveTo>
                <a:pt x="0" y="13800"/>
              </a:moveTo>
              <a:lnTo>
                <a:pt x="1076925" y="1380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840948" y="2532946"/>
        <a:ext cx="53846" cy="53846"/>
      </dsp:txXfrm>
    </dsp:sp>
    <dsp:sp modelId="{EB1D4CAC-1E85-4428-885D-588D980DB423}">
      <dsp:nvSpPr>
        <dsp:cNvPr id="0" name=""/>
        <dsp:cNvSpPr/>
      </dsp:nvSpPr>
      <dsp:spPr>
        <a:xfrm>
          <a:off x="5352483" y="1658078"/>
          <a:ext cx="1123587" cy="1123587"/>
        </a:xfrm>
        <a:prstGeom prst="ellipse">
          <a:avLst/>
        </a:prstGeom>
        <a:solidFill>
          <a:schemeClr val="accent3">
            <a:hueOff val="569863"/>
            <a:satOff val="-4136"/>
            <a:lumOff val="187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Wind Direction</a:t>
          </a:r>
        </a:p>
      </dsp:txBody>
      <dsp:txXfrm>
        <a:off x="5517029" y="1822624"/>
        <a:ext cx="794495" cy="794495"/>
      </dsp:txXfrm>
    </dsp:sp>
    <dsp:sp modelId="{3A3862DD-97A8-48FE-8990-7FCBA9DA6745}">
      <dsp:nvSpPr>
        <dsp:cNvPr id="0" name=""/>
        <dsp:cNvSpPr/>
      </dsp:nvSpPr>
      <dsp:spPr>
        <a:xfrm rot="1080000">
          <a:off x="4329409" y="3328482"/>
          <a:ext cx="1076925" cy="27600"/>
        </a:xfrm>
        <a:custGeom>
          <a:avLst/>
          <a:gdLst/>
          <a:ahLst/>
          <a:cxnLst/>
          <a:rect l="0" t="0" r="0" b="0"/>
          <a:pathLst>
            <a:path>
              <a:moveTo>
                <a:pt x="0" y="13800"/>
              </a:moveTo>
              <a:lnTo>
                <a:pt x="1076925" y="1380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840948" y="3315358"/>
        <a:ext cx="53846" cy="53846"/>
      </dsp:txXfrm>
    </dsp:sp>
    <dsp:sp modelId="{D7236121-9AF1-437A-935D-E85BFCFD57CB}">
      <dsp:nvSpPr>
        <dsp:cNvPr id="0" name=""/>
        <dsp:cNvSpPr/>
      </dsp:nvSpPr>
      <dsp:spPr>
        <a:xfrm>
          <a:off x="5352483" y="3120486"/>
          <a:ext cx="1123587" cy="1123587"/>
        </a:xfrm>
        <a:prstGeom prst="ellipse">
          <a:avLst/>
        </a:prstGeom>
        <a:solidFill>
          <a:schemeClr val="accent3">
            <a:hueOff val="854794"/>
            <a:satOff val="-6203"/>
            <a:lumOff val="281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Wind Speed</a:t>
          </a:r>
        </a:p>
      </dsp:txBody>
      <dsp:txXfrm>
        <a:off x="5517029" y="3285032"/>
        <a:ext cx="794495" cy="794495"/>
      </dsp:txXfrm>
    </dsp:sp>
    <dsp:sp modelId="{678BA85B-FA07-4BE5-8274-70BCD2564B24}">
      <dsp:nvSpPr>
        <dsp:cNvPr id="0" name=""/>
        <dsp:cNvSpPr/>
      </dsp:nvSpPr>
      <dsp:spPr>
        <a:xfrm rot="3240000">
          <a:off x="3847288" y="3950140"/>
          <a:ext cx="1104926" cy="27600"/>
        </a:xfrm>
        <a:custGeom>
          <a:avLst/>
          <a:gdLst/>
          <a:ahLst/>
          <a:cxnLst/>
          <a:rect l="0" t="0" r="0" b="0"/>
          <a:pathLst>
            <a:path>
              <a:moveTo>
                <a:pt x="0" y="13800"/>
              </a:moveTo>
              <a:lnTo>
                <a:pt x="1104926" y="1380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372128" y="3936317"/>
        <a:ext cx="55246" cy="55246"/>
      </dsp:txXfrm>
    </dsp:sp>
    <dsp:sp modelId="{7F6544FB-3F08-4F92-95BE-B01BEC64AAAC}">
      <dsp:nvSpPr>
        <dsp:cNvPr id="0" name=""/>
        <dsp:cNvSpPr/>
      </dsp:nvSpPr>
      <dsp:spPr>
        <a:xfrm>
          <a:off x="4492902" y="4303599"/>
          <a:ext cx="1123587" cy="1123587"/>
        </a:xfrm>
        <a:prstGeom prst="ellipse">
          <a:avLst/>
        </a:prstGeom>
        <a:solidFill>
          <a:schemeClr val="accent3">
            <a:hueOff val="1139725"/>
            <a:satOff val="-8271"/>
            <a:lumOff val="374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Sky cover</a:t>
          </a:r>
        </a:p>
      </dsp:txBody>
      <dsp:txXfrm>
        <a:off x="4657448" y="4468145"/>
        <a:ext cx="794495" cy="794495"/>
      </dsp:txXfrm>
    </dsp:sp>
    <dsp:sp modelId="{F40F84B1-B7E2-469F-8273-A0BE3FCD3973}">
      <dsp:nvSpPr>
        <dsp:cNvPr id="0" name=""/>
        <dsp:cNvSpPr/>
      </dsp:nvSpPr>
      <dsp:spPr>
        <a:xfrm rot="5400000">
          <a:off x="3103515" y="4181360"/>
          <a:ext cx="1120695" cy="27600"/>
        </a:xfrm>
        <a:custGeom>
          <a:avLst/>
          <a:gdLst/>
          <a:ahLst/>
          <a:cxnLst/>
          <a:rect l="0" t="0" r="0" b="0"/>
          <a:pathLst>
            <a:path>
              <a:moveTo>
                <a:pt x="0" y="13800"/>
              </a:moveTo>
              <a:lnTo>
                <a:pt x="1120695" y="1380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35845" y="4167142"/>
        <a:ext cx="56034" cy="56034"/>
      </dsp:txXfrm>
    </dsp:sp>
    <dsp:sp modelId="{91398D0A-5EDD-49D0-A4B0-C06802C288E4}">
      <dsp:nvSpPr>
        <dsp:cNvPr id="0" name=""/>
        <dsp:cNvSpPr/>
      </dsp:nvSpPr>
      <dsp:spPr>
        <a:xfrm>
          <a:off x="3102069" y="4755508"/>
          <a:ext cx="1123587" cy="1123587"/>
        </a:xfrm>
        <a:prstGeom prst="ellipse">
          <a:avLst/>
        </a:prstGeom>
        <a:solidFill>
          <a:schemeClr val="accent3">
            <a:hueOff val="1424657"/>
            <a:satOff val="-10339"/>
            <a:lumOff val="468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Visibility</a:t>
          </a:r>
        </a:p>
      </dsp:txBody>
      <dsp:txXfrm>
        <a:off x="3266615" y="4920054"/>
        <a:ext cx="794495" cy="794495"/>
      </dsp:txXfrm>
    </dsp:sp>
    <dsp:sp modelId="{C8D05850-5BEB-441D-AA5C-08C29DAE8F55}">
      <dsp:nvSpPr>
        <dsp:cNvPr id="0" name=""/>
        <dsp:cNvSpPr/>
      </dsp:nvSpPr>
      <dsp:spPr>
        <a:xfrm rot="7560000">
          <a:off x="2375510" y="3950140"/>
          <a:ext cx="1104926" cy="27600"/>
        </a:xfrm>
        <a:custGeom>
          <a:avLst/>
          <a:gdLst/>
          <a:ahLst/>
          <a:cxnLst/>
          <a:rect l="0" t="0" r="0" b="0"/>
          <a:pathLst>
            <a:path>
              <a:moveTo>
                <a:pt x="0" y="13800"/>
              </a:moveTo>
              <a:lnTo>
                <a:pt x="1104926" y="1380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2900350" y="3936317"/>
        <a:ext cx="55246" cy="55246"/>
      </dsp:txXfrm>
    </dsp:sp>
    <dsp:sp modelId="{1E624AAF-1F39-462B-AE75-5DF9F7BD8579}">
      <dsp:nvSpPr>
        <dsp:cNvPr id="0" name=""/>
        <dsp:cNvSpPr/>
      </dsp:nvSpPr>
      <dsp:spPr>
        <a:xfrm>
          <a:off x="1711236" y="4303599"/>
          <a:ext cx="1123587" cy="1123587"/>
        </a:xfrm>
        <a:prstGeom prst="ellipse">
          <a:avLst/>
        </a:prstGeom>
        <a:solidFill>
          <a:schemeClr val="accent3">
            <a:hueOff val="1709588"/>
            <a:satOff val="-12407"/>
            <a:lumOff val="562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Humidity</a:t>
          </a:r>
        </a:p>
      </dsp:txBody>
      <dsp:txXfrm>
        <a:off x="1875782" y="4468145"/>
        <a:ext cx="794495" cy="794495"/>
      </dsp:txXfrm>
    </dsp:sp>
    <dsp:sp modelId="{CDB5DAD5-589A-4849-9DF9-27844A413D96}">
      <dsp:nvSpPr>
        <dsp:cNvPr id="0" name=""/>
        <dsp:cNvSpPr/>
      </dsp:nvSpPr>
      <dsp:spPr>
        <a:xfrm rot="9720000">
          <a:off x="1921391" y="3328482"/>
          <a:ext cx="1076925" cy="27600"/>
        </a:xfrm>
        <a:custGeom>
          <a:avLst/>
          <a:gdLst/>
          <a:ahLst/>
          <a:cxnLst/>
          <a:rect l="0" t="0" r="0" b="0"/>
          <a:pathLst>
            <a:path>
              <a:moveTo>
                <a:pt x="0" y="13800"/>
              </a:moveTo>
              <a:lnTo>
                <a:pt x="1076925" y="1380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2432931" y="3315358"/>
        <a:ext cx="53846" cy="53846"/>
      </dsp:txXfrm>
    </dsp:sp>
    <dsp:sp modelId="{9DD55FC3-E730-43C6-B212-855BCFD817E5}">
      <dsp:nvSpPr>
        <dsp:cNvPr id="0" name=""/>
        <dsp:cNvSpPr/>
      </dsp:nvSpPr>
      <dsp:spPr>
        <a:xfrm>
          <a:off x="851655" y="3120486"/>
          <a:ext cx="1123587" cy="1123587"/>
        </a:xfrm>
        <a:prstGeom prst="ellipse">
          <a:avLst/>
        </a:prstGeom>
        <a:solidFill>
          <a:schemeClr val="accent3">
            <a:hueOff val="1994519"/>
            <a:satOff val="-14474"/>
            <a:lumOff val="655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Average Wind Speed</a:t>
          </a:r>
        </a:p>
      </dsp:txBody>
      <dsp:txXfrm>
        <a:off x="1016201" y="3285032"/>
        <a:ext cx="794495" cy="794495"/>
      </dsp:txXfrm>
    </dsp:sp>
    <dsp:sp modelId="{F8CA81CE-6AD5-4F69-A9C3-8561693212B3}">
      <dsp:nvSpPr>
        <dsp:cNvPr id="0" name=""/>
        <dsp:cNvSpPr/>
      </dsp:nvSpPr>
      <dsp:spPr>
        <a:xfrm rot="11880000">
          <a:off x="1921391" y="2546069"/>
          <a:ext cx="1076925" cy="27600"/>
        </a:xfrm>
        <a:custGeom>
          <a:avLst/>
          <a:gdLst/>
          <a:ahLst/>
          <a:cxnLst/>
          <a:rect l="0" t="0" r="0" b="0"/>
          <a:pathLst>
            <a:path>
              <a:moveTo>
                <a:pt x="0" y="13800"/>
              </a:moveTo>
              <a:lnTo>
                <a:pt x="1076925" y="1380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2432931" y="2532946"/>
        <a:ext cx="53846" cy="53846"/>
      </dsp:txXfrm>
    </dsp:sp>
    <dsp:sp modelId="{AB63A97A-FFC3-45B0-B87B-2FC9A835907C}">
      <dsp:nvSpPr>
        <dsp:cNvPr id="0" name=""/>
        <dsp:cNvSpPr/>
      </dsp:nvSpPr>
      <dsp:spPr>
        <a:xfrm>
          <a:off x="851655" y="1658078"/>
          <a:ext cx="1123587" cy="1123587"/>
        </a:xfrm>
        <a:prstGeom prst="ellipse">
          <a:avLst/>
        </a:prstGeom>
        <a:solidFill>
          <a:schemeClr val="accent3">
            <a:hueOff val="2279451"/>
            <a:satOff val="-16542"/>
            <a:lumOff val="749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IN" sz="1100" kern="1200"/>
            <a:t>Average Pressure</a:t>
          </a:r>
        </a:p>
      </dsp:txBody>
      <dsp:txXfrm>
        <a:off x="1016201" y="1822624"/>
        <a:ext cx="794495" cy="794495"/>
      </dsp:txXfrm>
    </dsp:sp>
    <dsp:sp modelId="{DD35D231-3250-4F53-B435-D177A07ADA44}">
      <dsp:nvSpPr>
        <dsp:cNvPr id="0" name=""/>
        <dsp:cNvSpPr/>
      </dsp:nvSpPr>
      <dsp:spPr>
        <a:xfrm rot="14040000">
          <a:off x="2375510" y="1924411"/>
          <a:ext cx="1104926" cy="27600"/>
        </a:xfrm>
        <a:custGeom>
          <a:avLst/>
          <a:gdLst/>
          <a:ahLst/>
          <a:cxnLst/>
          <a:rect l="0" t="0" r="0" b="0"/>
          <a:pathLst>
            <a:path>
              <a:moveTo>
                <a:pt x="0" y="13800"/>
              </a:moveTo>
              <a:lnTo>
                <a:pt x="1104926" y="13800"/>
              </a:lnTo>
            </a:path>
          </a:pathLst>
        </a:custGeom>
        <a:noFill/>
        <a:ln w="15875" cap="rnd"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rot="10800000">
        <a:off x="2900350" y="1910588"/>
        <a:ext cx="55246" cy="55246"/>
      </dsp:txXfrm>
    </dsp:sp>
    <dsp:sp modelId="{F65207D5-E116-45C9-A08D-AB906DDAF140}">
      <dsp:nvSpPr>
        <dsp:cNvPr id="0" name=""/>
        <dsp:cNvSpPr/>
      </dsp:nvSpPr>
      <dsp:spPr>
        <a:xfrm>
          <a:off x="1711236" y="474965"/>
          <a:ext cx="1123587" cy="1123587"/>
        </a:xfrm>
        <a:prstGeom prst="ellipse">
          <a:avLst/>
        </a:prstGeom>
        <a:solidFill>
          <a:schemeClr val="accent3">
            <a:hueOff val="2564382"/>
            <a:satOff val="-18610"/>
            <a:lumOff val="843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1400" kern="1200" dirty="0">
              <a:solidFill>
                <a:schemeClr val="bg1"/>
              </a:solidFill>
              <a:latin typeface="Times New Roman" panose="02020603050405020304" pitchFamily="18" charset="0"/>
              <a:ea typeface="+mn-ea"/>
              <a:cs typeface="Times New Roman" panose="02020603050405020304" pitchFamily="18" charset="0"/>
            </a:rPr>
            <a:t>Power generated</a:t>
          </a:r>
        </a:p>
      </dsp:txBody>
      <dsp:txXfrm>
        <a:off x="1875782" y="639511"/>
        <a:ext cx="794495" cy="79449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C1FF6DA9-008F-8B48-92A6-B652298478BF}"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2191240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4797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67632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286574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04028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41120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567363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8011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67860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41263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37980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6961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76810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41374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47067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36413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183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3/26/2025</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44347218"/>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 id="214748386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CA499-1C65-389B-3CE7-3116D6EFC5C4}"/>
              </a:ext>
            </a:extLst>
          </p:cNvPr>
          <p:cNvSpPr>
            <a:spLocks noGrp="1"/>
          </p:cNvSpPr>
          <p:nvPr>
            <p:ph type="title"/>
          </p:nvPr>
        </p:nvSpPr>
        <p:spPr>
          <a:xfrm>
            <a:off x="982133" y="457201"/>
            <a:ext cx="7704667" cy="2873828"/>
          </a:xfrm>
        </p:spPr>
        <p:txBody>
          <a:bodyPr/>
          <a:lstStyle/>
          <a:p>
            <a:r>
              <a:rPr lang="en-US" b="1" dirty="0">
                <a:latin typeface="Times New Roman" panose="02020603050405020304" pitchFamily="18" charset="0"/>
                <a:cs typeface="Times New Roman" panose="02020603050405020304" pitchFamily="18" charset="0"/>
              </a:rPr>
              <a:t>Solar Power Generation</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Prediction </a:t>
            </a:r>
            <a:endParaRPr lang="en-IN"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2BF14BD-FBA9-3DB4-30D5-EB97EAD770D6}"/>
              </a:ext>
            </a:extLst>
          </p:cNvPr>
          <p:cNvSpPr txBox="1"/>
          <p:nvPr/>
        </p:nvSpPr>
        <p:spPr>
          <a:xfrm>
            <a:off x="590246" y="3450661"/>
            <a:ext cx="7704667" cy="1384995"/>
          </a:xfrm>
          <a:prstGeom prst="rect">
            <a:avLst/>
          </a:prstGeom>
          <a:noFill/>
        </p:spPr>
        <p:txBody>
          <a:bodyPr wrap="square">
            <a:spAutoFit/>
          </a:bodyPr>
          <a:lstStyle/>
          <a:p>
            <a:pPr algn="just"/>
            <a:r>
              <a:rPr lang="en-IN" sz="2800" dirty="0">
                <a:latin typeface="Times New Roman" panose="02020603050405020304" pitchFamily="18" charset="0"/>
                <a:cs typeface="Times New Roman" panose="02020603050405020304" pitchFamily="18" charset="0"/>
              </a:rPr>
              <a:t>The objective of this project is to predict the power generated based on environmental variables such as temperature, wind speed, humidity, and sky cover.</a:t>
            </a:r>
          </a:p>
        </p:txBody>
      </p:sp>
    </p:spTree>
    <p:extLst>
      <p:ext uri="{BB962C8B-B14F-4D97-AF65-F5344CB8AC3E}">
        <p14:creationId xmlns:p14="http://schemas.microsoft.com/office/powerpoint/2010/main" val="4220395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626B4D-1CF3-A0BF-783A-3EEC5FB562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810" y="1240711"/>
            <a:ext cx="7813990" cy="4591377"/>
          </a:xfrm>
          <a:prstGeom prst="rect">
            <a:avLst/>
          </a:prstGeom>
        </p:spPr>
      </p:pic>
    </p:spTree>
    <p:extLst>
      <p:ext uri="{BB962C8B-B14F-4D97-AF65-F5344CB8AC3E}">
        <p14:creationId xmlns:p14="http://schemas.microsoft.com/office/powerpoint/2010/main" val="431569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51B166-EBE9-0434-EF16-D1738946BA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720" y="1137424"/>
            <a:ext cx="8101011" cy="4917688"/>
          </a:xfrm>
          <a:prstGeom prst="rect">
            <a:avLst/>
          </a:prstGeom>
        </p:spPr>
      </p:pic>
    </p:spTree>
    <p:extLst>
      <p:ext uri="{BB962C8B-B14F-4D97-AF65-F5344CB8AC3E}">
        <p14:creationId xmlns:p14="http://schemas.microsoft.com/office/powerpoint/2010/main" val="4279682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8C8CD5-3D42-90E5-2694-C0D99A0326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170226"/>
            <a:ext cx="7772400" cy="4617257"/>
          </a:xfrm>
          <a:prstGeom prst="rect">
            <a:avLst/>
          </a:prstGeom>
        </p:spPr>
      </p:pic>
    </p:spTree>
    <p:extLst>
      <p:ext uri="{BB962C8B-B14F-4D97-AF65-F5344CB8AC3E}">
        <p14:creationId xmlns:p14="http://schemas.microsoft.com/office/powerpoint/2010/main" val="2580663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D15EAE-0308-1A25-DD06-DA3A5DBD9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7493" y="1079795"/>
            <a:ext cx="7947311" cy="4698410"/>
          </a:xfrm>
          <a:prstGeom prst="rect">
            <a:avLst/>
          </a:prstGeom>
        </p:spPr>
      </p:pic>
    </p:spTree>
    <p:extLst>
      <p:ext uri="{BB962C8B-B14F-4D97-AF65-F5344CB8AC3E}">
        <p14:creationId xmlns:p14="http://schemas.microsoft.com/office/powerpoint/2010/main" val="2503752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5DBA6B-424B-F2B0-3362-6CBED1BF31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709" y="959005"/>
            <a:ext cx="7339026" cy="5101870"/>
          </a:xfrm>
          <a:prstGeom prst="rect">
            <a:avLst/>
          </a:prstGeom>
        </p:spPr>
      </p:pic>
    </p:spTree>
    <p:extLst>
      <p:ext uri="{BB962C8B-B14F-4D97-AF65-F5344CB8AC3E}">
        <p14:creationId xmlns:p14="http://schemas.microsoft.com/office/powerpoint/2010/main" val="1071205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4B6DB664-2BE2-96FA-CCFE-906DC0E35A0D}"/>
              </a:ext>
            </a:extLst>
          </p:cNvPr>
          <p:cNvSpPr/>
          <p:nvPr/>
        </p:nvSpPr>
        <p:spPr>
          <a:xfrm>
            <a:off x="856916" y="346719"/>
            <a:ext cx="4584879" cy="555447"/>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sz="2600" b="1" dirty="0">
              <a:solidFill>
                <a:schemeClr val="tx1"/>
              </a:solidFill>
              <a:latin typeface="Times New Roman" panose="02020603050405020304" pitchFamily="18" charset="0"/>
              <a:cs typeface="Times New Roman" panose="02020603050405020304" pitchFamily="18" charset="0"/>
            </a:endParaRPr>
          </a:p>
          <a:p>
            <a:pPr algn="ctr"/>
            <a:r>
              <a:rPr lang="en-IN" sz="2600" b="1" dirty="0">
                <a:solidFill>
                  <a:schemeClr val="tx1"/>
                </a:solidFill>
                <a:latin typeface="Times New Roman" panose="02020603050405020304" pitchFamily="18" charset="0"/>
                <a:cs typeface="Times New Roman" panose="02020603050405020304" pitchFamily="18" charset="0"/>
              </a:rPr>
              <a:t>HANDLING OUTLIERS</a:t>
            </a:r>
          </a:p>
          <a:p>
            <a:pPr algn="ct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7DFBB66-B9E0-066B-CD5B-FB6F455945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6917" y="1264430"/>
            <a:ext cx="3636332" cy="1289070"/>
          </a:xfrm>
          <a:prstGeom prst="rect">
            <a:avLst/>
          </a:prstGeom>
        </p:spPr>
      </p:pic>
      <p:pic>
        <p:nvPicPr>
          <p:cNvPr id="5" name="Picture 4">
            <a:extLst>
              <a:ext uri="{FF2B5EF4-FFF2-40B4-BE49-F238E27FC236}">
                <a16:creationId xmlns:a16="http://schemas.microsoft.com/office/drawing/2014/main" id="{490E9BCB-6EAD-5266-C7EC-89ED7AF01E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6916" y="3150219"/>
            <a:ext cx="6971240" cy="3361062"/>
          </a:xfrm>
          <a:prstGeom prst="rect">
            <a:avLst/>
          </a:prstGeom>
        </p:spPr>
      </p:pic>
    </p:spTree>
    <p:extLst>
      <p:ext uri="{BB962C8B-B14F-4D97-AF65-F5344CB8AC3E}">
        <p14:creationId xmlns:p14="http://schemas.microsoft.com/office/powerpoint/2010/main" val="20162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9082452-C86F-91F2-CF1E-BA98CD891C6D}"/>
              </a:ext>
            </a:extLst>
          </p:cNvPr>
          <p:cNvSpPr/>
          <p:nvPr/>
        </p:nvSpPr>
        <p:spPr>
          <a:xfrm>
            <a:off x="1049043" y="440750"/>
            <a:ext cx="5505485" cy="914450"/>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sz="2600" b="1" dirty="0">
              <a:solidFill>
                <a:schemeClr val="tx1"/>
              </a:solidFill>
              <a:latin typeface="Times New Roman" panose="02020603050405020304" pitchFamily="18" charset="0"/>
              <a:cs typeface="Times New Roman" panose="02020603050405020304" pitchFamily="18" charset="0"/>
            </a:endParaRPr>
          </a:p>
          <a:p>
            <a:pPr algn="ctr"/>
            <a:r>
              <a:rPr lang="en-IN" sz="2600" b="1" dirty="0">
                <a:solidFill>
                  <a:schemeClr val="tx1"/>
                </a:solidFill>
                <a:latin typeface="Times New Roman" panose="02020603050405020304" pitchFamily="18" charset="0"/>
                <a:cs typeface="Times New Roman" panose="02020603050405020304" pitchFamily="18" charset="0"/>
              </a:rPr>
              <a:t>BI-VARIATE ANALYSIS</a:t>
            </a:r>
          </a:p>
          <a:p>
            <a:pPr algn="ctr"/>
            <a:endParaRPr lang="en-IN"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08C76FF-F52C-DA98-1CA8-93167034A1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205" y="1655816"/>
            <a:ext cx="6612673" cy="4381090"/>
          </a:xfrm>
          <a:prstGeom prst="rect">
            <a:avLst/>
          </a:prstGeom>
        </p:spPr>
      </p:pic>
    </p:spTree>
    <p:extLst>
      <p:ext uri="{BB962C8B-B14F-4D97-AF65-F5344CB8AC3E}">
        <p14:creationId xmlns:p14="http://schemas.microsoft.com/office/powerpoint/2010/main" val="2912185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5BDAF0-39A7-F95D-4CE8-BD4BD94448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354" y="1194060"/>
            <a:ext cx="7237144" cy="4682633"/>
          </a:xfrm>
          <a:prstGeom prst="rect">
            <a:avLst/>
          </a:prstGeom>
        </p:spPr>
      </p:pic>
    </p:spTree>
    <p:extLst>
      <p:ext uri="{BB962C8B-B14F-4D97-AF65-F5344CB8AC3E}">
        <p14:creationId xmlns:p14="http://schemas.microsoft.com/office/powerpoint/2010/main" val="1001304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62BDB94-0314-E144-4879-E69DEC3EE48C}"/>
              </a:ext>
            </a:extLst>
          </p:cNvPr>
          <p:cNvSpPr/>
          <p:nvPr/>
        </p:nvSpPr>
        <p:spPr>
          <a:xfrm>
            <a:off x="966959" y="346718"/>
            <a:ext cx="5505485" cy="914450"/>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sz="2600" b="1" dirty="0">
              <a:solidFill>
                <a:schemeClr val="tx1"/>
              </a:solidFill>
              <a:latin typeface="Times New Roman" panose="02020603050405020304" pitchFamily="18" charset="0"/>
              <a:cs typeface="Times New Roman" panose="02020603050405020304" pitchFamily="18" charset="0"/>
            </a:endParaRPr>
          </a:p>
          <a:p>
            <a:pPr algn="ctr"/>
            <a:r>
              <a:rPr lang="en-IN" sz="2600" b="1" dirty="0">
                <a:solidFill>
                  <a:schemeClr val="tx1"/>
                </a:solidFill>
                <a:latin typeface="Times New Roman" panose="02020603050405020304" pitchFamily="18" charset="0"/>
                <a:cs typeface="Times New Roman" panose="02020603050405020304" pitchFamily="18" charset="0"/>
              </a:rPr>
              <a:t>CORRELATION ANALYSIS</a:t>
            </a:r>
          </a:p>
          <a:p>
            <a:pPr algn="ct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000F3D7-1900-73DD-0B56-199A40025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959" y="1483798"/>
            <a:ext cx="7592548" cy="5027484"/>
          </a:xfrm>
          <a:prstGeom prst="rect">
            <a:avLst/>
          </a:prstGeom>
        </p:spPr>
      </p:pic>
    </p:spTree>
    <p:extLst>
      <p:ext uri="{BB962C8B-B14F-4D97-AF65-F5344CB8AC3E}">
        <p14:creationId xmlns:p14="http://schemas.microsoft.com/office/powerpoint/2010/main" val="3108276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1D3A4F1-CAE6-6224-B85E-BA9CAC065A48}"/>
              </a:ext>
            </a:extLst>
          </p:cNvPr>
          <p:cNvSpPr/>
          <p:nvPr/>
        </p:nvSpPr>
        <p:spPr>
          <a:xfrm>
            <a:off x="1065462" y="97007"/>
            <a:ext cx="6205133" cy="914450"/>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sz="2600" b="1" dirty="0">
              <a:solidFill>
                <a:schemeClr val="tx1"/>
              </a:solidFill>
              <a:latin typeface="Times New Roman" panose="02020603050405020304" pitchFamily="18" charset="0"/>
              <a:cs typeface="Times New Roman" panose="02020603050405020304" pitchFamily="18" charset="0"/>
            </a:endParaRPr>
          </a:p>
          <a:p>
            <a:pPr algn="ctr"/>
            <a:r>
              <a:rPr lang="en-IN" sz="2600" b="1" dirty="0">
                <a:solidFill>
                  <a:schemeClr val="tx1"/>
                </a:solidFill>
                <a:latin typeface="Times New Roman" panose="02020603050405020304" pitchFamily="18" charset="0"/>
                <a:cs typeface="Times New Roman" panose="02020603050405020304" pitchFamily="18" charset="0"/>
              </a:rPr>
              <a:t>MUTUAL INFORMATION SCORES</a:t>
            </a:r>
          </a:p>
          <a:p>
            <a:pPr algn="ct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BB30827-8E3A-554E-AB4A-6976BAAA7A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8757" y="1371122"/>
            <a:ext cx="5257800" cy="1960386"/>
          </a:xfrm>
          <a:prstGeom prst="rect">
            <a:avLst/>
          </a:prstGeom>
        </p:spPr>
      </p:pic>
      <p:pic>
        <p:nvPicPr>
          <p:cNvPr id="5" name="Picture 4">
            <a:extLst>
              <a:ext uri="{FF2B5EF4-FFF2-40B4-BE49-F238E27FC236}">
                <a16:creationId xmlns:a16="http://schemas.microsoft.com/office/drawing/2014/main" id="{A98B13FC-E2D4-63A7-75B0-E1CAEAC2A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8757" y="3526493"/>
            <a:ext cx="6581946" cy="3096021"/>
          </a:xfrm>
          <a:prstGeom prst="rect">
            <a:avLst/>
          </a:prstGeom>
        </p:spPr>
      </p:pic>
    </p:spTree>
    <p:extLst>
      <p:ext uri="{BB962C8B-B14F-4D97-AF65-F5344CB8AC3E}">
        <p14:creationId xmlns:p14="http://schemas.microsoft.com/office/powerpoint/2010/main" val="390367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EA929E14-1EA8-8DDD-245D-013BD76B94A3}"/>
              </a:ext>
            </a:extLst>
          </p:cNvPr>
          <p:cNvSpPr txBox="1"/>
          <p:nvPr/>
        </p:nvSpPr>
        <p:spPr>
          <a:xfrm>
            <a:off x="1280848" y="2186001"/>
            <a:ext cx="6791733" cy="3416320"/>
          </a:xfrm>
          <a:prstGeom prst="rect">
            <a:avLst/>
          </a:prstGeom>
          <a:noFill/>
        </p:spPr>
        <p:txBody>
          <a:bodyPr wrap="square" rtlCol="0">
            <a:spAutoFit/>
          </a:bodyPr>
          <a:lstStyle/>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Data Understanding &amp; Preprocessing </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Exploratory Data Analysis (EDA) </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Feature Engineering </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Model Training &amp; Evaluation </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Deployment &amp; Future Improvements </a:t>
            </a:r>
          </a:p>
        </p:txBody>
      </p:sp>
      <p:sp>
        <p:nvSpPr>
          <p:cNvPr id="86" name="TextBox 85">
            <a:extLst>
              <a:ext uri="{FF2B5EF4-FFF2-40B4-BE49-F238E27FC236}">
                <a16:creationId xmlns:a16="http://schemas.microsoft.com/office/drawing/2014/main" id="{E6BB6610-6EA2-E04E-6404-70478F842956}"/>
              </a:ext>
            </a:extLst>
          </p:cNvPr>
          <p:cNvSpPr txBox="1"/>
          <p:nvPr/>
        </p:nvSpPr>
        <p:spPr>
          <a:xfrm>
            <a:off x="1145419" y="439486"/>
            <a:ext cx="3036348" cy="1111843"/>
          </a:xfrm>
          <a:prstGeom prst="rect">
            <a:avLst/>
          </a:prstGeom>
          <a:noFill/>
        </p:spPr>
        <p:txBody>
          <a:bodyPr wrap="square">
            <a:spAutoFit/>
          </a:bodyPr>
          <a:lstStyle/>
          <a:p>
            <a:pPr algn="ctr">
              <a:lnSpc>
                <a:spcPts val="9600"/>
              </a:lnSpc>
            </a:pPr>
            <a:r>
              <a:rPr lang="en-US" sz="3200" b="1" spc="-80" dirty="0">
                <a:latin typeface="Times New Roman" panose="02020603050405020304" pitchFamily="18" charset="0"/>
                <a:cs typeface="Times New Roman" panose="02020603050405020304" pitchFamily="18" charset="0"/>
              </a:rPr>
              <a:t>PROCESS</a:t>
            </a:r>
          </a:p>
        </p:txBody>
      </p:sp>
    </p:spTree>
    <p:extLst>
      <p:ext uri="{BB962C8B-B14F-4D97-AF65-F5344CB8AC3E}">
        <p14:creationId xmlns:p14="http://schemas.microsoft.com/office/powerpoint/2010/main" val="3962323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4138B7-ADC4-3794-5CB3-779A99B239CD}"/>
              </a:ext>
            </a:extLst>
          </p:cNvPr>
          <p:cNvSpPr txBox="1"/>
          <p:nvPr/>
        </p:nvSpPr>
        <p:spPr>
          <a:xfrm>
            <a:off x="931127" y="199788"/>
            <a:ext cx="8036650" cy="1489126"/>
          </a:xfrm>
          <a:prstGeom prst="rect">
            <a:avLst/>
          </a:prstGeom>
          <a:noFill/>
        </p:spPr>
        <p:txBody>
          <a:bodyPr wrap="square">
            <a:spAutoFit/>
          </a:bodyPr>
          <a:lstStyle/>
          <a:p>
            <a:pPr marL="0" lvl="0" indent="0">
              <a:lnSpc>
                <a:spcPct val="150000"/>
              </a:lnSpc>
              <a:spcBef>
                <a:spcPct val="0"/>
              </a:spcBef>
            </a:pPr>
            <a:r>
              <a:rPr lang="en-US" sz="2400" b="1" u="none" strike="noStrike" dirty="0">
                <a:latin typeface="Times New Roman" panose="02020603050405020304" pitchFamily="18" charset="0"/>
                <a:ea typeface="Telegraf Bold"/>
                <a:cs typeface="Times New Roman" panose="02020603050405020304" pitchFamily="18" charset="0"/>
                <a:sym typeface="Telegraf Bold"/>
              </a:rPr>
              <a:t>MODEL BUILDING</a:t>
            </a:r>
          </a:p>
          <a:p>
            <a:pPr marL="0" lvl="0" indent="0">
              <a:lnSpc>
                <a:spcPts val="8228"/>
              </a:lnSpc>
              <a:spcBef>
                <a:spcPct val="0"/>
              </a:spcBef>
            </a:pPr>
            <a:r>
              <a:rPr lang="en-US" sz="1800" b="1" u="none" strike="noStrike" dirty="0">
                <a:latin typeface="Times New Roman" panose="02020603050405020304" pitchFamily="18" charset="0"/>
                <a:ea typeface="Telegraf Bold"/>
                <a:cs typeface="Times New Roman" panose="02020603050405020304" pitchFamily="18" charset="0"/>
                <a:sym typeface="Telegraf Bold"/>
              </a:rPr>
              <a:t>SPLITTING DATA INTO FEATURES AND TARGET</a:t>
            </a:r>
          </a:p>
        </p:txBody>
      </p:sp>
      <p:sp>
        <p:nvSpPr>
          <p:cNvPr id="6" name="TextBox 5">
            <a:extLst>
              <a:ext uri="{FF2B5EF4-FFF2-40B4-BE49-F238E27FC236}">
                <a16:creationId xmlns:a16="http://schemas.microsoft.com/office/drawing/2014/main" id="{FFDCB206-DA96-6C56-12CC-F67E6C8CE688}"/>
              </a:ext>
            </a:extLst>
          </p:cNvPr>
          <p:cNvSpPr txBox="1"/>
          <p:nvPr/>
        </p:nvSpPr>
        <p:spPr>
          <a:xfrm>
            <a:off x="931127" y="2059035"/>
            <a:ext cx="7621858" cy="2550955"/>
          </a:xfrm>
          <a:prstGeom prst="rect">
            <a:avLst/>
          </a:prstGeom>
          <a:noFill/>
        </p:spPr>
        <p:txBody>
          <a:bodyPr wrap="square">
            <a:spAutoFit/>
          </a:bodyPr>
          <a:lstStyle/>
          <a:p>
            <a:pPr marL="0" lvl="0" indent="0" algn="just">
              <a:lnSpc>
                <a:spcPts val="5005"/>
              </a:lnSpc>
              <a:spcBef>
                <a:spcPct val="0"/>
              </a:spcBef>
            </a:pPr>
            <a:r>
              <a:rPr lang="en-US" u="none" strike="noStrike" spc="300" dirty="0">
                <a:latin typeface="Times New Roman" panose="02020603050405020304" pitchFamily="18" charset="0"/>
                <a:ea typeface="Comic Sans"/>
                <a:cs typeface="Times New Roman" panose="02020603050405020304" pitchFamily="18" charset="0"/>
                <a:sym typeface="Comic Sans"/>
              </a:rPr>
              <a:t>Why Split Data?</a:t>
            </a:r>
          </a:p>
          <a:p>
            <a:pPr marL="0" lvl="0" indent="0" algn="just">
              <a:lnSpc>
                <a:spcPts val="5005"/>
              </a:lnSpc>
              <a:spcBef>
                <a:spcPct val="0"/>
              </a:spcBef>
            </a:pPr>
            <a:r>
              <a:rPr lang="en-US" u="none" strike="noStrike" spc="300" dirty="0">
                <a:latin typeface="Times New Roman" panose="02020603050405020304" pitchFamily="18" charset="0"/>
                <a:ea typeface="Comic Sans"/>
                <a:cs typeface="Times New Roman" panose="02020603050405020304" pitchFamily="18" charset="0"/>
                <a:sym typeface="Comic Sans"/>
              </a:rPr>
              <a:t>To evaluate model performance on unseen data.</a:t>
            </a:r>
          </a:p>
          <a:p>
            <a:pPr marL="0" lvl="0" indent="0" algn="just">
              <a:lnSpc>
                <a:spcPts val="5005"/>
              </a:lnSpc>
              <a:spcBef>
                <a:spcPct val="0"/>
              </a:spcBef>
            </a:pPr>
            <a:r>
              <a:rPr lang="en-US" u="none" strike="noStrike" spc="300" dirty="0">
                <a:latin typeface="Times New Roman" panose="02020603050405020304" pitchFamily="18" charset="0"/>
                <a:ea typeface="Comic Sans"/>
                <a:cs typeface="Times New Roman" panose="02020603050405020304" pitchFamily="18" charset="0"/>
                <a:sym typeface="Comic Sans"/>
              </a:rPr>
              <a:t>Helps prevent overfitting by ensuring a balanced dataset.</a:t>
            </a:r>
          </a:p>
          <a:p>
            <a:pPr marL="0" lvl="0" indent="0" algn="just">
              <a:lnSpc>
                <a:spcPts val="5005"/>
              </a:lnSpc>
              <a:spcBef>
                <a:spcPct val="0"/>
              </a:spcBef>
            </a:pPr>
            <a:r>
              <a:rPr lang="en-US" u="none" strike="noStrike" spc="300" dirty="0">
                <a:latin typeface="Times New Roman" panose="02020603050405020304" pitchFamily="18" charset="0"/>
                <a:ea typeface="Comic Sans"/>
                <a:cs typeface="Times New Roman" panose="02020603050405020304" pitchFamily="18" charset="0"/>
                <a:sym typeface="Comic Sans"/>
              </a:rPr>
              <a:t>Standard practice: 80% training, 20% testing.</a:t>
            </a:r>
          </a:p>
        </p:txBody>
      </p:sp>
    </p:spTree>
    <p:extLst>
      <p:ext uri="{BB962C8B-B14F-4D97-AF65-F5344CB8AC3E}">
        <p14:creationId xmlns:p14="http://schemas.microsoft.com/office/powerpoint/2010/main" val="3993706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3">
            <a:extLst>
              <a:ext uri="{FF2B5EF4-FFF2-40B4-BE49-F238E27FC236}">
                <a16:creationId xmlns:a16="http://schemas.microsoft.com/office/drawing/2014/main" id="{CFF02B8B-F329-778D-B573-DFDDA48A2D54}"/>
              </a:ext>
            </a:extLst>
          </p:cNvPr>
          <p:cNvSpPr txBox="1"/>
          <p:nvPr/>
        </p:nvSpPr>
        <p:spPr>
          <a:xfrm>
            <a:off x="558447" y="2620827"/>
            <a:ext cx="8027106" cy="2027735"/>
          </a:xfrm>
          <a:prstGeom prst="rect">
            <a:avLst/>
          </a:prstGeom>
        </p:spPr>
        <p:txBody>
          <a:bodyPr wrap="square" lIns="0" tIns="0" rIns="0" bIns="0" rtlCol="0" anchor="t">
            <a:spAutoFit/>
          </a:bodyPr>
          <a:lstStyle/>
          <a:p>
            <a:pPr algn="just">
              <a:lnSpc>
                <a:spcPct val="150000"/>
              </a:lnSpc>
              <a:spcBef>
                <a:spcPct val="0"/>
              </a:spcBef>
            </a:pPr>
            <a:r>
              <a:rPr lang="en-US" spc="300" dirty="0">
                <a:latin typeface="Times New Roman" panose="02020603050405020304" pitchFamily="18" charset="0"/>
                <a:ea typeface="Comic Sans Bold"/>
                <a:cs typeface="Times New Roman" panose="02020603050405020304" pitchFamily="18" charset="0"/>
                <a:sym typeface="Comic Sans Bold"/>
              </a:rPr>
              <a:t>X = </a:t>
            </a:r>
            <a:r>
              <a:rPr lang="en-US" spc="300" dirty="0" err="1">
                <a:latin typeface="Times New Roman" panose="02020603050405020304" pitchFamily="18" charset="0"/>
                <a:ea typeface="Comic Sans Bold"/>
                <a:cs typeface="Times New Roman" panose="02020603050405020304" pitchFamily="18" charset="0"/>
                <a:sym typeface="Comic Sans Bold"/>
              </a:rPr>
              <a:t>df.drop</a:t>
            </a:r>
            <a:r>
              <a:rPr lang="en-US" spc="300" dirty="0">
                <a:latin typeface="Times New Roman" panose="02020603050405020304" pitchFamily="18" charset="0"/>
                <a:ea typeface="Comic Sans Bold"/>
                <a:cs typeface="Times New Roman" panose="02020603050405020304" pitchFamily="18" charset="0"/>
                <a:sym typeface="Comic Sans Bold"/>
              </a:rPr>
              <a:t>(columns=['power-generated']) removes the target column from the dataset, keeping only independent variables.</a:t>
            </a:r>
          </a:p>
          <a:p>
            <a:pPr algn="just">
              <a:lnSpc>
                <a:spcPct val="150000"/>
              </a:lnSpc>
              <a:spcBef>
                <a:spcPct val="0"/>
              </a:spcBef>
            </a:pPr>
            <a:endParaRPr lang="en-US" spc="300" dirty="0">
              <a:latin typeface="Times New Roman" panose="02020603050405020304" pitchFamily="18" charset="0"/>
              <a:ea typeface="Comic Sans Bold"/>
              <a:cs typeface="Times New Roman" panose="02020603050405020304" pitchFamily="18" charset="0"/>
              <a:sym typeface="Comic Sans Bold"/>
            </a:endParaRPr>
          </a:p>
          <a:p>
            <a:pPr algn="just">
              <a:lnSpc>
                <a:spcPct val="150000"/>
              </a:lnSpc>
              <a:spcBef>
                <a:spcPct val="0"/>
              </a:spcBef>
            </a:pPr>
            <a:r>
              <a:rPr lang="en-US" spc="300" dirty="0">
                <a:latin typeface="Times New Roman" panose="02020603050405020304" pitchFamily="18" charset="0"/>
                <a:ea typeface="Comic Sans Bold"/>
                <a:cs typeface="Times New Roman" panose="02020603050405020304" pitchFamily="18" charset="0"/>
                <a:sym typeface="Comic Sans Bold"/>
              </a:rPr>
              <a:t>y = df['power-generated’] stores the dependent variable (what we want to predict).</a:t>
            </a:r>
          </a:p>
        </p:txBody>
      </p:sp>
      <p:sp>
        <p:nvSpPr>
          <p:cNvPr id="8" name="TextBox 4">
            <a:extLst>
              <a:ext uri="{FF2B5EF4-FFF2-40B4-BE49-F238E27FC236}">
                <a16:creationId xmlns:a16="http://schemas.microsoft.com/office/drawing/2014/main" id="{FD075A94-66D2-89F3-4B03-AF16CD6A554E}"/>
              </a:ext>
            </a:extLst>
          </p:cNvPr>
          <p:cNvSpPr txBox="1"/>
          <p:nvPr/>
        </p:nvSpPr>
        <p:spPr>
          <a:xfrm>
            <a:off x="389946" y="1442922"/>
            <a:ext cx="8511738" cy="365741"/>
          </a:xfrm>
          <a:prstGeom prst="rect">
            <a:avLst/>
          </a:prstGeom>
        </p:spPr>
        <p:txBody>
          <a:bodyPr wrap="square" lIns="0" tIns="0" rIns="0" bIns="0" rtlCol="0" anchor="t">
            <a:spAutoFit/>
          </a:bodyPr>
          <a:lstStyle/>
          <a:p>
            <a:pPr marL="0" lvl="0" indent="0" algn="l">
              <a:lnSpc>
                <a:spcPct val="150000"/>
              </a:lnSpc>
              <a:spcBef>
                <a:spcPct val="0"/>
              </a:spcBef>
            </a:pPr>
            <a:r>
              <a:rPr lang="en-US" u="none" strike="noStrike" spc="300" dirty="0">
                <a:latin typeface="Times New Roman" panose="02020603050405020304" pitchFamily="18" charset="0"/>
                <a:ea typeface="Comic Sans Bold"/>
                <a:cs typeface="Times New Roman" panose="02020603050405020304" pitchFamily="18" charset="0"/>
                <a:sym typeface="Comic Sans Bold"/>
              </a:rPr>
              <a:t>The dataset is divided into features (X) and target variable (y).</a:t>
            </a:r>
          </a:p>
        </p:txBody>
      </p:sp>
    </p:spTree>
    <p:extLst>
      <p:ext uri="{BB962C8B-B14F-4D97-AF65-F5344CB8AC3E}">
        <p14:creationId xmlns:p14="http://schemas.microsoft.com/office/powerpoint/2010/main" val="1989137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802C54-F0C6-7844-1CB8-674CB5C94E12}"/>
              </a:ext>
            </a:extLst>
          </p:cNvPr>
          <p:cNvSpPr txBox="1"/>
          <p:nvPr/>
        </p:nvSpPr>
        <p:spPr>
          <a:xfrm>
            <a:off x="697622" y="431131"/>
            <a:ext cx="8549640" cy="3009414"/>
          </a:xfrm>
          <a:prstGeom prst="rect">
            <a:avLst/>
          </a:prstGeom>
          <a:noFill/>
        </p:spPr>
        <p:txBody>
          <a:bodyPr wrap="square">
            <a:spAutoFit/>
          </a:bodyPr>
          <a:lstStyle/>
          <a:p>
            <a:pPr marL="0" lvl="0" indent="0" algn="just">
              <a:lnSpc>
                <a:spcPts val="4651"/>
              </a:lnSpc>
            </a:pPr>
            <a:r>
              <a:rPr lang="en-US" sz="1800" u="none" strike="noStrike" spc="300" dirty="0">
                <a:latin typeface="Times New Roman" panose="02020603050405020304" pitchFamily="18" charset="0"/>
                <a:ea typeface="Comic Sans"/>
                <a:cs typeface="Times New Roman" panose="02020603050405020304" pitchFamily="18" charset="0"/>
                <a:sym typeface="Comic Sans"/>
              </a:rPr>
              <a:t>Training data is used to train the model.</a:t>
            </a:r>
          </a:p>
          <a:p>
            <a:pPr marL="0" lvl="0" indent="0" algn="just">
              <a:lnSpc>
                <a:spcPts val="4651"/>
              </a:lnSpc>
            </a:pPr>
            <a:r>
              <a:rPr lang="en-US" sz="1800" u="none" strike="noStrike" spc="300" dirty="0">
                <a:latin typeface="Times New Roman" panose="02020603050405020304" pitchFamily="18" charset="0"/>
                <a:ea typeface="Comic Sans"/>
                <a:cs typeface="Times New Roman" panose="02020603050405020304" pitchFamily="18" charset="0"/>
                <a:sym typeface="Comic Sans"/>
              </a:rPr>
              <a:t>Testing data is used to evaluate performance.</a:t>
            </a:r>
          </a:p>
          <a:p>
            <a:pPr marL="0" lvl="0" indent="0" algn="just">
              <a:lnSpc>
                <a:spcPts val="4651"/>
              </a:lnSpc>
            </a:pPr>
            <a:r>
              <a:rPr lang="en-US" sz="1800" u="none" strike="noStrike" spc="300" dirty="0" err="1">
                <a:latin typeface="Times New Roman" panose="02020603050405020304" pitchFamily="18" charset="0"/>
                <a:ea typeface="Comic Sans"/>
                <a:cs typeface="Times New Roman" panose="02020603050405020304" pitchFamily="18" charset="0"/>
                <a:sym typeface="Comic Sans"/>
              </a:rPr>
              <a:t>random_state</a:t>
            </a:r>
            <a:r>
              <a:rPr lang="en-US" sz="1800" u="none" strike="noStrike" spc="300" dirty="0">
                <a:latin typeface="Times New Roman" panose="02020603050405020304" pitchFamily="18" charset="0"/>
                <a:ea typeface="Comic Sans"/>
                <a:cs typeface="Times New Roman" panose="02020603050405020304" pitchFamily="18" charset="0"/>
                <a:sym typeface="Comic Sans"/>
              </a:rPr>
              <a:t>=42 ensures reproducibility.</a:t>
            </a:r>
          </a:p>
          <a:p>
            <a:pPr marL="0" lvl="0" indent="0" algn="just">
              <a:lnSpc>
                <a:spcPts val="4651"/>
              </a:lnSpc>
            </a:pPr>
            <a:r>
              <a:rPr lang="en-US" sz="1800" u="none" strike="noStrike" spc="300" dirty="0">
                <a:latin typeface="Times New Roman" panose="02020603050405020304" pitchFamily="18" charset="0"/>
                <a:ea typeface="Comic Sans"/>
                <a:cs typeface="Times New Roman" panose="02020603050405020304" pitchFamily="18" charset="0"/>
                <a:sym typeface="Comic Sans"/>
              </a:rPr>
              <a:t>Common split ratios: 80/20, 70/30, 90/10 (depends on dataset size).</a:t>
            </a:r>
          </a:p>
        </p:txBody>
      </p:sp>
      <p:sp>
        <p:nvSpPr>
          <p:cNvPr id="5" name="Freeform 3">
            <a:extLst>
              <a:ext uri="{FF2B5EF4-FFF2-40B4-BE49-F238E27FC236}">
                <a16:creationId xmlns:a16="http://schemas.microsoft.com/office/drawing/2014/main" id="{13700D6B-2417-4D9E-5756-3F49A0634E67}"/>
              </a:ext>
            </a:extLst>
          </p:cNvPr>
          <p:cNvSpPr/>
          <p:nvPr/>
        </p:nvSpPr>
        <p:spPr>
          <a:xfrm>
            <a:off x="840509" y="3761718"/>
            <a:ext cx="7462981" cy="2665151"/>
          </a:xfrm>
          <a:custGeom>
            <a:avLst/>
            <a:gdLst/>
            <a:ahLst/>
            <a:cxnLst/>
            <a:rect l="l" t="t" r="r" b="b"/>
            <a:pathLst>
              <a:path w="17245354" h="3316191">
                <a:moveTo>
                  <a:pt x="0" y="0"/>
                </a:moveTo>
                <a:lnTo>
                  <a:pt x="17245354" y="0"/>
                </a:lnTo>
                <a:lnTo>
                  <a:pt x="17245354" y="3316190"/>
                </a:lnTo>
                <a:lnTo>
                  <a:pt x="0" y="3316190"/>
                </a:lnTo>
                <a:lnTo>
                  <a:pt x="0" y="0"/>
                </a:lnTo>
                <a:close/>
              </a:path>
            </a:pathLst>
          </a:custGeom>
          <a:blipFill>
            <a:blip r:embed="rId2"/>
            <a:stretch>
              <a:fillRect l="-14751" t="-294064" r="-74291" b="-158922"/>
            </a:stretch>
          </a:blipFill>
        </p:spPr>
      </p:sp>
    </p:spTree>
    <p:extLst>
      <p:ext uri="{BB962C8B-B14F-4D97-AF65-F5344CB8AC3E}">
        <p14:creationId xmlns:p14="http://schemas.microsoft.com/office/powerpoint/2010/main" val="1662518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6E6F45E3-0DE8-A441-8650-12A39C34F0BE}"/>
              </a:ext>
            </a:extLst>
          </p:cNvPr>
          <p:cNvSpPr txBox="1"/>
          <p:nvPr/>
        </p:nvSpPr>
        <p:spPr>
          <a:xfrm>
            <a:off x="850563" y="431388"/>
            <a:ext cx="7009582" cy="858825"/>
          </a:xfrm>
          <a:prstGeom prst="rect">
            <a:avLst/>
          </a:prstGeom>
        </p:spPr>
        <p:txBody>
          <a:bodyPr wrap="square" lIns="0" tIns="0" rIns="0" bIns="0" rtlCol="0" anchor="t">
            <a:spAutoFit/>
          </a:bodyPr>
          <a:lstStyle/>
          <a:p>
            <a:pPr marL="0" lvl="0" indent="0">
              <a:lnSpc>
                <a:spcPts val="8228"/>
              </a:lnSpc>
              <a:spcBef>
                <a:spcPct val="0"/>
              </a:spcBef>
            </a:pPr>
            <a:r>
              <a:rPr lang="en-US" sz="2400" b="1" u="none" strike="noStrike" dirty="0">
                <a:latin typeface="Times New Roman" panose="02020603050405020304" pitchFamily="18" charset="0"/>
                <a:ea typeface="Telegraf Bold"/>
                <a:cs typeface="Times New Roman" panose="02020603050405020304" pitchFamily="18" charset="0"/>
                <a:sym typeface="Telegraf Bold"/>
              </a:rPr>
              <a:t>FEATURE SCALING ON DATASET</a:t>
            </a:r>
          </a:p>
        </p:txBody>
      </p:sp>
      <p:sp>
        <p:nvSpPr>
          <p:cNvPr id="5" name="TextBox 4">
            <a:extLst>
              <a:ext uri="{FF2B5EF4-FFF2-40B4-BE49-F238E27FC236}">
                <a16:creationId xmlns:a16="http://schemas.microsoft.com/office/drawing/2014/main" id="{E8E703CE-443D-9175-2F86-B963A070D9CE}"/>
              </a:ext>
            </a:extLst>
          </p:cNvPr>
          <p:cNvSpPr txBox="1"/>
          <p:nvPr/>
        </p:nvSpPr>
        <p:spPr>
          <a:xfrm>
            <a:off x="710117" y="1716870"/>
            <a:ext cx="7864764" cy="654666"/>
          </a:xfrm>
          <a:prstGeom prst="rect">
            <a:avLst/>
          </a:prstGeom>
          <a:noFill/>
        </p:spPr>
        <p:txBody>
          <a:bodyPr wrap="square">
            <a:spAutoFit/>
          </a:bodyPr>
          <a:lstStyle/>
          <a:p>
            <a:pPr marL="0" lvl="0" indent="0" algn="l">
              <a:lnSpc>
                <a:spcPts val="5335"/>
              </a:lnSpc>
              <a:spcBef>
                <a:spcPct val="0"/>
              </a:spcBef>
            </a:pPr>
            <a:r>
              <a:rPr lang="en-US" sz="1800" u="none" strike="noStrike" spc="300" dirty="0">
                <a:latin typeface="Times New Roman" panose="02020603050405020304" pitchFamily="18" charset="0"/>
                <a:ea typeface="Comic Sans Bold"/>
                <a:cs typeface="Times New Roman" panose="02020603050405020304" pitchFamily="18" charset="0"/>
                <a:sym typeface="Comic Sans Bold"/>
              </a:rPr>
              <a:t>Use </a:t>
            </a:r>
            <a:r>
              <a:rPr lang="en-US" sz="1800" u="none" strike="noStrike" spc="300" dirty="0" err="1">
                <a:latin typeface="Times New Roman" panose="02020603050405020304" pitchFamily="18" charset="0"/>
                <a:ea typeface="Comic Sans Bold"/>
                <a:cs typeface="Times New Roman" panose="02020603050405020304" pitchFamily="18" charset="0"/>
                <a:sym typeface="Comic Sans Bold"/>
              </a:rPr>
              <a:t>StandardScaler</a:t>
            </a:r>
            <a:r>
              <a:rPr lang="en-US" sz="1800" u="none" strike="noStrike" spc="300" dirty="0">
                <a:latin typeface="Times New Roman" panose="02020603050405020304" pitchFamily="18" charset="0"/>
                <a:ea typeface="Comic Sans Bold"/>
                <a:cs typeface="Times New Roman" panose="02020603050405020304" pitchFamily="18" charset="0"/>
                <a:sym typeface="Comic Sans Bold"/>
              </a:rPr>
              <a:t> for Data Normalization</a:t>
            </a:r>
          </a:p>
        </p:txBody>
      </p:sp>
      <p:sp>
        <p:nvSpPr>
          <p:cNvPr id="7" name="TextBox 6">
            <a:extLst>
              <a:ext uri="{FF2B5EF4-FFF2-40B4-BE49-F238E27FC236}">
                <a16:creationId xmlns:a16="http://schemas.microsoft.com/office/drawing/2014/main" id="{1B9CA1B9-F35F-0491-80F7-239CF1529472}"/>
              </a:ext>
            </a:extLst>
          </p:cNvPr>
          <p:cNvSpPr txBox="1"/>
          <p:nvPr/>
        </p:nvSpPr>
        <p:spPr>
          <a:xfrm>
            <a:off x="710117" y="2798194"/>
            <a:ext cx="8145655" cy="2550955"/>
          </a:xfrm>
          <a:prstGeom prst="rect">
            <a:avLst/>
          </a:prstGeom>
          <a:noFill/>
        </p:spPr>
        <p:txBody>
          <a:bodyPr wrap="square">
            <a:spAutoFit/>
          </a:bodyPr>
          <a:lstStyle/>
          <a:p>
            <a:pPr marL="0" lvl="0" indent="0" algn="just">
              <a:lnSpc>
                <a:spcPts val="5005"/>
              </a:lnSpc>
              <a:spcBef>
                <a:spcPct val="0"/>
              </a:spcBef>
            </a:pPr>
            <a:r>
              <a:rPr lang="en-US" sz="1800" u="none" strike="noStrike" spc="300" dirty="0">
                <a:latin typeface="Times New Roman" panose="02020603050405020304" pitchFamily="18" charset="0"/>
                <a:ea typeface="Comic Sans"/>
                <a:cs typeface="Times New Roman" panose="02020603050405020304" pitchFamily="18" charset="0"/>
                <a:sym typeface="Comic Sans"/>
              </a:rPr>
              <a:t>Feature Scaling ensures that all numerical features are on the same scale.</a:t>
            </a:r>
          </a:p>
          <a:p>
            <a:pPr marL="0" lvl="0" indent="0" algn="just">
              <a:lnSpc>
                <a:spcPts val="5005"/>
              </a:lnSpc>
              <a:spcBef>
                <a:spcPct val="0"/>
              </a:spcBef>
            </a:pPr>
            <a:r>
              <a:rPr lang="en-US" sz="1800" u="none" strike="noStrike" spc="300" dirty="0">
                <a:latin typeface="Times New Roman" panose="02020603050405020304" pitchFamily="18" charset="0"/>
                <a:ea typeface="Comic Sans"/>
                <a:cs typeface="Times New Roman" panose="02020603050405020304" pitchFamily="18" charset="0"/>
                <a:sym typeface="Comic Sans"/>
              </a:rPr>
              <a:t>Helps machine learning models converge faster and improve performance.</a:t>
            </a:r>
          </a:p>
        </p:txBody>
      </p:sp>
    </p:spTree>
    <p:extLst>
      <p:ext uri="{BB962C8B-B14F-4D97-AF65-F5344CB8AC3E}">
        <p14:creationId xmlns:p14="http://schemas.microsoft.com/office/powerpoint/2010/main" val="2923938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0E8DA0CF-69CB-D732-4F19-979C65A30D00}"/>
              </a:ext>
            </a:extLst>
          </p:cNvPr>
          <p:cNvSpPr/>
          <p:nvPr/>
        </p:nvSpPr>
        <p:spPr>
          <a:xfrm>
            <a:off x="942109" y="572655"/>
            <a:ext cx="7823200" cy="5809672"/>
          </a:xfrm>
          <a:custGeom>
            <a:avLst/>
            <a:gdLst/>
            <a:ahLst/>
            <a:cxnLst/>
            <a:rect l="l" t="t" r="r" b="b"/>
            <a:pathLst>
              <a:path w="16106437" h="6495383">
                <a:moveTo>
                  <a:pt x="0" y="0"/>
                </a:moveTo>
                <a:lnTo>
                  <a:pt x="16106437" y="0"/>
                </a:lnTo>
                <a:lnTo>
                  <a:pt x="16106437" y="6495383"/>
                </a:lnTo>
                <a:lnTo>
                  <a:pt x="0" y="6495383"/>
                </a:lnTo>
                <a:lnTo>
                  <a:pt x="0" y="0"/>
                </a:lnTo>
                <a:close/>
              </a:path>
            </a:pathLst>
          </a:custGeom>
          <a:blipFill>
            <a:blip r:embed="rId2"/>
            <a:stretch>
              <a:fillRect l="-10310" t="-54980" r="-18619" b="-24852"/>
            </a:stretch>
          </a:blipFill>
        </p:spPr>
      </p:sp>
    </p:spTree>
    <p:extLst>
      <p:ext uri="{BB962C8B-B14F-4D97-AF65-F5344CB8AC3E}">
        <p14:creationId xmlns:p14="http://schemas.microsoft.com/office/powerpoint/2010/main" val="4129231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2F90D7-D9DE-8CD4-15BA-1A8E89A5FE59}"/>
              </a:ext>
            </a:extLst>
          </p:cNvPr>
          <p:cNvSpPr txBox="1"/>
          <p:nvPr/>
        </p:nvSpPr>
        <p:spPr>
          <a:xfrm>
            <a:off x="1076036" y="45824"/>
            <a:ext cx="6340764" cy="933589"/>
          </a:xfrm>
          <a:prstGeom prst="rect">
            <a:avLst/>
          </a:prstGeom>
          <a:noFill/>
        </p:spPr>
        <p:txBody>
          <a:bodyPr wrap="square">
            <a:spAutoFit/>
          </a:bodyPr>
          <a:lstStyle/>
          <a:p>
            <a:pPr marL="0" lvl="0" indent="0">
              <a:lnSpc>
                <a:spcPts val="8228"/>
              </a:lnSpc>
              <a:spcBef>
                <a:spcPct val="0"/>
              </a:spcBef>
            </a:pPr>
            <a:r>
              <a:rPr lang="en-US" sz="1800" b="1" u="none" strike="noStrike" dirty="0">
                <a:latin typeface="Times New Roman" panose="02020603050405020304" pitchFamily="18" charset="0"/>
                <a:ea typeface="Telegraf Bold"/>
                <a:cs typeface="Times New Roman" panose="02020603050405020304" pitchFamily="18" charset="0"/>
                <a:sym typeface="Telegraf Bold"/>
              </a:rPr>
              <a:t>TRAIN A LINEAR REGRESSION MODEL</a:t>
            </a:r>
          </a:p>
        </p:txBody>
      </p:sp>
      <p:sp>
        <p:nvSpPr>
          <p:cNvPr id="6" name="TextBox 5">
            <a:extLst>
              <a:ext uri="{FF2B5EF4-FFF2-40B4-BE49-F238E27FC236}">
                <a16:creationId xmlns:a16="http://schemas.microsoft.com/office/drawing/2014/main" id="{5D44D859-0E6B-6637-2694-1BA2DD0569DF}"/>
              </a:ext>
            </a:extLst>
          </p:cNvPr>
          <p:cNvSpPr txBox="1"/>
          <p:nvPr/>
        </p:nvSpPr>
        <p:spPr>
          <a:xfrm>
            <a:off x="558801" y="1745718"/>
            <a:ext cx="8400472" cy="3366563"/>
          </a:xfrm>
          <a:prstGeom prst="rect">
            <a:avLst/>
          </a:prstGeom>
          <a:noFill/>
        </p:spPr>
        <p:txBody>
          <a:bodyPr wrap="square">
            <a:spAutoFit/>
          </a:bodyPr>
          <a:lstStyle/>
          <a:p>
            <a:pPr algn="just">
              <a:lnSpc>
                <a:spcPct val="150000"/>
              </a:lnSpc>
            </a:pPr>
            <a:r>
              <a:rPr lang="en-US" sz="1800" spc="300" dirty="0">
                <a:latin typeface="Times New Roman" panose="02020603050405020304" pitchFamily="18" charset="0"/>
                <a:ea typeface="Blinker"/>
                <a:cs typeface="Times New Roman" panose="02020603050405020304" pitchFamily="18" charset="0"/>
                <a:sym typeface="Blinker"/>
              </a:rPr>
              <a:t>Linear Regression is a statistical method to model the relationship between independent variables (features) and the dependent variable (target).</a:t>
            </a:r>
          </a:p>
          <a:p>
            <a:pPr algn="just">
              <a:lnSpc>
                <a:spcPct val="150000"/>
              </a:lnSpc>
            </a:pPr>
            <a:endParaRPr lang="en-US" sz="1800" spc="300" dirty="0">
              <a:latin typeface="Times New Roman" panose="02020603050405020304" pitchFamily="18" charset="0"/>
              <a:ea typeface="Blinker"/>
              <a:cs typeface="Times New Roman" panose="02020603050405020304" pitchFamily="18" charset="0"/>
              <a:sym typeface="Blinker"/>
            </a:endParaRPr>
          </a:p>
          <a:p>
            <a:pPr algn="just">
              <a:lnSpc>
                <a:spcPct val="150000"/>
              </a:lnSpc>
            </a:pPr>
            <a:r>
              <a:rPr lang="en-US" sz="1800" spc="300" dirty="0">
                <a:latin typeface="Times New Roman" panose="02020603050405020304" pitchFamily="18" charset="0"/>
                <a:ea typeface="Blinker"/>
                <a:cs typeface="Times New Roman" panose="02020603050405020304" pitchFamily="18" charset="0"/>
                <a:sym typeface="Blinker"/>
              </a:rPr>
              <a:t>The </a:t>
            </a:r>
            <a:r>
              <a:rPr lang="en-US" sz="1800" spc="300" dirty="0" err="1">
                <a:latin typeface="Times New Roman" panose="02020603050405020304" pitchFamily="18" charset="0"/>
                <a:ea typeface="Blinker"/>
                <a:cs typeface="Times New Roman" panose="02020603050405020304" pitchFamily="18" charset="0"/>
                <a:sym typeface="Blinker"/>
              </a:rPr>
              <a:t>LinearRegression</a:t>
            </a:r>
            <a:r>
              <a:rPr lang="en-US" sz="1800" spc="300" dirty="0">
                <a:latin typeface="Times New Roman" panose="02020603050405020304" pitchFamily="18" charset="0"/>
                <a:ea typeface="Blinker"/>
                <a:cs typeface="Times New Roman" panose="02020603050405020304" pitchFamily="18" charset="0"/>
                <a:sym typeface="Blinker"/>
              </a:rPr>
              <a:t>() model learns the best-fit line that minimizes the error between actual and predicted values.</a:t>
            </a:r>
          </a:p>
          <a:p>
            <a:pPr algn="just">
              <a:lnSpc>
                <a:spcPct val="150000"/>
              </a:lnSpc>
            </a:pPr>
            <a:endParaRPr lang="en-US" sz="1800" spc="300" dirty="0">
              <a:latin typeface="Times New Roman" panose="02020603050405020304" pitchFamily="18" charset="0"/>
              <a:ea typeface="Blinker"/>
              <a:cs typeface="Times New Roman" panose="02020603050405020304" pitchFamily="18" charset="0"/>
              <a:sym typeface="Blinker"/>
            </a:endParaRPr>
          </a:p>
          <a:p>
            <a:pPr algn="just">
              <a:lnSpc>
                <a:spcPct val="150000"/>
              </a:lnSpc>
            </a:pPr>
            <a:r>
              <a:rPr lang="en-US" sz="1800" spc="300" dirty="0">
                <a:latin typeface="Times New Roman" panose="02020603050405020304" pitchFamily="18" charset="0"/>
                <a:ea typeface="Blinker"/>
                <a:cs typeface="Times New Roman" panose="02020603050405020304" pitchFamily="18" charset="0"/>
                <a:sym typeface="Blinker"/>
              </a:rPr>
              <a:t>fit(X_train, </a:t>
            </a:r>
            <a:r>
              <a:rPr lang="en-US" sz="1800" spc="300" dirty="0" err="1">
                <a:latin typeface="Times New Roman" panose="02020603050405020304" pitchFamily="18" charset="0"/>
                <a:ea typeface="Blinker"/>
                <a:cs typeface="Times New Roman" panose="02020603050405020304" pitchFamily="18" charset="0"/>
                <a:sym typeface="Blinker"/>
              </a:rPr>
              <a:t>y_train</a:t>
            </a:r>
            <a:r>
              <a:rPr lang="en-US" sz="1800" spc="300" dirty="0">
                <a:latin typeface="Times New Roman" panose="02020603050405020304" pitchFamily="18" charset="0"/>
                <a:ea typeface="Blinker"/>
                <a:cs typeface="Times New Roman" panose="02020603050405020304" pitchFamily="18" charset="0"/>
                <a:sym typeface="Blinker"/>
              </a:rPr>
              <a:t>) trains the model using training data.</a:t>
            </a:r>
          </a:p>
        </p:txBody>
      </p:sp>
    </p:spTree>
    <p:extLst>
      <p:ext uri="{BB962C8B-B14F-4D97-AF65-F5344CB8AC3E}">
        <p14:creationId xmlns:p14="http://schemas.microsoft.com/office/powerpoint/2010/main" val="12090577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7F89438-994B-DB5B-5582-F514A7684B07}"/>
              </a:ext>
            </a:extLst>
          </p:cNvPr>
          <p:cNvSpPr/>
          <p:nvPr/>
        </p:nvSpPr>
        <p:spPr>
          <a:xfrm>
            <a:off x="378690" y="1311564"/>
            <a:ext cx="8562109" cy="4627418"/>
          </a:xfrm>
          <a:custGeom>
            <a:avLst/>
            <a:gdLst/>
            <a:ahLst/>
            <a:cxnLst/>
            <a:rect l="l" t="t" r="r" b="b"/>
            <a:pathLst>
              <a:path w="15920894" h="5344871">
                <a:moveTo>
                  <a:pt x="0" y="0"/>
                </a:moveTo>
                <a:lnTo>
                  <a:pt x="15920894" y="0"/>
                </a:lnTo>
                <a:lnTo>
                  <a:pt x="15920894" y="5344871"/>
                </a:lnTo>
                <a:lnTo>
                  <a:pt x="0" y="5344871"/>
                </a:lnTo>
                <a:lnTo>
                  <a:pt x="0" y="0"/>
                </a:lnTo>
                <a:close/>
              </a:path>
            </a:pathLst>
          </a:custGeom>
          <a:blipFill>
            <a:blip r:embed="rId2"/>
            <a:stretch>
              <a:fillRect l="-24604" t="-188565" r="-156278" b="-182061"/>
            </a:stretch>
          </a:blipFill>
        </p:spPr>
      </p:sp>
    </p:spTree>
    <p:extLst>
      <p:ext uri="{BB962C8B-B14F-4D97-AF65-F5344CB8AC3E}">
        <p14:creationId xmlns:p14="http://schemas.microsoft.com/office/powerpoint/2010/main" val="3934697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F47434-C79D-6879-10B7-A2129CDCE3BA}"/>
              </a:ext>
            </a:extLst>
          </p:cNvPr>
          <p:cNvSpPr txBox="1"/>
          <p:nvPr/>
        </p:nvSpPr>
        <p:spPr>
          <a:xfrm>
            <a:off x="909782" y="329348"/>
            <a:ext cx="6858000" cy="935128"/>
          </a:xfrm>
          <a:prstGeom prst="rect">
            <a:avLst/>
          </a:prstGeom>
          <a:noFill/>
        </p:spPr>
        <p:txBody>
          <a:bodyPr wrap="square">
            <a:spAutoFit/>
          </a:bodyPr>
          <a:lstStyle/>
          <a:p>
            <a:pPr>
              <a:lnSpc>
                <a:spcPts val="8228"/>
              </a:lnSpc>
              <a:spcBef>
                <a:spcPct val="0"/>
              </a:spcBef>
            </a:pPr>
            <a:r>
              <a:rPr lang="en-US" sz="1800" b="1" dirty="0">
                <a:latin typeface="Times New Roman" panose="02020603050405020304" pitchFamily="18" charset="0"/>
                <a:ea typeface="Telegraf Bold"/>
                <a:cs typeface="Times New Roman" panose="02020603050405020304" pitchFamily="18" charset="0"/>
                <a:sym typeface="Telegraf Bold"/>
              </a:rPr>
              <a:t>PREDICTING AND EVALUATING MODEL PERFORMANCE</a:t>
            </a:r>
          </a:p>
        </p:txBody>
      </p:sp>
      <p:sp>
        <p:nvSpPr>
          <p:cNvPr id="6" name="TextBox 5">
            <a:extLst>
              <a:ext uri="{FF2B5EF4-FFF2-40B4-BE49-F238E27FC236}">
                <a16:creationId xmlns:a16="http://schemas.microsoft.com/office/drawing/2014/main" id="{9FC59216-802C-2AA3-B3C8-A4BC933C87AC}"/>
              </a:ext>
            </a:extLst>
          </p:cNvPr>
          <p:cNvSpPr txBox="1"/>
          <p:nvPr/>
        </p:nvSpPr>
        <p:spPr>
          <a:xfrm>
            <a:off x="766618" y="1745718"/>
            <a:ext cx="8109528" cy="3782061"/>
          </a:xfrm>
          <a:prstGeom prst="rect">
            <a:avLst/>
          </a:prstGeom>
          <a:noFill/>
        </p:spPr>
        <p:txBody>
          <a:bodyPr wrap="square">
            <a:spAutoFit/>
          </a:bodyPr>
          <a:lstStyle/>
          <a:p>
            <a:pPr marL="0" lvl="0" indent="0" algn="just">
              <a:lnSpc>
                <a:spcPct val="150000"/>
              </a:lnSpc>
              <a:spcBef>
                <a:spcPct val="0"/>
              </a:spcBef>
            </a:pPr>
            <a:r>
              <a:rPr lang="en-US" sz="1800" u="none" strike="noStrike" spc="300" dirty="0">
                <a:latin typeface="Times New Roman" panose="02020603050405020304" pitchFamily="18" charset="0"/>
                <a:ea typeface="Blinker"/>
                <a:cs typeface="Times New Roman" panose="02020603050405020304" pitchFamily="18" charset="0"/>
                <a:sym typeface="Blinker"/>
              </a:rPr>
              <a:t>Predict on Test Data:</a:t>
            </a:r>
          </a:p>
          <a:p>
            <a:pPr marL="0" lvl="0" indent="0" algn="just">
              <a:lnSpc>
                <a:spcPct val="150000"/>
              </a:lnSpc>
              <a:spcBef>
                <a:spcPct val="0"/>
              </a:spcBef>
            </a:pPr>
            <a:r>
              <a:rPr lang="en-US" sz="1800" u="none" strike="noStrike" spc="300" dirty="0">
                <a:latin typeface="Times New Roman" panose="02020603050405020304" pitchFamily="18" charset="0"/>
                <a:ea typeface="Blinker"/>
                <a:cs typeface="Times New Roman" panose="02020603050405020304" pitchFamily="18" charset="0"/>
                <a:sym typeface="Blinker"/>
              </a:rPr>
              <a:t>Use the trained model (lr_model) to make predictions on the test set (</a:t>
            </a:r>
            <a:r>
              <a:rPr lang="en-US" sz="1800" u="none" strike="noStrike" spc="300" dirty="0" err="1">
                <a:latin typeface="Times New Roman" panose="02020603050405020304" pitchFamily="18" charset="0"/>
                <a:ea typeface="Blinker"/>
                <a:cs typeface="Times New Roman" panose="02020603050405020304" pitchFamily="18" charset="0"/>
                <a:sym typeface="Blinker"/>
              </a:rPr>
              <a:t>X_test</a:t>
            </a:r>
            <a:r>
              <a:rPr lang="en-US" sz="1800" u="none" strike="noStrike" spc="300" dirty="0">
                <a:latin typeface="Times New Roman" panose="02020603050405020304" pitchFamily="18" charset="0"/>
                <a:ea typeface="Blinker"/>
                <a:cs typeface="Times New Roman" panose="02020603050405020304" pitchFamily="18" charset="0"/>
                <a:sym typeface="Blinker"/>
              </a:rPr>
              <a:t>).</a:t>
            </a:r>
          </a:p>
          <a:p>
            <a:pPr marL="0" lvl="0" indent="0" algn="just">
              <a:lnSpc>
                <a:spcPct val="150000"/>
              </a:lnSpc>
              <a:spcBef>
                <a:spcPct val="0"/>
              </a:spcBef>
            </a:pPr>
            <a:r>
              <a:rPr lang="en-US" sz="1800" u="none" strike="noStrike" spc="300" dirty="0">
                <a:latin typeface="Times New Roman" panose="02020603050405020304" pitchFamily="18" charset="0"/>
                <a:ea typeface="Blinker"/>
                <a:cs typeface="Times New Roman" panose="02020603050405020304" pitchFamily="18" charset="0"/>
                <a:sym typeface="Blinker"/>
              </a:rPr>
              <a:t>Store predictions in </a:t>
            </a:r>
            <a:r>
              <a:rPr lang="en-US" sz="1800" u="none" strike="noStrike" spc="300" dirty="0" err="1">
                <a:latin typeface="Times New Roman" panose="02020603050405020304" pitchFamily="18" charset="0"/>
                <a:ea typeface="Blinker"/>
                <a:cs typeface="Times New Roman" panose="02020603050405020304" pitchFamily="18" charset="0"/>
                <a:sym typeface="Blinker"/>
              </a:rPr>
              <a:t>y_pred</a:t>
            </a:r>
            <a:r>
              <a:rPr lang="en-US" sz="1800" u="none" strike="noStrike" spc="300" dirty="0">
                <a:latin typeface="Times New Roman" panose="02020603050405020304" pitchFamily="18" charset="0"/>
                <a:ea typeface="Blinker"/>
                <a:cs typeface="Times New Roman" panose="02020603050405020304" pitchFamily="18" charset="0"/>
                <a:sym typeface="Blinker"/>
              </a:rPr>
              <a:t>.</a:t>
            </a:r>
          </a:p>
          <a:p>
            <a:pPr marL="0" lvl="0" indent="0" algn="just">
              <a:lnSpc>
                <a:spcPct val="150000"/>
              </a:lnSpc>
              <a:spcBef>
                <a:spcPct val="0"/>
              </a:spcBef>
            </a:pPr>
            <a:endParaRPr lang="en-US" sz="1800" u="none" strike="noStrike" spc="300" dirty="0">
              <a:latin typeface="Times New Roman" panose="02020603050405020304" pitchFamily="18" charset="0"/>
              <a:ea typeface="Blinker"/>
              <a:cs typeface="Times New Roman" panose="02020603050405020304" pitchFamily="18" charset="0"/>
              <a:sym typeface="Blinker"/>
            </a:endParaRPr>
          </a:p>
          <a:p>
            <a:pPr marL="0" lvl="0" indent="0" algn="just">
              <a:lnSpc>
                <a:spcPct val="150000"/>
              </a:lnSpc>
              <a:spcBef>
                <a:spcPct val="0"/>
              </a:spcBef>
            </a:pPr>
            <a:r>
              <a:rPr lang="en-US" sz="1800" u="none" strike="noStrike" spc="300" dirty="0">
                <a:latin typeface="Times New Roman" panose="02020603050405020304" pitchFamily="18" charset="0"/>
                <a:ea typeface="Blinker"/>
                <a:cs typeface="Times New Roman" panose="02020603050405020304" pitchFamily="18" charset="0"/>
                <a:sym typeface="Blinker"/>
              </a:rPr>
              <a:t>Calculate Residuals:</a:t>
            </a:r>
          </a:p>
          <a:p>
            <a:pPr marL="0" lvl="0" indent="0" algn="just">
              <a:lnSpc>
                <a:spcPct val="150000"/>
              </a:lnSpc>
              <a:spcBef>
                <a:spcPct val="0"/>
              </a:spcBef>
            </a:pPr>
            <a:r>
              <a:rPr lang="en-US" sz="1800" u="none" strike="noStrike" spc="300" dirty="0">
                <a:latin typeface="Times New Roman" panose="02020603050405020304" pitchFamily="18" charset="0"/>
                <a:ea typeface="Blinker"/>
                <a:cs typeface="Times New Roman" panose="02020603050405020304" pitchFamily="18" charset="0"/>
                <a:sym typeface="Blinker"/>
              </a:rPr>
              <a:t>Residuals are the differences between actual values (</a:t>
            </a:r>
            <a:r>
              <a:rPr lang="en-US" sz="1800" u="none" strike="noStrike" spc="300" dirty="0" err="1">
                <a:latin typeface="Times New Roman" panose="02020603050405020304" pitchFamily="18" charset="0"/>
                <a:ea typeface="Blinker"/>
                <a:cs typeface="Times New Roman" panose="02020603050405020304" pitchFamily="18" charset="0"/>
                <a:sym typeface="Blinker"/>
              </a:rPr>
              <a:t>y_test</a:t>
            </a:r>
            <a:r>
              <a:rPr lang="en-US" sz="1800" u="none" strike="noStrike" spc="300" dirty="0">
                <a:latin typeface="Times New Roman" panose="02020603050405020304" pitchFamily="18" charset="0"/>
                <a:ea typeface="Blinker"/>
                <a:cs typeface="Times New Roman" panose="02020603050405020304" pitchFamily="18" charset="0"/>
                <a:sym typeface="Blinker"/>
              </a:rPr>
              <a:t>) and predicted values (</a:t>
            </a:r>
            <a:r>
              <a:rPr lang="en-US" sz="1800" u="none" strike="noStrike" spc="300" dirty="0" err="1">
                <a:latin typeface="Times New Roman" panose="02020603050405020304" pitchFamily="18" charset="0"/>
                <a:ea typeface="Blinker"/>
                <a:cs typeface="Times New Roman" panose="02020603050405020304" pitchFamily="18" charset="0"/>
                <a:sym typeface="Blinker"/>
              </a:rPr>
              <a:t>y_pred</a:t>
            </a:r>
            <a:r>
              <a:rPr lang="en-US" sz="1800" u="none" strike="noStrike" spc="300" dirty="0">
                <a:latin typeface="Times New Roman" panose="02020603050405020304" pitchFamily="18" charset="0"/>
                <a:ea typeface="Blinker"/>
                <a:cs typeface="Times New Roman" panose="02020603050405020304" pitchFamily="18" charset="0"/>
                <a:sym typeface="Blinker"/>
              </a:rPr>
              <a:t>).</a:t>
            </a:r>
          </a:p>
          <a:p>
            <a:pPr marL="0" lvl="0" indent="0" algn="just">
              <a:lnSpc>
                <a:spcPct val="150000"/>
              </a:lnSpc>
              <a:spcBef>
                <a:spcPct val="0"/>
              </a:spcBef>
            </a:pPr>
            <a:r>
              <a:rPr lang="en-US" sz="1800" u="none" strike="noStrike" spc="300" dirty="0">
                <a:latin typeface="Times New Roman" panose="02020603050405020304" pitchFamily="18" charset="0"/>
                <a:ea typeface="Blinker"/>
                <a:cs typeface="Times New Roman" panose="02020603050405020304" pitchFamily="18" charset="0"/>
                <a:sym typeface="Blinker"/>
              </a:rPr>
              <a:t>Formula: residuals = </a:t>
            </a:r>
            <a:r>
              <a:rPr lang="en-US" sz="1800" u="none" strike="noStrike" spc="300" dirty="0" err="1">
                <a:latin typeface="Times New Roman" panose="02020603050405020304" pitchFamily="18" charset="0"/>
                <a:ea typeface="Blinker"/>
                <a:cs typeface="Times New Roman" panose="02020603050405020304" pitchFamily="18" charset="0"/>
                <a:sym typeface="Blinker"/>
              </a:rPr>
              <a:t>y_test</a:t>
            </a:r>
            <a:r>
              <a:rPr lang="en-US" sz="1800" u="none" strike="noStrike" spc="300" dirty="0">
                <a:latin typeface="Times New Roman" panose="02020603050405020304" pitchFamily="18" charset="0"/>
                <a:ea typeface="Blinker"/>
                <a:cs typeface="Times New Roman" panose="02020603050405020304" pitchFamily="18" charset="0"/>
                <a:sym typeface="Blinker"/>
              </a:rPr>
              <a:t> - </a:t>
            </a:r>
            <a:r>
              <a:rPr lang="en-US" sz="1800" u="none" strike="noStrike" spc="300" dirty="0" err="1">
                <a:latin typeface="Times New Roman" panose="02020603050405020304" pitchFamily="18" charset="0"/>
                <a:ea typeface="Blinker"/>
                <a:cs typeface="Times New Roman" panose="02020603050405020304" pitchFamily="18" charset="0"/>
                <a:sym typeface="Blinker"/>
              </a:rPr>
              <a:t>y_pred</a:t>
            </a:r>
            <a:r>
              <a:rPr lang="en-US" sz="1800" u="none" strike="noStrike" spc="300" dirty="0">
                <a:latin typeface="Times New Roman" panose="02020603050405020304" pitchFamily="18" charset="0"/>
                <a:ea typeface="Blinker"/>
                <a:cs typeface="Times New Roman" panose="02020603050405020304" pitchFamily="18" charset="0"/>
                <a:sym typeface="Blinker"/>
              </a:rPr>
              <a:t>.</a:t>
            </a:r>
          </a:p>
        </p:txBody>
      </p:sp>
    </p:spTree>
    <p:extLst>
      <p:ext uri="{BB962C8B-B14F-4D97-AF65-F5344CB8AC3E}">
        <p14:creationId xmlns:p14="http://schemas.microsoft.com/office/powerpoint/2010/main" val="2971025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3842B732-4331-72E3-467E-9E907BF8DEC8}"/>
              </a:ext>
            </a:extLst>
          </p:cNvPr>
          <p:cNvSpPr/>
          <p:nvPr/>
        </p:nvSpPr>
        <p:spPr>
          <a:xfrm>
            <a:off x="1071418" y="1173016"/>
            <a:ext cx="7329055" cy="4784438"/>
          </a:xfrm>
          <a:custGeom>
            <a:avLst/>
            <a:gdLst/>
            <a:ahLst/>
            <a:cxnLst/>
            <a:rect l="l" t="t" r="r" b="b"/>
            <a:pathLst>
              <a:path w="11793153" h="7192987">
                <a:moveTo>
                  <a:pt x="0" y="0"/>
                </a:moveTo>
                <a:lnTo>
                  <a:pt x="11793152" y="0"/>
                </a:lnTo>
                <a:lnTo>
                  <a:pt x="11793152" y="7192987"/>
                </a:lnTo>
                <a:lnTo>
                  <a:pt x="0" y="7192987"/>
                </a:lnTo>
                <a:lnTo>
                  <a:pt x="0" y="0"/>
                </a:lnTo>
                <a:close/>
              </a:path>
            </a:pathLst>
          </a:custGeom>
          <a:blipFill>
            <a:blip r:embed="rId2"/>
            <a:stretch>
              <a:fillRect l="-24429" t="-75146" r="-154460" b="-82057"/>
            </a:stretch>
          </a:blipFill>
        </p:spPr>
      </p:sp>
    </p:spTree>
    <p:extLst>
      <p:ext uri="{BB962C8B-B14F-4D97-AF65-F5344CB8AC3E}">
        <p14:creationId xmlns:p14="http://schemas.microsoft.com/office/powerpoint/2010/main" val="16909845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26FD5F2B-69F5-8383-FDC3-3BF48D7FF0EF}"/>
              </a:ext>
            </a:extLst>
          </p:cNvPr>
          <p:cNvSpPr/>
          <p:nvPr/>
        </p:nvSpPr>
        <p:spPr>
          <a:xfrm>
            <a:off x="822037" y="1246907"/>
            <a:ext cx="8128000" cy="4599711"/>
          </a:xfrm>
          <a:custGeom>
            <a:avLst/>
            <a:gdLst/>
            <a:ahLst/>
            <a:cxnLst/>
            <a:rect l="l" t="t" r="r" b="b"/>
            <a:pathLst>
              <a:path w="13700802" h="7837084">
                <a:moveTo>
                  <a:pt x="0" y="0"/>
                </a:moveTo>
                <a:lnTo>
                  <a:pt x="13700802" y="0"/>
                </a:lnTo>
                <a:lnTo>
                  <a:pt x="13700802" y="7837084"/>
                </a:lnTo>
                <a:lnTo>
                  <a:pt x="0" y="7837084"/>
                </a:lnTo>
                <a:lnTo>
                  <a:pt x="0" y="0"/>
                </a:lnTo>
                <a:close/>
              </a:path>
            </a:pathLst>
          </a:custGeom>
          <a:blipFill>
            <a:blip r:embed="rId2"/>
            <a:stretch>
              <a:fillRect l="-24463" t="-49788" r="-37361" b="-9344"/>
            </a:stretch>
          </a:blipFill>
        </p:spPr>
      </p:sp>
    </p:spTree>
    <p:extLst>
      <p:ext uri="{BB962C8B-B14F-4D97-AF65-F5344CB8AC3E}">
        <p14:creationId xmlns:p14="http://schemas.microsoft.com/office/powerpoint/2010/main" val="3406640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48458D99-4D6F-1E57-2D20-C88F78EBF355}"/>
              </a:ext>
            </a:extLst>
          </p:cNvPr>
          <p:cNvSpPr txBox="1"/>
          <p:nvPr/>
        </p:nvSpPr>
        <p:spPr>
          <a:xfrm>
            <a:off x="1066800" y="723900"/>
            <a:ext cx="6660776" cy="1043555"/>
          </a:xfrm>
          <a:prstGeom prst="rect">
            <a:avLst/>
          </a:prstGeom>
        </p:spPr>
        <p:txBody>
          <a:bodyPr wrap="square" lIns="0" tIns="0" rIns="0" bIns="0" rtlCol="0" anchor="t">
            <a:spAutoFit/>
          </a:bodyPr>
          <a:lstStyle/>
          <a:p>
            <a:pPr>
              <a:lnSpc>
                <a:spcPts val="9600"/>
              </a:lnSpc>
            </a:pPr>
            <a:r>
              <a:rPr lang="en-US" sz="4000" b="1" spc="-80" dirty="0">
                <a:solidFill>
                  <a:srgbClr val="000000"/>
                </a:solidFill>
                <a:latin typeface="Times New Roman" panose="02020603050405020304" pitchFamily="18" charset="0"/>
                <a:cs typeface="Times New Roman" panose="02020603050405020304" pitchFamily="18" charset="0"/>
              </a:rPr>
              <a:t>Dataset Description</a:t>
            </a:r>
          </a:p>
        </p:txBody>
      </p:sp>
      <p:sp>
        <p:nvSpPr>
          <p:cNvPr id="7" name="TextBox 6">
            <a:extLst>
              <a:ext uri="{FF2B5EF4-FFF2-40B4-BE49-F238E27FC236}">
                <a16:creationId xmlns:a16="http://schemas.microsoft.com/office/drawing/2014/main" id="{57B96D3F-AD4A-1B7F-281E-72DB6E6EDF22}"/>
              </a:ext>
            </a:extLst>
          </p:cNvPr>
          <p:cNvSpPr txBox="1"/>
          <p:nvPr/>
        </p:nvSpPr>
        <p:spPr>
          <a:xfrm>
            <a:off x="959223" y="2198595"/>
            <a:ext cx="7543800" cy="3139321"/>
          </a:xfrm>
          <a:prstGeom prst="rect">
            <a:avLst/>
          </a:prstGeom>
          <a:noFill/>
        </p:spPr>
        <p:txBody>
          <a:bodyPr wrap="square" rtlCol="0">
            <a:spAutoFit/>
          </a:bodyPr>
          <a:lstStyle/>
          <a:p>
            <a:pPr marL="342900" indent="-342900">
              <a:lnSpc>
                <a:spcPct val="200000"/>
              </a:lnSpc>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Dataset:  solarpowergeneration.csv</a:t>
            </a:r>
          </a:p>
          <a:p>
            <a:pPr marL="342900" indent="-342900">
              <a:lnSpc>
                <a:spcPct val="200000"/>
              </a:lnSpc>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Total Rows:  2920</a:t>
            </a:r>
          </a:p>
          <a:p>
            <a:pPr marL="342900" indent="-342900">
              <a:lnSpc>
                <a:spcPct val="200000"/>
              </a:lnSpc>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Total Columns:  10</a:t>
            </a:r>
          </a:p>
          <a:p>
            <a:pPr marL="342900" indent="-342900">
              <a:lnSpc>
                <a:spcPct val="200000"/>
              </a:lnSpc>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Target Variable: Power generated (in Joules per 3 hours)</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2886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9A6B04B-3E3D-1293-25E0-5D0B9D6470F8}"/>
              </a:ext>
            </a:extLst>
          </p:cNvPr>
          <p:cNvSpPr txBox="1"/>
          <p:nvPr/>
        </p:nvSpPr>
        <p:spPr>
          <a:xfrm>
            <a:off x="955963" y="120403"/>
            <a:ext cx="6793345" cy="935128"/>
          </a:xfrm>
          <a:prstGeom prst="rect">
            <a:avLst/>
          </a:prstGeom>
          <a:noFill/>
        </p:spPr>
        <p:txBody>
          <a:bodyPr wrap="square">
            <a:spAutoFit/>
          </a:bodyPr>
          <a:lstStyle/>
          <a:p>
            <a:pPr algn="ctr">
              <a:lnSpc>
                <a:spcPts val="8228"/>
              </a:lnSpc>
              <a:spcBef>
                <a:spcPct val="0"/>
              </a:spcBef>
            </a:pPr>
            <a:r>
              <a:rPr lang="en-US" sz="1800" b="1" dirty="0">
                <a:latin typeface="Times New Roman" panose="02020603050405020304" pitchFamily="18" charset="0"/>
                <a:ea typeface="Telegraf Bold"/>
                <a:cs typeface="Times New Roman" panose="02020603050405020304" pitchFamily="18" charset="0"/>
                <a:sym typeface="Telegraf Bold"/>
              </a:rPr>
              <a:t>CALCULATES KEY REGRESSION EVALUATION METRICS</a:t>
            </a:r>
          </a:p>
        </p:txBody>
      </p:sp>
      <p:sp>
        <p:nvSpPr>
          <p:cNvPr id="6" name="TextBox 5">
            <a:extLst>
              <a:ext uri="{FF2B5EF4-FFF2-40B4-BE49-F238E27FC236}">
                <a16:creationId xmlns:a16="http://schemas.microsoft.com/office/drawing/2014/main" id="{503F1742-4F71-33C4-EF85-662F5F5F2F9C}"/>
              </a:ext>
            </a:extLst>
          </p:cNvPr>
          <p:cNvSpPr txBox="1"/>
          <p:nvPr/>
        </p:nvSpPr>
        <p:spPr>
          <a:xfrm>
            <a:off x="826655" y="1257149"/>
            <a:ext cx="8104909" cy="5028556"/>
          </a:xfrm>
          <a:prstGeom prst="rect">
            <a:avLst/>
          </a:prstGeom>
          <a:noFill/>
        </p:spPr>
        <p:txBody>
          <a:bodyPr wrap="square">
            <a:spAutoFit/>
          </a:bodyPr>
          <a:lstStyle/>
          <a:p>
            <a:pPr marL="0" lvl="0" indent="0" algn="just">
              <a:lnSpc>
                <a:spcPct val="150000"/>
              </a:lnSpc>
              <a:spcBef>
                <a:spcPct val="0"/>
              </a:spcBef>
            </a:pPr>
            <a:r>
              <a:rPr lang="en-US" sz="1800" b="1" u="none" strike="noStrike" spc="300" dirty="0">
                <a:latin typeface="Times New Roman" panose="02020603050405020304" pitchFamily="18" charset="0"/>
                <a:ea typeface="Blinker Bold"/>
                <a:cs typeface="Times New Roman" panose="02020603050405020304" pitchFamily="18" charset="0"/>
                <a:sym typeface="Blinker Bold"/>
              </a:rPr>
              <a:t>MSE (Mean Squared Error)</a:t>
            </a:r>
            <a:r>
              <a:rPr lang="en-US" sz="1800" u="none" strike="noStrike" spc="300" dirty="0">
                <a:latin typeface="Times New Roman" panose="02020603050405020304" pitchFamily="18" charset="0"/>
                <a:ea typeface="Blinker"/>
                <a:cs typeface="Times New Roman" panose="02020603050405020304" pitchFamily="18" charset="0"/>
                <a:sym typeface="Blinker"/>
              </a:rPr>
              <a:t>: Penalizes larger errors, making it sensitive to outliers.</a:t>
            </a:r>
          </a:p>
          <a:p>
            <a:pPr marL="0" lvl="0" indent="0" algn="just">
              <a:lnSpc>
                <a:spcPct val="150000"/>
              </a:lnSpc>
              <a:spcBef>
                <a:spcPct val="0"/>
              </a:spcBef>
            </a:pPr>
            <a:endParaRPr lang="en-US" sz="1800" u="none" strike="noStrike" spc="300" dirty="0">
              <a:latin typeface="Times New Roman" panose="02020603050405020304" pitchFamily="18" charset="0"/>
              <a:ea typeface="Blinker"/>
              <a:cs typeface="Times New Roman" panose="02020603050405020304" pitchFamily="18" charset="0"/>
              <a:sym typeface="Blinker"/>
            </a:endParaRPr>
          </a:p>
          <a:p>
            <a:pPr marL="0" lvl="0" indent="0" algn="just">
              <a:lnSpc>
                <a:spcPct val="150000"/>
              </a:lnSpc>
              <a:spcBef>
                <a:spcPct val="0"/>
              </a:spcBef>
            </a:pPr>
            <a:r>
              <a:rPr lang="en-US" sz="1800" b="1" u="none" strike="noStrike" spc="300" dirty="0">
                <a:latin typeface="Times New Roman" panose="02020603050405020304" pitchFamily="18" charset="0"/>
                <a:ea typeface="Blinker Bold"/>
                <a:cs typeface="Times New Roman" panose="02020603050405020304" pitchFamily="18" charset="0"/>
                <a:sym typeface="Blinker Bold"/>
              </a:rPr>
              <a:t>RMSE (Root Mean Squared Error)</a:t>
            </a:r>
            <a:r>
              <a:rPr lang="en-US" sz="1800" u="none" strike="noStrike" spc="300" dirty="0">
                <a:latin typeface="Times New Roman" panose="02020603050405020304" pitchFamily="18" charset="0"/>
                <a:ea typeface="Blinker"/>
                <a:cs typeface="Times New Roman" panose="02020603050405020304" pitchFamily="18" charset="0"/>
                <a:sym typeface="Blinker"/>
              </a:rPr>
              <a:t>: Interpretable as it has the same units as the target variable.</a:t>
            </a:r>
          </a:p>
          <a:p>
            <a:pPr marL="0" lvl="0" indent="0" algn="just">
              <a:lnSpc>
                <a:spcPct val="150000"/>
              </a:lnSpc>
              <a:spcBef>
                <a:spcPct val="0"/>
              </a:spcBef>
            </a:pPr>
            <a:endParaRPr lang="en-US" sz="1800" u="none" strike="noStrike" spc="300" dirty="0">
              <a:latin typeface="Times New Roman" panose="02020603050405020304" pitchFamily="18" charset="0"/>
              <a:ea typeface="Blinker"/>
              <a:cs typeface="Times New Roman" panose="02020603050405020304" pitchFamily="18" charset="0"/>
              <a:sym typeface="Blinker"/>
            </a:endParaRPr>
          </a:p>
          <a:p>
            <a:pPr marL="0" lvl="0" indent="0" algn="just">
              <a:lnSpc>
                <a:spcPct val="150000"/>
              </a:lnSpc>
              <a:spcBef>
                <a:spcPct val="0"/>
              </a:spcBef>
            </a:pPr>
            <a:r>
              <a:rPr lang="en-US" sz="1800" b="1" u="none" strike="noStrike" spc="300" dirty="0">
                <a:latin typeface="Times New Roman" panose="02020603050405020304" pitchFamily="18" charset="0"/>
                <a:ea typeface="Blinker Bold"/>
                <a:cs typeface="Times New Roman" panose="02020603050405020304" pitchFamily="18" charset="0"/>
                <a:sym typeface="Blinker Bold"/>
              </a:rPr>
              <a:t>MAE (Mean Absolute Error)</a:t>
            </a:r>
            <a:r>
              <a:rPr lang="en-US" sz="1800" u="none" strike="noStrike" spc="300" dirty="0">
                <a:latin typeface="Times New Roman" panose="02020603050405020304" pitchFamily="18" charset="0"/>
                <a:ea typeface="Blinker"/>
                <a:cs typeface="Times New Roman" panose="02020603050405020304" pitchFamily="18" charset="0"/>
                <a:sym typeface="Blinker"/>
              </a:rPr>
              <a:t>: Represents the average absolute error in predictions.</a:t>
            </a:r>
          </a:p>
          <a:p>
            <a:pPr marL="0" lvl="0" indent="0" algn="just">
              <a:lnSpc>
                <a:spcPct val="150000"/>
              </a:lnSpc>
              <a:spcBef>
                <a:spcPct val="0"/>
              </a:spcBef>
            </a:pPr>
            <a:endParaRPr lang="en-US" sz="1800" u="none" strike="noStrike" spc="300" dirty="0">
              <a:latin typeface="Times New Roman" panose="02020603050405020304" pitchFamily="18" charset="0"/>
              <a:ea typeface="Blinker"/>
              <a:cs typeface="Times New Roman" panose="02020603050405020304" pitchFamily="18" charset="0"/>
              <a:sym typeface="Blinker"/>
            </a:endParaRPr>
          </a:p>
          <a:p>
            <a:pPr marL="0" lvl="0" indent="0" algn="just">
              <a:lnSpc>
                <a:spcPct val="150000"/>
              </a:lnSpc>
              <a:spcBef>
                <a:spcPct val="0"/>
              </a:spcBef>
            </a:pPr>
            <a:r>
              <a:rPr lang="en-US" sz="1800" b="1" u="none" strike="noStrike" spc="300" dirty="0">
                <a:latin typeface="Times New Roman" panose="02020603050405020304" pitchFamily="18" charset="0"/>
                <a:ea typeface="Blinker Bold"/>
                <a:cs typeface="Times New Roman" panose="02020603050405020304" pitchFamily="18" charset="0"/>
                <a:sym typeface="Blinker Bold"/>
              </a:rPr>
              <a:t>R-squared</a:t>
            </a:r>
            <a:r>
              <a:rPr lang="en-US" sz="1800" u="none" strike="noStrike" spc="300" dirty="0">
                <a:latin typeface="Times New Roman" panose="02020603050405020304" pitchFamily="18" charset="0"/>
                <a:ea typeface="Blinker"/>
                <a:cs typeface="Times New Roman" panose="02020603050405020304" pitchFamily="18" charset="0"/>
                <a:sym typeface="Blinker"/>
              </a:rPr>
              <a:t>: Measures how much variance in the target variable is explained by the model (closer to 1 indicates a better fit).</a:t>
            </a:r>
          </a:p>
        </p:txBody>
      </p:sp>
    </p:spTree>
    <p:extLst>
      <p:ext uri="{BB962C8B-B14F-4D97-AF65-F5344CB8AC3E}">
        <p14:creationId xmlns:p14="http://schemas.microsoft.com/office/powerpoint/2010/main" val="1169066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E29D8690-59E0-7EE7-C161-4E3282D57AC3}"/>
              </a:ext>
            </a:extLst>
          </p:cNvPr>
          <p:cNvSpPr/>
          <p:nvPr/>
        </p:nvSpPr>
        <p:spPr>
          <a:xfrm>
            <a:off x="701964" y="1071419"/>
            <a:ext cx="8201891" cy="4978399"/>
          </a:xfrm>
          <a:custGeom>
            <a:avLst/>
            <a:gdLst/>
            <a:ahLst/>
            <a:cxnLst/>
            <a:rect l="l" t="t" r="r" b="b"/>
            <a:pathLst>
              <a:path w="14573745" h="7334352">
                <a:moveTo>
                  <a:pt x="0" y="0"/>
                </a:moveTo>
                <a:lnTo>
                  <a:pt x="14573746" y="0"/>
                </a:lnTo>
                <a:lnTo>
                  <a:pt x="14573746" y="7334352"/>
                </a:lnTo>
                <a:lnTo>
                  <a:pt x="0" y="7334352"/>
                </a:lnTo>
                <a:lnTo>
                  <a:pt x="0" y="0"/>
                </a:lnTo>
                <a:close/>
              </a:path>
            </a:pathLst>
          </a:custGeom>
          <a:blipFill>
            <a:blip r:embed="rId2"/>
            <a:stretch>
              <a:fillRect l="-30492" t="-94741" r="-127670" b="-93810"/>
            </a:stretch>
          </a:blipFill>
        </p:spPr>
      </p:sp>
    </p:spTree>
    <p:extLst>
      <p:ext uri="{BB962C8B-B14F-4D97-AF65-F5344CB8AC3E}">
        <p14:creationId xmlns:p14="http://schemas.microsoft.com/office/powerpoint/2010/main" val="23911707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66B1-80BA-FD10-AC08-8E516291E1E1}"/>
              </a:ext>
            </a:extLst>
          </p:cNvPr>
          <p:cNvSpPr>
            <a:spLocks noGrp="1"/>
          </p:cNvSpPr>
          <p:nvPr>
            <p:ph type="title"/>
          </p:nvPr>
        </p:nvSpPr>
        <p:spPr>
          <a:xfrm>
            <a:off x="982133" y="457201"/>
            <a:ext cx="7145867" cy="817417"/>
          </a:xfrm>
        </p:spPr>
        <p:txBody>
          <a:bodyPr>
            <a:normAutofit/>
          </a:bodyPr>
          <a:lstStyle/>
          <a:p>
            <a:r>
              <a:rPr lang="en-US" sz="2400" b="1" dirty="0">
                <a:latin typeface="Times New Roman" panose="02020603050405020304" pitchFamily="18" charset="0"/>
                <a:ea typeface="Telegraf Bold"/>
                <a:cs typeface="Times New Roman" panose="02020603050405020304" pitchFamily="18" charset="0"/>
                <a:sym typeface="Telegraf Bold"/>
              </a:rPr>
              <a:t>TRYING A DIFFERENT MODEL</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28090F2-C0B2-0B9A-FBA1-9EE25171E54B}"/>
              </a:ext>
            </a:extLst>
          </p:cNvPr>
          <p:cNvPicPr>
            <a:picLocks noChangeAspect="1"/>
          </p:cNvPicPr>
          <p:nvPr/>
        </p:nvPicPr>
        <p:blipFill>
          <a:blip r:embed="rId2"/>
          <a:stretch>
            <a:fillRect/>
          </a:stretch>
        </p:blipFill>
        <p:spPr>
          <a:xfrm>
            <a:off x="822036" y="1283854"/>
            <a:ext cx="7832437" cy="4987636"/>
          </a:xfrm>
          <a:prstGeom prst="rect">
            <a:avLst/>
          </a:prstGeom>
        </p:spPr>
      </p:pic>
    </p:spTree>
    <p:extLst>
      <p:ext uri="{BB962C8B-B14F-4D97-AF65-F5344CB8AC3E}">
        <p14:creationId xmlns:p14="http://schemas.microsoft.com/office/powerpoint/2010/main" val="3801863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51C095-8ABB-F7E7-831F-C9D46999B0E6}"/>
              </a:ext>
            </a:extLst>
          </p:cNvPr>
          <p:cNvPicPr>
            <a:picLocks noChangeAspect="1"/>
          </p:cNvPicPr>
          <p:nvPr/>
        </p:nvPicPr>
        <p:blipFill>
          <a:blip r:embed="rId2"/>
          <a:stretch>
            <a:fillRect/>
          </a:stretch>
        </p:blipFill>
        <p:spPr>
          <a:xfrm>
            <a:off x="711201" y="1958109"/>
            <a:ext cx="7887854" cy="4054763"/>
          </a:xfrm>
          <a:prstGeom prst="rect">
            <a:avLst/>
          </a:prstGeom>
        </p:spPr>
      </p:pic>
      <p:sp>
        <p:nvSpPr>
          <p:cNvPr id="5" name="Title 1">
            <a:extLst>
              <a:ext uri="{FF2B5EF4-FFF2-40B4-BE49-F238E27FC236}">
                <a16:creationId xmlns:a16="http://schemas.microsoft.com/office/drawing/2014/main" id="{0E0D5B0D-EE58-1D90-A8C5-3CED0E3D238D}"/>
              </a:ext>
            </a:extLst>
          </p:cNvPr>
          <p:cNvSpPr>
            <a:spLocks noGrp="1"/>
          </p:cNvSpPr>
          <p:nvPr>
            <p:ph type="title"/>
          </p:nvPr>
        </p:nvSpPr>
        <p:spPr>
          <a:xfrm>
            <a:off x="147781" y="1002147"/>
            <a:ext cx="3149601" cy="641926"/>
          </a:xfrm>
        </p:spPr>
        <p:txBody>
          <a:bodyPr>
            <a:normAutofit/>
          </a:bodyPr>
          <a:lstStyle/>
          <a:p>
            <a:r>
              <a:rPr lang="en-US" sz="2400" b="1" dirty="0">
                <a:latin typeface="Times New Roman" panose="02020603050405020304" pitchFamily="18" charset="0"/>
                <a:cs typeface="Times New Roman" panose="02020603050405020304" pitchFamily="18" charset="0"/>
                <a:sym typeface="Telegraf Bold"/>
              </a:rPr>
              <a:t>Output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4176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8946A44-0917-4AEA-A1A8-21CC6C72AFCB}"/>
              </a:ext>
            </a:extLst>
          </p:cNvPr>
          <p:cNvSpPr txBox="1">
            <a:spLocks/>
          </p:cNvSpPr>
          <p:nvPr/>
        </p:nvSpPr>
        <p:spPr>
          <a:xfrm>
            <a:off x="923636" y="510309"/>
            <a:ext cx="7823200" cy="1475508"/>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2000" b="1" dirty="0">
                <a:latin typeface="Times New Roman" panose="02020603050405020304" pitchFamily="18" charset="0"/>
                <a:cs typeface="Times New Roman" panose="02020603050405020304" pitchFamily="18" charset="0"/>
              </a:rPr>
              <a:t>What is Hyperparameter tuning ?	</a:t>
            </a:r>
            <a:r>
              <a:rPr lang="en-US" sz="1800" dirty="0">
                <a:latin typeface="Times New Roman" panose="02020603050405020304" pitchFamily="18" charset="0"/>
                <a:cs typeface="Times New Roman" panose="02020603050405020304" pitchFamily="18" charset="0"/>
              </a:rPr>
              <a:t>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Hyperparameter tuning is the process of selecting the best set of hyperparameters for a machine learning model to improve its performance. In machine learning, hyperparameters are the parameters that are set before training a model and cannot be learned directly from the data.</a:t>
            </a:r>
            <a:endParaRPr lang="en-IN" sz="18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E34C5179-695D-6BC5-8691-5B4800030FD4}"/>
              </a:ext>
            </a:extLst>
          </p:cNvPr>
          <p:cNvSpPr txBox="1">
            <a:spLocks/>
          </p:cNvSpPr>
          <p:nvPr/>
        </p:nvSpPr>
        <p:spPr>
          <a:xfrm rot="10800000" flipV="1">
            <a:off x="840509" y="2198255"/>
            <a:ext cx="8174182" cy="4438071"/>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defTabSz="914400" eaLnBrk="0" fontAlgn="base" hangingPunct="0">
              <a:spcAft>
                <a:spcPct val="0"/>
              </a:spcAft>
            </a:pPr>
            <a:r>
              <a:rPr lang="en-US" sz="1800" b="1" dirty="0">
                <a:latin typeface="Times New Roman" panose="02020603050405020304" pitchFamily="18" charset="0"/>
                <a:cs typeface="Times New Roman" panose="02020603050405020304" pitchFamily="18" charset="0"/>
              </a:rPr>
              <a:t>Why is Hyperparameter Tuning Important?</a:t>
            </a:r>
          </a:p>
          <a:p>
            <a:pPr algn="l" defTabSz="914400" eaLnBrk="0" fontAlgn="base" hangingPunct="0">
              <a:spcAft>
                <a:spcPct val="0"/>
              </a:spcAft>
            </a:pPr>
            <a:endParaRPr lang="en-US" sz="1800" b="1" dirty="0">
              <a:latin typeface="Times New Roman" panose="02020603050405020304" pitchFamily="18" charset="0"/>
              <a:cs typeface="Times New Roman" panose="02020603050405020304" pitchFamily="18" charset="0"/>
            </a:endParaRPr>
          </a:p>
          <a:p>
            <a:pPr marL="285750" indent="-285750" algn="l" defTabSz="914400" eaLnBrk="0" fontAlgn="base" hangingPunct="0">
              <a:spcAft>
                <a:spcPct val="0"/>
              </a:spcAft>
              <a:buFont typeface="Wingdings" panose="05000000000000000000" pitchFamily="2" charset="2"/>
              <a:buChar char="q"/>
            </a:pPr>
            <a:r>
              <a:rPr lang="en-US" altLang="en-US" sz="1800" b="1" dirty="0">
                <a:ln>
                  <a:noFill/>
                </a:ln>
                <a:latin typeface="Times New Roman" panose="02020603050405020304" pitchFamily="18" charset="0"/>
                <a:cs typeface="Times New Roman" panose="02020603050405020304" pitchFamily="18" charset="0"/>
              </a:rPr>
              <a:t>Improves Model Performance</a:t>
            </a:r>
            <a:r>
              <a:rPr lang="en-US" altLang="en-US" sz="1800" dirty="0">
                <a:ln>
                  <a:noFill/>
                </a:ln>
                <a:latin typeface="Times New Roman" panose="02020603050405020304" pitchFamily="18" charset="0"/>
                <a:cs typeface="Times New Roman" panose="02020603050405020304" pitchFamily="18" charset="0"/>
              </a:rPr>
              <a:t>: Machine learning models are sensitive to the settings of hyperparameters. Choosing the right values can significantly improve the model's accuracy, generalization, and ability to make predictions. Poorly chosen hyperparameters can lead to overfitting or underfitting.</a:t>
            </a:r>
          </a:p>
          <a:p>
            <a:pPr marL="285750" indent="-285750" algn="l" defTabSz="914400" eaLnBrk="0" fontAlgn="base" hangingPunct="0">
              <a:spcAft>
                <a:spcPct val="0"/>
              </a:spcAft>
              <a:buFont typeface="Wingdings" panose="05000000000000000000" pitchFamily="2" charset="2"/>
              <a:buChar char="q"/>
            </a:pPr>
            <a:r>
              <a:rPr lang="en-US" altLang="en-US" sz="1800" b="1" dirty="0">
                <a:ln>
                  <a:noFill/>
                </a:ln>
                <a:latin typeface="Times New Roman" panose="02020603050405020304" pitchFamily="18" charset="0"/>
                <a:cs typeface="Times New Roman" panose="02020603050405020304" pitchFamily="18" charset="0"/>
              </a:rPr>
              <a:t>Finds the Optimal Model Configuration</a:t>
            </a:r>
            <a:r>
              <a:rPr lang="en-US" altLang="en-US" sz="1800" dirty="0">
                <a:ln>
                  <a:noFill/>
                </a:ln>
                <a:latin typeface="Times New Roman" panose="02020603050405020304" pitchFamily="18" charset="0"/>
                <a:cs typeface="Times New Roman" panose="02020603050405020304" pitchFamily="18" charset="0"/>
              </a:rPr>
              <a:t>: Every model has a set of hyperparameters that maximize its performance for a given dataset. By tuning the hyperparameters, we can find this optimal configuration.</a:t>
            </a:r>
          </a:p>
          <a:p>
            <a:pPr marL="285750" indent="-285750" algn="l" defTabSz="914400" eaLnBrk="0" fontAlgn="base" hangingPunct="0">
              <a:spcAft>
                <a:spcPct val="0"/>
              </a:spcAft>
              <a:buFont typeface="Wingdings" panose="05000000000000000000" pitchFamily="2" charset="2"/>
              <a:buChar char="q"/>
            </a:pPr>
            <a:r>
              <a:rPr lang="en-US" altLang="en-US" sz="1800" b="1" dirty="0">
                <a:ln>
                  <a:noFill/>
                </a:ln>
                <a:latin typeface="Times New Roman" panose="02020603050405020304" pitchFamily="18" charset="0"/>
                <a:cs typeface="Times New Roman" panose="02020603050405020304" pitchFamily="18" charset="0"/>
              </a:rPr>
              <a:t>Helps Avoid Overfitting or Underfitting</a:t>
            </a:r>
            <a:r>
              <a:rPr lang="en-US" altLang="en-US" sz="1800" dirty="0">
                <a:ln>
                  <a:noFill/>
                </a:ln>
                <a:latin typeface="Times New Roman" panose="02020603050405020304" pitchFamily="18" charset="0"/>
                <a:cs typeface="Times New Roman" panose="02020603050405020304" pitchFamily="18" charset="0"/>
              </a:rPr>
              <a:t>: If hyperparameters like the learning rate or regularization are set incorrectly, the model might either overfit (learning the noise in the data) or underfit (not learning the underlying patterns), leading to poor generalization.</a:t>
            </a:r>
          </a:p>
          <a:p>
            <a:pPr marL="285750" indent="-285750" algn="l" defTabSz="914400" eaLnBrk="0" fontAlgn="base" hangingPunct="0">
              <a:spcAft>
                <a:spcPct val="0"/>
              </a:spcAft>
              <a:buFont typeface="Wingdings" panose="05000000000000000000" pitchFamily="2" charset="2"/>
              <a:buChar char="q"/>
            </a:pPr>
            <a:r>
              <a:rPr lang="en-US" altLang="en-US" sz="1800" b="1" dirty="0">
                <a:ln>
                  <a:noFill/>
                </a:ln>
                <a:latin typeface="Times New Roman" panose="02020603050405020304" pitchFamily="18" charset="0"/>
                <a:cs typeface="Times New Roman" panose="02020603050405020304" pitchFamily="18" charset="0"/>
              </a:rPr>
              <a:t>Fine-Tunes Performance</a:t>
            </a:r>
            <a:r>
              <a:rPr lang="en-US" altLang="en-US" sz="1800" dirty="0">
                <a:ln>
                  <a:noFill/>
                </a:ln>
                <a:latin typeface="Times New Roman" panose="02020603050405020304" pitchFamily="18" charset="0"/>
                <a:cs typeface="Times New Roman" panose="02020603050405020304" pitchFamily="18" charset="0"/>
              </a:rPr>
              <a:t>: While training a model, hyperparameters control the speed, convergence, and behavior of the learning algorithm. Tuning them properly can make the training process faster or more stable.</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2042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7D87-C344-E1EC-38D2-F9E95A9472E0}"/>
              </a:ext>
            </a:extLst>
          </p:cNvPr>
          <p:cNvSpPr>
            <a:spLocks noGrp="1"/>
          </p:cNvSpPr>
          <p:nvPr>
            <p:ph type="title"/>
          </p:nvPr>
        </p:nvSpPr>
        <p:spPr>
          <a:xfrm>
            <a:off x="685347" y="609602"/>
            <a:ext cx="7765321" cy="794326"/>
          </a:xfrm>
        </p:spPr>
        <p:txBody>
          <a:bodyPr>
            <a:normAutofit/>
          </a:bodyPr>
          <a:lstStyle/>
          <a:p>
            <a:pPr algn="l"/>
            <a:r>
              <a:rPr lang="en-US" b="1" dirty="0">
                <a:latin typeface="Times New Roman" panose="02020603050405020304" pitchFamily="18" charset="0"/>
                <a:cs typeface="Times New Roman" panose="02020603050405020304" pitchFamily="18" charset="0"/>
              </a:rPr>
              <a:t>Hyper Parameter Tuning</a:t>
            </a:r>
            <a:endParaRPr lang="en-IN" b="1" dirty="0">
              <a:latin typeface="Times New Roman" panose="02020603050405020304" pitchFamily="18" charset="0"/>
              <a:cs typeface="Times New Roman" panose="02020603050405020304" pitchFamily="18" charset="0"/>
            </a:endParaRPr>
          </a:p>
        </p:txBody>
      </p:sp>
      <p:pic>
        <p:nvPicPr>
          <p:cNvPr id="3" name="Picture 2" descr="Screenshot 2025-03-17 164252.png">
            <a:extLst>
              <a:ext uri="{FF2B5EF4-FFF2-40B4-BE49-F238E27FC236}">
                <a16:creationId xmlns:a16="http://schemas.microsoft.com/office/drawing/2014/main" id="{F74D83DA-FC9D-DE9E-56E4-DA68498897DB}"/>
              </a:ext>
            </a:extLst>
          </p:cNvPr>
          <p:cNvPicPr>
            <a:picLocks noChangeAspect="1"/>
          </p:cNvPicPr>
          <p:nvPr/>
        </p:nvPicPr>
        <p:blipFill>
          <a:blip r:embed="rId2"/>
          <a:stretch>
            <a:fillRect/>
          </a:stretch>
        </p:blipFill>
        <p:spPr>
          <a:xfrm>
            <a:off x="424873" y="2636982"/>
            <a:ext cx="8025795" cy="3439991"/>
          </a:xfrm>
          <a:prstGeom prst="rect">
            <a:avLst/>
          </a:prstGeom>
        </p:spPr>
      </p:pic>
      <p:sp>
        <p:nvSpPr>
          <p:cNvPr id="5" name="TextBox 4">
            <a:extLst>
              <a:ext uri="{FF2B5EF4-FFF2-40B4-BE49-F238E27FC236}">
                <a16:creationId xmlns:a16="http://schemas.microsoft.com/office/drawing/2014/main" id="{E5641C71-E45D-4E95-2D42-AAA907D6B9E7}"/>
              </a:ext>
            </a:extLst>
          </p:cNvPr>
          <p:cNvSpPr txBox="1"/>
          <p:nvPr/>
        </p:nvSpPr>
        <p:spPr>
          <a:xfrm>
            <a:off x="424873" y="1884926"/>
            <a:ext cx="7765321"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sym typeface="Telegraf Bold"/>
              </a:rPr>
              <a:t>Applying Hyper parameter tuning for </a:t>
            </a:r>
            <a:r>
              <a:rPr lang="en-US" b="1" dirty="0" err="1">
                <a:latin typeface="Times New Roman" panose="02020603050405020304" pitchFamily="18" charset="0"/>
                <a:cs typeface="Times New Roman" panose="02020603050405020304" pitchFamily="18" charset="0"/>
                <a:sym typeface="Telegraf Bold"/>
              </a:rPr>
              <a:t>GradientBoostingRegressor</a:t>
            </a:r>
            <a:r>
              <a:rPr lang="en-US" b="1" dirty="0">
                <a:latin typeface="Times New Roman" panose="02020603050405020304" pitchFamily="18" charset="0"/>
                <a:cs typeface="Times New Roman" panose="02020603050405020304" pitchFamily="18" charset="0"/>
                <a:sym typeface="Telegraf Bold"/>
              </a:rPr>
              <a:t>()</a:t>
            </a:r>
            <a:endParaRPr lang="en-IN" dirty="0"/>
          </a:p>
        </p:txBody>
      </p:sp>
    </p:spTree>
    <p:extLst>
      <p:ext uri="{BB962C8B-B14F-4D97-AF65-F5344CB8AC3E}">
        <p14:creationId xmlns:p14="http://schemas.microsoft.com/office/powerpoint/2010/main" val="1270425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B241B-B910-1808-4458-FAB1D797F041}"/>
              </a:ext>
            </a:extLst>
          </p:cNvPr>
          <p:cNvSpPr>
            <a:spLocks noGrp="1"/>
          </p:cNvSpPr>
          <p:nvPr>
            <p:ph type="title"/>
          </p:nvPr>
        </p:nvSpPr>
        <p:spPr>
          <a:xfrm>
            <a:off x="982133" y="457201"/>
            <a:ext cx="7704667" cy="1066799"/>
          </a:xfrm>
        </p:spPr>
        <p:txBody>
          <a:bodyPr>
            <a:noAutofit/>
          </a:bodyPr>
          <a:lstStyle/>
          <a:p>
            <a:pPr algn="just"/>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pipeline</a:t>
            </a:r>
            <a:r>
              <a:rPr lang="en-US" sz="1800" dirty="0">
                <a:latin typeface="Times New Roman" panose="02020603050405020304" pitchFamily="18" charset="0"/>
                <a:cs typeface="Times New Roman" panose="02020603050405020304" pitchFamily="18" charset="0"/>
              </a:rPr>
              <a:t> in machine learning is a sequence of data processing and modeling steps that automate the workflow from data preparation to model training and evaluation. It ensures consistency, reduces errors, and makes the process reproducible.</a:t>
            </a:r>
            <a:endParaRPr lang="en-IN" sz="1800" dirty="0">
              <a:latin typeface="Times New Roman" panose="02020603050405020304" pitchFamily="18" charset="0"/>
              <a:cs typeface="Times New Roman" panose="02020603050405020304" pitchFamily="18" charset="0"/>
            </a:endParaRPr>
          </a:p>
        </p:txBody>
      </p:sp>
      <p:pic>
        <p:nvPicPr>
          <p:cNvPr id="3" name="Picture 2" descr="Screenshot 2025-03-17 164327.png"/>
          <p:cNvPicPr>
            <a:picLocks noChangeAspect="1"/>
          </p:cNvPicPr>
          <p:nvPr/>
        </p:nvPicPr>
        <p:blipFill>
          <a:blip r:embed="rId2"/>
          <a:stretch>
            <a:fillRect/>
          </a:stretch>
        </p:blipFill>
        <p:spPr>
          <a:xfrm>
            <a:off x="1111443" y="1759533"/>
            <a:ext cx="7704666" cy="4641266"/>
          </a:xfrm>
          <a:prstGeom prst="rect">
            <a:avLst/>
          </a:prstGeom>
        </p:spPr>
      </p:pic>
    </p:spTree>
    <p:extLst>
      <p:ext uri="{BB962C8B-B14F-4D97-AF65-F5344CB8AC3E}">
        <p14:creationId xmlns:p14="http://schemas.microsoft.com/office/powerpoint/2010/main" val="30465834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19E9D-4DDC-4347-3C62-E09449B15C9C}"/>
              </a:ext>
            </a:extLst>
          </p:cNvPr>
          <p:cNvSpPr>
            <a:spLocks noGrp="1"/>
          </p:cNvSpPr>
          <p:nvPr>
            <p:ph type="title"/>
          </p:nvPr>
        </p:nvSpPr>
        <p:spPr>
          <a:xfrm>
            <a:off x="825740" y="411481"/>
            <a:ext cx="7723900" cy="1657349"/>
          </a:xfrm>
        </p:spPr>
        <p:txBody>
          <a:bodyPr>
            <a:normAutofit/>
          </a:bodyPr>
          <a:lstStyle/>
          <a:p>
            <a:pPr algn="l"/>
            <a:r>
              <a:rPr lang="en-US" sz="2000" b="1" dirty="0">
                <a:latin typeface="Times New Roman" panose="02020603050405020304" pitchFamily="18" charset="0"/>
                <a:cs typeface="Times New Roman" panose="02020603050405020304" pitchFamily="18" charset="0"/>
              </a:rPr>
              <a:t>Result </a:t>
            </a: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For </a:t>
            </a:r>
            <a:r>
              <a:rPr lang="en-IN" sz="2000" b="1" dirty="0">
                <a:latin typeface="Times New Roman" panose="02020603050405020304" pitchFamily="18" charset="0"/>
                <a:cs typeface="Times New Roman" panose="02020603050405020304" pitchFamily="18" charset="0"/>
              </a:rPr>
              <a:t>Gradient Boosting Regressor Model</a:t>
            </a:r>
          </a:p>
        </p:txBody>
      </p:sp>
      <p:pic>
        <p:nvPicPr>
          <p:cNvPr id="4" name="Picture 3">
            <a:extLst>
              <a:ext uri="{FF2B5EF4-FFF2-40B4-BE49-F238E27FC236}">
                <a16:creationId xmlns:a16="http://schemas.microsoft.com/office/drawing/2014/main" id="{1CA19880-E659-D64B-CF03-B8E67DA8C5AF}"/>
              </a:ext>
            </a:extLst>
          </p:cNvPr>
          <p:cNvPicPr>
            <a:picLocks noChangeAspect="1"/>
          </p:cNvPicPr>
          <p:nvPr/>
        </p:nvPicPr>
        <p:blipFill>
          <a:blip r:embed="rId2"/>
          <a:stretch>
            <a:fillRect/>
          </a:stretch>
        </p:blipFill>
        <p:spPr>
          <a:xfrm>
            <a:off x="678583" y="2654532"/>
            <a:ext cx="8086725" cy="2650836"/>
          </a:xfrm>
          <a:prstGeom prst="rect">
            <a:avLst/>
          </a:prstGeom>
        </p:spPr>
      </p:pic>
    </p:spTree>
    <p:extLst>
      <p:ext uri="{BB962C8B-B14F-4D97-AF65-F5344CB8AC3E}">
        <p14:creationId xmlns:p14="http://schemas.microsoft.com/office/powerpoint/2010/main" val="2306530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FB99-C28E-6C7F-E0E3-8F29914CAC2C}"/>
              </a:ext>
            </a:extLst>
          </p:cNvPr>
          <p:cNvSpPr>
            <a:spLocks noGrp="1"/>
          </p:cNvSpPr>
          <p:nvPr>
            <p:ph type="title"/>
          </p:nvPr>
        </p:nvSpPr>
        <p:spPr/>
        <p:txBody>
          <a:bodyPr>
            <a:normAutofit/>
          </a:bodyPr>
          <a:lstStyle/>
          <a:p>
            <a:pPr algn="just"/>
            <a:r>
              <a:rPr lang="en-US" sz="1800" b="1" dirty="0">
                <a:latin typeface="Times New Roman" panose="02020603050405020304" pitchFamily="18" charset="0"/>
                <a:cs typeface="Times New Roman" panose="02020603050405020304" pitchFamily="18" charset="0"/>
              </a:rPr>
              <a:t>Model deployment </a:t>
            </a:r>
            <a:r>
              <a:rPr lang="en-US" sz="1800" dirty="0">
                <a:latin typeface="Times New Roman" panose="02020603050405020304" pitchFamily="18" charset="0"/>
                <a:cs typeface="Times New Roman" panose="02020603050405020304" pitchFamily="18" charset="0"/>
              </a:rPr>
              <a:t>is the process of taking a trained machine learning model and making it available for use in a real-world application or production environment. This allows the model to make predictions on new, unseen data in real-time or in batch processes.</a:t>
            </a:r>
            <a:endParaRPr lang="en-IN" sz="1800" dirty="0">
              <a:latin typeface="Times New Roman" panose="02020603050405020304" pitchFamily="18" charset="0"/>
              <a:cs typeface="Times New Roman" panose="02020603050405020304" pitchFamily="18" charset="0"/>
            </a:endParaRPr>
          </a:p>
        </p:txBody>
      </p:sp>
      <p:pic>
        <p:nvPicPr>
          <p:cNvPr id="3" name="Picture 2" descr="Screenshot 2025-03-17 164344.png"/>
          <p:cNvPicPr>
            <a:picLocks noChangeAspect="1"/>
          </p:cNvPicPr>
          <p:nvPr/>
        </p:nvPicPr>
        <p:blipFill>
          <a:blip r:embed="rId2"/>
          <a:stretch>
            <a:fillRect/>
          </a:stretch>
        </p:blipFill>
        <p:spPr>
          <a:xfrm>
            <a:off x="982133" y="2259842"/>
            <a:ext cx="6874392" cy="3723992"/>
          </a:xfrm>
          <a:prstGeom prst="rect">
            <a:avLst/>
          </a:prstGeom>
        </p:spPr>
      </p:pic>
    </p:spTree>
    <p:extLst>
      <p:ext uri="{BB962C8B-B14F-4D97-AF65-F5344CB8AC3E}">
        <p14:creationId xmlns:p14="http://schemas.microsoft.com/office/powerpoint/2010/main" val="3860679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4C41B-B73D-BC5B-0C03-10A42C984913}"/>
              </a:ext>
            </a:extLst>
          </p:cNvPr>
          <p:cNvSpPr>
            <a:spLocks noGrp="1"/>
          </p:cNvSpPr>
          <p:nvPr>
            <p:ph type="title"/>
          </p:nvPr>
        </p:nvSpPr>
        <p:spPr>
          <a:xfrm>
            <a:off x="982133" y="457201"/>
            <a:ext cx="7704667" cy="872835"/>
          </a:xfrm>
        </p:spPr>
        <p:txBody>
          <a:bodyPr>
            <a:normAutofit/>
          </a:bodyPr>
          <a:lstStyle/>
          <a:p>
            <a:pPr algn="just"/>
            <a:r>
              <a:rPr lang="en-US" sz="2800" b="1" dirty="0">
                <a:latin typeface="Times New Roman" panose="02020603050405020304" pitchFamily="18" charset="0"/>
                <a:cs typeface="Times New Roman" panose="02020603050405020304" pitchFamily="18" charset="0"/>
              </a:rPr>
              <a:t>Predicter Power Result</a:t>
            </a:r>
            <a:endParaRPr lang="en-IN" sz="2800" b="1" dirty="0">
              <a:latin typeface="Times New Roman" panose="02020603050405020304" pitchFamily="18" charset="0"/>
              <a:cs typeface="Times New Roman" panose="02020603050405020304" pitchFamily="18" charset="0"/>
            </a:endParaRPr>
          </a:p>
        </p:txBody>
      </p:sp>
      <p:pic>
        <p:nvPicPr>
          <p:cNvPr id="3" name="Picture 2" descr="Screenshot 2025-03-17 164544.png"/>
          <p:cNvPicPr>
            <a:picLocks noChangeAspect="1"/>
          </p:cNvPicPr>
          <p:nvPr/>
        </p:nvPicPr>
        <p:blipFill>
          <a:blip r:embed="rId2"/>
          <a:stretch>
            <a:fillRect/>
          </a:stretch>
        </p:blipFill>
        <p:spPr>
          <a:xfrm>
            <a:off x="457200" y="2007195"/>
            <a:ext cx="4225636" cy="4114800"/>
          </a:xfrm>
          <a:prstGeom prst="rect">
            <a:avLst/>
          </a:prstGeom>
        </p:spPr>
      </p:pic>
      <p:pic>
        <p:nvPicPr>
          <p:cNvPr id="4" name="Picture 3" descr="Screenshot 2025-03-17 164555.png">
            <a:extLst>
              <a:ext uri="{FF2B5EF4-FFF2-40B4-BE49-F238E27FC236}">
                <a16:creationId xmlns:a16="http://schemas.microsoft.com/office/drawing/2014/main" id="{83E78740-E6DC-E003-1F50-B928E62208E5}"/>
              </a:ext>
            </a:extLst>
          </p:cNvPr>
          <p:cNvPicPr>
            <a:picLocks noChangeAspect="1"/>
          </p:cNvPicPr>
          <p:nvPr/>
        </p:nvPicPr>
        <p:blipFill>
          <a:blip r:embed="rId3"/>
          <a:stretch>
            <a:fillRect/>
          </a:stretch>
        </p:blipFill>
        <p:spPr>
          <a:xfrm>
            <a:off x="4834466" y="2007195"/>
            <a:ext cx="4225636" cy="4114800"/>
          </a:xfrm>
          <a:prstGeom prst="rect">
            <a:avLst/>
          </a:prstGeom>
        </p:spPr>
      </p:pic>
    </p:spTree>
    <p:extLst>
      <p:ext uri="{BB962C8B-B14F-4D97-AF65-F5344CB8AC3E}">
        <p14:creationId xmlns:p14="http://schemas.microsoft.com/office/powerpoint/2010/main" val="4002495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70BDA2A-62A8-4629-AE42-13FA26D8C1A6}"/>
              </a:ext>
            </a:extLst>
          </p:cNvPr>
          <p:cNvGraphicFramePr/>
          <p:nvPr>
            <p:extLst>
              <p:ext uri="{D42A27DB-BD31-4B8C-83A1-F6EECF244321}">
                <p14:modId xmlns:p14="http://schemas.microsoft.com/office/powerpoint/2010/main" val="359099358"/>
              </p:ext>
            </p:extLst>
          </p:nvPr>
        </p:nvGraphicFramePr>
        <p:xfrm>
          <a:off x="1052187" y="601249"/>
          <a:ext cx="7327726" cy="59021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64780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7E904C-3C3F-BB43-4680-019C86B944D7}"/>
              </a:ext>
            </a:extLst>
          </p:cNvPr>
          <p:cNvSpPr>
            <a:spLocks noGrp="1"/>
          </p:cNvSpPr>
          <p:nvPr>
            <p:ph type="title"/>
          </p:nvPr>
        </p:nvSpPr>
        <p:spPr>
          <a:xfrm>
            <a:off x="982132" y="2194562"/>
            <a:ext cx="7704667" cy="1981200"/>
          </a:xfrm>
        </p:spPr>
        <p:txBody>
          <a:bodyPr>
            <a:normAutofit/>
          </a:bodyPr>
          <a:lstStyle/>
          <a:p>
            <a:r>
              <a:rPr lang="en-US" sz="7200" b="1" dirty="0">
                <a:latin typeface="Times New Roman" panose="02020603050405020304" pitchFamily="18" charset="0"/>
                <a:cs typeface="Times New Roman" panose="02020603050405020304" pitchFamily="18" charset="0"/>
              </a:rPr>
              <a:t>Thank You</a:t>
            </a:r>
            <a:endParaRPr lang="en-IN"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87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599A6-7FBC-9848-3752-AC0CCB6AD6D1}"/>
              </a:ext>
            </a:extLst>
          </p:cNvPr>
          <p:cNvSpPr>
            <a:spLocks noGrp="1"/>
          </p:cNvSpPr>
          <p:nvPr>
            <p:ph type="title"/>
          </p:nvPr>
        </p:nvSpPr>
        <p:spPr>
          <a:xfrm>
            <a:off x="874557" y="-98611"/>
            <a:ext cx="7704667" cy="1981200"/>
          </a:xfrm>
        </p:spPr>
        <p:txBody>
          <a:bodyPr>
            <a:noAutofit/>
          </a:bodyPr>
          <a:lstStyle/>
          <a:p>
            <a:r>
              <a:rPr lang="en-IN" sz="2800" b="1" dirty="0">
                <a:latin typeface="Times New Roman" panose="02020603050405020304" pitchFamily="18" charset="0"/>
                <a:cs typeface="Times New Roman" panose="02020603050405020304" pitchFamily="18" charset="0"/>
              </a:rPr>
              <a:t>EXPLORATORY DATA ANALYSIS (EDA)</a:t>
            </a:r>
            <a:endParaRPr lang="en-IN" sz="2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A826C48-D89B-569C-56F2-1CE9FBFEFD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694" y="1882588"/>
            <a:ext cx="6938681" cy="4034117"/>
          </a:xfrm>
          <a:prstGeom prst="rect">
            <a:avLst/>
          </a:prstGeom>
        </p:spPr>
      </p:pic>
    </p:spTree>
    <p:extLst>
      <p:ext uri="{BB962C8B-B14F-4D97-AF65-F5344CB8AC3E}">
        <p14:creationId xmlns:p14="http://schemas.microsoft.com/office/powerpoint/2010/main" val="3519867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60F7EFA-67A9-465B-C26B-F1BA1B644E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635" y="856612"/>
            <a:ext cx="2621955" cy="3631524"/>
          </a:xfrm>
          <a:prstGeom prst="rect">
            <a:avLst/>
          </a:prstGeom>
        </p:spPr>
      </p:pic>
      <p:pic>
        <p:nvPicPr>
          <p:cNvPr id="4" name="Picture 3">
            <a:extLst>
              <a:ext uri="{FF2B5EF4-FFF2-40B4-BE49-F238E27FC236}">
                <a16:creationId xmlns:a16="http://schemas.microsoft.com/office/drawing/2014/main" id="{9FC32017-EA52-AF6C-527C-E0C01D874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37824" y="862796"/>
            <a:ext cx="4184198" cy="3625340"/>
          </a:xfrm>
          <a:prstGeom prst="rect">
            <a:avLst/>
          </a:prstGeom>
        </p:spPr>
      </p:pic>
      <p:sp>
        <p:nvSpPr>
          <p:cNvPr id="5" name="Rectangle: Rounded Corners 4">
            <a:extLst>
              <a:ext uri="{FF2B5EF4-FFF2-40B4-BE49-F238E27FC236}">
                <a16:creationId xmlns:a16="http://schemas.microsoft.com/office/drawing/2014/main" id="{BA83CBC7-777A-ABDC-A0FA-6EF6AF90253E}"/>
              </a:ext>
            </a:extLst>
          </p:cNvPr>
          <p:cNvSpPr/>
          <p:nvPr/>
        </p:nvSpPr>
        <p:spPr>
          <a:xfrm>
            <a:off x="594379" y="4758418"/>
            <a:ext cx="3620466" cy="914450"/>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lIns="91440" tIns="45720" rIns="91440" bIns="45720" rtlCol="0" anchor="ctr"/>
          <a:lstStyle/>
          <a:p>
            <a:pPr algn="ctr"/>
            <a:endParaRPr lang="en-IN" sz="2600" dirty="0">
              <a:solidFill>
                <a:schemeClr val="tx1"/>
              </a:solidFill>
              <a:latin typeface="Times New Roman" panose="02020603050405020304" pitchFamily="18" charset="0"/>
              <a:cs typeface="Times New Roman" panose="02020603050405020304" pitchFamily="18" charset="0"/>
            </a:endParaRPr>
          </a:p>
          <a:p>
            <a:pPr algn="ctr"/>
            <a:r>
              <a:rPr lang="en-IN" sz="2600" dirty="0">
                <a:solidFill>
                  <a:schemeClr val="tx1"/>
                </a:solidFill>
                <a:latin typeface="Times New Roman" panose="02020603050405020304" pitchFamily="18" charset="0"/>
                <a:cs typeface="Times New Roman" panose="02020603050405020304" pitchFamily="18" charset="0"/>
              </a:rPr>
              <a:t>BEFORE HANDLING MISSING VALUES</a:t>
            </a:r>
          </a:p>
          <a:p>
            <a:pPr algn="ctr"/>
            <a:endParaRPr lang="en-IN" dirty="0">
              <a:solidFill>
                <a:schemeClr val="tx1"/>
              </a:solidFill>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14EF182D-1D71-E330-E702-1B9199BC717A}"/>
              </a:ext>
            </a:extLst>
          </p:cNvPr>
          <p:cNvSpPr/>
          <p:nvPr/>
        </p:nvSpPr>
        <p:spPr>
          <a:xfrm>
            <a:off x="4981910" y="4758418"/>
            <a:ext cx="3567711" cy="914450"/>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sz="2600" dirty="0">
              <a:solidFill>
                <a:schemeClr val="tx1"/>
              </a:solidFill>
              <a:latin typeface="Times New Roman" panose="02020603050405020304" pitchFamily="18" charset="0"/>
              <a:cs typeface="Times New Roman" panose="02020603050405020304" pitchFamily="18" charset="0"/>
            </a:endParaRPr>
          </a:p>
          <a:p>
            <a:pPr algn="ctr"/>
            <a:r>
              <a:rPr lang="en-IN" sz="2600" dirty="0">
                <a:solidFill>
                  <a:schemeClr val="tx1"/>
                </a:solidFill>
                <a:latin typeface="Times New Roman" panose="02020603050405020304" pitchFamily="18" charset="0"/>
                <a:cs typeface="Times New Roman" panose="02020603050405020304" pitchFamily="18" charset="0"/>
              </a:rPr>
              <a:t>AFTER HANDLING  MISSING VALUES</a:t>
            </a:r>
          </a:p>
          <a:p>
            <a:pPr algn="ct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5718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1F238BCD-D32A-072D-B2FB-AD5DEC50D37B}"/>
              </a:ext>
            </a:extLst>
          </p:cNvPr>
          <p:cNvSpPr/>
          <p:nvPr/>
        </p:nvSpPr>
        <p:spPr>
          <a:xfrm>
            <a:off x="867391" y="752984"/>
            <a:ext cx="5265780" cy="523716"/>
          </a:xfrm>
          <a:prstGeom prst="round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IN" sz="2600" b="1" dirty="0">
              <a:solidFill>
                <a:schemeClr val="tx1"/>
              </a:solidFill>
              <a:latin typeface="Times New Roman" panose="02020603050405020304" pitchFamily="18" charset="0"/>
              <a:cs typeface="Times New Roman" panose="02020603050405020304" pitchFamily="18" charset="0"/>
            </a:endParaRPr>
          </a:p>
          <a:p>
            <a:pPr algn="ctr"/>
            <a:r>
              <a:rPr lang="en-IN" sz="2600" b="1" dirty="0">
                <a:solidFill>
                  <a:schemeClr val="tx1"/>
                </a:solidFill>
                <a:latin typeface="Times New Roman" panose="02020603050405020304" pitchFamily="18" charset="0"/>
                <a:cs typeface="Times New Roman" panose="02020603050405020304" pitchFamily="18" charset="0"/>
              </a:rPr>
              <a:t>UNI-VARIATE ANALYSIS</a:t>
            </a:r>
          </a:p>
          <a:p>
            <a:pPr algn="ct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811D04F-B162-D7DA-9B7F-A1F90B91B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691" y="1895707"/>
            <a:ext cx="8148308" cy="4390881"/>
          </a:xfrm>
          <a:prstGeom prst="rect">
            <a:avLst/>
          </a:prstGeom>
        </p:spPr>
      </p:pic>
    </p:spTree>
    <p:extLst>
      <p:ext uri="{BB962C8B-B14F-4D97-AF65-F5344CB8AC3E}">
        <p14:creationId xmlns:p14="http://schemas.microsoft.com/office/powerpoint/2010/main" val="1895333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9E9C6D-9C12-7868-E076-75A0057E0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377" y="1237787"/>
            <a:ext cx="8051180" cy="4973444"/>
          </a:xfrm>
          <a:prstGeom prst="rect">
            <a:avLst/>
          </a:prstGeom>
        </p:spPr>
      </p:pic>
    </p:spTree>
    <p:extLst>
      <p:ext uri="{BB962C8B-B14F-4D97-AF65-F5344CB8AC3E}">
        <p14:creationId xmlns:p14="http://schemas.microsoft.com/office/powerpoint/2010/main" val="3900523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E040B4-2ADA-2A6F-4732-4FA2B4EA7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7131" y="1116024"/>
            <a:ext cx="8040030" cy="4883332"/>
          </a:xfrm>
          <a:prstGeom prst="rect">
            <a:avLst/>
          </a:prstGeom>
        </p:spPr>
      </p:pic>
    </p:spTree>
    <p:extLst>
      <p:ext uri="{BB962C8B-B14F-4D97-AF65-F5344CB8AC3E}">
        <p14:creationId xmlns:p14="http://schemas.microsoft.com/office/powerpoint/2010/main" val="7334661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emplate>TM03457496[[fn=Parallax]]</Template>
  <TotalTime>113</TotalTime>
  <Words>842</Words>
  <Application>Microsoft Office PowerPoint</Application>
  <PresentationFormat>On-screen Show (4:3)</PresentationFormat>
  <Paragraphs>101</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Corbel</vt:lpstr>
      <vt:lpstr>Times New Roman</vt:lpstr>
      <vt:lpstr>Wingdings</vt:lpstr>
      <vt:lpstr>Parallax</vt:lpstr>
      <vt:lpstr>Solar Power Generation Prediction </vt:lpstr>
      <vt:lpstr>PowerPoint Presentation</vt:lpstr>
      <vt:lpstr>PowerPoint Presentation</vt:lpstr>
      <vt:lpstr>PowerPoint Presentation</vt:lpstr>
      <vt:lpstr>EXPLORATORY DATA ANALYSIS (EDA)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TRYING A DIFFERENT MODEL</vt:lpstr>
      <vt:lpstr>Output</vt:lpstr>
      <vt:lpstr>PowerPoint Presentation</vt:lpstr>
      <vt:lpstr>Hyper Parameter Tuning</vt:lpstr>
      <vt:lpstr>A pipeline in machine learning is a sequence of data processing and modeling steps that automate the workflow from data preparation to model training and evaluation. It ensures consistency, reduces errors, and makes the process reproducible.</vt:lpstr>
      <vt:lpstr>Result    For Gradient Boosting Regressor Model</vt:lpstr>
      <vt:lpstr>Model deployment is the process of taking a trained machine learning model and making it available for use in a real-world application or production environment. This allows the model to make predictions on new, unseen data in real-time or in batch processes.</vt:lpstr>
      <vt:lpstr>Predicter Power Result</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brahma nanda</dc:creator>
  <cp:keywords/>
  <dc:description>generated using python-pptx</dc:description>
  <cp:lastModifiedBy>Darshan S</cp:lastModifiedBy>
  <cp:revision>3</cp:revision>
  <dcterms:created xsi:type="dcterms:W3CDTF">2013-01-27T09:14:16Z</dcterms:created>
  <dcterms:modified xsi:type="dcterms:W3CDTF">2025-03-26T04:25:43Z</dcterms:modified>
  <cp:category/>
</cp:coreProperties>
</file>