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1"/>
  </p:sldMasterIdLst>
  <p:sldIdLst>
    <p:sldId id="262" r:id="rId2"/>
    <p:sldId id="303" r:id="rId3"/>
    <p:sldId id="305" r:id="rId4"/>
    <p:sldId id="272" r:id="rId5"/>
    <p:sldId id="271" r:id="rId6"/>
    <p:sldId id="273" r:id="rId7"/>
    <p:sldId id="306" r:id="rId8"/>
    <p:sldId id="274"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90" r:id="rId23"/>
    <p:sldId id="294" r:id="rId24"/>
    <p:sldId id="296" r:id="rId25"/>
    <p:sldId id="299" r:id="rId26"/>
    <p:sldId id="301" r:id="rId27"/>
    <p:sldId id="302" r:id="rId28"/>
    <p:sldId id="264" r:id="rId29"/>
    <p:sldId id="269" r:id="rId30"/>
    <p:sldId id="267" r:id="rId31"/>
    <p:sldId id="268" r:id="rId32"/>
    <p:sldId id="307" r:id="rId33"/>
    <p:sldId id="308" r:id="rId34"/>
    <p:sldId id="309" r:id="rId35"/>
    <p:sldId id="27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9" d="100"/>
          <a:sy n="69" d="100"/>
        </p:scale>
        <p:origin x="120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5885A-FB1B-433D-868B-649C01BB101F}" type="doc">
      <dgm:prSet loTypeId="urn:microsoft.com/office/officeart/2005/8/layout/radial1" loCatId="cycle" qsTypeId="urn:microsoft.com/office/officeart/2005/8/quickstyle/simple1" qsCatId="simple" csTypeId="urn:microsoft.com/office/officeart/2005/8/colors/colorful3" csCatId="colorful" phldr="1"/>
      <dgm:spPr/>
      <dgm:t>
        <a:bodyPr/>
        <a:lstStyle/>
        <a:p>
          <a:endParaRPr lang="en-IN"/>
        </a:p>
      </dgm:t>
    </dgm:pt>
    <dgm:pt modelId="{7255D07A-359F-4CBF-8C68-02C3BC3C7379}">
      <dgm:prSet phldrT="[Text]"/>
      <dgm:spPr/>
      <dgm:t>
        <a:bodyPr/>
        <a:lstStyle/>
        <a:p>
          <a:r>
            <a:rPr lang="en-IN"/>
            <a:t>Features</a:t>
          </a:r>
        </a:p>
      </dgm:t>
    </dgm:pt>
    <dgm:pt modelId="{5A5EB07A-C94C-4284-A12F-5D5854744347}" type="parTrans" cxnId="{8A354259-8134-4179-A047-FEFAFCED8BE0}">
      <dgm:prSet/>
      <dgm:spPr/>
      <dgm:t>
        <a:bodyPr/>
        <a:lstStyle/>
        <a:p>
          <a:endParaRPr lang="en-IN"/>
        </a:p>
      </dgm:t>
    </dgm:pt>
    <dgm:pt modelId="{5C6346BE-6D39-4BAF-9EEC-4D3A217F0B5D}" type="sibTrans" cxnId="{8A354259-8134-4179-A047-FEFAFCED8BE0}">
      <dgm:prSet/>
      <dgm:spPr/>
      <dgm:t>
        <a:bodyPr/>
        <a:lstStyle/>
        <a:p>
          <a:endParaRPr lang="en-IN"/>
        </a:p>
      </dgm:t>
    </dgm:pt>
    <dgm:pt modelId="{5F6B4558-5BC7-46C2-8E52-55118ACE5F78}">
      <dgm:prSet phldrT="[Text]" custT="1"/>
      <dgm:spPr/>
      <dgm:t>
        <a:bodyPr/>
        <a:lstStyle/>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Distance to solar noon</a:t>
          </a:r>
          <a:endParaRPr lang="en-IN" sz="1200" dirty="0">
            <a:latin typeface="Times New Roman" panose="02020603050405020304" pitchFamily="18" charset="0"/>
            <a:cs typeface="Times New Roman" panose="02020603050405020304" pitchFamily="18" charset="0"/>
          </a:endParaRPr>
        </a:p>
      </dgm:t>
    </dgm:pt>
    <dgm:pt modelId="{7FBE6E82-50A8-4994-8B9D-236D380185D5}" type="parTrans" cxnId="{71A43C45-1809-46AC-AAC4-864BE8544B65}">
      <dgm:prSet/>
      <dgm:spPr/>
      <dgm:t>
        <a:bodyPr/>
        <a:lstStyle/>
        <a:p>
          <a:endParaRPr lang="en-IN"/>
        </a:p>
      </dgm:t>
    </dgm:pt>
    <dgm:pt modelId="{6B07295B-C2DF-48E3-85A9-4870EFBC83ED}" type="sibTrans" cxnId="{71A43C45-1809-46AC-AAC4-864BE8544B65}">
      <dgm:prSet/>
      <dgm:spPr/>
      <dgm:t>
        <a:bodyPr/>
        <a:lstStyle/>
        <a:p>
          <a:endParaRPr lang="en-IN"/>
        </a:p>
      </dgm:t>
    </dgm:pt>
    <dgm:pt modelId="{7955F830-3F04-4F3B-A9A2-46FB8F458392}">
      <dgm:prSet phldrT="[Text]"/>
      <dgm:spPr/>
      <dgm:t>
        <a:bodyPr/>
        <a:lstStyle/>
        <a:p>
          <a:r>
            <a:rPr lang="en-IN"/>
            <a:t>Average Wind Speed</a:t>
          </a:r>
        </a:p>
      </dgm:t>
    </dgm:pt>
    <dgm:pt modelId="{1D61CE9E-6AC0-441B-BB90-B7CBE7368E57}" type="parTrans" cxnId="{7C5F03CB-C031-4D9B-8EFD-09B7F23A898E}">
      <dgm:prSet/>
      <dgm:spPr/>
      <dgm:t>
        <a:bodyPr/>
        <a:lstStyle/>
        <a:p>
          <a:endParaRPr lang="en-IN"/>
        </a:p>
      </dgm:t>
    </dgm:pt>
    <dgm:pt modelId="{34287683-F80C-4475-9A48-29320B60F695}" type="sibTrans" cxnId="{7C5F03CB-C031-4D9B-8EFD-09B7F23A898E}">
      <dgm:prSet/>
      <dgm:spPr/>
      <dgm:t>
        <a:bodyPr/>
        <a:lstStyle/>
        <a:p>
          <a:endParaRPr lang="en-IN"/>
        </a:p>
      </dgm:t>
    </dgm:pt>
    <dgm:pt modelId="{17E9F0A1-BF20-49F5-8329-BD2207E0C920}">
      <dgm:prSet phldrT="[Text]"/>
      <dgm:spPr/>
      <dgm:t>
        <a:bodyPr/>
        <a:lstStyle/>
        <a:p>
          <a:r>
            <a:rPr lang="en-IN"/>
            <a:t>Average Pressure</a:t>
          </a:r>
        </a:p>
      </dgm:t>
    </dgm:pt>
    <dgm:pt modelId="{EAAD9491-A84D-4A40-9D2D-91DC045E8F7C}" type="parTrans" cxnId="{1DFBD949-591B-4AB2-920E-F9F523DC9D41}">
      <dgm:prSet/>
      <dgm:spPr/>
      <dgm:t>
        <a:bodyPr/>
        <a:lstStyle/>
        <a:p>
          <a:endParaRPr lang="en-IN"/>
        </a:p>
      </dgm:t>
    </dgm:pt>
    <dgm:pt modelId="{15774410-2E01-486F-B653-840655FE0F01}" type="sibTrans" cxnId="{1DFBD949-591B-4AB2-920E-F9F523DC9D41}">
      <dgm:prSet/>
      <dgm:spPr/>
      <dgm:t>
        <a:bodyPr/>
        <a:lstStyle/>
        <a:p>
          <a:endParaRPr lang="en-IN"/>
        </a:p>
      </dgm:t>
    </dgm:pt>
    <dgm:pt modelId="{862165E1-D617-488E-A4FC-22C1D5A91322}">
      <dgm:prSet phldrT="[Text]" custT="1"/>
      <dgm:spPr/>
      <dgm:t>
        <a:bodyPr spcFirstLastPara="0" vert="horz" wrap="square" lIns="19050" tIns="19050" rIns="19050" bIns="19050" numCol="1" spcCol="1270" anchor="ctr" anchorCtr="0"/>
        <a:lstStyle/>
        <a:p>
          <a:pPr marL="0" lvl="0" indent="0" algn="ctr" defTabSz="1333500">
            <a:lnSpc>
              <a:spcPct val="90000"/>
            </a:lnSpc>
            <a:spcBef>
              <a:spcPct val="0"/>
            </a:spcBef>
            <a:spcAft>
              <a:spcPct val="35000"/>
            </a:spcAft>
            <a:buNone/>
          </a:pPr>
          <a:r>
            <a:rPr lang="en-IN" sz="1400" kern="1200" dirty="0">
              <a:solidFill>
                <a:schemeClr val="bg1"/>
              </a:solidFill>
              <a:latin typeface="Times New Roman" panose="02020603050405020304" pitchFamily="18" charset="0"/>
              <a:ea typeface="+mn-ea"/>
              <a:cs typeface="Times New Roman" panose="02020603050405020304" pitchFamily="18" charset="0"/>
            </a:rPr>
            <a:t>Power generated</a:t>
          </a:r>
        </a:p>
      </dgm:t>
    </dgm:pt>
    <dgm:pt modelId="{D54C0281-075A-4E9C-A14E-26D8EEEC0609}" type="parTrans" cxnId="{62C47F29-2519-40AD-AF71-96C8ABE074AE}">
      <dgm:prSet/>
      <dgm:spPr/>
      <dgm:t>
        <a:bodyPr/>
        <a:lstStyle/>
        <a:p>
          <a:endParaRPr lang="en-IN"/>
        </a:p>
      </dgm:t>
    </dgm:pt>
    <dgm:pt modelId="{ACBAA74F-8E71-45BB-85C6-ADF2E3FDAF63}" type="sibTrans" cxnId="{62C47F29-2519-40AD-AF71-96C8ABE074AE}">
      <dgm:prSet/>
      <dgm:spPr/>
      <dgm:t>
        <a:bodyPr/>
        <a:lstStyle/>
        <a:p>
          <a:endParaRPr lang="en-IN"/>
        </a:p>
      </dgm:t>
    </dgm:pt>
    <dgm:pt modelId="{4C9F9F98-FB17-453D-AACC-6B2CFE2AEE9B}">
      <dgm:prSet phldrT="[Text]" phldr="1"/>
      <dgm:spPr/>
      <dgm:t>
        <a:bodyPr/>
        <a:lstStyle/>
        <a:p>
          <a:endParaRPr lang="en-IN"/>
        </a:p>
      </dgm:t>
    </dgm:pt>
    <dgm:pt modelId="{8433C348-C953-4277-8C41-08B59E7DFBF0}" type="parTrans" cxnId="{02D7AA5C-A1F9-4EFD-97CE-4BE9C3E0E1E6}">
      <dgm:prSet/>
      <dgm:spPr/>
      <dgm:t>
        <a:bodyPr/>
        <a:lstStyle/>
        <a:p>
          <a:endParaRPr lang="en-IN"/>
        </a:p>
      </dgm:t>
    </dgm:pt>
    <dgm:pt modelId="{426D418B-3B9E-4B9C-8E1B-A902E75A791A}" type="sibTrans" cxnId="{02D7AA5C-A1F9-4EFD-97CE-4BE9C3E0E1E6}">
      <dgm:prSet/>
      <dgm:spPr/>
      <dgm:t>
        <a:bodyPr/>
        <a:lstStyle/>
        <a:p>
          <a:endParaRPr lang="en-IN"/>
        </a:p>
      </dgm:t>
    </dgm:pt>
    <dgm:pt modelId="{E8D0873A-7F21-49E2-A63B-FFA12FBA8E1C}">
      <dgm:prSet phldrT="[Text]" phldr="1"/>
      <dgm:spPr/>
      <dgm:t>
        <a:bodyPr/>
        <a:lstStyle/>
        <a:p>
          <a:endParaRPr lang="en-IN"/>
        </a:p>
      </dgm:t>
    </dgm:pt>
    <dgm:pt modelId="{77F7BB9F-464D-4CCF-AB8A-54B4BCCB8FDE}" type="parTrans" cxnId="{92C98E0E-63AE-4228-8A35-D1FFCFD26728}">
      <dgm:prSet/>
      <dgm:spPr/>
      <dgm:t>
        <a:bodyPr/>
        <a:lstStyle/>
        <a:p>
          <a:endParaRPr lang="en-IN"/>
        </a:p>
      </dgm:t>
    </dgm:pt>
    <dgm:pt modelId="{891DDD0D-B3D8-46B9-BC73-B0426CBF203C}" type="sibTrans" cxnId="{92C98E0E-63AE-4228-8A35-D1FFCFD26728}">
      <dgm:prSet/>
      <dgm:spPr/>
      <dgm:t>
        <a:bodyPr/>
        <a:lstStyle/>
        <a:p>
          <a:endParaRPr lang="en-IN"/>
        </a:p>
      </dgm:t>
    </dgm:pt>
    <dgm:pt modelId="{273D10C4-B571-40E0-9295-60A170B16125}">
      <dgm:prSet phldrT="[Text]" phldr="1"/>
      <dgm:spPr/>
      <dgm:t>
        <a:bodyPr/>
        <a:lstStyle/>
        <a:p>
          <a:endParaRPr lang="en-IN"/>
        </a:p>
      </dgm:t>
    </dgm:pt>
    <dgm:pt modelId="{248CFB94-1B4A-4F46-B4CD-27418AA68173}" type="parTrans" cxnId="{0B3CB71D-3078-456F-BD2A-8C7FEE625BA7}">
      <dgm:prSet/>
      <dgm:spPr/>
      <dgm:t>
        <a:bodyPr/>
        <a:lstStyle/>
        <a:p>
          <a:endParaRPr lang="en-IN"/>
        </a:p>
      </dgm:t>
    </dgm:pt>
    <dgm:pt modelId="{93E0FA37-387B-4471-A432-4782A28DE3CF}" type="sibTrans" cxnId="{0B3CB71D-3078-456F-BD2A-8C7FEE625BA7}">
      <dgm:prSet/>
      <dgm:spPr/>
      <dgm:t>
        <a:bodyPr/>
        <a:lstStyle/>
        <a:p>
          <a:endParaRPr lang="en-IN"/>
        </a:p>
      </dgm:t>
    </dgm:pt>
    <dgm:pt modelId="{AA25CD0E-6B3C-4DB1-9713-A8EBC7D67DA1}">
      <dgm:prSet phldrT="[Text]"/>
      <dgm:spPr/>
      <dgm:t>
        <a:bodyPr/>
        <a:lstStyle/>
        <a:p>
          <a:r>
            <a:rPr lang="en-IN"/>
            <a:t>Temperature</a:t>
          </a:r>
        </a:p>
      </dgm:t>
    </dgm:pt>
    <dgm:pt modelId="{973ED149-0B1E-4A0A-83E9-4C93453BEBC3}" type="parTrans" cxnId="{079B3B35-3354-4B02-9FCE-99BE36C6CBE7}">
      <dgm:prSet/>
      <dgm:spPr/>
      <dgm:t>
        <a:bodyPr/>
        <a:lstStyle/>
        <a:p>
          <a:endParaRPr lang="en-IN"/>
        </a:p>
      </dgm:t>
    </dgm:pt>
    <dgm:pt modelId="{A264E8B0-E5CA-4C53-A0EA-0BEDCEBE9226}" type="sibTrans" cxnId="{079B3B35-3354-4B02-9FCE-99BE36C6CBE7}">
      <dgm:prSet/>
      <dgm:spPr/>
      <dgm:t>
        <a:bodyPr/>
        <a:lstStyle/>
        <a:p>
          <a:endParaRPr lang="en-IN"/>
        </a:p>
      </dgm:t>
    </dgm:pt>
    <dgm:pt modelId="{8BD20913-991A-43CD-966E-8A1FE74B0331}">
      <dgm:prSet phldrT="[Text]"/>
      <dgm:spPr/>
      <dgm:t>
        <a:bodyPr/>
        <a:lstStyle/>
        <a:p>
          <a:r>
            <a:rPr lang="en-IN"/>
            <a:t>Wind Direction</a:t>
          </a:r>
        </a:p>
      </dgm:t>
    </dgm:pt>
    <dgm:pt modelId="{AD40E969-59CB-428E-A1DC-C722B86D5AAD}" type="parTrans" cxnId="{38ABF817-F0F5-4181-8F45-2E242666199F}">
      <dgm:prSet/>
      <dgm:spPr/>
      <dgm:t>
        <a:bodyPr/>
        <a:lstStyle/>
        <a:p>
          <a:endParaRPr lang="en-IN"/>
        </a:p>
      </dgm:t>
    </dgm:pt>
    <dgm:pt modelId="{65937C58-7373-48CB-9154-E13ED0DD6656}" type="sibTrans" cxnId="{38ABF817-F0F5-4181-8F45-2E242666199F}">
      <dgm:prSet/>
      <dgm:spPr/>
      <dgm:t>
        <a:bodyPr/>
        <a:lstStyle/>
        <a:p>
          <a:endParaRPr lang="en-IN"/>
        </a:p>
      </dgm:t>
    </dgm:pt>
    <dgm:pt modelId="{2972A70B-E102-470A-9199-2965D31B5166}">
      <dgm:prSet phldrT="[Text]"/>
      <dgm:spPr/>
      <dgm:t>
        <a:bodyPr/>
        <a:lstStyle/>
        <a:p>
          <a:r>
            <a:rPr lang="en-IN"/>
            <a:t>Wind Speed</a:t>
          </a:r>
        </a:p>
      </dgm:t>
    </dgm:pt>
    <dgm:pt modelId="{01DC3BA9-227D-41EA-BD63-0DF899861011}" type="parTrans" cxnId="{5FE6C4E9-7008-4690-89DF-7648187C7DAA}">
      <dgm:prSet/>
      <dgm:spPr/>
      <dgm:t>
        <a:bodyPr/>
        <a:lstStyle/>
        <a:p>
          <a:endParaRPr lang="en-IN"/>
        </a:p>
      </dgm:t>
    </dgm:pt>
    <dgm:pt modelId="{600EAE9F-D199-43F4-AB80-8361B7F0BAE2}" type="sibTrans" cxnId="{5FE6C4E9-7008-4690-89DF-7648187C7DAA}">
      <dgm:prSet/>
      <dgm:spPr/>
      <dgm:t>
        <a:bodyPr/>
        <a:lstStyle/>
        <a:p>
          <a:endParaRPr lang="en-IN"/>
        </a:p>
      </dgm:t>
    </dgm:pt>
    <dgm:pt modelId="{FD5B34A2-5E8E-441A-930E-2AE4BEFB93B7}">
      <dgm:prSet phldrT="[Text]"/>
      <dgm:spPr/>
      <dgm:t>
        <a:bodyPr/>
        <a:lstStyle/>
        <a:p>
          <a:r>
            <a:rPr lang="en-IN"/>
            <a:t>Sky cover</a:t>
          </a:r>
        </a:p>
      </dgm:t>
    </dgm:pt>
    <dgm:pt modelId="{393E757B-510A-461F-9D36-2A690A06B6E5}" type="parTrans" cxnId="{4BCEBFB5-EB6F-40A7-A4EC-D63B725D3DA1}">
      <dgm:prSet/>
      <dgm:spPr/>
      <dgm:t>
        <a:bodyPr/>
        <a:lstStyle/>
        <a:p>
          <a:endParaRPr lang="en-IN"/>
        </a:p>
      </dgm:t>
    </dgm:pt>
    <dgm:pt modelId="{D6D0FB53-71AC-4A33-8721-B3C9B9651D62}" type="sibTrans" cxnId="{4BCEBFB5-EB6F-40A7-A4EC-D63B725D3DA1}">
      <dgm:prSet/>
      <dgm:spPr/>
      <dgm:t>
        <a:bodyPr/>
        <a:lstStyle/>
        <a:p>
          <a:endParaRPr lang="en-IN"/>
        </a:p>
      </dgm:t>
    </dgm:pt>
    <dgm:pt modelId="{4EFA5A32-090A-450A-83C9-62CC2B4DC5A1}">
      <dgm:prSet phldrT="[Text]"/>
      <dgm:spPr/>
      <dgm:t>
        <a:bodyPr/>
        <a:lstStyle/>
        <a:p>
          <a:r>
            <a:rPr lang="en-IN"/>
            <a:t>Visibility</a:t>
          </a:r>
        </a:p>
      </dgm:t>
    </dgm:pt>
    <dgm:pt modelId="{BB05373A-5632-499D-A1E2-FC859B4B6A27}" type="parTrans" cxnId="{07E9E61E-3B2B-4A4E-8E9D-B3B7137F4AEB}">
      <dgm:prSet/>
      <dgm:spPr/>
      <dgm:t>
        <a:bodyPr/>
        <a:lstStyle/>
        <a:p>
          <a:endParaRPr lang="en-IN"/>
        </a:p>
      </dgm:t>
    </dgm:pt>
    <dgm:pt modelId="{77B56903-4A66-41F3-98A9-E39C9131253C}" type="sibTrans" cxnId="{07E9E61E-3B2B-4A4E-8E9D-B3B7137F4AEB}">
      <dgm:prSet/>
      <dgm:spPr/>
      <dgm:t>
        <a:bodyPr/>
        <a:lstStyle/>
        <a:p>
          <a:endParaRPr lang="en-IN"/>
        </a:p>
      </dgm:t>
    </dgm:pt>
    <dgm:pt modelId="{5C33F8F7-EBCA-4B88-B998-9AF20B78DC04}">
      <dgm:prSet phldrT="[Text]"/>
      <dgm:spPr/>
      <dgm:t>
        <a:bodyPr/>
        <a:lstStyle/>
        <a:p>
          <a:r>
            <a:rPr lang="en-IN"/>
            <a:t>Humidity</a:t>
          </a:r>
        </a:p>
      </dgm:t>
    </dgm:pt>
    <dgm:pt modelId="{78AEA2FC-0F16-4BDA-B4AC-9695DBCB65D3}" type="parTrans" cxnId="{8D5E7056-42C3-4867-B732-25A0C593C0AB}">
      <dgm:prSet/>
      <dgm:spPr/>
      <dgm:t>
        <a:bodyPr/>
        <a:lstStyle/>
        <a:p>
          <a:endParaRPr lang="en-IN"/>
        </a:p>
      </dgm:t>
    </dgm:pt>
    <dgm:pt modelId="{3A74EF6F-170A-4A4F-B52A-BD65431E0ABE}" type="sibTrans" cxnId="{8D5E7056-42C3-4867-B732-25A0C593C0AB}">
      <dgm:prSet/>
      <dgm:spPr/>
      <dgm:t>
        <a:bodyPr/>
        <a:lstStyle/>
        <a:p>
          <a:endParaRPr lang="en-IN"/>
        </a:p>
      </dgm:t>
    </dgm:pt>
    <dgm:pt modelId="{A68F786A-DAEB-4797-BDF2-2A18393D406E}" type="pres">
      <dgm:prSet presAssocID="{3355885A-FB1B-433D-868B-649C01BB101F}" presName="cycle" presStyleCnt="0">
        <dgm:presLayoutVars>
          <dgm:chMax val="1"/>
          <dgm:dir/>
          <dgm:animLvl val="ctr"/>
          <dgm:resizeHandles val="exact"/>
        </dgm:presLayoutVars>
      </dgm:prSet>
      <dgm:spPr/>
    </dgm:pt>
    <dgm:pt modelId="{B5B7C8BC-3C65-409A-87B0-C27D5F45EE6F}" type="pres">
      <dgm:prSet presAssocID="{7255D07A-359F-4CBF-8C68-02C3BC3C7379}" presName="centerShape" presStyleLbl="node0" presStyleIdx="0" presStyleCnt="1" custScaleX="130410" custScaleY="121706"/>
      <dgm:spPr/>
    </dgm:pt>
    <dgm:pt modelId="{AD56402F-DA2D-4C33-BF61-C1898EA61B64}" type="pres">
      <dgm:prSet presAssocID="{7FBE6E82-50A8-4994-8B9D-236D380185D5}" presName="Name9" presStyleLbl="parChTrans1D2" presStyleIdx="0" presStyleCnt="10"/>
      <dgm:spPr/>
    </dgm:pt>
    <dgm:pt modelId="{09C7C2B3-7528-44A1-9487-2846909B401E}" type="pres">
      <dgm:prSet presAssocID="{7FBE6E82-50A8-4994-8B9D-236D380185D5}" presName="connTx" presStyleLbl="parChTrans1D2" presStyleIdx="0" presStyleCnt="10"/>
      <dgm:spPr/>
    </dgm:pt>
    <dgm:pt modelId="{43D5C245-D609-48D0-B5B9-7B4DB1C71607}" type="pres">
      <dgm:prSet presAssocID="{5F6B4558-5BC7-46C2-8E52-55118ACE5F78}" presName="node" presStyleLbl="node1" presStyleIdx="0" presStyleCnt="10">
        <dgm:presLayoutVars>
          <dgm:bulletEnabled val="1"/>
        </dgm:presLayoutVars>
      </dgm:prSet>
      <dgm:spPr/>
    </dgm:pt>
    <dgm:pt modelId="{7EF08D03-865C-4840-8DA0-6FA8CC0D8F4F}" type="pres">
      <dgm:prSet presAssocID="{973ED149-0B1E-4A0A-83E9-4C93453BEBC3}" presName="Name9" presStyleLbl="parChTrans1D2" presStyleIdx="1" presStyleCnt="10"/>
      <dgm:spPr/>
    </dgm:pt>
    <dgm:pt modelId="{53F8B1E2-6E5E-4058-93A7-D36A746D7EF9}" type="pres">
      <dgm:prSet presAssocID="{973ED149-0B1E-4A0A-83E9-4C93453BEBC3}" presName="connTx" presStyleLbl="parChTrans1D2" presStyleIdx="1" presStyleCnt="10"/>
      <dgm:spPr/>
    </dgm:pt>
    <dgm:pt modelId="{584FF211-2F30-446A-93F3-0BFD3C7CADA0}" type="pres">
      <dgm:prSet presAssocID="{AA25CD0E-6B3C-4DB1-9713-A8EBC7D67DA1}" presName="node" presStyleLbl="node1" presStyleIdx="1" presStyleCnt="10">
        <dgm:presLayoutVars>
          <dgm:bulletEnabled val="1"/>
        </dgm:presLayoutVars>
      </dgm:prSet>
      <dgm:spPr/>
    </dgm:pt>
    <dgm:pt modelId="{11ADF7EB-D78A-43C1-9F96-F504668E9308}" type="pres">
      <dgm:prSet presAssocID="{AD40E969-59CB-428E-A1DC-C722B86D5AAD}" presName="Name9" presStyleLbl="parChTrans1D2" presStyleIdx="2" presStyleCnt="10"/>
      <dgm:spPr/>
    </dgm:pt>
    <dgm:pt modelId="{DDC5F08E-2B84-4287-A068-15160EB11143}" type="pres">
      <dgm:prSet presAssocID="{AD40E969-59CB-428E-A1DC-C722B86D5AAD}" presName="connTx" presStyleLbl="parChTrans1D2" presStyleIdx="2" presStyleCnt="10"/>
      <dgm:spPr/>
    </dgm:pt>
    <dgm:pt modelId="{EB1D4CAC-1E85-4428-885D-588D980DB423}" type="pres">
      <dgm:prSet presAssocID="{8BD20913-991A-43CD-966E-8A1FE74B0331}" presName="node" presStyleLbl="node1" presStyleIdx="2" presStyleCnt="10">
        <dgm:presLayoutVars>
          <dgm:bulletEnabled val="1"/>
        </dgm:presLayoutVars>
      </dgm:prSet>
      <dgm:spPr/>
    </dgm:pt>
    <dgm:pt modelId="{3A3862DD-97A8-48FE-8990-7FCBA9DA6745}" type="pres">
      <dgm:prSet presAssocID="{01DC3BA9-227D-41EA-BD63-0DF899861011}" presName="Name9" presStyleLbl="parChTrans1D2" presStyleIdx="3" presStyleCnt="10"/>
      <dgm:spPr/>
    </dgm:pt>
    <dgm:pt modelId="{0DA80D7B-B7E6-44CE-B8D8-22FEE109CB38}" type="pres">
      <dgm:prSet presAssocID="{01DC3BA9-227D-41EA-BD63-0DF899861011}" presName="connTx" presStyleLbl="parChTrans1D2" presStyleIdx="3" presStyleCnt="10"/>
      <dgm:spPr/>
    </dgm:pt>
    <dgm:pt modelId="{D7236121-9AF1-437A-935D-E85BFCFD57CB}" type="pres">
      <dgm:prSet presAssocID="{2972A70B-E102-470A-9199-2965D31B5166}" presName="node" presStyleLbl="node1" presStyleIdx="3" presStyleCnt="10">
        <dgm:presLayoutVars>
          <dgm:bulletEnabled val="1"/>
        </dgm:presLayoutVars>
      </dgm:prSet>
      <dgm:spPr/>
    </dgm:pt>
    <dgm:pt modelId="{678BA85B-FA07-4BE5-8274-70BCD2564B24}" type="pres">
      <dgm:prSet presAssocID="{393E757B-510A-461F-9D36-2A690A06B6E5}" presName="Name9" presStyleLbl="parChTrans1D2" presStyleIdx="4" presStyleCnt="10"/>
      <dgm:spPr/>
    </dgm:pt>
    <dgm:pt modelId="{E4308DE9-E158-4CF3-A147-12EBA471AD3B}" type="pres">
      <dgm:prSet presAssocID="{393E757B-510A-461F-9D36-2A690A06B6E5}" presName="connTx" presStyleLbl="parChTrans1D2" presStyleIdx="4" presStyleCnt="10"/>
      <dgm:spPr/>
    </dgm:pt>
    <dgm:pt modelId="{7F6544FB-3F08-4F92-95BE-B01BEC64AAAC}" type="pres">
      <dgm:prSet presAssocID="{FD5B34A2-5E8E-441A-930E-2AE4BEFB93B7}" presName="node" presStyleLbl="node1" presStyleIdx="4" presStyleCnt="10">
        <dgm:presLayoutVars>
          <dgm:bulletEnabled val="1"/>
        </dgm:presLayoutVars>
      </dgm:prSet>
      <dgm:spPr/>
    </dgm:pt>
    <dgm:pt modelId="{F40F84B1-B7E2-469F-8273-A0BE3FCD3973}" type="pres">
      <dgm:prSet presAssocID="{BB05373A-5632-499D-A1E2-FC859B4B6A27}" presName="Name9" presStyleLbl="parChTrans1D2" presStyleIdx="5" presStyleCnt="10"/>
      <dgm:spPr/>
    </dgm:pt>
    <dgm:pt modelId="{1FD0B8B0-9122-49EA-8EC1-2D943224C7D9}" type="pres">
      <dgm:prSet presAssocID="{BB05373A-5632-499D-A1E2-FC859B4B6A27}" presName="connTx" presStyleLbl="parChTrans1D2" presStyleIdx="5" presStyleCnt="10"/>
      <dgm:spPr/>
    </dgm:pt>
    <dgm:pt modelId="{91398D0A-5EDD-49D0-A4B0-C06802C288E4}" type="pres">
      <dgm:prSet presAssocID="{4EFA5A32-090A-450A-83C9-62CC2B4DC5A1}" presName="node" presStyleLbl="node1" presStyleIdx="5" presStyleCnt="10">
        <dgm:presLayoutVars>
          <dgm:bulletEnabled val="1"/>
        </dgm:presLayoutVars>
      </dgm:prSet>
      <dgm:spPr/>
    </dgm:pt>
    <dgm:pt modelId="{C8D05850-5BEB-441D-AA5C-08C29DAE8F55}" type="pres">
      <dgm:prSet presAssocID="{78AEA2FC-0F16-4BDA-B4AC-9695DBCB65D3}" presName="Name9" presStyleLbl="parChTrans1D2" presStyleIdx="6" presStyleCnt="10"/>
      <dgm:spPr/>
    </dgm:pt>
    <dgm:pt modelId="{AF0F3E86-0BDD-4A51-816C-A1008F0674F6}" type="pres">
      <dgm:prSet presAssocID="{78AEA2FC-0F16-4BDA-B4AC-9695DBCB65D3}" presName="connTx" presStyleLbl="parChTrans1D2" presStyleIdx="6" presStyleCnt="10"/>
      <dgm:spPr/>
    </dgm:pt>
    <dgm:pt modelId="{1E624AAF-1F39-462B-AE75-5DF9F7BD8579}" type="pres">
      <dgm:prSet presAssocID="{5C33F8F7-EBCA-4B88-B998-9AF20B78DC04}" presName="node" presStyleLbl="node1" presStyleIdx="6" presStyleCnt="10">
        <dgm:presLayoutVars>
          <dgm:bulletEnabled val="1"/>
        </dgm:presLayoutVars>
      </dgm:prSet>
      <dgm:spPr/>
    </dgm:pt>
    <dgm:pt modelId="{CDB5DAD5-589A-4849-9DF9-27844A413D96}" type="pres">
      <dgm:prSet presAssocID="{1D61CE9E-6AC0-441B-BB90-B7CBE7368E57}" presName="Name9" presStyleLbl="parChTrans1D2" presStyleIdx="7" presStyleCnt="10"/>
      <dgm:spPr/>
    </dgm:pt>
    <dgm:pt modelId="{9BD1887F-3CC7-4777-BECF-C3F764B51AE7}" type="pres">
      <dgm:prSet presAssocID="{1D61CE9E-6AC0-441B-BB90-B7CBE7368E57}" presName="connTx" presStyleLbl="parChTrans1D2" presStyleIdx="7" presStyleCnt="10"/>
      <dgm:spPr/>
    </dgm:pt>
    <dgm:pt modelId="{9DD55FC3-E730-43C6-B212-855BCFD817E5}" type="pres">
      <dgm:prSet presAssocID="{7955F830-3F04-4F3B-A9A2-46FB8F458392}" presName="node" presStyleLbl="node1" presStyleIdx="7" presStyleCnt="10">
        <dgm:presLayoutVars>
          <dgm:bulletEnabled val="1"/>
        </dgm:presLayoutVars>
      </dgm:prSet>
      <dgm:spPr/>
    </dgm:pt>
    <dgm:pt modelId="{F8CA81CE-6AD5-4F69-A9C3-8561693212B3}" type="pres">
      <dgm:prSet presAssocID="{EAAD9491-A84D-4A40-9D2D-91DC045E8F7C}" presName="Name9" presStyleLbl="parChTrans1D2" presStyleIdx="8" presStyleCnt="10"/>
      <dgm:spPr/>
    </dgm:pt>
    <dgm:pt modelId="{6F0CB59F-F12A-43F1-B9CB-E3C9E485EC4B}" type="pres">
      <dgm:prSet presAssocID="{EAAD9491-A84D-4A40-9D2D-91DC045E8F7C}" presName="connTx" presStyleLbl="parChTrans1D2" presStyleIdx="8" presStyleCnt="10"/>
      <dgm:spPr/>
    </dgm:pt>
    <dgm:pt modelId="{AB63A97A-FFC3-45B0-B87B-2FC9A835907C}" type="pres">
      <dgm:prSet presAssocID="{17E9F0A1-BF20-49F5-8329-BD2207E0C920}" presName="node" presStyleLbl="node1" presStyleIdx="8" presStyleCnt="10">
        <dgm:presLayoutVars>
          <dgm:bulletEnabled val="1"/>
        </dgm:presLayoutVars>
      </dgm:prSet>
      <dgm:spPr/>
    </dgm:pt>
    <dgm:pt modelId="{DD35D231-3250-4F53-B435-D177A07ADA44}" type="pres">
      <dgm:prSet presAssocID="{D54C0281-075A-4E9C-A14E-26D8EEEC0609}" presName="Name9" presStyleLbl="parChTrans1D2" presStyleIdx="9" presStyleCnt="10"/>
      <dgm:spPr/>
    </dgm:pt>
    <dgm:pt modelId="{85AA95E2-C8D8-4388-A357-FFCDB71E83A8}" type="pres">
      <dgm:prSet presAssocID="{D54C0281-075A-4E9C-A14E-26D8EEEC0609}" presName="connTx" presStyleLbl="parChTrans1D2" presStyleIdx="9" presStyleCnt="10"/>
      <dgm:spPr/>
    </dgm:pt>
    <dgm:pt modelId="{F65207D5-E116-45C9-A08D-AB906DDAF140}" type="pres">
      <dgm:prSet presAssocID="{862165E1-D617-488E-A4FC-22C1D5A91322}" presName="node" presStyleLbl="node1" presStyleIdx="9" presStyleCnt="10">
        <dgm:presLayoutVars>
          <dgm:bulletEnabled val="1"/>
        </dgm:presLayoutVars>
      </dgm:prSet>
      <dgm:spPr>
        <a:xfrm>
          <a:off x="5154625" y="632080"/>
          <a:ext cx="1558409" cy="1558409"/>
        </a:xfrm>
        <a:prstGeom prst="ellipse">
          <a:avLst/>
        </a:prstGeom>
      </dgm:spPr>
    </dgm:pt>
  </dgm:ptLst>
  <dgm:cxnLst>
    <dgm:cxn modelId="{37C17C02-0C7A-4541-95A2-2569779FF223}" type="presOf" srcId="{393E757B-510A-461F-9D36-2A690A06B6E5}" destId="{E4308DE9-E158-4CF3-A147-12EBA471AD3B}" srcOrd="1" destOrd="0" presId="urn:microsoft.com/office/officeart/2005/8/layout/radial1"/>
    <dgm:cxn modelId="{80D22C05-F870-48F6-9979-DE9F1CCE3FC4}" type="presOf" srcId="{7FBE6E82-50A8-4994-8B9D-236D380185D5}" destId="{09C7C2B3-7528-44A1-9487-2846909B401E}" srcOrd="1" destOrd="0" presId="urn:microsoft.com/office/officeart/2005/8/layout/radial1"/>
    <dgm:cxn modelId="{4363D406-DD4A-480B-B5DA-99FEF263841E}" type="presOf" srcId="{973ED149-0B1E-4A0A-83E9-4C93453BEBC3}" destId="{7EF08D03-865C-4840-8DA0-6FA8CC0D8F4F}" srcOrd="0" destOrd="0" presId="urn:microsoft.com/office/officeart/2005/8/layout/radial1"/>
    <dgm:cxn modelId="{92C98E0E-63AE-4228-8A35-D1FFCFD26728}" srcId="{3355885A-FB1B-433D-868B-649C01BB101F}" destId="{E8D0873A-7F21-49E2-A63B-FFA12FBA8E1C}" srcOrd="2" destOrd="0" parTransId="{77F7BB9F-464D-4CCF-AB8A-54B4BCCB8FDE}" sibTransId="{891DDD0D-B3D8-46B9-BC73-B0426CBF203C}"/>
    <dgm:cxn modelId="{38ABF817-F0F5-4181-8F45-2E242666199F}" srcId="{7255D07A-359F-4CBF-8C68-02C3BC3C7379}" destId="{8BD20913-991A-43CD-966E-8A1FE74B0331}" srcOrd="2" destOrd="0" parTransId="{AD40E969-59CB-428E-A1DC-C722B86D5AAD}" sibTransId="{65937C58-7373-48CB-9154-E13ED0DD6656}"/>
    <dgm:cxn modelId="{0B3CB71D-3078-456F-BD2A-8C7FEE625BA7}" srcId="{3355885A-FB1B-433D-868B-649C01BB101F}" destId="{273D10C4-B571-40E0-9295-60A170B16125}" srcOrd="3" destOrd="0" parTransId="{248CFB94-1B4A-4F46-B4CD-27418AA68173}" sibTransId="{93E0FA37-387B-4471-A432-4782A28DE3CF}"/>
    <dgm:cxn modelId="{07E9E61E-3B2B-4A4E-8E9D-B3B7137F4AEB}" srcId="{7255D07A-359F-4CBF-8C68-02C3BC3C7379}" destId="{4EFA5A32-090A-450A-83C9-62CC2B4DC5A1}" srcOrd="5" destOrd="0" parTransId="{BB05373A-5632-499D-A1E2-FC859B4B6A27}" sibTransId="{77B56903-4A66-41F3-98A9-E39C9131253C}"/>
    <dgm:cxn modelId="{59F44627-0436-4F8F-AFB6-61DFA5EFD2C0}" type="presOf" srcId="{17E9F0A1-BF20-49F5-8329-BD2207E0C920}" destId="{AB63A97A-FFC3-45B0-B87B-2FC9A835907C}" srcOrd="0" destOrd="0" presId="urn:microsoft.com/office/officeart/2005/8/layout/radial1"/>
    <dgm:cxn modelId="{62C47F29-2519-40AD-AF71-96C8ABE074AE}" srcId="{7255D07A-359F-4CBF-8C68-02C3BC3C7379}" destId="{862165E1-D617-488E-A4FC-22C1D5A91322}" srcOrd="9" destOrd="0" parTransId="{D54C0281-075A-4E9C-A14E-26D8EEEC0609}" sibTransId="{ACBAA74F-8E71-45BB-85C6-ADF2E3FDAF63}"/>
    <dgm:cxn modelId="{079B3B35-3354-4B02-9FCE-99BE36C6CBE7}" srcId="{7255D07A-359F-4CBF-8C68-02C3BC3C7379}" destId="{AA25CD0E-6B3C-4DB1-9713-A8EBC7D67DA1}" srcOrd="1" destOrd="0" parTransId="{973ED149-0B1E-4A0A-83E9-4C93453BEBC3}" sibTransId="{A264E8B0-E5CA-4C53-A0EA-0BEDCEBE9226}"/>
    <dgm:cxn modelId="{C5D2873B-9D34-4B6C-929D-2C7E92F5C188}" type="presOf" srcId="{973ED149-0B1E-4A0A-83E9-4C93453BEBC3}" destId="{53F8B1E2-6E5E-4058-93A7-D36A746D7EF9}" srcOrd="1" destOrd="0" presId="urn:microsoft.com/office/officeart/2005/8/layout/radial1"/>
    <dgm:cxn modelId="{02D7AA5C-A1F9-4EFD-97CE-4BE9C3E0E1E6}" srcId="{3355885A-FB1B-433D-868B-649C01BB101F}" destId="{4C9F9F98-FB17-453D-AACC-6B2CFE2AEE9B}" srcOrd="1" destOrd="0" parTransId="{8433C348-C953-4277-8C41-08B59E7DFBF0}" sibTransId="{426D418B-3B9E-4B9C-8E1B-A902E75A791A}"/>
    <dgm:cxn modelId="{9F9F6F41-2BC7-4683-8371-2077CDCC3D07}" type="presOf" srcId="{393E757B-510A-461F-9D36-2A690A06B6E5}" destId="{678BA85B-FA07-4BE5-8274-70BCD2564B24}" srcOrd="0" destOrd="0" presId="urn:microsoft.com/office/officeart/2005/8/layout/radial1"/>
    <dgm:cxn modelId="{71A43C45-1809-46AC-AAC4-864BE8544B65}" srcId="{7255D07A-359F-4CBF-8C68-02C3BC3C7379}" destId="{5F6B4558-5BC7-46C2-8E52-55118ACE5F78}" srcOrd="0" destOrd="0" parTransId="{7FBE6E82-50A8-4994-8B9D-236D380185D5}" sibTransId="{6B07295B-C2DF-48E3-85A9-4870EFBC83ED}"/>
    <dgm:cxn modelId="{C2E9AB47-026D-44A1-AA8B-CAEAC252E434}" type="presOf" srcId="{D54C0281-075A-4E9C-A14E-26D8EEEC0609}" destId="{85AA95E2-C8D8-4388-A357-FFCDB71E83A8}" srcOrd="1" destOrd="0" presId="urn:microsoft.com/office/officeart/2005/8/layout/radial1"/>
    <dgm:cxn modelId="{213FDD47-E71F-4D65-816B-260D93E24276}" type="presOf" srcId="{01DC3BA9-227D-41EA-BD63-0DF899861011}" destId="{3A3862DD-97A8-48FE-8990-7FCBA9DA6745}" srcOrd="0" destOrd="0" presId="urn:microsoft.com/office/officeart/2005/8/layout/radial1"/>
    <dgm:cxn modelId="{B224EC68-7576-4870-B0BC-735E22C4B001}" type="presOf" srcId="{EAAD9491-A84D-4A40-9D2D-91DC045E8F7C}" destId="{6F0CB59F-F12A-43F1-B9CB-E3C9E485EC4B}" srcOrd="1" destOrd="0" presId="urn:microsoft.com/office/officeart/2005/8/layout/radial1"/>
    <dgm:cxn modelId="{71F10969-ABB1-41FC-B38F-DF20AB89EDDB}" type="presOf" srcId="{D54C0281-075A-4E9C-A14E-26D8EEEC0609}" destId="{DD35D231-3250-4F53-B435-D177A07ADA44}" srcOrd="0" destOrd="0" presId="urn:microsoft.com/office/officeart/2005/8/layout/radial1"/>
    <dgm:cxn modelId="{1DFBD949-591B-4AB2-920E-F9F523DC9D41}" srcId="{7255D07A-359F-4CBF-8C68-02C3BC3C7379}" destId="{17E9F0A1-BF20-49F5-8329-BD2207E0C920}" srcOrd="8" destOrd="0" parTransId="{EAAD9491-A84D-4A40-9D2D-91DC045E8F7C}" sibTransId="{15774410-2E01-486F-B653-840655FE0F01}"/>
    <dgm:cxn modelId="{35BFEA6C-B12A-4886-918D-B36783DCD521}" type="presOf" srcId="{BB05373A-5632-499D-A1E2-FC859B4B6A27}" destId="{F40F84B1-B7E2-469F-8273-A0BE3FCD3973}" srcOrd="0" destOrd="0" presId="urn:microsoft.com/office/officeart/2005/8/layout/radial1"/>
    <dgm:cxn modelId="{182F5D4D-8485-452B-AF1B-0E9D0A3C133F}" type="presOf" srcId="{4EFA5A32-090A-450A-83C9-62CC2B4DC5A1}" destId="{91398D0A-5EDD-49D0-A4B0-C06802C288E4}" srcOrd="0" destOrd="0" presId="urn:microsoft.com/office/officeart/2005/8/layout/radial1"/>
    <dgm:cxn modelId="{442B1D4E-DA37-4DC3-9408-5AC3A2F609A6}" type="presOf" srcId="{8BD20913-991A-43CD-966E-8A1FE74B0331}" destId="{EB1D4CAC-1E85-4428-885D-588D980DB423}" srcOrd="0" destOrd="0" presId="urn:microsoft.com/office/officeart/2005/8/layout/radial1"/>
    <dgm:cxn modelId="{09101855-4B8B-492A-ADA3-9985D2BC4140}" type="presOf" srcId="{EAAD9491-A84D-4A40-9D2D-91DC045E8F7C}" destId="{F8CA81CE-6AD5-4F69-A9C3-8561693212B3}" srcOrd="0" destOrd="0" presId="urn:microsoft.com/office/officeart/2005/8/layout/radial1"/>
    <dgm:cxn modelId="{8D5E7056-42C3-4867-B732-25A0C593C0AB}" srcId="{7255D07A-359F-4CBF-8C68-02C3BC3C7379}" destId="{5C33F8F7-EBCA-4B88-B998-9AF20B78DC04}" srcOrd="6" destOrd="0" parTransId="{78AEA2FC-0F16-4BDA-B4AC-9695DBCB65D3}" sibTransId="{3A74EF6F-170A-4A4F-B52A-BD65431E0ABE}"/>
    <dgm:cxn modelId="{8A354259-8134-4179-A047-FEFAFCED8BE0}" srcId="{3355885A-FB1B-433D-868B-649C01BB101F}" destId="{7255D07A-359F-4CBF-8C68-02C3BC3C7379}" srcOrd="0" destOrd="0" parTransId="{5A5EB07A-C94C-4284-A12F-5D5854744347}" sibTransId="{5C6346BE-6D39-4BAF-9EEC-4D3A217F0B5D}"/>
    <dgm:cxn modelId="{8B76B67A-ABCC-4FA6-BAE4-DD066647ACD0}" type="presOf" srcId="{AA25CD0E-6B3C-4DB1-9713-A8EBC7D67DA1}" destId="{584FF211-2F30-446A-93F3-0BFD3C7CADA0}" srcOrd="0" destOrd="0" presId="urn:microsoft.com/office/officeart/2005/8/layout/radial1"/>
    <dgm:cxn modelId="{4852FA7A-268B-4ABB-875D-267782DAA413}" type="presOf" srcId="{01DC3BA9-227D-41EA-BD63-0DF899861011}" destId="{0DA80D7B-B7E6-44CE-B8D8-22FEE109CB38}" srcOrd="1" destOrd="0" presId="urn:microsoft.com/office/officeart/2005/8/layout/radial1"/>
    <dgm:cxn modelId="{5850AB92-971E-4186-ABA6-FADD9FF1280E}" type="presOf" srcId="{7955F830-3F04-4F3B-A9A2-46FB8F458392}" destId="{9DD55FC3-E730-43C6-B212-855BCFD817E5}" srcOrd="0" destOrd="0" presId="urn:microsoft.com/office/officeart/2005/8/layout/radial1"/>
    <dgm:cxn modelId="{EC3A7396-B844-45EF-BD57-C235E5E0632E}" type="presOf" srcId="{862165E1-D617-488E-A4FC-22C1D5A91322}" destId="{F65207D5-E116-45C9-A08D-AB906DDAF140}" srcOrd="0" destOrd="0" presId="urn:microsoft.com/office/officeart/2005/8/layout/radial1"/>
    <dgm:cxn modelId="{3887009F-B518-42CA-941B-049B1BCEE82C}" type="presOf" srcId="{AD40E969-59CB-428E-A1DC-C722B86D5AAD}" destId="{DDC5F08E-2B84-4287-A068-15160EB11143}" srcOrd="1" destOrd="0" presId="urn:microsoft.com/office/officeart/2005/8/layout/radial1"/>
    <dgm:cxn modelId="{0FA5DBA2-536D-489E-A863-2CE67C6499A4}" type="presOf" srcId="{2972A70B-E102-470A-9199-2965D31B5166}" destId="{D7236121-9AF1-437A-935D-E85BFCFD57CB}" srcOrd="0" destOrd="0" presId="urn:microsoft.com/office/officeart/2005/8/layout/radial1"/>
    <dgm:cxn modelId="{F67F5DA6-2D4B-4BFE-AEDD-5101826C2E9F}" type="presOf" srcId="{3355885A-FB1B-433D-868B-649C01BB101F}" destId="{A68F786A-DAEB-4797-BDF2-2A18393D406E}" srcOrd="0" destOrd="0" presId="urn:microsoft.com/office/officeart/2005/8/layout/radial1"/>
    <dgm:cxn modelId="{6C4732AE-953A-4BD3-BF8D-9267BA142E6A}" type="presOf" srcId="{5F6B4558-5BC7-46C2-8E52-55118ACE5F78}" destId="{43D5C245-D609-48D0-B5B9-7B4DB1C71607}" srcOrd="0" destOrd="0" presId="urn:microsoft.com/office/officeart/2005/8/layout/radial1"/>
    <dgm:cxn modelId="{EF4D9AB2-8669-43C8-B756-9EEEA66770DD}" type="presOf" srcId="{AD40E969-59CB-428E-A1DC-C722B86D5AAD}" destId="{11ADF7EB-D78A-43C1-9F96-F504668E9308}" srcOrd="0" destOrd="0" presId="urn:microsoft.com/office/officeart/2005/8/layout/radial1"/>
    <dgm:cxn modelId="{4BCEBFB5-EB6F-40A7-A4EC-D63B725D3DA1}" srcId="{7255D07A-359F-4CBF-8C68-02C3BC3C7379}" destId="{FD5B34A2-5E8E-441A-930E-2AE4BEFB93B7}" srcOrd="4" destOrd="0" parTransId="{393E757B-510A-461F-9D36-2A690A06B6E5}" sibTransId="{D6D0FB53-71AC-4A33-8721-B3C9B9651D62}"/>
    <dgm:cxn modelId="{5B085DB8-340F-4166-8C0D-DDD8B6A65200}" type="presOf" srcId="{1D61CE9E-6AC0-441B-BB90-B7CBE7368E57}" destId="{CDB5DAD5-589A-4849-9DF9-27844A413D96}" srcOrd="0" destOrd="0" presId="urn:microsoft.com/office/officeart/2005/8/layout/radial1"/>
    <dgm:cxn modelId="{1EA166C3-4FF8-490E-AD92-FCFC648C308B}" type="presOf" srcId="{BB05373A-5632-499D-A1E2-FC859B4B6A27}" destId="{1FD0B8B0-9122-49EA-8EC1-2D943224C7D9}" srcOrd="1" destOrd="0" presId="urn:microsoft.com/office/officeart/2005/8/layout/radial1"/>
    <dgm:cxn modelId="{E91416C6-0414-43E0-A491-375429D67181}" type="presOf" srcId="{FD5B34A2-5E8E-441A-930E-2AE4BEFB93B7}" destId="{7F6544FB-3F08-4F92-95BE-B01BEC64AAAC}" srcOrd="0" destOrd="0" presId="urn:microsoft.com/office/officeart/2005/8/layout/radial1"/>
    <dgm:cxn modelId="{3C5076C8-F5CE-432B-9F1A-F133541ECFE7}" type="presOf" srcId="{78AEA2FC-0F16-4BDA-B4AC-9695DBCB65D3}" destId="{C8D05850-5BEB-441D-AA5C-08C29DAE8F55}" srcOrd="0" destOrd="0" presId="urn:microsoft.com/office/officeart/2005/8/layout/radial1"/>
    <dgm:cxn modelId="{0FEBA6C8-339E-4C81-A9F1-5E57C50713D9}" type="presOf" srcId="{5C33F8F7-EBCA-4B88-B998-9AF20B78DC04}" destId="{1E624AAF-1F39-462B-AE75-5DF9F7BD8579}" srcOrd="0" destOrd="0" presId="urn:microsoft.com/office/officeart/2005/8/layout/radial1"/>
    <dgm:cxn modelId="{7C5F03CB-C031-4D9B-8EFD-09B7F23A898E}" srcId="{7255D07A-359F-4CBF-8C68-02C3BC3C7379}" destId="{7955F830-3F04-4F3B-A9A2-46FB8F458392}" srcOrd="7" destOrd="0" parTransId="{1D61CE9E-6AC0-441B-BB90-B7CBE7368E57}" sibTransId="{34287683-F80C-4475-9A48-29320B60F695}"/>
    <dgm:cxn modelId="{4EE805D3-522C-4278-BF8B-3D942F4DF90A}" type="presOf" srcId="{78AEA2FC-0F16-4BDA-B4AC-9695DBCB65D3}" destId="{AF0F3E86-0BDD-4A51-816C-A1008F0674F6}" srcOrd="1" destOrd="0" presId="urn:microsoft.com/office/officeart/2005/8/layout/radial1"/>
    <dgm:cxn modelId="{5FE6C4E9-7008-4690-89DF-7648187C7DAA}" srcId="{7255D07A-359F-4CBF-8C68-02C3BC3C7379}" destId="{2972A70B-E102-470A-9199-2965D31B5166}" srcOrd="3" destOrd="0" parTransId="{01DC3BA9-227D-41EA-BD63-0DF899861011}" sibTransId="{600EAE9F-D199-43F4-AB80-8361B7F0BAE2}"/>
    <dgm:cxn modelId="{A4349EF8-7F43-4C34-9C48-4DB9CD6DB0FF}" type="presOf" srcId="{7255D07A-359F-4CBF-8C68-02C3BC3C7379}" destId="{B5B7C8BC-3C65-409A-87B0-C27D5F45EE6F}" srcOrd="0" destOrd="0" presId="urn:microsoft.com/office/officeart/2005/8/layout/radial1"/>
    <dgm:cxn modelId="{D256F5F9-E765-425C-A5EC-3CFEAFB85252}" type="presOf" srcId="{1D61CE9E-6AC0-441B-BB90-B7CBE7368E57}" destId="{9BD1887F-3CC7-4777-BECF-C3F764B51AE7}" srcOrd="1" destOrd="0" presId="urn:microsoft.com/office/officeart/2005/8/layout/radial1"/>
    <dgm:cxn modelId="{F84753FE-3928-4814-B1CF-2C955CBCE13C}" type="presOf" srcId="{7FBE6E82-50A8-4994-8B9D-236D380185D5}" destId="{AD56402F-DA2D-4C33-BF61-C1898EA61B64}" srcOrd="0" destOrd="0" presId="urn:microsoft.com/office/officeart/2005/8/layout/radial1"/>
    <dgm:cxn modelId="{7CBB3DC6-1AB1-4A64-B678-09753E2611B4}" type="presParOf" srcId="{A68F786A-DAEB-4797-BDF2-2A18393D406E}" destId="{B5B7C8BC-3C65-409A-87B0-C27D5F45EE6F}" srcOrd="0" destOrd="0" presId="urn:microsoft.com/office/officeart/2005/8/layout/radial1"/>
    <dgm:cxn modelId="{E4FFB1B0-328C-486E-81C0-381A02A4DC79}" type="presParOf" srcId="{A68F786A-DAEB-4797-BDF2-2A18393D406E}" destId="{AD56402F-DA2D-4C33-BF61-C1898EA61B64}" srcOrd="1" destOrd="0" presId="urn:microsoft.com/office/officeart/2005/8/layout/radial1"/>
    <dgm:cxn modelId="{A66ABA95-714B-4945-8CD6-7ACC749442A2}" type="presParOf" srcId="{AD56402F-DA2D-4C33-BF61-C1898EA61B64}" destId="{09C7C2B3-7528-44A1-9487-2846909B401E}" srcOrd="0" destOrd="0" presId="urn:microsoft.com/office/officeart/2005/8/layout/radial1"/>
    <dgm:cxn modelId="{16D182D3-D188-4FFD-8313-628420FA38D7}" type="presParOf" srcId="{A68F786A-DAEB-4797-BDF2-2A18393D406E}" destId="{43D5C245-D609-48D0-B5B9-7B4DB1C71607}" srcOrd="2" destOrd="0" presId="urn:microsoft.com/office/officeart/2005/8/layout/radial1"/>
    <dgm:cxn modelId="{B1E5E72B-9486-4204-89FE-B5165A439CF1}" type="presParOf" srcId="{A68F786A-DAEB-4797-BDF2-2A18393D406E}" destId="{7EF08D03-865C-4840-8DA0-6FA8CC0D8F4F}" srcOrd="3" destOrd="0" presId="urn:microsoft.com/office/officeart/2005/8/layout/radial1"/>
    <dgm:cxn modelId="{22D5CCA0-1D80-4153-BE26-F1355F3C4764}" type="presParOf" srcId="{7EF08D03-865C-4840-8DA0-6FA8CC0D8F4F}" destId="{53F8B1E2-6E5E-4058-93A7-D36A746D7EF9}" srcOrd="0" destOrd="0" presId="urn:microsoft.com/office/officeart/2005/8/layout/radial1"/>
    <dgm:cxn modelId="{FCAA6F61-BA9A-479B-B8EF-23916514E705}" type="presParOf" srcId="{A68F786A-DAEB-4797-BDF2-2A18393D406E}" destId="{584FF211-2F30-446A-93F3-0BFD3C7CADA0}" srcOrd="4" destOrd="0" presId="urn:microsoft.com/office/officeart/2005/8/layout/radial1"/>
    <dgm:cxn modelId="{B0874F43-F8C4-4322-8B0D-BE7287286C66}" type="presParOf" srcId="{A68F786A-DAEB-4797-BDF2-2A18393D406E}" destId="{11ADF7EB-D78A-43C1-9F96-F504668E9308}" srcOrd="5" destOrd="0" presId="urn:microsoft.com/office/officeart/2005/8/layout/radial1"/>
    <dgm:cxn modelId="{07A8DB0F-55F4-46F1-84A8-D3AA0BCD12C8}" type="presParOf" srcId="{11ADF7EB-D78A-43C1-9F96-F504668E9308}" destId="{DDC5F08E-2B84-4287-A068-15160EB11143}" srcOrd="0" destOrd="0" presId="urn:microsoft.com/office/officeart/2005/8/layout/radial1"/>
    <dgm:cxn modelId="{F6A32BA3-9134-4B54-9449-6890CC120470}" type="presParOf" srcId="{A68F786A-DAEB-4797-BDF2-2A18393D406E}" destId="{EB1D4CAC-1E85-4428-885D-588D980DB423}" srcOrd="6" destOrd="0" presId="urn:microsoft.com/office/officeart/2005/8/layout/radial1"/>
    <dgm:cxn modelId="{1CD66F91-7D6B-44B4-A44C-76F87451A907}" type="presParOf" srcId="{A68F786A-DAEB-4797-BDF2-2A18393D406E}" destId="{3A3862DD-97A8-48FE-8990-7FCBA9DA6745}" srcOrd="7" destOrd="0" presId="urn:microsoft.com/office/officeart/2005/8/layout/radial1"/>
    <dgm:cxn modelId="{02085BBE-3F38-4B9E-A65D-B2F524F668D6}" type="presParOf" srcId="{3A3862DD-97A8-48FE-8990-7FCBA9DA6745}" destId="{0DA80D7B-B7E6-44CE-B8D8-22FEE109CB38}" srcOrd="0" destOrd="0" presId="urn:microsoft.com/office/officeart/2005/8/layout/radial1"/>
    <dgm:cxn modelId="{B8C426CC-1E62-463F-9F7B-8AB0CCF9942F}" type="presParOf" srcId="{A68F786A-DAEB-4797-BDF2-2A18393D406E}" destId="{D7236121-9AF1-437A-935D-E85BFCFD57CB}" srcOrd="8" destOrd="0" presId="urn:microsoft.com/office/officeart/2005/8/layout/radial1"/>
    <dgm:cxn modelId="{6C0699C1-9B1E-4AFE-B3C0-E8FAEE2A623B}" type="presParOf" srcId="{A68F786A-DAEB-4797-BDF2-2A18393D406E}" destId="{678BA85B-FA07-4BE5-8274-70BCD2564B24}" srcOrd="9" destOrd="0" presId="urn:microsoft.com/office/officeart/2005/8/layout/radial1"/>
    <dgm:cxn modelId="{B0C23AEE-EBCF-491C-B30F-2B6F3205B496}" type="presParOf" srcId="{678BA85B-FA07-4BE5-8274-70BCD2564B24}" destId="{E4308DE9-E158-4CF3-A147-12EBA471AD3B}" srcOrd="0" destOrd="0" presId="urn:microsoft.com/office/officeart/2005/8/layout/radial1"/>
    <dgm:cxn modelId="{0153EFF6-F241-48CC-A5A6-4DE24BEE807D}" type="presParOf" srcId="{A68F786A-DAEB-4797-BDF2-2A18393D406E}" destId="{7F6544FB-3F08-4F92-95BE-B01BEC64AAAC}" srcOrd="10" destOrd="0" presId="urn:microsoft.com/office/officeart/2005/8/layout/radial1"/>
    <dgm:cxn modelId="{F19360A8-0DBE-41A7-A661-C95977FE1C62}" type="presParOf" srcId="{A68F786A-DAEB-4797-BDF2-2A18393D406E}" destId="{F40F84B1-B7E2-469F-8273-A0BE3FCD3973}" srcOrd="11" destOrd="0" presId="urn:microsoft.com/office/officeart/2005/8/layout/radial1"/>
    <dgm:cxn modelId="{8B05630D-875A-42BC-9B65-68C8B1E53E44}" type="presParOf" srcId="{F40F84B1-B7E2-469F-8273-A0BE3FCD3973}" destId="{1FD0B8B0-9122-49EA-8EC1-2D943224C7D9}" srcOrd="0" destOrd="0" presId="urn:microsoft.com/office/officeart/2005/8/layout/radial1"/>
    <dgm:cxn modelId="{ADF8C390-DF67-47DE-B100-7965D91DAB8D}" type="presParOf" srcId="{A68F786A-DAEB-4797-BDF2-2A18393D406E}" destId="{91398D0A-5EDD-49D0-A4B0-C06802C288E4}" srcOrd="12" destOrd="0" presId="urn:microsoft.com/office/officeart/2005/8/layout/radial1"/>
    <dgm:cxn modelId="{94F36A3A-A3B6-4986-A8D0-5E4E22D4FB79}" type="presParOf" srcId="{A68F786A-DAEB-4797-BDF2-2A18393D406E}" destId="{C8D05850-5BEB-441D-AA5C-08C29DAE8F55}" srcOrd="13" destOrd="0" presId="urn:microsoft.com/office/officeart/2005/8/layout/radial1"/>
    <dgm:cxn modelId="{B7D9F03F-FDEC-41FF-9A3E-44C97BF5BC0E}" type="presParOf" srcId="{C8D05850-5BEB-441D-AA5C-08C29DAE8F55}" destId="{AF0F3E86-0BDD-4A51-816C-A1008F0674F6}" srcOrd="0" destOrd="0" presId="urn:microsoft.com/office/officeart/2005/8/layout/radial1"/>
    <dgm:cxn modelId="{54C6B4BB-1E91-48E6-9D93-45AC2545D086}" type="presParOf" srcId="{A68F786A-DAEB-4797-BDF2-2A18393D406E}" destId="{1E624AAF-1F39-462B-AE75-5DF9F7BD8579}" srcOrd="14" destOrd="0" presId="urn:microsoft.com/office/officeart/2005/8/layout/radial1"/>
    <dgm:cxn modelId="{C8D82282-7361-4D52-AA0E-FEF442E3E659}" type="presParOf" srcId="{A68F786A-DAEB-4797-BDF2-2A18393D406E}" destId="{CDB5DAD5-589A-4849-9DF9-27844A413D96}" srcOrd="15" destOrd="0" presId="urn:microsoft.com/office/officeart/2005/8/layout/radial1"/>
    <dgm:cxn modelId="{703B0256-F2EB-4101-93E6-1C6E2DAE1BBF}" type="presParOf" srcId="{CDB5DAD5-589A-4849-9DF9-27844A413D96}" destId="{9BD1887F-3CC7-4777-BECF-C3F764B51AE7}" srcOrd="0" destOrd="0" presId="urn:microsoft.com/office/officeart/2005/8/layout/radial1"/>
    <dgm:cxn modelId="{B37F4E74-5562-4E41-B1B5-923DCC542F4B}" type="presParOf" srcId="{A68F786A-DAEB-4797-BDF2-2A18393D406E}" destId="{9DD55FC3-E730-43C6-B212-855BCFD817E5}" srcOrd="16" destOrd="0" presId="urn:microsoft.com/office/officeart/2005/8/layout/radial1"/>
    <dgm:cxn modelId="{52200FE7-886E-41D2-8C13-622A52050A4F}" type="presParOf" srcId="{A68F786A-DAEB-4797-BDF2-2A18393D406E}" destId="{F8CA81CE-6AD5-4F69-A9C3-8561693212B3}" srcOrd="17" destOrd="0" presId="urn:microsoft.com/office/officeart/2005/8/layout/radial1"/>
    <dgm:cxn modelId="{F2469F3A-B46E-49E7-8BF0-14DD7E98CD3E}" type="presParOf" srcId="{F8CA81CE-6AD5-4F69-A9C3-8561693212B3}" destId="{6F0CB59F-F12A-43F1-B9CB-E3C9E485EC4B}" srcOrd="0" destOrd="0" presId="urn:microsoft.com/office/officeart/2005/8/layout/radial1"/>
    <dgm:cxn modelId="{5FD6D88A-DA8B-423F-A1FB-0C4350E901ED}" type="presParOf" srcId="{A68F786A-DAEB-4797-BDF2-2A18393D406E}" destId="{AB63A97A-FFC3-45B0-B87B-2FC9A835907C}" srcOrd="18" destOrd="0" presId="urn:microsoft.com/office/officeart/2005/8/layout/radial1"/>
    <dgm:cxn modelId="{67D08066-0013-41C6-ACF6-9E518831BBCB}" type="presParOf" srcId="{A68F786A-DAEB-4797-BDF2-2A18393D406E}" destId="{DD35D231-3250-4F53-B435-D177A07ADA44}" srcOrd="19" destOrd="0" presId="urn:microsoft.com/office/officeart/2005/8/layout/radial1"/>
    <dgm:cxn modelId="{5476DFB7-5536-425B-A868-09B517BF9959}" type="presParOf" srcId="{DD35D231-3250-4F53-B435-D177A07ADA44}" destId="{85AA95E2-C8D8-4388-A357-FFCDB71E83A8}" srcOrd="0" destOrd="0" presId="urn:microsoft.com/office/officeart/2005/8/layout/radial1"/>
    <dgm:cxn modelId="{5C502ADF-45EE-4520-9B70-2F9AC32E5A31}" type="presParOf" srcId="{A68F786A-DAEB-4797-BDF2-2A18393D406E}" destId="{F65207D5-E116-45C9-A08D-AB906DDAF140}" srcOrd="2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7C8BC-3C65-409A-87B0-C27D5F45EE6F}">
      <dsp:nvSpPr>
        <dsp:cNvPr id="0" name=""/>
        <dsp:cNvSpPr/>
      </dsp:nvSpPr>
      <dsp:spPr>
        <a:xfrm>
          <a:off x="2931228" y="2267339"/>
          <a:ext cx="1465269" cy="1367472"/>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a:t>Features</a:t>
          </a:r>
        </a:p>
      </dsp:txBody>
      <dsp:txXfrm>
        <a:off x="3145812" y="2467601"/>
        <a:ext cx="1036101" cy="966948"/>
      </dsp:txXfrm>
    </dsp:sp>
    <dsp:sp modelId="{AD56402F-DA2D-4C33-BF61-C1898EA61B64}">
      <dsp:nvSpPr>
        <dsp:cNvPr id="0" name=""/>
        <dsp:cNvSpPr/>
      </dsp:nvSpPr>
      <dsp:spPr>
        <a:xfrm rot="16200000">
          <a:off x="3103515" y="1693191"/>
          <a:ext cx="1120695" cy="27600"/>
        </a:xfrm>
        <a:custGeom>
          <a:avLst/>
          <a:gdLst/>
          <a:ahLst/>
          <a:cxnLst/>
          <a:rect l="0" t="0" r="0" b="0"/>
          <a:pathLst>
            <a:path>
              <a:moveTo>
                <a:pt x="0" y="13800"/>
              </a:moveTo>
              <a:lnTo>
                <a:pt x="1120695"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35845" y="1678974"/>
        <a:ext cx="56034" cy="56034"/>
      </dsp:txXfrm>
    </dsp:sp>
    <dsp:sp modelId="{43D5C245-D609-48D0-B5B9-7B4DB1C71607}">
      <dsp:nvSpPr>
        <dsp:cNvPr id="0" name=""/>
        <dsp:cNvSpPr/>
      </dsp:nvSpPr>
      <dsp:spPr>
        <a:xfrm>
          <a:off x="3102069" y="23056"/>
          <a:ext cx="1123587" cy="1123587"/>
        </a:xfrm>
        <a:prstGeom prst="ellipse">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kern="1200" dirty="0">
              <a:latin typeface="Times New Roman" panose="02020603050405020304" pitchFamily="18" charset="0"/>
              <a:cs typeface="Times New Roman" panose="02020603050405020304" pitchFamily="18" charset="0"/>
            </a:rPr>
            <a:t>Distance to solar noon</a:t>
          </a:r>
          <a:endParaRPr lang="en-IN" sz="1200" kern="1200" dirty="0">
            <a:latin typeface="Times New Roman" panose="02020603050405020304" pitchFamily="18" charset="0"/>
            <a:cs typeface="Times New Roman" panose="02020603050405020304" pitchFamily="18" charset="0"/>
          </a:endParaRPr>
        </a:p>
      </dsp:txBody>
      <dsp:txXfrm>
        <a:off x="3266615" y="187602"/>
        <a:ext cx="794495" cy="794495"/>
      </dsp:txXfrm>
    </dsp:sp>
    <dsp:sp modelId="{7EF08D03-865C-4840-8DA0-6FA8CC0D8F4F}">
      <dsp:nvSpPr>
        <dsp:cNvPr id="0" name=""/>
        <dsp:cNvSpPr/>
      </dsp:nvSpPr>
      <dsp:spPr>
        <a:xfrm rot="18360000">
          <a:off x="3847288" y="1924411"/>
          <a:ext cx="1104926" cy="27600"/>
        </a:xfrm>
        <a:custGeom>
          <a:avLst/>
          <a:gdLst/>
          <a:ahLst/>
          <a:cxnLst/>
          <a:rect l="0" t="0" r="0" b="0"/>
          <a:pathLst>
            <a:path>
              <a:moveTo>
                <a:pt x="0" y="13800"/>
              </a:moveTo>
              <a:lnTo>
                <a:pt x="1104926"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72128" y="1910588"/>
        <a:ext cx="55246" cy="55246"/>
      </dsp:txXfrm>
    </dsp:sp>
    <dsp:sp modelId="{584FF211-2F30-446A-93F3-0BFD3C7CADA0}">
      <dsp:nvSpPr>
        <dsp:cNvPr id="0" name=""/>
        <dsp:cNvSpPr/>
      </dsp:nvSpPr>
      <dsp:spPr>
        <a:xfrm>
          <a:off x="4492902" y="474965"/>
          <a:ext cx="1123587" cy="1123587"/>
        </a:xfrm>
        <a:prstGeom prst="ellipse">
          <a:avLst/>
        </a:prstGeom>
        <a:solidFill>
          <a:schemeClr val="accent3">
            <a:hueOff val="284931"/>
            <a:satOff val="-2068"/>
            <a:lumOff val="9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Temperature</a:t>
          </a:r>
        </a:p>
      </dsp:txBody>
      <dsp:txXfrm>
        <a:off x="4657448" y="639511"/>
        <a:ext cx="794495" cy="794495"/>
      </dsp:txXfrm>
    </dsp:sp>
    <dsp:sp modelId="{11ADF7EB-D78A-43C1-9F96-F504668E9308}">
      <dsp:nvSpPr>
        <dsp:cNvPr id="0" name=""/>
        <dsp:cNvSpPr/>
      </dsp:nvSpPr>
      <dsp:spPr>
        <a:xfrm rot="20520000">
          <a:off x="4329409" y="2546069"/>
          <a:ext cx="1076925" cy="27600"/>
        </a:xfrm>
        <a:custGeom>
          <a:avLst/>
          <a:gdLst/>
          <a:ahLst/>
          <a:cxnLst/>
          <a:rect l="0" t="0" r="0" b="0"/>
          <a:pathLst>
            <a:path>
              <a:moveTo>
                <a:pt x="0" y="13800"/>
              </a:moveTo>
              <a:lnTo>
                <a:pt x="1076925"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840948" y="2532946"/>
        <a:ext cx="53846" cy="53846"/>
      </dsp:txXfrm>
    </dsp:sp>
    <dsp:sp modelId="{EB1D4CAC-1E85-4428-885D-588D980DB423}">
      <dsp:nvSpPr>
        <dsp:cNvPr id="0" name=""/>
        <dsp:cNvSpPr/>
      </dsp:nvSpPr>
      <dsp:spPr>
        <a:xfrm>
          <a:off x="5352483" y="1658078"/>
          <a:ext cx="1123587" cy="1123587"/>
        </a:xfrm>
        <a:prstGeom prst="ellipse">
          <a:avLst/>
        </a:prstGeom>
        <a:solidFill>
          <a:schemeClr val="accent3">
            <a:hueOff val="569863"/>
            <a:satOff val="-4136"/>
            <a:lumOff val="187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Wind Direction</a:t>
          </a:r>
        </a:p>
      </dsp:txBody>
      <dsp:txXfrm>
        <a:off x="5517029" y="1822624"/>
        <a:ext cx="794495" cy="794495"/>
      </dsp:txXfrm>
    </dsp:sp>
    <dsp:sp modelId="{3A3862DD-97A8-48FE-8990-7FCBA9DA6745}">
      <dsp:nvSpPr>
        <dsp:cNvPr id="0" name=""/>
        <dsp:cNvSpPr/>
      </dsp:nvSpPr>
      <dsp:spPr>
        <a:xfrm rot="1080000">
          <a:off x="4329409" y="3328482"/>
          <a:ext cx="1076925" cy="27600"/>
        </a:xfrm>
        <a:custGeom>
          <a:avLst/>
          <a:gdLst/>
          <a:ahLst/>
          <a:cxnLst/>
          <a:rect l="0" t="0" r="0" b="0"/>
          <a:pathLst>
            <a:path>
              <a:moveTo>
                <a:pt x="0" y="13800"/>
              </a:moveTo>
              <a:lnTo>
                <a:pt x="1076925"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840948" y="3315358"/>
        <a:ext cx="53846" cy="53846"/>
      </dsp:txXfrm>
    </dsp:sp>
    <dsp:sp modelId="{D7236121-9AF1-437A-935D-E85BFCFD57CB}">
      <dsp:nvSpPr>
        <dsp:cNvPr id="0" name=""/>
        <dsp:cNvSpPr/>
      </dsp:nvSpPr>
      <dsp:spPr>
        <a:xfrm>
          <a:off x="5352483" y="3120486"/>
          <a:ext cx="1123587" cy="1123587"/>
        </a:xfrm>
        <a:prstGeom prst="ellipse">
          <a:avLst/>
        </a:prstGeom>
        <a:solidFill>
          <a:schemeClr val="accent3">
            <a:hueOff val="854794"/>
            <a:satOff val="-6203"/>
            <a:lumOff val="281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Wind Speed</a:t>
          </a:r>
        </a:p>
      </dsp:txBody>
      <dsp:txXfrm>
        <a:off x="5517029" y="3285032"/>
        <a:ext cx="794495" cy="794495"/>
      </dsp:txXfrm>
    </dsp:sp>
    <dsp:sp modelId="{678BA85B-FA07-4BE5-8274-70BCD2564B24}">
      <dsp:nvSpPr>
        <dsp:cNvPr id="0" name=""/>
        <dsp:cNvSpPr/>
      </dsp:nvSpPr>
      <dsp:spPr>
        <a:xfrm rot="3240000">
          <a:off x="3847288" y="3950140"/>
          <a:ext cx="1104926" cy="27600"/>
        </a:xfrm>
        <a:custGeom>
          <a:avLst/>
          <a:gdLst/>
          <a:ahLst/>
          <a:cxnLst/>
          <a:rect l="0" t="0" r="0" b="0"/>
          <a:pathLst>
            <a:path>
              <a:moveTo>
                <a:pt x="0" y="13800"/>
              </a:moveTo>
              <a:lnTo>
                <a:pt x="1104926"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72128" y="3936317"/>
        <a:ext cx="55246" cy="55246"/>
      </dsp:txXfrm>
    </dsp:sp>
    <dsp:sp modelId="{7F6544FB-3F08-4F92-95BE-B01BEC64AAAC}">
      <dsp:nvSpPr>
        <dsp:cNvPr id="0" name=""/>
        <dsp:cNvSpPr/>
      </dsp:nvSpPr>
      <dsp:spPr>
        <a:xfrm>
          <a:off x="4492902" y="4303599"/>
          <a:ext cx="1123587" cy="1123587"/>
        </a:xfrm>
        <a:prstGeom prst="ellipse">
          <a:avLst/>
        </a:prstGeom>
        <a:solidFill>
          <a:schemeClr val="accent3">
            <a:hueOff val="1139725"/>
            <a:satOff val="-8271"/>
            <a:lumOff val="374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Sky cover</a:t>
          </a:r>
        </a:p>
      </dsp:txBody>
      <dsp:txXfrm>
        <a:off x="4657448" y="4468145"/>
        <a:ext cx="794495" cy="794495"/>
      </dsp:txXfrm>
    </dsp:sp>
    <dsp:sp modelId="{F40F84B1-B7E2-469F-8273-A0BE3FCD3973}">
      <dsp:nvSpPr>
        <dsp:cNvPr id="0" name=""/>
        <dsp:cNvSpPr/>
      </dsp:nvSpPr>
      <dsp:spPr>
        <a:xfrm rot="5400000">
          <a:off x="3103515" y="4181360"/>
          <a:ext cx="1120695" cy="27600"/>
        </a:xfrm>
        <a:custGeom>
          <a:avLst/>
          <a:gdLst/>
          <a:ahLst/>
          <a:cxnLst/>
          <a:rect l="0" t="0" r="0" b="0"/>
          <a:pathLst>
            <a:path>
              <a:moveTo>
                <a:pt x="0" y="13800"/>
              </a:moveTo>
              <a:lnTo>
                <a:pt x="1120695"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35845" y="4167142"/>
        <a:ext cx="56034" cy="56034"/>
      </dsp:txXfrm>
    </dsp:sp>
    <dsp:sp modelId="{91398D0A-5EDD-49D0-A4B0-C06802C288E4}">
      <dsp:nvSpPr>
        <dsp:cNvPr id="0" name=""/>
        <dsp:cNvSpPr/>
      </dsp:nvSpPr>
      <dsp:spPr>
        <a:xfrm>
          <a:off x="3102069" y="4755508"/>
          <a:ext cx="1123587" cy="1123587"/>
        </a:xfrm>
        <a:prstGeom prst="ellipse">
          <a:avLst/>
        </a:prstGeom>
        <a:solidFill>
          <a:schemeClr val="accent3">
            <a:hueOff val="1424657"/>
            <a:satOff val="-10339"/>
            <a:lumOff val="468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Visibility</a:t>
          </a:r>
        </a:p>
      </dsp:txBody>
      <dsp:txXfrm>
        <a:off x="3266615" y="4920054"/>
        <a:ext cx="794495" cy="794495"/>
      </dsp:txXfrm>
    </dsp:sp>
    <dsp:sp modelId="{C8D05850-5BEB-441D-AA5C-08C29DAE8F55}">
      <dsp:nvSpPr>
        <dsp:cNvPr id="0" name=""/>
        <dsp:cNvSpPr/>
      </dsp:nvSpPr>
      <dsp:spPr>
        <a:xfrm rot="7560000">
          <a:off x="2375510" y="3950140"/>
          <a:ext cx="1104926" cy="27600"/>
        </a:xfrm>
        <a:custGeom>
          <a:avLst/>
          <a:gdLst/>
          <a:ahLst/>
          <a:cxnLst/>
          <a:rect l="0" t="0" r="0" b="0"/>
          <a:pathLst>
            <a:path>
              <a:moveTo>
                <a:pt x="0" y="13800"/>
              </a:moveTo>
              <a:lnTo>
                <a:pt x="1104926"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900350" y="3936317"/>
        <a:ext cx="55246" cy="55246"/>
      </dsp:txXfrm>
    </dsp:sp>
    <dsp:sp modelId="{1E624AAF-1F39-462B-AE75-5DF9F7BD8579}">
      <dsp:nvSpPr>
        <dsp:cNvPr id="0" name=""/>
        <dsp:cNvSpPr/>
      </dsp:nvSpPr>
      <dsp:spPr>
        <a:xfrm>
          <a:off x="1711236" y="4303599"/>
          <a:ext cx="1123587" cy="1123587"/>
        </a:xfrm>
        <a:prstGeom prst="ellipse">
          <a:avLst/>
        </a:prstGeom>
        <a:solidFill>
          <a:schemeClr val="accent3">
            <a:hueOff val="1709588"/>
            <a:satOff val="-12407"/>
            <a:lumOff val="562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Humidity</a:t>
          </a:r>
        </a:p>
      </dsp:txBody>
      <dsp:txXfrm>
        <a:off x="1875782" y="4468145"/>
        <a:ext cx="794495" cy="794495"/>
      </dsp:txXfrm>
    </dsp:sp>
    <dsp:sp modelId="{CDB5DAD5-589A-4849-9DF9-27844A413D96}">
      <dsp:nvSpPr>
        <dsp:cNvPr id="0" name=""/>
        <dsp:cNvSpPr/>
      </dsp:nvSpPr>
      <dsp:spPr>
        <a:xfrm rot="9720000">
          <a:off x="1921391" y="3328482"/>
          <a:ext cx="1076925" cy="27600"/>
        </a:xfrm>
        <a:custGeom>
          <a:avLst/>
          <a:gdLst/>
          <a:ahLst/>
          <a:cxnLst/>
          <a:rect l="0" t="0" r="0" b="0"/>
          <a:pathLst>
            <a:path>
              <a:moveTo>
                <a:pt x="0" y="13800"/>
              </a:moveTo>
              <a:lnTo>
                <a:pt x="1076925"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432931" y="3315358"/>
        <a:ext cx="53846" cy="53846"/>
      </dsp:txXfrm>
    </dsp:sp>
    <dsp:sp modelId="{9DD55FC3-E730-43C6-B212-855BCFD817E5}">
      <dsp:nvSpPr>
        <dsp:cNvPr id="0" name=""/>
        <dsp:cNvSpPr/>
      </dsp:nvSpPr>
      <dsp:spPr>
        <a:xfrm>
          <a:off x="851655" y="3120486"/>
          <a:ext cx="1123587" cy="1123587"/>
        </a:xfrm>
        <a:prstGeom prst="ellipse">
          <a:avLst/>
        </a:prstGeom>
        <a:solidFill>
          <a:schemeClr val="accent3">
            <a:hueOff val="1994519"/>
            <a:satOff val="-14474"/>
            <a:lumOff val="65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Average Wind Speed</a:t>
          </a:r>
        </a:p>
      </dsp:txBody>
      <dsp:txXfrm>
        <a:off x="1016201" y="3285032"/>
        <a:ext cx="794495" cy="794495"/>
      </dsp:txXfrm>
    </dsp:sp>
    <dsp:sp modelId="{F8CA81CE-6AD5-4F69-A9C3-8561693212B3}">
      <dsp:nvSpPr>
        <dsp:cNvPr id="0" name=""/>
        <dsp:cNvSpPr/>
      </dsp:nvSpPr>
      <dsp:spPr>
        <a:xfrm rot="11880000">
          <a:off x="1921391" y="2546069"/>
          <a:ext cx="1076925" cy="27600"/>
        </a:xfrm>
        <a:custGeom>
          <a:avLst/>
          <a:gdLst/>
          <a:ahLst/>
          <a:cxnLst/>
          <a:rect l="0" t="0" r="0" b="0"/>
          <a:pathLst>
            <a:path>
              <a:moveTo>
                <a:pt x="0" y="13800"/>
              </a:moveTo>
              <a:lnTo>
                <a:pt x="1076925"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432931" y="2532946"/>
        <a:ext cx="53846" cy="53846"/>
      </dsp:txXfrm>
    </dsp:sp>
    <dsp:sp modelId="{AB63A97A-FFC3-45B0-B87B-2FC9A835907C}">
      <dsp:nvSpPr>
        <dsp:cNvPr id="0" name=""/>
        <dsp:cNvSpPr/>
      </dsp:nvSpPr>
      <dsp:spPr>
        <a:xfrm>
          <a:off x="851655" y="1658078"/>
          <a:ext cx="1123587" cy="1123587"/>
        </a:xfrm>
        <a:prstGeom prst="ellipse">
          <a:avLst/>
        </a:prstGeom>
        <a:solidFill>
          <a:schemeClr val="accent3">
            <a:hueOff val="2279451"/>
            <a:satOff val="-16542"/>
            <a:lumOff val="749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Average Pressure</a:t>
          </a:r>
        </a:p>
      </dsp:txBody>
      <dsp:txXfrm>
        <a:off x="1016201" y="1822624"/>
        <a:ext cx="794495" cy="794495"/>
      </dsp:txXfrm>
    </dsp:sp>
    <dsp:sp modelId="{DD35D231-3250-4F53-B435-D177A07ADA44}">
      <dsp:nvSpPr>
        <dsp:cNvPr id="0" name=""/>
        <dsp:cNvSpPr/>
      </dsp:nvSpPr>
      <dsp:spPr>
        <a:xfrm rot="14040000">
          <a:off x="2375510" y="1924411"/>
          <a:ext cx="1104926" cy="27600"/>
        </a:xfrm>
        <a:custGeom>
          <a:avLst/>
          <a:gdLst/>
          <a:ahLst/>
          <a:cxnLst/>
          <a:rect l="0" t="0" r="0" b="0"/>
          <a:pathLst>
            <a:path>
              <a:moveTo>
                <a:pt x="0" y="13800"/>
              </a:moveTo>
              <a:lnTo>
                <a:pt x="1104926"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900350" y="1910588"/>
        <a:ext cx="55246" cy="55246"/>
      </dsp:txXfrm>
    </dsp:sp>
    <dsp:sp modelId="{F65207D5-E116-45C9-A08D-AB906DDAF140}">
      <dsp:nvSpPr>
        <dsp:cNvPr id="0" name=""/>
        <dsp:cNvSpPr/>
      </dsp:nvSpPr>
      <dsp:spPr>
        <a:xfrm>
          <a:off x="1711236" y="474965"/>
          <a:ext cx="1123587" cy="1123587"/>
        </a:xfrm>
        <a:prstGeom prst="ellipse">
          <a:avLst/>
        </a:prstGeom>
        <a:solidFill>
          <a:schemeClr val="accent3">
            <a:hueOff val="2564382"/>
            <a:satOff val="-18610"/>
            <a:lumOff val="843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1400" kern="1200" dirty="0">
              <a:solidFill>
                <a:schemeClr val="bg1"/>
              </a:solidFill>
              <a:latin typeface="Times New Roman" panose="02020603050405020304" pitchFamily="18" charset="0"/>
              <a:ea typeface="+mn-ea"/>
              <a:cs typeface="Times New Roman" panose="02020603050405020304" pitchFamily="18" charset="0"/>
            </a:rPr>
            <a:t>Power generated</a:t>
          </a:r>
        </a:p>
      </dsp:txBody>
      <dsp:txXfrm>
        <a:off x="1875782" y="639511"/>
        <a:ext cx="794495" cy="79449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1FF6DA9-008F-8B48-92A6-B652298478BF}"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19124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797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7632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8657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04028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41120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6736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8011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7860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126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798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696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681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137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706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3641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18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3/27/2025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434721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A499-1C65-389B-3CE7-3116D6EFC5C4}"/>
              </a:ext>
            </a:extLst>
          </p:cNvPr>
          <p:cNvSpPr>
            <a:spLocks noGrp="1"/>
          </p:cNvSpPr>
          <p:nvPr>
            <p:ph type="title"/>
          </p:nvPr>
        </p:nvSpPr>
        <p:spPr>
          <a:xfrm>
            <a:off x="808397" y="1894115"/>
            <a:ext cx="7704667" cy="2873828"/>
          </a:xfrm>
        </p:spPr>
        <p:txBody>
          <a:bodyPr>
            <a:normAutofit/>
          </a:bodyPr>
          <a:lstStyle/>
          <a:p>
            <a:r>
              <a:rPr lang="en-US" sz="5400" b="1" dirty="0">
                <a:latin typeface="Times New Roman" panose="02020603050405020304" pitchFamily="18" charset="0"/>
                <a:cs typeface="Times New Roman" panose="02020603050405020304" pitchFamily="18" charset="0"/>
              </a:rPr>
              <a:t>Solar Power Generation</a:t>
            </a:r>
            <a:br>
              <a:rPr lang="en-US" sz="5400" b="1" dirty="0">
                <a:latin typeface="Times New Roman" panose="02020603050405020304" pitchFamily="18" charset="0"/>
                <a:cs typeface="Times New Roman" panose="02020603050405020304" pitchFamily="18" charset="0"/>
              </a:rPr>
            </a:br>
            <a:r>
              <a:rPr lang="en-US" sz="5400" b="1" dirty="0">
                <a:latin typeface="Times New Roman" panose="02020603050405020304" pitchFamily="18" charset="0"/>
                <a:cs typeface="Times New Roman" panose="02020603050405020304" pitchFamily="18" charset="0"/>
              </a:rPr>
              <a:t>Prediction </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395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9E9C6D-9C12-7868-E076-75A0057E0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344" y="374080"/>
            <a:ext cx="8051180" cy="3454286"/>
          </a:xfrm>
          <a:prstGeom prst="rect">
            <a:avLst/>
          </a:prstGeom>
        </p:spPr>
      </p:pic>
      <p:sp>
        <p:nvSpPr>
          <p:cNvPr id="4" name="TextBox 3">
            <a:extLst>
              <a:ext uri="{FF2B5EF4-FFF2-40B4-BE49-F238E27FC236}">
                <a16:creationId xmlns:a16="http://schemas.microsoft.com/office/drawing/2014/main" id="{C8638FFC-BB3E-FFAB-CC7B-E73FCE1906FD}"/>
              </a:ext>
            </a:extLst>
          </p:cNvPr>
          <p:cNvSpPr txBox="1"/>
          <p:nvPr/>
        </p:nvSpPr>
        <p:spPr>
          <a:xfrm>
            <a:off x="697344" y="4032056"/>
            <a:ext cx="8049491"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distance-to-solar-noon distribution is multimodal, indicating multiple peaks in the dataset. The boxplot shows no significant outliers, and the violin plot highlights dense clustering around the median (0.48). The cumulative density plot confirms variability, suggesting different periods of solar intensity throughout the day.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52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E040B4-2ADA-2A6F-4732-4FA2B4EA7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31" y="571079"/>
            <a:ext cx="8040030" cy="3141939"/>
          </a:xfrm>
          <a:prstGeom prst="rect">
            <a:avLst/>
          </a:prstGeom>
        </p:spPr>
      </p:pic>
      <p:sp>
        <p:nvSpPr>
          <p:cNvPr id="2" name="Rectangle 1">
            <a:extLst>
              <a:ext uri="{FF2B5EF4-FFF2-40B4-BE49-F238E27FC236}">
                <a16:creationId xmlns:a16="http://schemas.microsoft.com/office/drawing/2014/main" id="{7BFC238A-0EF2-589A-30AD-7F6691E1F59F}"/>
              </a:ext>
            </a:extLst>
          </p:cNvPr>
          <p:cNvSpPr>
            <a:spLocks noChangeArrowheads="1"/>
          </p:cNvSpPr>
          <p:nvPr/>
        </p:nvSpPr>
        <p:spPr bwMode="auto">
          <a:xfrm>
            <a:off x="449204" y="4424662"/>
            <a:ext cx="843032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wind direction distribution is left-skewed, with most values clustering around 27°. The boxplot reveals multiple outliers on the lower end, suggesting some unusual wind directions. The cumulative density plot confirms a sharp peak, indicating that wind direction is generally consistent with minor variations.</a:t>
            </a:r>
          </a:p>
        </p:txBody>
      </p:sp>
    </p:spTree>
    <p:extLst>
      <p:ext uri="{BB962C8B-B14F-4D97-AF65-F5344CB8AC3E}">
        <p14:creationId xmlns:p14="http://schemas.microsoft.com/office/powerpoint/2010/main" val="733466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626B4D-1CF3-A0BF-783A-3EEC5FB56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10" y="612639"/>
            <a:ext cx="7813990" cy="2943362"/>
          </a:xfrm>
          <a:prstGeom prst="rect">
            <a:avLst/>
          </a:prstGeom>
        </p:spPr>
      </p:pic>
      <p:sp>
        <p:nvSpPr>
          <p:cNvPr id="4" name="TextBox 3">
            <a:extLst>
              <a:ext uri="{FF2B5EF4-FFF2-40B4-BE49-F238E27FC236}">
                <a16:creationId xmlns:a16="http://schemas.microsoft.com/office/drawing/2014/main" id="{400FCEE9-E338-02B5-F366-687269E00328}"/>
              </a:ext>
            </a:extLst>
          </p:cNvPr>
          <p:cNvSpPr txBox="1"/>
          <p:nvPr/>
        </p:nvSpPr>
        <p:spPr>
          <a:xfrm>
            <a:off x="436405" y="4253729"/>
            <a:ext cx="8686800"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wind speed distribution is slightly right-skewed, with most values centered around 10 m/s. The boxplot shows a few outliers at higher speeds, while the violin plot confirms dense clustering near the median. The cumulative density plot suggests a steady increase, indicating gradual variations in wind speed.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569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51B166-EBE9-0434-EF16-D1738946B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120" y="537060"/>
            <a:ext cx="8101011" cy="3212903"/>
          </a:xfrm>
          <a:prstGeom prst="rect">
            <a:avLst/>
          </a:prstGeom>
        </p:spPr>
      </p:pic>
      <p:sp>
        <p:nvSpPr>
          <p:cNvPr id="4" name="TextBox 3">
            <a:extLst>
              <a:ext uri="{FF2B5EF4-FFF2-40B4-BE49-F238E27FC236}">
                <a16:creationId xmlns:a16="http://schemas.microsoft.com/office/drawing/2014/main" id="{B657B162-BE0E-9A34-9DF4-1415E0E689F0}"/>
              </a:ext>
            </a:extLst>
          </p:cNvPr>
          <p:cNvSpPr txBox="1"/>
          <p:nvPr/>
        </p:nvSpPr>
        <p:spPr>
          <a:xfrm>
            <a:off x="475672" y="4096665"/>
            <a:ext cx="8326582"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visibility distribution is highly left-skewed, with most values concentrated at 10 km. The boxplot reveals multiple outliers at lower visibility levels, indicating occasional foggy or hazy conditions. The cumulative density plot confirms that low visibility events are rare but impactful.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682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8C8CD5-3D42-90E5-2694-C0D99A032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71462"/>
            <a:ext cx="7772400" cy="3290938"/>
          </a:xfrm>
          <a:prstGeom prst="rect">
            <a:avLst/>
          </a:prstGeom>
        </p:spPr>
      </p:pic>
      <p:sp>
        <p:nvSpPr>
          <p:cNvPr id="4" name="TextBox 3">
            <a:extLst>
              <a:ext uri="{FF2B5EF4-FFF2-40B4-BE49-F238E27FC236}">
                <a16:creationId xmlns:a16="http://schemas.microsoft.com/office/drawing/2014/main" id="{03DA301A-9C14-8545-C9AE-C34D017F2F52}"/>
              </a:ext>
            </a:extLst>
          </p:cNvPr>
          <p:cNvSpPr txBox="1"/>
          <p:nvPr/>
        </p:nvSpPr>
        <p:spPr>
          <a:xfrm>
            <a:off x="429491" y="4272156"/>
            <a:ext cx="8562109"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humidity distribution is left-skewed, with most values concentrated around 77%. The boxplot reveals multiple low-humidity outliers, suggesting occasional dry conditions. The cumulative density plot confirms a peak around 70-80%, indicating that high humidity is common.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663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D15EAE-0308-1A25-DD06-DA3A5DBD9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366" y="479432"/>
            <a:ext cx="7947311" cy="3372132"/>
          </a:xfrm>
          <a:prstGeom prst="rect">
            <a:avLst/>
          </a:prstGeom>
        </p:spPr>
      </p:pic>
      <p:sp>
        <p:nvSpPr>
          <p:cNvPr id="2" name="Rectangle 1">
            <a:extLst>
              <a:ext uri="{FF2B5EF4-FFF2-40B4-BE49-F238E27FC236}">
                <a16:creationId xmlns:a16="http://schemas.microsoft.com/office/drawing/2014/main" id="{21E8BF67-7947-9104-1DBC-F678DDE4529E}"/>
              </a:ext>
            </a:extLst>
          </p:cNvPr>
          <p:cNvSpPr>
            <a:spLocks noChangeArrowheads="1"/>
          </p:cNvSpPr>
          <p:nvPr/>
        </p:nvSpPr>
        <p:spPr bwMode="auto">
          <a:xfrm>
            <a:off x="314037" y="4550216"/>
            <a:ext cx="859905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average pressure distribution is nearly normal, centered around 30.0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hPa</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boxplot reveals some minor outliers, but most values fall within a narrow range. The cumulative density plot confirms a peak near 30.0, indicating stable atmospheric pressure.</a:t>
            </a:r>
          </a:p>
        </p:txBody>
      </p:sp>
    </p:spTree>
    <p:extLst>
      <p:ext uri="{BB962C8B-B14F-4D97-AF65-F5344CB8AC3E}">
        <p14:creationId xmlns:p14="http://schemas.microsoft.com/office/powerpoint/2010/main" val="250375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5DBA6B-424B-F2B0-3362-6CBED1BF3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3236" y="442218"/>
            <a:ext cx="7339026" cy="3917795"/>
          </a:xfrm>
          <a:prstGeom prst="rect">
            <a:avLst/>
          </a:prstGeom>
        </p:spPr>
      </p:pic>
      <p:sp>
        <p:nvSpPr>
          <p:cNvPr id="4" name="TextBox 3">
            <a:extLst>
              <a:ext uri="{FF2B5EF4-FFF2-40B4-BE49-F238E27FC236}">
                <a16:creationId xmlns:a16="http://schemas.microsoft.com/office/drawing/2014/main" id="{B47E8E3D-4AE8-66D8-F753-6C0A77FDD999}"/>
              </a:ext>
            </a:extLst>
          </p:cNvPr>
          <p:cNvSpPr txBox="1"/>
          <p:nvPr/>
        </p:nvSpPr>
        <p:spPr>
          <a:xfrm>
            <a:off x="853753" y="4456884"/>
            <a:ext cx="7800109"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sky cover distribution shows that category 1 (partly cloudy) is the most frequent, while category 2 has the lowest occurrence. The relatively balanced distribution suggests varied cloud conditions, which may impact solar power generation differently.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205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B6DB664-2BE2-96FA-CCFE-906DC0E35A0D}"/>
              </a:ext>
            </a:extLst>
          </p:cNvPr>
          <p:cNvSpPr/>
          <p:nvPr/>
        </p:nvSpPr>
        <p:spPr>
          <a:xfrm>
            <a:off x="856916" y="346719"/>
            <a:ext cx="4584879" cy="55544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sz="2600" b="1" dirty="0">
              <a:solidFill>
                <a:schemeClr val="tx1"/>
              </a:solidFill>
              <a:latin typeface="Times New Roman" panose="02020603050405020304" pitchFamily="18" charset="0"/>
              <a:cs typeface="Times New Roman" panose="02020603050405020304" pitchFamily="18" charset="0"/>
            </a:endParaRPr>
          </a:p>
          <a:p>
            <a:pPr algn="ctr"/>
            <a:r>
              <a:rPr lang="en-IN" sz="2600" b="1" dirty="0">
                <a:solidFill>
                  <a:schemeClr val="tx1"/>
                </a:solidFill>
                <a:latin typeface="Times New Roman" panose="02020603050405020304" pitchFamily="18" charset="0"/>
                <a:cs typeface="Times New Roman" panose="02020603050405020304" pitchFamily="18" charset="0"/>
              </a:rPr>
              <a:t>HANDLING OUTLIERS</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DFBB66-B9E0-066B-CD5B-FB6F45594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1645" y="1264430"/>
            <a:ext cx="3636332" cy="1289070"/>
          </a:xfrm>
          <a:prstGeom prst="rect">
            <a:avLst/>
          </a:prstGeom>
        </p:spPr>
      </p:pic>
      <p:pic>
        <p:nvPicPr>
          <p:cNvPr id="5" name="Picture 4">
            <a:extLst>
              <a:ext uri="{FF2B5EF4-FFF2-40B4-BE49-F238E27FC236}">
                <a16:creationId xmlns:a16="http://schemas.microsoft.com/office/drawing/2014/main" id="{490E9BCB-6EAD-5266-C7EC-89ED7AF01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644" y="3150219"/>
            <a:ext cx="6786511" cy="3271998"/>
          </a:xfrm>
          <a:prstGeom prst="rect">
            <a:avLst/>
          </a:prstGeom>
        </p:spPr>
      </p:pic>
    </p:spTree>
    <p:extLst>
      <p:ext uri="{BB962C8B-B14F-4D97-AF65-F5344CB8AC3E}">
        <p14:creationId xmlns:p14="http://schemas.microsoft.com/office/powerpoint/2010/main" val="20162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9082452-C86F-91F2-CF1E-BA98CD891C6D}"/>
              </a:ext>
            </a:extLst>
          </p:cNvPr>
          <p:cNvSpPr/>
          <p:nvPr/>
        </p:nvSpPr>
        <p:spPr>
          <a:xfrm>
            <a:off x="941859" y="266996"/>
            <a:ext cx="5505485" cy="639905"/>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sz="2600" b="1" dirty="0">
              <a:solidFill>
                <a:schemeClr val="tx1"/>
              </a:solidFill>
              <a:latin typeface="Times New Roman" panose="02020603050405020304" pitchFamily="18" charset="0"/>
              <a:cs typeface="Times New Roman" panose="02020603050405020304" pitchFamily="18" charset="0"/>
            </a:endParaRPr>
          </a:p>
          <a:p>
            <a:pPr algn="ctr"/>
            <a:r>
              <a:rPr lang="en-IN" sz="2600" b="1" dirty="0">
                <a:solidFill>
                  <a:schemeClr val="tx1"/>
                </a:solidFill>
                <a:latin typeface="Times New Roman" panose="02020603050405020304" pitchFamily="18" charset="0"/>
                <a:cs typeface="Times New Roman" panose="02020603050405020304" pitchFamily="18" charset="0"/>
              </a:rPr>
              <a:t>BI-VARIATE ANALYSIS</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08C76FF-F52C-DA98-1CA8-93167034A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914" y="1294828"/>
            <a:ext cx="6612673" cy="2777639"/>
          </a:xfrm>
          <a:prstGeom prst="rect">
            <a:avLst/>
          </a:prstGeom>
        </p:spPr>
      </p:pic>
      <p:sp>
        <p:nvSpPr>
          <p:cNvPr id="3" name="TextBox 2">
            <a:extLst>
              <a:ext uri="{FF2B5EF4-FFF2-40B4-BE49-F238E27FC236}">
                <a16:creationId xmlns:a16="http://schemas.microsoft.com/office/drawing/2014/main" id="{A574F011-16F8-1B49-3031-02E8F12A6759}"/>
              </a:ext>
            </a:extLst>
          </p:cNvPr>
          <p:cNvSpPr txBox="1"/>
          <p:nvPr/>
        </p:nvSpPr>
        <p:spPr>
          <a:xfrm>
            <a:off x="752764" y="4460394"/>
            <a:ext cx="8391236"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scatter plot shows a negative correlation between power generated and distance-to-solar-noon, meaning power generation is highest near solar noon and decreases as the sun moves away. The red trendline confirms this decline, highlighting the importance of peak sunlight hours.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185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5BDAF0-39A7-F95D-4CE8-BD4BD9444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863" y="538279"/>
            <a:ext cx="7237144" cy="3414886"/>
          </a:xfrm>
          <a:prstGeom prst="rect">
            <a:avLst/>
          </a:prstGeom>
        </p:spPr>
      </p:pic>
      <p:sp>
        <p:nvSpPr>
          <p:cNvPr id="4" name="TextBox 3">
            <a:extLst>
              <a:ext uri="{FF2B5EF4-FFF2-40B4-BE49-F238E27FC236}">
                <a16:creationId xmlns:a16="http://schemas.microsoft.com/office/drawing/2014/main" id="{AB9DEDB3-F6AC-B261-F664-045029C2D549}"/>
              </a:ext>
            </a:extLst>
          </p:cNvPr>
          <p:cNvSpPr txBox="1"/>
          <p:nvPr/>
        </p:nvSpPr>
        <p:spPr>
          <a:xfrm>
            <a:off x="900544" y="4475309"/>
            <a:ext cx="8095673" cy="92333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scatter plot shows a negative correlation between humidity and power generation, meaning higher humidity levels reduce solar power output. The red trendline confirms this decline, likely due to increased atmospheric moisture blocking sunlight.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304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CE65C-19B6-2E40-FE9A-156AD8AE751B}"/>
              </a:ext>
            </a:extLst>
          </p:cNvPr>
          <p:cNvSpPr>
            <a:spLocks noGrp="1"/>
          </p:cNvSpPr>
          <p:nvPr>
            <p:ph type="title"/>
          </p:nvPr>
        </p:nvSpPr>
        <p:spPr>
          <a:xfrm>
            <a:off x="4178808" y="1283208"/>
            <a:ext cx="3803904" cy="4291583"/>
          </a:xfrm>
        </p:spPr>
        <p:txBody>
          <a:bodyPr>
            <a:normAutofit/>
          </a:bodyPr>
          <a:lstStyle/>
          <a:p>
            <a:r>
              <a:rPr lang="en-US" sz="2800" b="1" dirty="0">
                <a:latin typeface="Times New Roman" panose="02020603050405020304" pitchFamily="18" charset="0"/>
                <a:cs typeface="Times New Roman" panose="02020603050405020304" pitchFamily="18" charset="0"/>
              </a:rPr>
              <a:t>Mentor’s Name</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Gopi </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Chirag</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err="1">
                <a:latin typeface="Times New Roman" panose="02020603050405020304" pitchFamily="18" charset="0"/>
                <a:cs typeface="Times New Roman" panose="02020603050405020304" pitchFamily="18" charset="0"/>
              </a:rPr>
              <a:t>Dilvar</a:t>
            </a:r>
            <a:r>
              <a:rPr lang="en-US" sz="1800" dirty="0">
                <a:latin typeface="Times New Roman" panose="02020603050405020304" pitchFamily="18" charset="0"/>
                <a:cs typeface="Times New Roman" panose="02020603050405020304" pitchFamily="18" charset="0"/>
              </a:rPr>
              <a:t> basha</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Chaitra</a:t>
            </a:r>
            <a:endParaRPr lang="en-IN" sz="18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711A025F-2EC4-7275-8EA4-EB232E7C0F70}"/>
              </a:ext>
            </a:extLst>
          </p:cNvPr>
          <p:cNvSpPr txBox="1">
            <a:spLocks/>
          </p:cNvSpPr>
          <p:nvPr/>
        </p:nvSpPr>
        <p:spPr>
          <a:xfrm>
            <a:off x="1357037" y="1185673"/>
            <a:ext cx="3132667" cy="429158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a:latin typeface="Times New Roman" panose="02020603050405020304" pitchFamily="18" charset="0"/>
                <a:cs typeface="Times New Roman" panose="02020603050405020304" pitchFamily="18" charset="0"/>
              </a:rPr>
              <a:t>Team Members</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Chengodi Bhanu Prakesh </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Mayuri Alpesh Bodke</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Prajwal Rotte </a:t>
            </a:r>
          </a:p>
          <a:p>
            <a:pPr algn="l"/>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Prathap B 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9002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62BDB94-0314-E144-4879-E69DEC3EE48C}"/>
              </a:ext>
            </a:extLst>
          </p:cNvPr>
          <p:cNvSpPr/>
          <p:nvPr/>
        </p:nvSpPr>
        <p:spPr>
          <a:xfrm>
            <a:off x="532850" y="78864"/>
            <a:ext cx="5505485" cy="650809"/>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sz="2600" b="1" dirty="0">
              <a:solidFill>
                <a:schemeClr val="tx1"/>
              </a:solidFill>
              <a:latin typeface="Times New Roman" panose="02020603050405020304" pitchFamily="18" charset="0"/>
              <a:cs typeface="Times New Roman" panose="02020603050405020304" pitchFamily="18" charset="0"/>
            </a:endParaRPr>
          </a:p>
          <a:p>
            <a:pPr algn="ctr"/>
            <a:r>
              <a:rPr lang="en-IN" sz="2600" b="1" dirty="0">
                <a:solidFill>
                  <a:schemeClr val="tx1"/>
                </a:solidFill>
                <a:latin typeface="Times New Roman" panose="02020603050405020304" pitchFamily="18" charset="0"/>
                <a:cs typeface="Times New Roman" panose="02020603050405020304" pitchFamily="18" charset="0"/>
              </a:rPr>
              <a:t>CORRELATION ANALYSIS</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00F3D7-1900-73DD-0B56-199A40025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726" y="915258"/>
            <a:ext cx="7592548" cy="3758342"/>
          </a:xfrm>
          <a:prstGeom prst="rect">
            <a:avLst/>
          </a:prstGeom>
        </p:spPr>
      </p:pic>
      <p:sp>
        <p:nvSpPr>
          <p:cNvPr id="5" name="TextBox 4">
            <a:extLst>
              <a:ext uri="{FF2B5EF4-FFF2-40B4-BE49-F238E27FC236}">
                <a16:creationId xmlns:a16="http://schemas.microsoft.com/office/drawing/2014/main" id="{E0BD0D3B-553D-55BA-9D59-D5CBFFC7B777}"/>
              </a:ext>
            </a:extLst>
          </p:cNvPr>
          <p:cNvSpPr txBox="1"/>
          <p:nvPr/>
        </p:nvSpPr>
        <p:spPr>
          <a:xfrm>
            <a:off x="532850" y="4775078"/>
            <a:ext cx="8345055"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correlation heatmap shows that power generation is strongly negatively correlated (-0.75) with distance-to-solar-noon, meaning generation peaks near noon. Humidity (-0.52) also reduces power output, while wind speed (0.28) has a slight positive impact. Other factors show weaker correlations.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8276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1D3A4F1-CAE6-6224-B85E-BA9CAC065A48}"/>
              </a:ext>
            </a:extLst>
          </p:cNvPr>
          <p:cNvSpPr/>
          <p:nvPr/>
        </p:nvSpPr>
        <p:spPr>
          <a:xfrm>
            <a:off x="1065462" y="97007"/>
            <a:ext cx="6205133" cy="91445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sz="2600" b="1" dirty="0">
              <a:solidFill>
                <a:schemeClr val="tx1"/>
              </a:solidFill>
              <a:latin typeface="Times New Roman" panose="02020603050405020304" pitchFamily="18" charset="0"/>
              <a:cs typeface="Times New Roman" panose="02020603050405020304" pitchFamily="18" charset="0"/>
            </a:endParaRPr>
          </a:p>
          <a:p>
            <a:pPr algn="ctr"/>
            <a:r>
              <a:rPr lang="en-IN" sz="2600" b="1" dirty="0">
                <a:solidFill>
                  <a:schemeClr val="tx1"/>
                </a:solidFill>
                <a:latin typeface="Times New Roman" panose="02020603050405020304" pitchFamily="18" charset="0"/>
                <a:cs typeface="Times New Roman" panose="02020603050405020304" pitchFamily="18" charset="0"/>
              </a:rPr>
              <a:t>MUTUAL INFORMATION SCORES</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B30827-8E3A-554E-AB4A-6976BAAA7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757" y="1371122"/>
            <a:ext cx="5257800" cy="1960386"/>
          </a:xfrm>
          <a:prstGeom prst="rect">
            <a:avLst/>
          </a:prstGeom>
        </p:spPr>
      </p:pic>
      <p:pic>
        <p:nvPicPr>
          <p:cNvPr id="5" name="Picture 4">
            <a:extLst>
              <a:ext uri="{FF2B5EF4-FFF2-40B4-BE49-F238E27FC236}">
                <a16:creationId xmlns:a16="http://schemas.microsoft.com/office/drawing/2014/main" id="{A98B13FC-E2D4-63A7-75B0-E1CAEAC2A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757" y="3526493"/>
            <a:ext cx="6581946" cy="3096021"/>
          </a:xfrm>
          <a:prstGeom prst="rect">
            <a:avLst/>
          </a:prstGeom>
        </p:spPr>
      </p:pic>
    </p:spTree>
    <p:extLst>
      <p:ext uri="{BB962C8B-B14F-4D97-AF65-F5344CB8AC3E}">
        <p14:creationId xmlns:p14="http://schemas.microsoft.com/office/powerpoint/2010/main" val="3903673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28146-4F2D-A9AF-ACF8-C534D98C40B6}"/>
              </a:ext>
            </a:extLst>
          </p:cNvPr>
          <p:cNvSpPr txBox="1"/>
          <p:nvPr/>
        </p:nvSpPr>
        <p:spPr>
          <a:xfrm>
            <a:off x="951345" y="1486034"/>
            <a:ext cx="7721599" cy="3505062"/>
          </a:xfrm>
          <a:prstGeom prst="rect">
            <a:avLst/>
          </a:prstGeom>
          <a:noFill/>
        </p:spPr>
        <p:txBody>
          <a:bodyPr wrap="square">
            <a:spAutoFit/>
          </a:bodyPr>
          <a:lstStyle/>
          <a:p>
            <a:pPr algn="just">
              <a:lnSpc>
                <a:spcPct val="150000"/>
              </a:lnSpc>
              <a:buNone/>
            </a:pPr>
            <a:r>
              <a:rPr lang="en-IN" sz="2400" b="1" dirty="0">
                <a:latin typeface="Times New Roman" panose="02020603050405020304" pitchFamily="18" charset="0"/>
                <a:cs typeface="Times New Roman" panose="02020603050405020304" pitchFamily="18" charset="0"/>
              </a:rPr>
              <a:t>Model Building</a:t>
            </a:r>
          </a:p>
          <a:p>
            <a:pPr algn="just">
              <a:lnSpc>
                <a:spcPct val="150000"/>
              </a:lnSpc>
              <a:buNone/>
            </a:pPr>
            <a:r>
              <a:rPr lang="en-IN" b="1" dirty="0">
                <a:latin typeface="Times New Roman" panose="02020603050405020304" pitchFamily="18" charset="0"/>
                <a:cs typeface="Times New Roman" panose="02020603050405020304" pitchFamily="18" charset="0"/>
              </a:rPr>
              <a:t>Insights:</a:t>
            </a:r>
            <a:endParaRPr lang="en-IN"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split into 80% training and 20% testing to prevent overfitting.</a:t>
            </a:r>
          </a:p>
          <a:p>
            <a:pPr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StandardScaler</a:t>
            </a:r>
            <a:r>
              <a:rPr lang="en-IN" dirty="0">
                <a:latin typeface="Times New Roman" panose="02020603050405020304" pitchFamily="18" charset="0"/>
                <a:cs typeface="Times New Roman" panose="02020603050405020304" pitchFamily="18" charset="0"/>
              </a:rPr>
              <a:t> used for normalization, ensuring consistent feature scaling.</a:t>
            </a:r>
          </a:p>
          <a:p>
            <a:pPr algn="just">
              <a:lnSpc>
                <a:spcPct val="150000"/>
              </a:lnSpc>
              <a:buNone/>
            </a:pPr>
            <a:r>
              <a:rPr lang="en-IN" b="1"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Proper data splitting prevents information leakage, ensuring reliable model evaluation.</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Standardizing features helps regression-based models perform better.</a:t>
            </a:r>
          </a:p>
        </p:txBody>
      </p:sp>
    </p:spTree>
    <p:extLst>
      <p:ext uri="{BB962C8B-B14F-4D97-AF65-F5344CB8AC3E}">
        <p14:creationId xmlns:p14="http://schemas.microsoft.com/office/powerpoint/2010/main" val="1989137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D44D859-0E6B-6637-2694-1BA2DD0569DF}"/>
              </a:ext>
            </a:extLst>
          </p:cNvPr>
          <p:cNvSpPr txBox="1"/>
          <p:nvPr/>
        </p:nvSpPr>
        <p:spPr>
          <a:xfrm>
            <a:off x="743528" y="988337"/>
            <a:ext cx="7800108" cy="3920560"/>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Training a Linear Regression Model</a:t>
            </a:r>
          </a:p>
          <a:p>
            <a:pPr algn="just">
              <a:lnSpc>
                <a:spcPct val="150000"/>
              </a:lnSpc>
              <a:buNone/>
            </a:pPr>
            <a:r>
              <a:rPr lang="en-US" dirty="0">
                <a:latin typeface="Times New Roman" panose="02020603050405020304" pitchFamily="18" charset="0"/>
                <a:cs typeface="Times New Roman" panose="02020603050405020304" pitchFamily="18" charset="0"/>
              </a:rPr>
              <a:t>Insights: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Linear Regression was applied to establish a baseline model.</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fitting involved training with independent variables and making predictions on the test set.</a:t>
            </a:r>
          </a:p>
          <a:p>
            <a:pPr algn="just">
              <a:lnSpc>
                <a:spcPct val="150000"/>
              </a:lnSpc>
              <a:buNone/>
            </a:pPr>
            <a:r>
              <a:rPr lang="en-US" dirty="0">
                <a:latin typeface="Times New Roman" panose="02020603050405020304" pitchFamily="18" charset="0"/>
                <a:cs typeface="Times New Roman" panose="02020603050405020304" pitchFamily="18" charset="0"/>
              </a:rPr>
              <a:t>Conclusion:</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Linear Regression provides a simple yet effective starting point for predicting solar power generation.</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Evaluating residuals and error metrics helps refine model performance.</a:t>
            </a:r>
          </a:p>
        </p:txBody>
      </p:sp>
    </p:spTree>
    <p:extLst>
      <p:ext uri="{BB962C8B-B14F-4D97-AF65-F5344CB8AC3E}">
        <p14:creationId xmlns:p14="http://schemas.microsoft.com/office/powerpoint/2010/main" val="1209057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59216-802C-2AA3-B3C8-A4BC933C87AC}"/>
              </a:ext>
            </a:extLst>
          </p:cNvPr>
          <p:cNvSpPr txBox="1"/>
          <p:nvPr/>
        </p:nvSpPr>
        <p:spPr>
          <a:xfrm>
            <a:off x="868218" y="1459390"/>
            <a:ext cx="8109528" cy="3505062"/>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Model Evaluation Metrics</a:t>
            </a:r>
          </a:p>
          <a:p>
            <a:pPr algn="just">
              <a:lnSpc>
                <a:spcPct val="150000"/>
              </a:lnSpc>
              <a:buNone/>
            </a:pPr>
            <a:r>
              <a:rPr lang="en-US" dirty="0">
                <a:latin typeface="Times New Roman" panose="02020603050405020304" pitchFamily="18" charset="0"/>
                <a:cs typeface="Times New Roman" panose="02020603050405020304" pitchFamily="18" charset="0"/>
              </a:rPr>
              <a:t>Insights: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evaluation metrics included Mean Squared Error (MSE), Root Mean Squared Error (RMSE), and R-squared.</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R-squared closer to 1 indicates a better fit of the model.</a:t>
            </a:r>
          </a:p>
          <a:p>
            <a:pPr algn="just">
              <a:lnSpc>
                <a:spcPct val="150000"/>
              </a:lnSpc>
              <a:buNone/>
            </a:pPr>
            <a:r>
              <a:rPr lang="en-US" dirty="0">
                <a:latin typeface="Times New Roman" panose="02020603050405020304" pitchFamily="18" charset="0"/>
                <a:cs typeface="Times New Roman" panose="02020603050405020304" pitchFamily="18" charset="0"/>
              </a:rPr>
              <a:t>Conclusion:</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RMSE and MAE provide an understanding of model accuracy.</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lower MSE and a higher R-squared suggest better predictive power.</a:t>
            </a:r>
          </a:p>
        </p:txBody>
      </p:sp>
    </p:spTree>
    <p:extLst>
      <p:ext uri="{BB962C8B-B14F-4D97-AF65-F5344CB8AC3E}">
        <p14:creationId xmlns:p14="http://schemas.microsoft.com/office/powerpoint/2010/main" val="2971025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6B04B-3E3D-1293-25E0-5D0B9D6470F8}"/>
              </a:ext>
            </a:extLst>
          </p:cNvPr>
          <p:cNvSpPr txBox="1"/>
          <p:nvPr/>
        </p:nvSpPr>
        <p:spPr>
          <a:xfrm>
            <a:off x="955963" y="120403"/>
            <a:ext cx="6793345" cy="935128"/>
          </a:xfrm>
          <a:prstGeom prst="rect">
            <a:avLst/>
          </a:prstGeom>
          <a:noFill/>
        </p:spPr>
        <p:txBody>
          <a:bodyPr wrap="square">
            <a:spAutoFit/>
          </a:bodyPr>
          <a:lstStyle/>
          <a:p>
            <a:pPr algn="ctr">
              <a:lnSpc>
                <a:spcPts val="8228"/>
              </a:lnSpc>
              <a:spcBef>
                <a:spcPct val="0"/>
              </a:spcBef>
            </a:pPr>
            <a:r>
              <a:rPr lang="en-US" sz="1800" b="1" dirty="0">
                <a:latin typeface="Times New Roman" panose="02020603050405020304" pitchFamily="18" charset="0"/>
                <a:ea typeface="Telegraf Bold"/>
                <a:cs typeface="Times New Roman" panose="02020603050405020304" pitchFamily="18" charset="0"/>
                <a:sym typeface="Telegraf Bold"/>
              </a:rPr>
              <a:t>CALCULATES KEY REGRESSION EVALUATION METRICS</a:t>
            </a:r>
          </a:p>
        </p:txBody>
      </p:sp>
      <p:sp>
        <p:nvSpPr>
          <p:cNvPr id="6" name="TextBox 5">
            <a:extLst>
              <a:ext uri="{FF2B5EF4-FFF2-40B4-BE49-F238E27FC236}">
                <a16:creationId xmlns:a16="http://schemas.microsoft.com/office/drawing/2014/main" id="{503F1742-4F71-33C4-EF85-662F5F5F2F9C}"/>
              </a:ext>
            </a:extLst>
          </p:cNvPr>
          <p:cNvSpPr txBox="1"/>
          <p:nvPr/>
        </p:nvSpPr>
        <p:spPr>
          <a:xfrm>
            <a:off x="826655" y="1257149"/>
            <a:ext cx="8104909" cy="5028556"/>
          </a:xfrm>
          <a:prstGeom prst="rect">
            <a:avLst/>
          </a:prstGeom>
          <a:noFill/>
        </p:spPr>
        <p:txBody>
          <a:bodyPr wrap="square">
            <a:spAutoFit/>
          </a:bodyPr>
          <a:lstStyle/>
          <a:p>
            <a:pPr marL="0" lvl="0" indent="0" algn="just">
              <a:lnSpc>
                <a:spcPct val="150000"/>
              </a:lnSpc>
              <a:spcBef>
                <a:spcPct val="0"/>
              </a:spcBef>
            </a:pPr>
            <a:r>
              <a:rPr lang="en-US" sz="1800" b="1" u="none" strike="noStrike" spc="300" dirty="0">
                <a:latin typeface="Times New Roman" panose="02020603050405020304" pitchFamily="18" charset="0"/>
                <a:ea typeface="Blinker Bold"/>
                <a:cs typeface="Times New Roman" panose="02020603050405020304" pitchFamily="18" charset="0"/>
                <a:sym typeface="Blinker Bold"/>
              </a:rPr>
              <a:t>MSE (Mean Squared Error)</a:t>
            </a:r>
            <a:r>
              <a:rPr lang="en-US" sz="1800" u="none" strike="noStrike" spc="300" dirty="0">
                <a:latin typeface="Times New Roman" panose="02020603050405020304" pitchFamily="18" charset="0"/>
                <a:ea typeface="Blinker"/>
                <a:cs typeface="Times New Roman" panose="02020603050405020304" pitchFamily="18" charset="0"/>
                <a:sym typeface="Blinker"/>
              </a:rPr>
              <a:t>: Penalizes larger errors, making it sensitive to outliers.</a:t>
            </a:r>
          </a:p>
          <a:p>
            <a:pPr marL="0" lvl="0" indent="0" algn="just">
              <a:lnSpc>
                <a:spcPct val="150000"/>
              </a:lnSpc>
              <a:spcBef>
                <a:spcPct val="0"/>
              </a:spcBef>
            </a:pPr>
            <a:endParaRPr lang="en-US" sz="1800" u="none" strike="noStrike" spc="300" dirty="0">
              <a:latin typeface="Times New Roman" panose="02020603050405020304" pitchFamily="18" charset="0"/>
              <a:ea typeface="Blinker"/>
              <a:cs typeface="Times New Roman" panose="02020603050405020304" pitchFamily="18" charset="0"/>
              <a:sym typeface="Blinker"/>
            </a:endParaRPr>
          </a:p>
          <a:p>
            <a:pPr marL="0" lvl="0" indent="0" algn="just">
              <a:lnSpc>
                <a:spcPct val="150000"/>
              </a:lnSpc>
              <a:spcBef>
                <a:spcPct val="0"/>
              </a:spcBef>
            </a:pPr>
            <a:r>
              <a:rPr lang="en-US" sz="1800" b="1" u="none" strike="noStrike" spc="300" dirty="0">
                <a:latin typeface="Times New Roman" panose="02020603050405020304" pitchFamily="18" charset="0"/>
                <a:ea typeface="Blinker Bold"/>
                <a:cs typeface="Times New Roman" panose="02020603050405020304" pitchFamily="18" charset="0"/>
                <a:sym typeface="Blinker Bold"/>
              </a:rPr>
              <a:t>RMSE (Root Mean Squared Error)</a:t>
            </a:r>
            <a:r>
              <a:rPr lang="en-US" sz="1800" u="none" strike="noStrike" spc="300" dirty="0">
                <a:latin typeface="Times New Roman" panose="02020603050405020304" pitchFamily="18" charset="0"/>
                <a:ea typeface="Blinker"/>
                <a:cs typeface="Times New Roman" panose="02020603050405020304" pitchFamily="18" charset="0"/>
                <a:sym typeface="Blinker"/>
              </a:rPr>
              <a:t>: Interpretable as it has the same units as the target variable.</a:t>
            </a:r>
          </a:p>
          <a:p>
            <a:pPr marL="0" lvl="0" indent="0" algn="just">
              <a:lnSpc>
                <a:spcPct val="150000"/>
              </a:lnSpc>
              <a:spcBef>
                <a:spcPct val="0"/>
              </a:spcBef>
            </a:pPr>
            <a:endParaRPr lang="en-US" sz="1800" u="none" strike="noStrike" spc="300" dirty="0">
              <a:latin typeface="Times New Roman" panose="02020603050405020304" pitchFamily="18" charset="0"/>
              <a:ea typeface="Blinker"/>
              <a:cs typeface="Times New Roman" panose="02020603050405020304" pitchFamily="18" charset="0"/>
              <a:sym typeface="Blinker"/>
            </a:endParaRPr>
          </a:p>
          <a:p>
            <a:pPr marL="0" lvl="0" indent="0" algn="just">
              <a:lnSpc>
                <a:spcPct val="150000"/>
              </a:lnSpc>
              <a:spcBef>
                <a:spcPct val="0"/>
              </a:spcBef>
            </a:pPr>
            <a:r>
              <a:rPr lang="en-US" sz="1800" b="1" u="none" strike="noStrike" spc="300" dirty="0">
                <a:latin typeface="Times New Roman" panose="02020603050405020304" pitchFamily="18" charset="0"/>
                <a:ea typeface="Blinker Bold"/>
                <a:cs typeface="Times New Roman" panose="02020603050405020304" pitchFamily="18" charset="0"/>
                <a:sym typeface="Blinker Bold"/>
              </a:rPr>
              <a:t>MAE (Mean Absolute Error)</a:t>
            </a:r>
            <a:r>
              <a:rPr lang="en-US" sz="1800" u="none" strike="noStrike" spc="300" dirty="0">
                <a:latin typeface="Times New Roman" panose="02020603050405020304" pitchFamily="18" charset="0"/>
                <a:ea typeface="Blinker"/>
                <a:cs typeface="Times New Roman" panose="02020603050405020304" pitchFamily="18" charset="0"/>
                <a:sym typeface="Blinker"/>
              </a:rPr>
              <a:t>: Represents the average absolute error in predictions.</a:t>
            </a:r>
          </a:p>
          <a:p>
            <a:pPr marL="0" lvl="0" indent="0" algn="just">
              <a:lnSpc>
                <a:spcPct val="150000"/>
              </a:lnSpc>
              <a:spcBef>
                <a:spcPct val="0"/>
              </a:spcBef>
            </a:pPr>
            <a:endParaRPr lang="en-US" sz="1800" u="none" strike="noStrike" spc="300" dirty="0">
              <a:latin typeface="Times New Roman" panose="02020603050405020304" pitchFamily="18" charset="0"/>
              <a:ea typeface="Blinker"/>
              <a:cs typeface="Times New Roman" panose="02020603050405020304" pitchFamily="18" charset="0"/>
              <a:sym typeface="Blinker"/>
            </a:endParaRPr>
          </a:p>
          <a:p>
            <a:pPr marL="0" lvl="0" indent="0" algn="just">
              <a:lnSpc>
                <a:spcPct val="150000"/>
              </a:lnSpc>
              <a:spcBef>
                <a:spcPct val="0"/>
              </a:spcBef>
            </a:pPr>
            <a:r>
              <a:rPr lang="en-US" sz="1800" b="1" u="none" strike="noStrike" spc="300" dirty="0">
                <a:latin typeface="Times New Roman" panose="02020603050405020304" pitchFamily="18" charset="0"/>
                <a:ea typeface="Blinker Bold"/>
                <a:cs typeface="Times New Roman" panose="02020603050405020304" pitchFamily="18" charset="0"/>
                <a:sym typeface="Blinker Bold"/>
              </a:rPr>
              <a:t>R-squared</a:t>
            </a:r>
            <a:r>
              <a:rPr lang="en-US" sz="1800" u="none" strike="noStrike" spc="300" dirty="0">
                <a:latin typeface="Times New Roman" panose="02020603050405020304" pitchFamily="18" charset="0"/>
                <a:ea typeface="Blinker"/>
                <a:cs typeface="Times New Roman" panose="02020603050405020304" pitchFamily="18" charset="0"/>
                <a:sym typeface="Blinker"/>
              </a:rPr>
              <a:t>: Measures how much variance in the target variable is explained by the model (closer to 1 indicates a better fit).</a:t>
            </a:r>
          </a:p>
        </p:txBody>
      </p:sp>
    </p:spTree>
    <p:extLst>
      <p:ext uri="{BB962C8B-B14F-4D97-AF65-F5344CB8AC3E}">
        <p14:creationId xmlns:p14="http://schemas.microsoft.com/office/powerpoint/2010/main" val="1169066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3E4066-278C-D983-ACAE-C105366C46AC}"/>
              </a:ext>
            </a:extLst>
          </p:cNvPr>
          <p:cNvSpPr txBox="1"/>
          <p:nvPr/>
        </p:nvSpPr>
        <p:spPr>
          <a:xfrm>
            <a:off x="849745" y="1584650"/>
            <a:ext cx="7610763" cy="3505062"/>
          </a:xfrm>
          <a:prstGeom prst="rect">
            <a:avLst/>
          </a:prstGeom>
          <a:noFill/>
        </p:spPr>
        <p:txBody>
          <a:bodyPr wrap="square">
            <a:spAutoFit/>
          </a:bodyPr>
          <a:lstStyle/>
          <a:p>
            <a:pPr algn="just">
              <a:lnSpc>
                <a:spcPct val="150000"/>
              </a:lnSpc>
              <a:buNone/>
            </a:pPr>
            <a:r>
              <a:rPr lang="en-IN" sz="2400" b="1" dirty="0">
                <a:latin typeface="Times New Roman" panose="02020603050405020304" pitchFamily="18" charset="0"/>
                <a:cs typeface="Times New Roman" panose="02020603050405020304" pitchFamily="18" charset="0"/>
              </a:rPr>
              <a:t>Trying Different Models &amp; Hyperparameter Tuning</a:t>
            </a:r>
          </a:p>
          <a:p>
            <a:pPr algn="just">
              <a:lnSpc>
                <a:spcPct val="150000"/>
              </a:lnSpc>
              <a:buNone/>
            </a:pPr>
            <a:r>
              <a:rPr lang="en-IN" dirty="0">
                <a:latin typeface="Times New Roman" panose="02020603050405020304" pitchFamily="18" charset="0"/>
                <a:cs typeface="Times New Roman" panose="02020603050405020304" pitchFamily="18" charset="0"/>
              </a:rPr>
              <a:t>Insights:</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Gradient Boosting Regressor was applied to improve prediction accuracy.</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Hyperparameter tuning optimized performance and reduced overfitting.</a:t>
            </a:r>
          </a:p>
          <a:p>
            <a:pPr algn="just">
              <a:lnSpc>
                <a:spcPct val="150000"/>
              </a:lnSpc>
              <a:buNone/>
            </a:pPr>
            <a:r>
              <a:rPr lang="en-IN" dirty="0">
                <a:latin typeface="Times New Roman" panose="02020603050405020304" pitchFamily="18" charset="0"/>
                <a:cs typeface="Times New Roman" panose="02020603050405020304" pitchFamily="18" charset="0"/>
              </a:rPr>
              <a:t>Conclusion:</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Gradient Boosting performed better than Linear Regression due to its ability to capture non-linear relationships.</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Hyperparameter tuning is crucial for maximizing model performance.</a:t>
            </a:r>
          </a:p>
        </p:txBody>
      </p:sp>
    </p:spTree>
    <p:extLst>
      <p:ext uri="{BB962C8B-B14F-4D97-AF65-F5344CB8AC3E}">
        <p14:creationId xmlns:p14="http://schemas.microsoft.com/office/powerpoint/2010/main" val="3801863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51C095-8ABB-F7E7-831F-C9D46999B0E6}"/>
              </a:ext>
            </a:extLst>
          </p:cNvPr>
          <p:cNvPicPr>
            <a:picLocks noChangeAspect="1"/>
          </p:cNvPicPr>
          <p:nvPr/>
        </p:nvPicPr>
        <p:blipFill>
          <a:blip r:embed="rId2"/>
          <a:stretch>
            <a:fillRect/>
          </a:stretch>
        </p:blipFill>
        <p:spPr>
          <a:xfrm>
            <a:off x="494145" y="1002637"/>
            <a:ext cx="7887854" cy="2872509"/>
          </a:xfrm>
          <a:prstGeom prst="rect">
            <a:avLst/>
          </a:prstGeom>
        </p:spPr>
      </p:pic>
      <p:sp>
        <p:nvSpPr>
          <p:cNvPr id="5" name="Title 1">
            <a:extLst>
              <a:ext uri="{FF2B5EF4-FFF2-40B4-BE49-F238E27FC236}">
                <a16:creationId xmlns:a16="http://schemas.microsoft.com/office/drawing/2014/main" id="{0E0D5B0D-EE58-1D90-A8C5-3CED0E3D238D}"/>
              </a:ext>
            </a:extLst>
          </p:cNvPr>
          <p:cNvSpPr>
            <a:spLocks noGrp="1"/>
          </p:cNvSpPr>
          <p:nvPr>
            <p:ph type="title"/>
          </p:nvPr>
        </p:nvSpPr>
        <p:spPr>
          <a:xfrm>
            <a:off x="895928" y="254001"/>
            <a:ext cx="1976582" cy="641926"/>
          </a:xfrm>
        </p:spPr>
        <p:txBody>
          <a:bodyPr>
            <a:normAutofit/>
          </a:bodyPr>
          <a:lstStyle/>
          <a:p>
            <a:r>
              <a:rPr lang="en-US" sz="2400" b="1" dirty="0">
                <a:latin typeface="Times New Roman" panose="02020603050405020304" pitchFamily="18" charset="0"/>
                <a:cs typeface="Times New Roman" panose="02020603050405020304" pitchFamily="18" charset="0"/>
                <a:sym typeface="Telegraf Bold"/>
              </a:rPr>
              <a:t>Output</a:t>
            </a:r>
            <a:endParaRPr lang="en-IN"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E24D954-F577-8E62-115E-1FF7ED156C6B}"/>
              </a:ext>
            </a:extLst>
          </p:cNvPr>
          <p:cNvSpPr>
            <a:spLocks noChangeArrowheads="1"/>
          </p:cNvSpPr>
          <p:nvPr/>
        </p:nvSpPr>
        <p:spPr bwMode="auto">
          <a:xfrm>
            <a:off x="397165" y="4165845"/>
            <a:ext cx="838661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Gradient Boosting model performed best with an R² score of 0.903, indicating high accuracy, and the lowest RMSE (3005.98). Random Forest also performed well (R² = 0.899), while Support Vector Regressor performed poorly (R² = -0.344), suggesting it is unsuitable for this dataset.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417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8946A44-0917-4AEA-A1A8-21CC6C72AFCB}"/>
              </a:ext>
            </a:extLst>
          </p:cNvPr>
          <p:cNvSpPr txBox="1">
            <a:spLocks/>
          </p:cNvSpPr>
          <p:nvPr/>
        </p:nvSpPr>
        <p:spPr>
          <a:xfrm>
            <a:off x="923636" y="510309"/>
            <a:ext cx="7823200" cy="1475508"/>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b="1" dirty="0">
                <a:latin typeface="Times New Roman" panose="02020603050405020304" pitchFamily="18" charset="0"/>
                <a:cs typeface="Times New Roman" panose="02020603050405020304" pitchFamily="18" charset="0"/>
              </a:rPr>
              <a:t>What is Hyperparameter tuning ?	</a:t>
            </a:r>
            <a:r>
              <a:rPr lang="en-US" sz="1800" dirty="0">
                <a:latin typeface="Times New Roman" panose="02020603050405020304" pitchFamily="18" charset="0"/>
                <a:cs typeface="Times New Roman" panose="02020603050405020304" pitchFamily="18" charset="0"/>
              </a:rPr>
              <a:t>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Hyperparameter tuning is the process of selecting the best set of hyperparameters for a machine learning model to improve its performance. In machine learning, hyperparameters are the parameters that are set before training a model and cannot be learned directly from the data.</a:t>
            </a:r>
            <a:endParaRPr lang="en-IN" sz="18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E34C5179-695D-6BC5-8691-5B4800030FD4}"/>
              </a:ext>
            </a:extLst>
          </p:cNvPr>
          <p:cNvSpPr txBox="1">
            <a:spLocks/>
          </p:cNvSpPr>
          <p:nvPr/>
        </p:nvSpPr>
        <p:spPr>
          <a:xfrm rot="10800000" flipV="1">
            <a:off x="840509" y="2198255"/>
            <a:ext cx="8174182" cy="443807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eaLnBrk="0" fontAlgn="base" hangingPunct="0">
              <a:spcAft>
                <a:spcPct val="0"/>
              </a:spcAft>
            </a:pPr>
            <a:r>
              <a:rPr lang="en-US" sz="1800" b="1" dirty="0">
                <a:latin typeface="Times New Roman" panose="02020603050405020304" pitchFamily="18" charset="0"/>
                <a:cs typeface="Times New Roman" panose="02020603050405020304" pitchFamily="18" charset="0"/>
              </a:rPr>
              <a:t>Why is Hyperparameter Tuning Important?</a:t>
            </a:r>
          </a:p>
          <a:p>
            <a:pPr algn="l" defTabSz="914400" eaLnBrk="0" fontAlgn="base" hangingPunct="0">
              <a:spcAft>
                <a:spcPct val="0"/>
              </a:spcAft>
            </a:pPr>
            <a:endParaRPr lang="en-US" sz="1800" b="1" dirty="0">
              <a:latin typeface="Times New Roman" panose="02020603050405020304" pitchFamily="18" charset="0"/>
              <a:cs typeface="Times New Roman" panose="02020603050405020304" pitchFamily="18" charset="0"/>
            </a:endParaRPr>
          </a:p>
          <a:p>
            <a:pPr marL="285750" indent="-285750" algn="l" defTabSz="914400" eaLnBrk="0" fontAlgn="base" hangingPunct="0">
              <a:spcAft>
                <a:spcPct val="0"/>
              </a:spcAft>
              <a:buFont typeface="Wingdings" panose="05000000000000000000" pitchFamily="2" charset="2"/>
              <a:buChar char="q"/>
            </a:pPr>
            <a:r>
              <a:rPr lang="en-US" altLang="en-US" sz="1800" b="1" dirty="0">
                <a:ln>
                  <a:noFill/>
                </a:ln>
                <a:latin typeface="Times New Roman" panose="02020603050405020304" pitchFamily="18" charset="0"/>
                <a:cs typeface="Times New Roman" panose="02020603050405020304" pitchFamily="18" charset="0"/>
              </a:rPr>
              <a:t>Improves Model Performance</a:t>
            </a:r>
            <a:r>
              <a:rPr lang="en-US" altLang="en-US" sz="1800" dirty="0">
                <a:ln>
                  <a:noFill/>
                </a:ln>
                <a:latin typeface="Times New Roman" panose="02020603050405020304" pitchFamily="18" charset="0"/>
                <a:cs typeface="Times New Roman" panose="02020603050405020304" pitchFamily="18" charset="0"/>
              </a:rPr>
              <a:t>: Machine learning models are sensitive to the settings of hyperparameters. Choosing the right values can significantly improve the model's accuracy, generalization, and ability to make predictions. Poorly chosen hyperparameters can lead to overfitting or underfitting.</a:t>
            </a:r>
          </a:p>
          <a:p>
            <a:pPr marL="285750" indent="-285750" algn="l" defTabSz="914400" eaLnBrk="0" fontAlgn="base" hangingPunct="0">
              <a:spcAft>
                <a:spcPct val="0"/>
              </a:spcAft>
              <a:buFont typeface="Wingdings" panose="05000000000000000000" pitchFamily="2" charset="2"/>
              <a:buChar char="q"/>
            </a:pPr>
            <a:r>
              <a:rPr lang="en-US" altLang="en-US" sz="1800" b="1" dirty="0">
                <a:ln>
                  <a:noFill/>
                </a:ln>
                <a:latin typeface="Times New Roman" panose="02020603050405020304" pitchFamily="18" charset="0"/>
                <a:cs typeface="Times New Roman" panose="02020603050405020304" pitchFamily="18" charset="0"/>
              </a:rPr>
              <a:t>Finds the Optimal Model Configuration</a:t>
            </a:r>
            <a:r>
              <a:rPr lang="en-US" altLang="en-US" sz="1800" dirty="0">
                <a:ln>
                  <a:noFill/>
                </a:ln>
                <a:latin typeface="Times New Roman" panose="02020603050405020304" pitchFamily="18" charset="0"/>
                <a:cs typeface="Times New Roman" panose="02020603050405020304" pitchFamily="18" charset="0"/>
              </a:rPr>
              <a:t>: Every model has a set of hyperparameters that maximize its performance for a given dataset. By tuning the hyperparameters, we can find this optimal configuration.</a:t>
            </a:r>
          </a:p>
          <a:p>
            <a:pPr marL="285750" indent="-285750" algn="l" defTabSz="914400" eaLnBrk="0" fontAlgn="base" hangingPunct="0">
              <a:spcAft>
                <a:spcPct val="0"/>
              </a:spcAft>
              <a:buFont typeface="Wingdings" panose="05000000000000000000" pitchFamily="2" charset="2"/>
              <a:buChar char="q"/>
            </a:pPr>
            <a:r>
              <a:rPr lang="en-US" altLang="en-US" sz="1800" b="1" dirty="0">
                <a:ln>
                  <a:noFill/>
                </a:ln>
                <a:latin typeface="Times New Roman" panose="02020603050405020304" pitchFamily="18" charset="0"/>
                <a:cs typeface="Times New Roman" panose="02020603050405020304" pitchFamily="18" charset="0"/>
              </a:rPr>
              <a:t>Helps Avoid Overfitting or Underfitting</a:t>
            </a:r>
            <a:r>
              <a:rPr lang="en-US" altLang="en-US" sz="1800" dirty="0">
                <a:ln>
                  <a:noFill/>
                </a:ln>
                <a:latin typeface="Times New Roman" panose="02020603050405020304" pitchFamily="18" charset="0"/>
                <a:cs typeface="Times New Roman" panose="02020603050405020304" pitchFamily="18" charset="0"/>
              </a:rPr>
              <a:t>: If hyperparameters like the learning rate or regularization are set incorrectly, the model might either overfit (learning the noise in the data) or underfit (not learning the underlying patterns), leading to poor generalization.</a:t>
            </a:r>
          </a:p>
          <a:p>
            <a:pPr marL="285750" indent="-285750" algn="l" defTabSz="914400" eaLnBrk="0" fontAlgn="base" hangingPunct="0">
              <a:spcAft>
                <a:spcPct val="0"/>
              </a:spcAft>
              <a:buFont typeface="Wingdings" panose="05000000000000000000" pitchFamily="2" charset="2"/>
              <a:buChar char="q"/>
            </a:pPr>
            <a:r>
              <a:rPr lang="en-US" altLang="en-US" sz="1800" b="1" dirty="0">
                <a:ln>
                  <a:noFill/>
                </a:ln>
                <a:latin typeface="Times New Roman" panose="02020603050405020304" pitchFamily="18" charset="0"/>
                <a:cs typeface="Times New Roman" panose="02020603050405020304" pitchFamily="18" charset="0"/>
              </a:rPr>
              <a:t>Fine-Tunes Performance</a:t>
            </a:r>
            <a:r>
              <a:rPr lang="en-US" altLang="en-US" sz="1800" dirty="0">
                <a:ln>
                  <a:noFill/>
                </a:ln>
                <a:latin typeface="Times New Roman" panose="02020603050405020304" pitchFamily="18" charset="0"/>
                <a:cs typeface="Times New Roman" panose="02020603050405020304" pitchFamily="18" charset="0"/>
              </a:rPr>
              <a:t>: While training a model, hyperparameters control the speed, convergence, and behavior of the learning algorithm. Tuning them properly can make the training process faster or more stable.</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204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A19880-E659-D64B-CF03-B8E67DA8C5AF}"/>
              </a:ext>
            </a:extLst>
          </p:cNvPr>
          <p:cNvPicPr>
            <a:picLocks noChangeAspect="1"/>
          </p:cNvPicPr>
          <p:nvPr/>
        </p:nvPicPr>
        <p:blipFill>
          <a:blip r:embed="rId2"/>
          <a:stretch>
            <a:fillRect/>
          </a:stretch>
        </p:blipFill>
        <p:spPr>
          <a:xfrm>
            <a:off x="528637" y="548641"/>
            <a:ext cx="8086725" cy="2650836"/>
          </a:xfrm>
          <a:prstGeom prst="rect">
            <a:avLst/>
          </a:prstGeom>
        </p:spPr>
      </p:pic>
      <p:sp>
        <p:nvSpPr>
          <p:cNvPr id="7" name="TextBox 6">
            <a:extLst>
              <a:ext uri="{FF2B5EF4-FFF2-40B4-BE49-F238E27FC236}">
                <a16:creationId xmlns:a16="http://schemas.microsoft.com/office/drawing/2014/main" id="{3E651E96-A67E-D939-85A1-7A9F440EAD8B}"/>
              </a:ext>
            </a:extLst>
          </p:cNvPr>
          <p:cNvSpPr txBox="1"/>
          <p:nvPr/>
        </p:nvSpPr>
        <p:spPr>
          <a:xfrm>
            <a:off x="528637" y="3692388"/>
            <a:ext cx="7855527"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table shows the impact of hyperparameter tuning and pipeline implementation on model performance. Initially, the model had an R² score of 0.850 with an RMSE of 1.86. After hyperparameter tuning, the model improved to R² = 0.890, with lower errors (RMSE = 1.73, MSE = 2.98). Further applying a pipeline refined the model, achieving R² = 0.895 and RMSE = 1.70, indicating better generalization and accuracy. These improvements highlight the importance of tuning and structured workflows in machine learning.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530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F4F6-FC9F-F176-A0AB-1B7A90FBF236}"/>
              </a:ext>
            </a:extLst>
          </p:cNvPr>
          <p:cNvSpPr>
            <a:spLocks noGrp="1"/>
          </p:cNvSpPr>
          <p:nvPr>
            <p:ph type="title"/>
          </p:nvPr>
        </p:nvSpPr>
        <p:spPr>
          <a:xfrm>
            <a:off x="-301752" y="365762"/>
            <a:ext cx="3986784" cy="1106423"/>
          </a:xfrm>
        </p:spPr>
        <p:txBody>
          <a:bodyPr>
            <a:normAutofit/>
          </a:bodyPr>
          <a:lstStyle/>
          <a:p>
            <a:r>
              <a:rPr lang="en-US" sz="3200" b="1" dirty="0">
                <a:latin typeface="Times New Roman" panose="02020603050405020304" pitchFamily="18" charset="0"/>
                <a:cs typeface="Times New Roman" panose="02020603050405020304" pitchFamily="18" charset="0"/>
              </a:rPr>
              <a:t>OBJECTIVE </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7B1EF22-3CA5-6D71-4CB2-3987F389A5F5}"/>
              </a:ext>
            </a:extLst>
          </p:cNvPr>
          <p:cNvSpPr txBox="1"/>
          <p:nvPr/>
        </p:nvSpPr>
        <p:spPr>
          <a:xfrm>
            <a:off x="438912" y="2285098"/>
            <a:ext cx="8119872" cy="3885936"/>
          </a:xfrm>
          <a:prstGeom prst="rect">
            <a:avLst/>
          </a:prstGeom>
          <a:noFill/>
        </p:spPr>
        <p:txBody>
          <a:bodyPr wrap="square">
            <a:spAutoFit/>
          </a:bodyPr>
          <a:lstStyle/>
          <a:p>
            <a:pPr>
              <a:lnSpc>
                <a:spcPct val="200000"/>
              </a:lnSpc>
            </a:pPr>
            <a:r>
              <a:rPr lang="en-IN" dirty="0">
                <a:latin typeface="Times New Roman" panose="02020603050405020304" pitchFamily="18" charset="0"/>
                <a:cs typeface="Times New Roman" panose="02020603050405020304" pitchFamily="18" charset="0"/>
              </a:rPr>
              <a:t>The variable to be predicted is continuous (energy production). Therefore, this is an Regression project. The primary goal is to model energy production as a function of environmental variables</a:t>
            </a:r>
          </a:p>
          <a:p>
            <a:pPr>
              <a:lnSpc>
                <a:spcPct val="200000"/>
              </a:lnSpc>
            </a:pPr>
            <a:endParaRPr lang="en-IN" dirty="0">
              <a:latin typeface="Times New Roman" panose="02020603050405020304" pitchFamily="18" charset="0"/>
              <a:cs typeface="Times New Roman" panose="02020603050405020304" pitchFamily="18" charset="0"/>
            </a:endParaRPr>
          </a:p>
          <a:p>
            <a:pPr>
              <a:lnSpc>
                <a:spcPct val="200000"/>
              </a:lnSpc>
            </a:pPr>
            <a:r>
              <a:rPr lang="en-IN" sz="1800" dirty="0">
                <a:latin typeface="Times New Roman" panose="02020603050405020304" pitchFamily="18" charset="0"/>
                <a:cs typeface="Times New Roman" panose="02020603050405020304" pitchFamily="18" charset="0"/>
              </a:rPr>
              <a:t>The objective of this project is to predict the power generated based on environmental variables such as temperature, wind speed, humidity, and sky cover.</a:t>
            </a:r>
          </a:p>
          <a:p>
            <a:pPr>
              <a:lnSpc>
                <a:spcPct val="20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852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FB99-C28E-6C7F-E0E3-8F29914CAC2C}"/>
              </a:ext>
            </a:extLst>
          </p:cNvPr>
          <p:cNvSpPr>
            <a:spLocks noGrp="1"/>
          </p:cNvSpPr>
          <p:nvPr>
            <p:ph type="title"/>
          </p:nvPr>
        </p:nvSpPr>
        <p:spPr>
          <a:xfrm>
            <a:off x="600364" y="1276126"/>
            <a:ext cx="8303491" cy="1981200"/>
          </a:xfrm>
        </p:spPr>
        <p:txBody>
          <a:bodyPr>
            <a:normAutofit/>
          </a:bodyPr>
          <a:lstStyle/>
          <a:p>
            <a:pPr algn="just"/>
            <a:r>
              <a:rPr lang="en-US" sz="1800" b="1" dirty="0">
                <a:latin typeface="Times New Roman" panose="02020603050405020304" pitchFamily="18" charset="0"/>
                <a:cs typeface="Times New Roman" panose="02020603050405020304" pitchFamily="18" charset="0"/>
              </a:rPr>
              <a:t>Model deployment </a:t>
            </a:r>
            <a:r>
              <a:rPr lang="en-US" sz="1800" dirty="0">
                <a:latin typeface="Times New Roman" panose="02020603050405020304" pitchFamily="18" charset="0"/>
                <a:cs typeface="Times New Roman" panose="02020603050405020304" pitchFamily="18" charset="0"/>
              </a:rPr>
              <a:t>is the process of taking a trained machine learning model and making it available for use in a real-world application or production environment. This allows the model to make predictions on new, unseen data in real-time or in batch processes.</a:t>
            </a: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E9CEAF-34BB-EB59-D3C7-0357C8C4C973}"/>
              </a:ext>
            </a:extLst>
          </p:cNvPr>
          <p:cNvSpPr txBox="1"/>
          <p:nvPr/>
        </p:nvSpPr>
        <p:spPr>
          <a:xfrm>
            <a:off x="600364" y="3302183"/>
            <a:ext cx="7860145" cy="2951064"/>
          </a:xfrm>
          <a:prstGeom prst="rect">
            <a:avLst/>
          </a:prstGeom>
          <a:noFill/>
        </p:spPr>
        <p:txBody>
          <a:bodyPr wrap="square">
            <a:spAutoFit/>
          </a:bodyPr>
          <a:lstStyle/>
          <a:p>
            <a:pPr algn="just">
              <a:lnSpc>
                <a:spcPct val="150000"/>
              </a:lnSpc>
              <a:buNone/>
            </a:pPr>
            <a:r>
              <a:rPr lang="en-US" dirty="0">
                <a:latin typeface="Times New Roman" panose="02020603050405020304" pitchFamily="18" charset="0"/>
                <a:cs typeface="Times New Roman" panose="02020603050405020304" pitchFamily="18" charset="0"/>
              </a:rPr>
              <a:t>Insights: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trained model was deployed to make real-time predictions on new data.</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Deployment ensures practical usability in energy forecasting applications.</a:t>
            </a:r>
          </a:p>
          <a:p>
            <a:pPr algn="just">
              <a:lnSpc>
                <a:spcPct val="150000"/>
              </a:lnSpc>
              <a:buNone/>
            </a:pPr>
            <a:r>
              <a:rPr lang="en-US" dirty="0">
                <a:latin typeface="Times New Roman" panose="02020603050405020304" pitchFamily="18" charset="0"/>
                <a:cs typeface="Times New Roman" panose="02020603050405020304" pitchFamily="18" charset="0"/>
              </a:rPr>
              <a:t>Conclusion:</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Deploying models transforms analytical insights into actionable solutions.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Continuous monitoring and improvements ensure the model remains accurate over time.</a:t>
            </a:r>
          </a:p>
        </p:txBody>
      </p:sp>
      <p:sp>
        <p:nvSpPr>
          <p:cNvPr id="7" name="TextBox 6">
            <a:extLst>
              <a:ext uri="{FF2B5EF4-FFF2-40B4-BE49-F238E27FC236}">
                <a16:creationId xmlns:a16="http://schemas.microsoft.com/office/drawing/2014/main" id="{95B0FDDD-8C17-8B9D-0144-21F467274D31}"/>
              </a:ext>
            </a:extLst>
          </p:cNvPr>
          <p:cNvSpPr txBox="1"/>
          <p:nvPr/>
        </p:nvSpPr>
        <p:spPr>
          <a:xfrm>
            <a:off x="974436" y="604753"/>
            <a:ext cx="4572000" cy="579967"/>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Model Deployment</a:t>
            </a:r>
          </a:p>
        </p:txBody>
      </p:sp>
    </p:spTree>
    <p:extLst>
      <p:ext uri="{BB962C8B-B14F-4D97-AF65-F5344CB8AC3E}">
        <p14:creationId xmlns:p14="http://schemas.microsoft.com/office/powerpoint/2010/main" val="3860679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C41B-B73D-BC5B-0C03-10A42C984913}"/>
              </a:ext>
            </a:extLst>
          </p:cNvPr>
          <p:cNvSpPr>
            <a:spLocks noGrp="1"/>
          </p:cNvSpPr>
          <p:nvPr>
            <p:ph type="title"/>
          </p:nvPr>
        </p:nvSpPr>
        <p:spPr>
          <a:xfrm>
            <a:off x="982133" y="457201"/>
            <a:ext cx="7704667" cy="872835"/>
          </a:xfrm>
        </p:spPr>
        <p:txBody>
          <a:bodyPr>
            <a:normAutofit/>
          </a:bodyPr>
          <a:lstStyle/>
          <a:p>
            <a:pPr algn="just"/>
            <a:r>
              <a:rPr lang="en-US" sz="2800" b="1" dirty="0">
                <a:latin typeface="Times New Roman" panose="02020603050405020304" pitchFamily="18" charset="0"/>
                <a:cs typeface="Times New Roman" panose="02020603050405020304" pitchFamily="18" charset="0"/>
              </a:rPr>
              <a:t>Predicter Power Result</a:t>
            </a:r>
            <a:endParaRPr lang="en-IN" sz="2800" b="1" dirty="0">
              <a:latin typeface="Times New Roman" panose="02020603050405020304" pitchFamily="18" charset="0"/>
              <a:cs typeface="Times New Roman" panose="02020603050405020304" pitchFamily="18" charset="0"/>
            </a:endParaRPr>
          </a:p>
        </p:txBody>
      </p:sp>
      <p:pic>
        <p:nvPicPr>
          <p:cNvPr id="3" name="Picture 2" descr="Screenshot 2025-03-17 164544.png"/>
          <p:cNvPicPr>
            <a:picLocks noChangeAspect="1"/>
          </p:cNvPicPr>
          <p:nvPr/>
        </p:nvPicPr>
        <p:blipFill>
          <a:blip r:embed="rId2"/>
          <a:stretch>
            <a:fillRect/>
          </a:stretch>
        </p:blipFill>
        <p:spPr>
          <a:xfrm>
            <a:off x="457200" y="2007195"/>
            <a:ext cx="4225636" cy="4114800"/>
          </a:xfrm>
          <a:prstGeom prst="rect">
            <a:avLst/>
          </a:prstGeom>
        </p:spPr>
      </p:pic>
      <p:pic>
        <p:nvPicPr>
          <p:cNvPr id="4" name="Picture 3" descr="Screenshot 2025-03-17 164555.png">
            <a:extLst>
              <a:ext uri="{FF2B5EF4-FFF2-40B4-BE49-F238E27FC236}">
                <a16:creationId xmlns:a16="http://schemas.microsoft.com/office/drawing/2014/main" id="{83E78740-E6DC-E003-1F50-B928E62208E5}"/>
              </a:ext>
            </a:extLst>
          </p:cNvPr>
          <p:cNvPicPr>
            <a:picLocks noChangeAspect="1"/>
          </p:cNvPicPr>
          <p:nvPr/>
        </p:nvPicPr>
        <p:blipFill>
          <a:blip r:embed="rId3"/>
          <a:stretch>
            <a:fillRect/>
          </a:stretch>
        </p:blipFill>
        <p:spPr>
          <a:xfrm>
            <a:off x="4834466" y="2007195"/>
            <a:ext cx="4225636" cy="4114800"/>
          </a:xfrm>
          <a:prstGeom prst="rect">
            <a:avLst/>
          </a:prstGeom>
        </p:spPr>
      </p:pic>
    </p:spTree>
    <p:extLst>
      <p:ext uri="{BB962C8B-B14F-4D97-AF65-F5344CB8AC3E}">
        <p14:creationId xmlns:p14="http://schemas.microsoft.com/office/powerpoint/2010/main" val="40024950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7F22BD-11BA-24A4-81DF-778D073BF828}"/>
              </a:ext>
            </a:extLst>
          </p:cNvPr>
          <p:cNvSpPr txBox="1"/>
          <p:nvPr/>
        </p:nvSpPr>
        <p:spPr>
          <a:xfrm>
            <a:off x="538018" y="1007899"/>
            <a:ext cx="8067964" cy="3920560"/>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Final Conclusion</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is essential for handling missing values, outliers, and feature scaling.</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EDA</a:t>
            </a:r>
            <a:r>
              <a:rPr lang="en-US" dirty="0">
                <a:latin typeface="Times New Roman" panose="02020603050405020304" pitchFamily="18" charset="0"/>
                <a:cs typeface="Times New Roman" panose="02020603050405020304" pitchFamily="18" charset="0"/>
              </a:rPr>
              <a:t> plays a vital role in understanding data distributions and correlations.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 evaluation</a:t>
            </a:r>
            <a:r>
              <a:rPr lang="en-US" dirty="0">
                <a:latin typeface="Times New Roman" panose="02020603050405020304" pitchFamily="18" charset="0"/>
                <a:cs typeface="Times New Roman" panose="02020603050405020304" pitchFamily="18" charset="0"/>
              </a:rPr>
              <a:t> ensures that the chosen approach provides reliable predictions.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Gradient Boosting with Hyperparameter Tuning</a:t>
            </a:r>
            <a:r>
              <a:rPr lang="en-US" dirty="0">
                <a:latin typeface="Times New Roman" panose="02020603050405020304" pitchFamily="18" charset="0"/>
                <a:cs typeface="Times New Roman" panose="02020603050405020304" pitchFamily="18" charset="0"/>
              </a:rPr>
              <a:t> proved to be the most effective model.</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Deployment</a:t>
            </a:r>
            <a:r>
              <a:rPr lang="en-US" dirty="0">
                <a:latin typeface="Times New Roman" panose="02020603050405020304" pitchFamily="18" charset="0"/>
                <a:cs typeface="Times New Roman" panose="02020603050405020304" pitchFamily="18" charset="0"/>
              </a:rPr>
              <a:t> allows real-world application, making solar power forecasting accessible and actionable.</a:t>
            </a:r>
          </a:p>
        </p:txBody>
      </p:sp>
    </p:spTree>
    <p:extLst>
      <p:ext uri="{BB962C8B-B14F-4D97-AF65-F5344CB8AC3E}">
        <p14:creationId xmlns:p14="http://schemas.microsoft.com/office/powerpoint/2010/main" val="3248249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631B6F-DDBE-C8FF-001F-6C4FB2B57892}"/>
              </a:ext>
            </a:extLst>
          </p:cNvPr>
          <p:cNvSpPr txBox="1"/>
          <p:nvPr/>
        </p:nvSpPr>
        <p:spPr>
          <a:xfrm>
            <a:off x="376382" y="1068258"/>
            <a:ext cx="8686800" cy="4336059"/>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Challenges Faced in the Project</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Data Quality Issues</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dataset had </a:t>
            </a:r>
            <a:r>
              <a:rPr lang="en-US" b="1" dirty="0">
                <a:latin typeface="Times New Roman" panose="02020603050405020304" pitchFamily="18" charset="0"/>
                <a:cs typeface="Times New Roman" panose="02020603050405020304" pitchFamily="18" charset="0"/>
              </a:rPr>
              <a:t>missing values</a:t>
            </a:r>
            <a:r>
              <a:rPr lang="en-US" dirty="0">
                <a:latin typeface="Times New Roman" panose="02020603050405020304" pitchFamily="18" charset="0"/>
                <a:cs typeface="Times New Roman" panose="02020603050405020304" pitchFamily="18" charset="0"/>
              </a:rPr>
              <a:t>, requiring imputation techniques.</a:t>
            </a:r>
          </a:p>
          <a:p>
            <a:pPr marL="742950" lvl="1" indent="-28575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Outliers</a:t>
            </a:r>
            <a:r>
              <a:rPr lang="en-US" dirty="0">
                <a:latin typeface="Times New Roman" panose="02020603050405020304" pitchFamily="18" charset="0"/>
                <a:cs typeface="Times New Roman" panose="02020603050405020304" pitchFamily="18" charset="0"/>
              </a:rPr>
              <a:t> in wind speed, humidity, and pressure affected model performance.</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Feature Selection &amp; Engineering</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Identifying the most impactful variables for power generation was challenging.</a:t>
            </a:r>
          </a:p>
          <a:p>
            <a:pPr marL="742950" lvl="1" indent="-2857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Some features had </a:t>
            </a:r>
            <a:r>
              <a:rPr lang="en-US" b="1" dirty="0">
                <a:latin typeface="Times New Roman" panose="02020603050405020304" pitchFamily="18" charset="0"/>
                <a:cs typeface="Times New Roman" panose="02020603050405020304" pitchFamily="18" charset="0"/>
              </a:rPr>
              <a:t>low correlation</a:t>
            </a:r>
            <a:r>
              <a:rPr lang="en-US" dirty="0">
                <a:latin typeface="Times New Roman" panose="02020603050405020304" pitchFamily="18" charset="0"/>
                <a:cs typeface="Times New Roman" panose="02020603050405020304" pitchFamily="18" charset="0"/>
              </a:rPr>
              <a:t>, leading to </a:t>
            </a:r>
            <a:r>
              <a:rPr lang="en-US" b="1" dirty="0">
                <a:latin typeface="Times New Roman" panose="02020603050405020304" pitchFamily="18" charset="0"/>
                <a:cs typeface="Times New Roman" panose="02020603050405020304" pitchFamily="18" charset="0"/>
              </a:rPr>
              <a:t>dimensionality reduction</a:t>
            </a:r>
            <a:r>
              <a:rPr lang="en-US" dirty="0">
                <a:latin typeface="Times New Roman" panose="02020603050405020304" pitchFamily="18" charset="0"/>
                <a:cs typeface="Times New Roman" panose="02020603050405020304" pitchFamily="18" charset="0"/>
              </a:rPr>
              <a:t> concerns.</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Model Selection &amp; Performance Optimization</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Finding the </a:t>
            </a:r>
            <a:r>
              <a:rPr lang="en-US" b="1" dirty="0">
                <a:latin typeface="Times New Roman" panose="02020603050405020304" pitchFamily="18" charset="0"/>
                <a:cs typeface="Times New Roman" panose="02020603050405020304" pitchFamily="18" charset="0"/>
              </a:rPr>
              <a:t>best regression model</a:t>
            </a:r>
            <a:r>
              <a:rPr lang="en-US" dirty="0">
                <a:latin typeface="Times New Roman" panose="02020603050405020304" pitchFamily="18" charset="0"/>
                <a:cs typeface="Times New Roman" panose="02020603050405020304" pitchFamily="18" charset="0"/>
              </a:rPr>
              <a:t> required extensive comparisons.</a:t>
            </a:r>
          </a:p>
          <a:p>
            <a:pPr marL="742950" lvl="1" indent="-28575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Hyperparameter tuning</a:t>
            </a:r>
            <a:r>
              <a:rPr lang="en-US" dirty="0">
                <a:latin typeface="Times New Roman" panose="02020603050405020304" pitchFamily="18" charset="0"/>
                <a:cs typeface="Times New Roman" panose="02020603050405020304" pitchFamily="18" charset="0"/>
              </a:rPr>
              <a:t> was time-consuming but crucial for improving accuracy.</a:t>
            </a:r>
          </a:p>
        </p:txBody>
      </p:sp>
    </p:spTree>
    <p:extLst>
      <p:ext uri="{BB962C8B-B14F-4D97-AF65-F5344CB8AC3E}">
        <p14:creationId xmlns:p14="http://schemas.microsoft.com/office/powerpoint/2010/main" val="2735482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CE790B1-60E7-1B55-726C-FE5CF35D88AE}"/>
              </a:ext>
            </a:extLst>
          </p:cNvPr>
          <p:cNvSpPr>
            <a:spLocks noChangeArrowheads="1"/>
          </p:cNvSpPr>
          <p:nvPr/>
        </p:nvSpPr>
        <p:spPr bwMode="auto">
          <a:xfrm>
            <a:off x="701963" y="501325"/>
            <a:ext cx="8007927"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4.Overfitting &amp; Generalization</a:t>
            </a:r>
            <a:endParaRPr lang="en-US" altLang="en-US" dirty="0">
              <a:latin typeface="Times New Roman" panose="02020603050405020304" pitchFamily="18" charset="0"/>
              <a:cs typeface="Times New Roman" panose="02020603050405020304" pitchFamily="18" charset="0"/>
            </a:endParaRPr>
          </a:p>
          <a:p>
            <a:pPr marL="800100" lvl="1" indent="-342900" algn="just" defTabSz="914400" eaLnBrk="0" fontAlgn="base" hangingPunct="0">
              <a:lnSpc>
                <a:spcPct val="150000"/>
              </a:lnSpc>
              <a:spcBef>
                <a:spcPct val="0"/>
              </a:spcBef>
              <a:spcAft>
                <a:spcPct val="0"/>
              </a:spcAft>
              <a:buFont typeface="+mj-lt"/>
              <a:buAutoNum type="arabicPeriod"/>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models like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performed well on training data but overfitted.</a:t>
            </a:r>
          </a:p>
          <a:p>
            <a:pPr marL="800100" lvl="1" indent="-342900" algn="just" defTabSz="914400" eaLnBrk="0" fontAlgn="base" hangingPunct="0">
              <a:lnSpc>
                <a:spcPct val="150000"/>
              </a:lnSpc>
              <a:spcBef>
                <a:spcPct val="0"/>
              </a:spcBef>
              <a:spcAft>
                <a:spcPct val="0"/>
              </a:spcAft>
              <a:buFont typeface="+mj-lt"/>
              <a:buAutoNum type="arabicPeriod"/>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Regularization techniques were applied to ensure better generalization.</a:t>
            </a:r>
          </a:p>
          <a:p>
            <a:pPr lvl="1" algn="just" defTabSz="914400" eaLnBrk="0" fontAlgn="base" hangingPunct="0">
              <a:lnSpc>
                <a:spcPct val="150000"/>
              </a:lnSpc>
              <a:spcBef>
                <a:spcPct val="0"/>
              </a:spcBef>
              <a:spcAft>
                <a:spcPct val="0"/>
              </a:spcAft>
              <a:buFontTx/>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5.Deployment &amp; Scalability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algn="just" defTabSz="914400" eaLnBrk="0" fontAlgn="base" hangingPunct="0">
              <a:lnSpc>
                <a:spcPct val="150000"/>
              </a:lnSpc>
              <a:spcBef>
                <a:spcPct val="0"/>
              </a:spcBef>
              <a:spcAft>
                <a:spcPct val="0"/>
              </a:spcAft>
              <a:buFont typeface="+mj-lt"/>
              <a:buAutoNum type="arabicPeriod"/>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Implementing the model in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prediction system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required performance optimization.</a:t>
            </a:r>
          </a:p>
          <a:p>
            <a:pPr marL="800100" lvl="1" indent="-342900" algn="just" defTabSz="914400" eaLnBrk="0" fontAlgn="base" hangingPunct="0">
              <a:lnSpc>
                <a:spcPct val="150000"/>
              </a:lnSpc>
              <a:spcBef>
                <a:spcPct val="0"/>
              </a:spcBef>
              <a:spcAft>
                <a:spcPct val="0"/>
              </a:spcAft>
              <a:buFont typeface="+mj-lt"/>
              <a:buAutoNum type="arabicPeriod"/>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varying environmental conditions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made deployment more complex.</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088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7E904C-3C3F-BB43-4680-019C86B944D7}"/>
              </a:ext>
            </a:extLst>
          </p:cNvPr>
          <p:cNvSpPr>
            <a:spLocks noGrp="1"/>
          </p:cNvSpPr>
          <p:nvPr>
            <p:ph type="title"/>
          </p:nvPr>
        </p:nvSpPr>
        <p:spPr>
          <a:xfrm>
            <a:off x="982132" y="2194562"/>
            <a:ext cx="7704667" cy="1981200"/>
          </a:xfrm>
        </p:spPr>
        <p:txBody>
          <a:bodyPr>
            <a:normAutofit/>
          </a:bodyPr>
          <a:lstStyle/>
          <a:p>
            <a:r>
              <a:rPr lang="en-US" sz="7200" b="1" dirty="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87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48458D99-4D6F-1E57-2D20-C88F78EBF355}"/>
              </a:ext>
            </a:extLst>
          </p:cNvPr>
          <p:cNvSpPr txBox="1"/>
          <p:nvPr/>
        </p:nvSpPr>
        <p:spPr>
          <a:xfrm>
            <a:off x="1066800" y="723900"/>
            <a:ext cx="6660776" cy="1043555"/>
          </a:xfrm>
          <a:prstGeom prst="rect">
            <a:avLst/>
          </a:prstGeom>
        </p:spPr>
        <p:txBody>
          <a:bodyPr wrap="square" lIns="0" tIns="0" rIns="0" bIns="0" rtlCol="0" anchor="t">
            <a:spAutoFit/>
          </a:bodyPr>
          <a:lstStyle/>
          <a:p>
            <a:pPr>
              <a:lnSpc>
                <a:spcPts val="9600"/>
              </a:lnSpc>
            </a:pPr>
            <a:r>
              <a:rPr lang="en-US" sz="4000" b="1" spc="-80" dirty="0">
                <a:solidFill>
                  <a:srgbClr val="000000"/>
                </a:solidFill>
                <a:latin typeface="Times New Roman" panose="02020603050405020304" pitchFamily="18" charset="0"/>
                <a:cs typeface="Times New Roman" panose="02020603050405020304" pitchFamily="18" charset="0"/>
              </a:rPr>
              <a:t>Dataset Description</a:t>
            </a:r>
          </a:p>
        </p:txBody>
      </p:sp>
      <p:sp>
        <p:nvSpPr>
          <p:cNvPr id="7" name="TextBox 6">
            <a:extLst>
              <a:ext uri="{FF2B5EF4-FFF2-40B4-BE49-F238E27FC236}">
                <a16:creationId xmlns:a16="http://schemas.microsoft.com/office/drawing/2014/main" id="{57B96D3F-AD4A-1B7F-281E-72DB6E6EDF22}"/>
              </a:ext>
            </a:extLst>
          </p:cNvPr>
          <p:cNvSpPr txBox="1"/>
          <p:nvPr/>
        </p:nvSpPr>
        <p:spPr>
          <a:xfrm>
            <a:off x="959223" y="2198595"/>
            <a:ext cx="7543800" cy="3139321"/>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Dataset:  solarpowergeneration.csv</a:t>
            </a:r>
          </a:p>
          <a:p>
            <a:pPr marL="342900" indent="-342900">
              <a:lnSpc>
                <a:spcPct val="200000"/>
              </a:lnSpc>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Total Rows:  2920</a:t>
            </a:r>
          </a:p>
          <a:p>
            <a:pPr marL="342900" indent="-342900">
              <a:lnSpc>
                <a:spcPct val="200000"/>
              </a:lnSpc>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Total Columns:  10</a:t>
            </a:r>
          </a:p>
          <a:p>
            <a:pPr marL="342900" indent="-342900">
              <a:lnSpc>
                <a:spcPct val="200000"/>
              </a:lnSpc>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Target Variable: Power generated (in Joules per 3 hours)</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886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EA929E14-1EA8-8DDD-245D-013BD76B94A3}"/>
              </a:ext>
            </a:extLst>
          </p:cNvPr>
          <p:cNvSpPr txBox="1"/>
          <p:nvPr/>
        </p:nvSpPr>
        <p:spPr>
          <a:xfrm>
            <a:off x="1280848" y="2186001"/>
            <a:ext cx="6791733" cy="3416320"/>
          </a:xfrm>
          <a:prstGeom prst="rect">
            <a:avLst/>
          </a:prstGeom>
          <a:noFill/>
        </p:spPr>
        <p:txBody>
          <a:bodyPr wrap="square" rtlCol="0">
            <a:spAutoFit/>
          </a:bodyPr>
          <a:lstStyle/>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Data Understanding &amp; Preprocessing </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Exploratory Data Analysis (EDA) </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Feature Engineering </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Model Training &amp; Evaluation </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Deployment &amp; Future Improvements </a:t>
            </a:r>
          </a:p>
        </p:txBody>
      </p:sp>
      <p:sp>
        <p:nvSpPr>
          <p:cNvPr id="86" name="TextBox 85">
            <a:extLst>
              <a:ext uri="{FF2B5EF4-FFF2-40B4-BE49-F238E27FC236}">
                <a16:creationId xmlns:a16="http://schemas.microsoft.com/office/drawing/2014/main" id="{E6BB6610-6EA2-E04E-6404-70478F842956}"/>
              </a:ext>
            </a:extLst>
          </p:cNvPr>
          <p:cNvSpPr txBox="1"/>
          <p:nvPr/>
        </p:nvSpPr>
        <p:spPr>
          <a:xfrm>
            <a:off x="1145419" y="439486"/>
            <a:ext cx="3036348" cy="1111843"/>
          </a:xfrm>
          <a:prstGeom prst="rect">
            <a:avLst/>
          </a:prstGeom>
          <a:noFill/>
        </p:spPr>
        <p:txBody>
          <a:bodyPr wrap="square">
            <a:spAutoFit/>
          </a:bodyPr>
          <a:lstStyle/>
          <a:p>
            <a:pPr algn="ctr">
              <a:lnSpc>
                <a:spcPts val="9600"/>
              </a:lnSpc>
            </a:pPr>
            <a:r>
              <a:rPr lang="en-US" sz="3200" b="1" spc="-80" dirty="0">
                <a:latin typeface="Times New Roman" panose="02020603050405020304" pitchFamily="18" charset="0"/>
                <a:cs typeface="Times New Roman" panose="02020603050405020304" pitchFamily="18" charset="0"/>
              </a:rPr>
              <a:t>PROCESS</a:t>
            </a:r>
          </a:p>
        </p:txBody>
      </p:sp>
    </p:spTree>
    <p:extLst>
      <p:ext uri="{BB962C8B-B14F-4D97-AF65-F5344CB8AC3E}">
        <p14:creationId xmlns:p14="http://schemas.microsoft.com/office/powerpoint/2010/main" val="396232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70BDA2A-62A8-4629-AE42-13FA26D8C1A6}"/>
              </a:ext>
            </a:extLst>
          </p:cNvPr>
          <p:cNvGraphicFramePr/>
          <p:nvPr>
            <p:extLst>
              <p:ext uri="{D42A27DB-BD31-4B8C-83A1-F6EECF244321}">
                <p14:modId xmlns:p14="http://schemas.microsoft.com/office/powerpoint/2010/main" val="359099358"/>
              </p:ext>
            </p:extLst>
          </p:nvPr>
        </p:nvGraphicFramePr>
        <p:xfrm>
          <a:off x="1052187" y="601249"/>
          <a:ext cx="7327726" cy="5902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647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CFF62A-F4D8-4266-82A0-2ABE9EA7057A}"/>
              </a:ext>
            </a:extLst>
          </p:cNvPr>
          <p:cNvSpPr txBox="1"/>
          <p:nvPr/>
        </p:nvSpPr>
        <p:spPr>
          <a:xfrm>
            <a:off x="886691" y="757382"/>
            <a:ext cx="7970982" cy="5167056"/>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 Data Understanding &amp; Preprocessing</a:t>
            </a:r>
          </a:p>
          <a:p>
            <a:pPr algn="just">
              <a:lnSpc>
                <a:spcPct val="150000"/>
              </a:lnSpc>
              <a:buNone/>
            </a:pPr>
            <a:r>
              <a:rPr lang="en-US" b="1" dirty="0">
                <a:latin typeface="Times New Roman" panose="02020603050405020304" pitchFamily="18" charset="0"/>
                <a:cs typeface="Times New Roman" panose="02020603050405020304" pitchFamily="18" charset="0"/>
              </a:rPr>
              <a:t>Insights:</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consists of 2920 rows and 10 columns, with "Power Generated" as the target variable.</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Preprocessing involved handling missing values, removing outliers, and normalizing data to improve model performance.</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engineering and correlation analysis were performed to identify important predictors.</a:t>
            </a:r>
          </a:p>
          <a:p>
            <a:pPr algn="just">
              <a:lnSpc>
                <a:spcPct val="150000"/>
              </a:lnSpc>
              <a:buNone/>
            </a:pPr>
            <a:r>
              <a:rPr lang="en-US" b="1"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cleaning and preprocessing significantly improve model accuracy by ensuring data quality.</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Normalizing features aids in faster convergence of machine learning models.</a:t>
            </a:r>
          </a:p>
        </p:txBody>
      </p:sp>
    </p:spTree>
    <p:extLst>
      <p:ext uri="{BB962C8B-B14F-4D97-AF65-F5344CB8AC3E}">
        <p14:creationId xmlns:p14="http://schemas.microsoft.com/office/powerpoint/2010/main" val="96950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40B92E-6A60-67DF-E9EC-C11602DC7DDF}"/>
              </a:ext>
            </a:extLst>
          </p:cNvPr>
          <p:cNvSpPr txBox="1"/>
          <p:nvPr/>
        </p:nvSpPr>
        <p:spPr>
          <a:xfrm>
            <a:off x="895927" y="674914"/>
            <a:ext cx="7961746" cy="4751557"/>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Exploratory Data Analysis (EDA)</a:t>
            </a:r>
          </a:p>
          <a:p>
            <a:pPr algn="just">
              <a:lnSpc>
                <a:spcPct val="150000"/>
              </a:lnSpc>
              <a:buNone/>
            </a:pPr>
            <a:r>
              <a:rPr lang="en-US" b="1" dirty="0">
                <a:latin typeface="Times New Roman" panose="02020603050405020304" pitchFamily="18" charset="0"/>
                <a:cs typeface="Times New Roman" panose="02020603050405020304" pitchFamily="18" charset="0"/>
              </a:rPr>
              <a:t>Insights:</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Univariate and bivariate analysis revealed data distribution and relationships between features.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Correlation and mutual information scores highlighted key influencing factors on power generation.</a:t>
            </a:r>
          </a:p>
          <a:p>
            <a:pPr algn="just">
              <a:lnSpc>
                <a:spcPct val="150000"/>
              </a:lnSpc>
              <a:buNone/>
            </a:pPr>
            <a:r>
              <a:rPr lang="en-US" b="1"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Understanding data patterns helps select the most relevant features for model building.</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Correlation analysis ensures we focus on impactful variables, reducing model complexity.</a:t>
            </a:r>
          </a:p>
        </p:txBody>
      </p:sp>
    </p:spTree>
    <p:extLst>
      <p:ext uri="{BB962C8B-B14F-4D97-AF65-F5344CB8AC3E}">
        <p14:creationId xmlns:p14="http://schemas.microsoft.com/office/powerpoint/2010/main" val="351986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F238BCD-D32A-072D-B2FB-AD5DEC50D37B}"/>
              </a:ext>
            </a:extLst>
          </p:cNvPr>
          <p:cNvSpPr/>
          <p:nvPr/>
        </p:nvSpPr>
        <p:spPr>
          <a:xfrm>
            <a:off x="867391" y="194590"/>
            <a:ext cx="5265780" cy="52371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sz="2600" b="1" dirty="0">
              <a:solidFill>
                <a:schemeClr val="tx1"/>
              </a:solidFill>
              <a:latin typeface="Times New Roman" panose="02020603050405020304" pitchFamily="18" charset="0"/>
              <a:cs typeface="Times New Roman" panose="02020603050405020304" pitchFamily="18" charset="0"/>
            </a:endParaRPr>
          </a:p>
          <a:p>
            <a:pPr algn="ctr"/>
            <a:r>
              <a:rPr lang="en-IN" sz="2600" b="1" dirty="0">
                <a:solidFill>
                  <a:schemeClr val="tx1"/>
                </a:solidFill>
                <a:latin typeface="Times New Roman" panose="02020603050405020304" pitchFamily="18" charset="0"/>
                <a:cs typeface="Times New Roman" panose="02020603050405020304" pitchFamily="18" charset="0"/>
              </a:rPr>
              <a:t>UNI-VARIATE ANALYSIS</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11D04F-B162-D7DA-9B7F-A1F90B91B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818" y="944363"/>
            <a:ext cx="8148308" cy="3110402"/>
          </a:xfrm>
          <a:prstGeom prst="rect">
            <a:avLst/>
          </a:prstGeom>
        </p:spPr>
      </p:pic>
      <p:sp>
        <p:nvSpPr>
          <p:cNvPr id="4" name="TextBox 3">
            <a:extLst>
              <a:ext uri="{FF2B5EF4-FFF2-40B4-BE49-F238E27FC236}">
                <a16:creationId xmlns:a16="http://schemas.microsoft.com/office/drawing/2014/main" id="{BB811F44-0A57-D706-80AD-FC1801DC776B}"/>
              </a:ext>
            </a:extLst>
          </p:cNvPr>
          <p:cNvSpPr txBox="1"/>
          <p:nvPr/>
        </p:nvSpPr>
        <p:spPr>
          <a:xfrm>
            <a:off x="769819" y="4383819"/>
            <a:ext cx="8148307" cy="120032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temperature distribution is slightly right-skewed, with most values ranging between 50°C and 65°C. The boxplot shows no significant outliers, and the violin plot highlights dense clustering near the median (59°C). The cumulative density plot suggests a bimodal trend, possibly due to seasonal variations.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333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170</TotalTime>
  <Words>1804</Words>
  <Application>Microsoft Office PowerPoint</Application>
  <PresentationFormat>On-screen Show (4:3)</PresentationFormat>
  <Paragraphs>158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Corbel</vt:lpstr>
      <vt:lpstr>Times New Roman</vt:lpstr>
      <vt:lpstr>Wingdings</vt:lpstr>
      <vt:lpstr>Parallax</vt:lpstr>
      <vt:lpstr>Solar Power Generation Prediction </vt:lpstr>
      <vt:lpstr>Mentor’s Name  Gopi   Chirag  Dilvar basha  Chaitra</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vt:lpstr>
      <vt:lpstr>PowerPoint Presentation</vt:lpstr>
      <vt:lpstr>PowerPoint Presentation</vt:lpstr>
      <vt:lpstr>Model deployment is the process of taking a trained machine learning model and making it available for use in a real-world application or production environment. This allows the model to make predictions on new, unseen data in real-time or in batch processes.</vt:lpstr>
      <vt:lpstr>Predicter Power Result</vt:lpstr>
      <vt:lpstr>PowerPoint Presentation</vt:lpstr>
      <vt:lpstr>PowerPoint Presentation</vt:lpstr>
      <vt:lpstr>PowerPoint Presentation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brahma nanda</dc:creator>
  <cp:keywords/>
  <dc:description>generated using python-pptx</dc:description>
  <cp:lastModifiedBy>Darshan S</cp:lastModifiedBy>
  <cp:revision>4</cp:revision>
  <dcterms:created xsi:type="dcterms:W3CDTF">2013-01-27T09:14:16Z</dcterms:created>
  <dcterms:modified xsi:type="dcterms:W3CDTF">2025-03-27T11:35:37Z</dcterms:modified>
  <cp:category/>
</cp:coreProperties>
</file>