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3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4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9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0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21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6" r:id="rId3"/>
    <p:sldId id="282" r:id="rId4"/>
    <p:sldId id="283" r:id="rId5"/>
    <p:sldId id="286" r:id="rId6"/>
    <p:sldId id="284" r:id="rId7"/>
    <p:sldId id="288" r:id="rId8"/>
    <p:sldId id="290" r:id="rId9"/>
    <p:sldId id="289" r:id="rId10"/>
    <p:sldId id="278" r:id="rId11"/>
    <p:sldId id="279" r:id="rId12"/>
    <p:sldId id="280" r:id="rId13"/>
    <p:sldId id="287" r:id="rId14"/>
    <p:sldId id="292" r:id="rId15"/>
    <p:sldId id="293" r:id="rId16"/>
    <p:sldId id="295" r:id="rId17"/>
    <p:sldId id="296" r:id="rId18"/>
    <p:sldId id="297" r:id="rId19"/>
    <p:sldId id="285" r:id="rId20"/>
    <p:sldId id="281" r:id="rId21"/>
    <p:sldId id="294" r:id="rId22"/>
    <p:sldId id="275" r:id="rId23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6403" autoAdjust="0"/>
  </p:normalViewPr>
  <p:slideViewPr>
    <p:cSldViewPr>
      <p:cViewPr varScale="1">
        <p:scale>
          <a:sx n="64" d="100"/>
          <a:sy n="64" d="100"/>
        </p:scale>
        <p:origin x="9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122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FD93964-FF7D-45F5-8C62-2BBABAE620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98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993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89117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62230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5657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Capacity</a:t>
            </a:r>
            <a:r>
              <a:rPr lang="en-US" baseline="0" dirty="0" smtClean="0"/>
              <a:t> usually isn’t important.  It is part of the implementation details for </a:t>
            </a:r>
            <a:r>
              <a:rPr lang="en-US" baseline="0" dirty="0" err="1" smtClean="0"/>
              <a:t>ArrayList</a:t>
            </a:r>
            <a:r>
              <a:rPr lang="en-US" baseline="0" dirty="0" smtClean="0"/>
              <a:t>. Typically, the methods that are in the List interface are the ones that are important.</a:t>
            </a:r>
          </a:p>
        </p:txBody>
      </p:sp>
    </p:spTree>
    <p:extLst>
      <p:ext uri="{BB962C8B-B14F-4D97-AF65-F5344CB8AC3E}">
        <p14:creationId xmlns:p14="http://schemas.microsoft.com/office/powerpoint/2010/main" val="2684101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use of w</a:t>
            </a:r>
            <a:r>
              <a:rPr lang="en-US" dirty="0" smtClean="0"/>
              <a:t>rapper</a:t>
            </a:r>
            <a:r>
              <a:rPr lang="en-US" baseline="0" dirty="0" smtClean="0"/>
              <a:t> classes is a general pattern that is used in many instances.  The wrapper gives an object of one type the ability to respond to a different interface.  The list above gives the wrapper classes that correspond to the primitive types in Java.</a:t>
            </a:r>
          </a:p>
        </p:txBody>
      </p:sp>
    </p:spTree>
    <p:extLst>
      <p:ext uri="{BB962C8B-B14F-4D97-AF65-F5344CB8AC3E}">
        <p14:creationId xmlns:p14="http://schemas.microsoft.com/office/powerpoint/2010/main" val="2134347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6422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7797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12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47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a cleaner version, but we can only use the values.  If we iterate over the indices, we have more general access to the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4176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While, there is a definite number of contiguous values in the array list,</a:t>
            </a:r>
            <a:r>
              <a:rPr lang="en-US" baseline="0" dirty="0" smtClean="0"/>
              <a:t> we can always store a null in any location.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087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94687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54270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Or use the</a:t>
            </a:r>
            <a:r>
              <a:rPr lang="en-US" baseline="0" dirty="0" smtClean="0"/>
              <a:t> fully qualified name </a:t>
            </a:r>
            <a:r>
              <a:rPr lang="en-US" baseline="0" dirty="0" err="1" smtClean="0"/>
              <a:t>java.util.ArrayList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2145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69682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1859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2612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Array lists do not store primitive types, but can always use the associated class.</a:t>
            </a:r>
          </a:p>
        </p:txBody>
      </p:sp>
    </p:spTree>
    <p:extLst>
      <p:ext uri="{BB962C8B-B14F-4D97-AF65-F5344CB8AC3E}">
        <p14:creationId xmlns:p14="http://schemas.microsoft.com/office/powerpoint/2010/main" val="1252752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3977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48977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79082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&lt;Integer&gt;</a:t>
            </a:r>
            <a:r>
              <a:rPr lang="en-US" baseline="0" dirty="0" smtClean="0"/>
              <a:t> x = new </a:t>
            </a:r>
            <a:r>
              <a:rPr lang="en-US" baseline="0" dirty="0" err="1" smtClean="0"/>
              <a:t>ArrayList</a:t>
            </a:r>
            <a:r>
              <a:rPr lang="en-US" baseline="0" dirty="0" smtClean="0"/>
              <a:t>&lt;Integer&gt;();</a:t>
            </a:r>
          </a:p>
          <a:p>
            <a:r>
              <a:rPr lang="en-US" baseline="0" dirty="0" smtClean="0"/>
              <a:t>For(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=0;i&lt;</a:t>
            </a:r>
            <a:r>
              <a:rPr lang="en-US" baseline="0" dirty="0" err="1" smtClean="0"/>
              <a:t>x.size</a:t>
            </a:r>
            <a:r>
              <a:rPr lang="en-US" baseline="0" dirty="0" smtClean="0"/>
              <a:t>();</a:t>
            </a:r>
            <a:r>
              <a:rPr lang="en-US" baseline="0" dirty="0" err="1" smtClean="0"/>
              <a:t>i</a:t>
            </a:r>
            <a:r>
              <a:rPr lang="en-US" baseline="0" smtClean="0"/>
              <a:t>++)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538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567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671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7071668-5445-4628-8B06-16F7B945F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638B5-3EF3-4725-87A7-97909E566F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65ABA-EB0A-486D-B14F-2083D36B1D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5D6C9-B9E1-4252-8A04-FF0ED8EED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649C5-B825-493D-A963-3BDBE840E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A3BDB-4B32-4BDF-A529-3A3B9C5DBF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FC454-D3A3-4FAB-88EA-CAE1F8EB6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B6E6E-5C4A-4B81-AA0A-94F76F9EA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9560F-87CB-4F1A-B088-09E7302F45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E89CC-A4C4-40F7-B5F5-4D6D7E291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37D97-50E0-4F18-9D4B-4C56A5C0C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55683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5568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5568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5568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5568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55688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5569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91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569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45569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999C4408-F60B-43F5-9578-31F1538C1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990600"/>
            <a:ext cx="6858000" cy="1143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smtClean="0"/>
              <a:t>ArrayLists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9B692-B93A-4794-8BC4-21AE358CB89C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Methods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err="1" smtClean="0">
                <a:latin typeface="Courier New" pitchFamily="49" charset="0"/>
              </a:rPr>
              <a:t>ArrayList</a:t>
            </a:r>
            <a:r>
              <a:rPr lang="en-US" dirty="0" smtClean="0"/>
              <a:t> methods include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>
                <a:latin typeface="Courier New" pitchFamily="49" charset="0"/>
              </a:rPr>
              <a:t>add(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index, E element)</a:t>
            </a:r>
            <a:r>
              <a:rPr lang="en-US" dirty="0" smtClean="0"/>
              <a:t> – inserts </a:t>
            </a:r>
            <a:r>
              <a:rPr lang="en-US" b="1" dirty="0" smtClean="0">
                <a:latin typeface="Courier New" pitchFamily="49" charset="0"/>
              </a:rPr>
              <a:t>element</a:t>
            </a:r>
            <a:r>
              <a:rPr lang="en-US" dirty="0" smtClean="0"/>
              <a:t> into the list at the specified location; note that </a:t>
            </a:r>
            <a:r>
              <a:rPr lang="en-US" b="1" dirty="0" smtClean="0">
                <a:latin typeface="Courier New" pitchFamily="49" charset="0"/>
              </a:rPr>
              <a:t>element</a:t>
            </a:r>
            <a:r>
              <a:rPr lang="en-US" dirty="0" smtClean="0"/>
              <a:t> is of type </a:t>
            </a:r>
            <a:r>
              <a:rPr lang="en-US" b="1" dirty="0" smtClean="0">
                <a:latin typeface="Courier New" pitchFamily="49" charset="0"/>
              </a:rPr>
              <a:t>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>
                <a:latin typeface="Courier New" pitchFamily="49" charset="0"/>
              </a:rPr>
              <a:t>add(E element)</a:t>
            </a:r>
            <a:r>
              <a:rPr lang="en-US" dirty="0" smtClean="0"/>
              <a:t> – adds </a:t>
            </a:r>
            <a:r>
              <a:rPr lang="en-US" b="1" dirty="0" smtClean="0">
                <a:latin typeface="Courier New" pitchFamily="49" charset="0"/>
              </a:rPr>
              <a:t>element</a:t>
            </a:r>
            <a:r>
              <a:rPr lang="en-US" dirty="0" smtClean="0"/>
              <a:t> to end of list.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>
                <a:latin typeface="Courier New" pitchFamily="49" charset="0"/>
              </a:rPr>
              <a:t>get(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index)</a:t>
            </a:r>
            <a:r>
              <a:rPr lang="en-US" dirty="0" smtClean="0"/>
              <a:t> – returns the element at the specified location.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>
                <a:latin typeface="Courier New" pitchFamily="49" charset="0"/>
              </a:rPr>
              <a:t>remove(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index)</a:t>
            </a:r>
            <a:r>
              <a:rPr lang="en-US" dirty="0" smtClean="0"/>
              <a:t> – removes the element at the specified location.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74089-F50B-44D9-838B-4FFAAA54AB81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</a:t>
            </a:r>
            <a:r>
              <a:rPr lang="en-US" b="1" smtClean="0"/>
              <a:t> </a:t>
            </a:r>
            <a:r>
              <a:rPr lang="en-US" smtClean="0"/>
              <a:t>Methods for </a:t>
            </a:r>
            <a:r>
              <a:rPr lang="en-US" b="1" smtClean="0">
                <a:latin typeface="Courier New" pitchFamily="49" charset="0"/>
              </a:rPr>
              <a:t>ArrayList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1" eaLnBrk="1" hangingPunct="1"/>
            <a:r>
              <a:rPr lang="en-US" b="1" dirty="0" smtClean="0">
                <a:latin typeface="Courier New" pitchFamily="49" charset="0"/>
              </a:rPr>
              <a:t>set(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index, E element)</a:t>
            </a:r>
            <a:r>
              <a:rPr lang="en-US" dirty="0" smtClean="0"/>
              <a:t> – replaces the element at the specified location with </a:t>
            </a:r>
            <a:r>
              <a:rPr lang="en-US" b="1" dirty="0" smtClean="0">
                <a:latin typeface="Courier New" pitchFamily="49" charset="0"/>
              </a:rPr>
              <a:t>element.</a:t>
            </a:r>
          </a:p>
          <a:p>
            <a:pPr lvl="1" eaLnBrk="1" hangingPunct="1"/>
            <a:r>
              <a:rPr lang="en-US" b="1" dirty="0" smtClean="0">
                <a:latin typeface="Courier New" pitchFamily="49" charset="0"/>
              </a:rPr>
              <a:t>size()</a:t>
            </a:r>
            <a:r>
              <a:rPr lang="en-US" dirty="0" smtClean="0"/>
              <a:t> – returns the number of elements in the list.</a:t>
            </a:r>
          </a:p>
          <a:p>
            <a:pPr eaLnBrk="1" hangingPunct="1"/>
            <a:r>
              <a:rPr lang="en-US" dirty="0"/>
              <a:t>N</a:t>
            </a:r>
            <a:r>
              <a:rPr lang="en-US" dirty="0" smtClean="0"/>
              <a:t>ote that the index in an array list begins at position 0 – the first element in the list is at index 0; the second element is at index 1, and so forth.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2B280-2006-42CC-ACED-4846A776EBFE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Capacity of </a:t>
            </a:r>
            <a:r>
              <a:rPr lang="en-US" sz="4000" b="1" smtClean="0">
                <a:latin typeface="Courier New" pitchFamily="49" charset="0"/>
              </a:rPr>
              <a:t>ArrayList</a:t>
            </a:r>
            <a:r>
              <a:rPr lang="en-US" sz="4000" smtClean="0"/>
              <a:t> Objects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</a:t>
            </a:r>
            <a:r>
              <a:rPr lang="en-US" dirty="0" smtClean="0"/>
              <a:t>he no-</a:t>
            </a:r>
            <a:r>
              <a:rPr lang="en-US" dirty="0" err="1" smtClean="0"/>
              <a:t>arg</a:t>
            </a:r>
            <a:r>
              <a:rPr lang="en-US" dirty="0" smtClean="0"/>
              <a:t> constructor creates an empty list with capacity ten.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f more than ten elements are added to the array list, its capacity will be automatically increased.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N</a:t>
            </a:r>
            <a:r>
              <a:rPr lang="en-US" dirty="0" smtClean="0"/>
              <a:t>ote that the size of the array list is not the same as the capacity – the size is the actual number of elements currently stored in the list.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12E7CD-20E7-45E3-B97D-2A33B56B5D02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Wrapper Classes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P</a:t>
            </a:r>
            <a:r>
              <a:rPr lang="en-US" dirty="0" smtClean="0"/>
              <a:t>rimitive types in Java are not objects.</a:t>
            </a:r>
          </a:p>
          <a:p>
            <a:pPr eaLnBrk="1" hangingPunct="1"/>
            <a:r>
              <a:rPr lang="en-US" dirty="0"/>
              <a:t>I</a:t>
            </a:r>
            <a:r>
              <a:rPr lang="en-US" dirty="0" smtClean="0"/>
              <a:t>n order to store primitive types in an array list, you must "wrap" them in a wrapper class to turn them into objects.</a:t>
            </a:r>
          </a:p>
          <a:p>
            <a:pPr eaLnBrk="1" hangingPunct="1"/>
            <a:r>
              <a:rPr lang="en-US" dirty="0" smtClean="0"/>
              <a:t>Wrapper classes include </a:t>
            </a:r>
            <a:r>
              <a:rPr lang="en-US" b="1" dirty="0" smtClean="0">
                <a:latin typeface="Courier New" pitchFamily="49" charset="0"/>
              </a:rPr>
              <a:t>Byte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</a:rPr>
              <a:t>Boolean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</a:rPr>
              <a:t>Character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</a:rPr>
              <a:t>Long</a:t>
            </a:r>
            <a:r>
              <a:rPr lang="en-US" dirty="0" smtClean="0"/>
              <a:t>, and </a:t>
            </a:r>
            <a:r>
              <a:rPr lang="en-US" b="1" dirty="0" smtClean="0">
                <a:latin typeface="Courier New" pitchFamily="49" charset="0"/>
              </a:rPr>
              <a:t>Short</a:t>
            </a: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B1238-9645-49EE-9066-ECD1416C4D5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Wrapper Classes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</a:t>
            </a:r>
            <a:r>
              <a:rPr lang="en-US" dirty="0" smtClean="0"/>
              <a:t>his code shows how create an array list of </a:t>
            </a:r>
            <a:r>
              <a:rPr lang="en-US" b="1" dirty="0" smtClean="0">
                <a:latin typeface="Courier New" pitchFamily="49" charset="0"/>
              </a:rPr>
              <a:t>Integer</a:t>
            </a:r>
            <a:r>
              <a:rPr lang="en-US" dirty="0" smtClean="0"/>
              <a:t> values and how to wrap the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dirty="0" smtClean="0"/>
              <a:t> value 3 in the </a:t>
            </a:r>
            <a:r>
              <a:rPr lang="en-US" b="1" dirty="0" smtClean="0">
                <a:latin typeface="Courier New" pitchFamily="49" charset="0"/>
              </a:rPr>
              <a:t>Integer</a:t>
            </a:r>
            <a:r>
              <a:rPr lang="en-US" dirty="0" smtClean="0"/>
              <a:t> wrapper class and insert into the list.</a:t>
            </a:r>
          </a:p>
          <a:p>
            <a:pPr eaLnBrk="1" hangingPunct="1">
              <a:buNone/>
            </a:pPr>
            <a:endParaRPr lang="en-US" sz="1000" b="1" dirty="0" smtClean="0">
              <a:latin typeface="Courier New" pitchFamily="49" charset="0"/>
            </a:endParaRPr>
          </a:p>
          <a:p>
            <a:pPr eaLnBrk="1" hangingPunct="1">
              <a:buNone/>
            </a:pPr>
            <a:r>
              <a:rPr lang="en-US" dirty="0" smtClean="0"/>
              <a:t>	 </a:t>
            </a:r>
            <a:r>
              <a:rPr lang="en-US" sz="2800" b="1" dirty="0" err="1" smtClean="0">
                <a:latin typeface="Courier New" pitchFamily="49" charset="0"/>
              </a:rPr>
              <a:t>ArrayList</a:t>
            </a:r>
            <a:r>
              <a:rPr lang="en-US" sz="2800" b="1" dirty="0" smtClean="0">
                <a:latin typeface="Courier New" pitchFamily="49" charset="0"/>
              </a:rPr>
              <a:t>&lt;Integer&gt; </a:t>
            </a:r>
            <a:r>
              <a:rPr lang="en-US" sz="2800" b="1" dirty="0" err="1" smtClean="0">
                <a:latin typeface="Courier New" pitchFamily="49" charset="0"/>
              </a:rPr>
              <a:t>myInts</a:t>
            </a:r>
            <a:r>
              <a:rPr lang="en-US" sz="2800" b="1" dirty="0" smtClean="0">
                <a:latin typeface="Courier New" pitchFamily="49" charset="0"/>
              </a:rPr>
              <a:t> = </a:t>
            </a:r>
          </a:p>
          <a:p>
            <a:pPr eaLnBrk="1" hangingPunct="1">
              <a:buNone/>
            </a:pPr>
            <a:r>
              <a:rPr lang="en-US" sz="2800" b="1" dirty="0" smtClean="0">
                <a:latin typeface="Courier New" pitchFamily="49" charset="0"/>
              </a:rPr>
              <a:t>		new </a:t>
            </a:r>
            <a:r>
              <a:rPr lang="en-US" sz="2800" b="1" dirty="0" err="1" smtClean="0">
                <a:latin typeface="Courier New" pitchFamily="49" charset="0"/>
              </a:rPr>
              <a:t>ArrayList</a:t>
            </a:r>
            <a:r>
              <a:rPr lang="en-US" sz="2800" b="1" dirty="0" smtClean="0">
                <a:latin typeface="Courier New" pitchFamily="49" charset="0"/>
              </a:rPr>
              <a:t>&lt;Integer&gt;();</a:t>
            </a:r>
            <a:r>
              <a:rPr lang="en-US" dirty="0" smtClean="0"/>
              <a:t> </a:t>
            </a:r>
          </a:p>
          <a:p>
            <a:pPr eaLnBrk="1" hangingPunct="1">
              <a:buNone/>
            </a:pPr>
            <a:r>
              <a:rPr lang="en-US" sz="2800" b="1" dirty="0" smtClean="0">
                <a:latin typeface="Courier New" pitchFamily="49" charset="0"/>
              </a:rPr>
              <a:t>	</a:t>
            </a:r>
            <a:r>
              <a:rPr lang="en-US" sz="2800" b="1" dirty="0" err="1" smtClean="0">
                <a:latin typeface="Courier New" pitchFamily="49" charset="0"/>
              </a:rPr>
              <a:t>myInts.add</a:t>
            </a:r>
            <a:r>
              <a:rPr lang="en-US" sz="2800" b="1" dirty="0" smtClean="0">
                <a:latin typeface="Courier New" pitchFamily="49" charset="0"/>
              </a:rPr>
              <a:t>(new Integer(3));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0484D-E172-4E62-BDF0-79B56EF749DD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Auto-Boxing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convenience, Java has automatic wrapping and unwrapping with its </a:t>
            </a:r>
            <a:r>
              <a:rPr lang="en-US" i="1" dirty="0" smtClean="0"/>
              <a:t>auto-boxing</a:t>
            </a:r>
            <a:r>
              <a:rPr lang="en-US" dirty="0" smtClean="0"/>
              <a:t> feature.</a:t>
            </a:r>
          </a:p>
          <a:p>
            <a:pPr eaLnBrk="1" hangingPunct="1"/>
            <a:r>
              <a:rPr lang="en-US" dirty="0"/>
              <a:t>W</a:t>
            </a:r>
            <a:r>
              <a:rPr lang="en-US" dirty="0" smtClean="0"/>
              <a:t>e can replace the previous code with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sz="2800" b="1" dirty="0" err="1" smtClean="0">
                <a:latin typeface="Courier New" pitchFamily="49" charset="0"/>
              </a:rPr>
              <a:t>myInts.add</a:t>
            </a:r>
            <a:r>
              <a:rPr lang="en-US" sz="2800" b="1" dirty="0" smtClean="0">
                <a:latin typeface="Courier New" pitchFamily="49" charset="0"/>
              </a:rPr>
              <a:t>(3);</a:t>
            </a:r>
          </a:p>
          <a:p>
            <a:pPr eaLnBrk="1" hangingPunct="1"/>
            <a:r>
              <a:rPr lang="en-US" dirty="0" smtClean="0"/>
              <a:t>Java automatically creates an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 object with the value 3 and adds it to the array list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Iterating Through Array Lists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</a:t>
            </a:r>
            <a:r>
              <a:rPr lang="en-US" dirty="0" smtClean="0"/>
              <a:t>t is easy to iterate through an array list using for loops.</a:t>
            </a:r>
          </a:p>
          <a:p>
            <a:pPr eaLnBrk="1" hangingPunct="1"/>
            <a:r>
              <a:rPr lang="en-US" dirty="0"/>
              <a:t>F</a:t>
            </a:r>
            <a:r>
              <a:rPr lang="en-US" dirty="0" smtClean="0"/>
              <a:t>or example, suppose we have created an array list of integer values named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myInts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eaLnBrk="1" hangingPunct="1"/>
            <a:r>
              <a:rPr lang="en-US" dirty="0"/>
              <a:t>A</a:t>
            </a:r>
            <a:r>
              <a:rPr lang="en-US" dirty="0" smtClean="0"/>
              <a:t>ssume we have added several elements to the array list.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2792D7-D6E5-4CA4-BD14-7FE330C6A63A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Iterating Through Array Lists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e can print the elements in the array list using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loop, as shown here</a:t>
            </a:r>
          </a:p>
          <a:p>
            <a:pPr eaLnBrk="1" hangingPunct="1"/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myInts.size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myInts.get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 + " ");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3A198-D52A-448C-B50A-CA4F6C74F364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Iterating Through Array Lists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</a:t>
            </a:r>
            <a:r>
              <a:rPr lang="en-US" dirty="0" smtClean="0"/>
              <a:t>lternatively, we can use an enhanced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loop.</a:t>
            </a:r>
          </a:p>
          <a:p>
            <a:pPr eaLnBrk="1" hangingPunct="1"/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myInts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+ " ");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71DD72-E8FA-4476-80E0-463D9BC9206F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AA1D0-153F-401F-96DB-2C8F47362466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81000" y="0"/>
            <a:ext cx="8555038" cy="1143000"/>
          </a:xfrm>
        </p:spPr>
        <p:txBody>
          <a:bodyPr/>
          <a:lstStyle/>
          <a:p>
            <a:pPr eaLnBrk="1" hangingPunct="1"/>
            <a:r>
              <a:rPr lang="en-US" smtClean="0"/>
              <a:t>Exceptions—Arrays &amp; ArrayLists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W</a:t>
            </a:r>
            <a:r>
              <a:rPr lang="en-US" dirty="0" smtClean="0"/>
              <a:t>hen are exceptions thrown?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n an </a:t>
            </a:r>
            <a:r>
              <a:rPr lang="en-US" b="1" dirty="0" err="1" smtClean="0">
                <a:latin typeface="Courier New" pitchFamily="49" charset="0"/>
              </a:rPr>
              <a:t>ArrayList</a:t>
            </a:r>
            <a:r>
              <a:rPr lang="en-US" dirty="0" smtClean="0"/>
              <a:t>, an exception is thrown if you attempt to add an element at index </a:t>
            </a:r>
            <a:r>
              <a:rPr lang="en-US" b="1" dirty="0" err="1" smtClean="0">
                <a:latin typeface="Courier New" pitchFamily="49" charset="0"/>
              </a:rPr>
              <a:t>i</a:t>
            </a:r>
            <a:r>
              <a:rPr lang="en-US" dirty="0" smtClean="0"/>
              <a:t> if </a:t>
            </a:r>
            <a:r>
              <a:rPr lang="en-US" b="1" dirty="0" err="1" smtClean="0">
                <a:latin typeface="Courier New" pitchFamily="49" charset="0"/>
              </a:rPr>
              <a:t>i</a:t>
            </a:r>
            <a:r>
              <a:rPr lang="en-US" dirty="0" smtClean="0"/>
              <a:t> is greater than the current size of the list.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</a:t>
            </a:r>
            <a:r>
              <a:rPr lang="en-US" dirty="0" smtClean="0"/>
              <a:t>his means you cannot leave empty spaces in an </a:t>
            </a:r>
            <a:r>
              <a:rPr lang="en-US" b="1" dirty="0" err="1" smtClean="0">
                <a:latin typeface="Courier New" pitchFamily="49" charset="0"/>
              </a:rPr>
              <a:t>ArrayList</a:t>
            </a:r>
            <a:r>
              <a:rPr lang="en-US" b="1" dirty="0" smtClean="0">
                <a:latin typeface="Courier New" pitchFamily="49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n an array, you can add elements in any order, but the index must not exceed length – 1.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48338-BD05-4EDD-A859-41B1D97FED1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Class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n addition to arrays, Java provides the </a:t>
            </a:r>
            <a:r>
              <a:rPr lang="en-US" b="1" dirty="0" err="1" smtClean="0">
                <a:latin typeface="Courier New" pitchFamily="49" charset="0"/>
              </a:rPr>
              <a:t>ArrayList</a:t>
            </a:r>
            <a:r>
              <a:rPr lang="en-US" dirty="0" smtClean="0"/>
              <a:t> class to hold a collection of objects.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s with arrays, each object in the list has a position in the list, referred to as the index of the object.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rrays and </a:t>
            </a:r>
            <a:r>
              <a:rPr lang="en-US" b="1" dirty="0" err="1" smtClean="0">
                <a:latin typeface="Courier New" pitchFamily="49" charset="0"/>
              </a:rPr>
              <a:t>ArrayList</a:t>
            </a:r>
            <a:r>
              <a:rPr lang="en-US" dirty="0" err="1" smtClean="0"/>
              <a:t>s</a:t>
            </a:r>
            <a:r>
              <a:rPr lang="en-US" dirty="0" smtClean="0"/>
              <a:t> have some important similarities and also some important differences.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93FD2-E032-4469-A14A-A22EE1E1A0E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Bounds Errors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19200" y="1295400"/>
            <a:ext cx="7772400" cy="4608513"/>
          </a:xfrm>
        </p:spPr>
        <p:txBody>
          <a:bodyPr/>
          <a:lstStyle/>
          <a:p>
            <a:pPr eaLnBrk="1" hangingPunct="1"/>
            <a:r>
              <a:rPr lang="en-US" dirty="0"/>
              <a:t>A</a:t>
            </a:r>
            <a:r>
              <a:rPr lang="en-US" dirty="0" smtClean="0"/>
              <a:t>ttempting to access a nonexistent position in an </a:t>
            </a:r>
            <a:r>
              <a:rPr lang="en-US" b="1" dirty="0" err="1" smtClean="0">
                <a:latin typeface="Courier New" pitchFamily="49" charset="0"/>
              </a:rPr>
              <a:t>ArrayList</a:t>
            </a:r>
            <a:r>
              <a:rPr lang="en-US" dirty="0" smtClean="0"/>
              <a:t> generates an exception.</a:t>
            </a:r>
          </a:p>
          <a:p>
            <a:pPr eaLnBrk="1" hangingPunct="1"/>
            <a:r>
              <a:rPr lang="en-US" dirty="0"/>
              <a:t>E</a:t>
            </a:r>
            <a:r>
              <a:rPr lang="en-US" dirty="0" smtClean="0"/>
              <a:t>xample – suppose we try the following with </a:t>
            </a:r>
            <a:r>
              <a:rPr lang="en-US" b="1" dirty="0" err="1" smtClean="0">
                <a:latin typeface="Courier New" pitchFamily="49" charset="0"/>
              </a:rPr>
              <a:t>myInts</a:t>
            </a:r>
            <a:r>
              <a:rPr lang="en-US" dirty="0" smtClean="0"/>
              <a:t>, which is initially empty</a:t>
            </a:r>
            <a:endParaRPr lang="en-US" b="1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</a:rPr>
              <a:t>myInts.add</a:t>
            </a:r>
            <a:r>
              <a:rPr lang="en-US" sz="2400" b="1" dirty="0" smtClean="0">
                <a:latin typeface="Courier New" pitchFamily="49" charset="0"/>
              </a:rPr>
              <a:t>(2);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</a:rPr>
              <a:t>myInts.add</a:t>
            </a:r>
            <a:r>
              <a:rPr lang="en-US" sz="2400" b="1" dirty="0" smtClean="0">
                <a:latin typeface="Courier New" pitchFamily="49" charset="0"/>
              </a:rPr>
              <a:t>(14);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	</a:t>
            </a:r>
            <a:r>
              <a:rPr lang="en-US" sz="2400" b="1" dirty="0" err="1" smtClean="0">
                <a:latin typeface="Courier New" pitchFamily="49" charset="0"/>
              </a:rPr>
              <a:t>System.out.println</a:t>
            </a: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</a:rPr>
              <a:t>myInts.get</a:t>
            </a:r>
            <a:r>
              <a:rPr lang="en-US" sz="2400" b="1" dirty="0" smtClean="0">
                <a:latin typeface="Courier New" pitchFamily="49" charset="0"/>
              </a:rPr>
              <a:t>(4));</a:t>
            </a:r>
          </a:p>
        </p:txBody>
      </p:sp>
      <p:sp>
        <p:nvSpPr>
          <p:cNvPr id="22534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5410200"/>
            <a:ext cx="7086600" cy="11969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G</a:t>
            </a:r>
            <a:r>
              <a:rPr lang="en-US" dirty="0" smtClean="0"/>
              <a:t>enerates </a:t>
            </a:r>
            <a:r>
              <a:rPr lang="en-US" dirty="0"/>
              <a:t>an exception; only two objects have been added to the list and they are stored at index 0 and 1; there is no element stored at index </a:t>
            </a:r>
            <a:r>
              <a:rPr lang="en-US" dirty="0" smtClean="0"/>
              <a:t>4.</a:t>
            </a:r>
            <a:endParaRPr lang="en-US" dirty="0"/>
          </a:p>
        </p:txBody>
      </p:sp>
      <p:sp>
        <p:nvSpPr>
          <p:cNvPr id="22535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5943600" y="51054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528F51-29C2-49D7-9EA8-962A1FB587A6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the ArrayList Class</a:t>
            </a:r>
            <a:endParaRPr lang="en-US" sz="3600" b="1" smtClean="0">
              <a:latin typeface="Courier New" pitchFamily="49" charset="0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b="1" dirty="0" err="1" smtClean="0">
                <a:latin typeface="Courier New" pitchFamily="49" charset="0"/>
              </a:rPr>
              <a:t>ArrayList</a:t>
            </a:r>
            <a:r>
              <a:rPr lang="en-US" dirty="0" smtClean="0"/>
              <a:t> class is in the </a:t>
            </a:r>
            <a:r>
              <a:rPr lang="en-US" b="1" dirty="0" err="1" smtClean="0">
                <a:latin typeface="Courier New" pitchFamily="49" charset="0"/>
              </a:rPr>
              <a:t>java.util</a:t>
            </a:r>
            <a:r>
              <a:rPr lang="en-US" dirty="0" smtClean="0"/>
              <a:t> package.</a:t>
            </a:r>
          </a:p>
          <a:p>
            <a:pPr eaLnBrk="1" hangingPunct="1"/>
            <a:r>
              <a:rPr lang="en-US" dirty="0" smtClean="0"/>
              <a:t>In order to use an </a:t>
            </a:r>
            <a:r>
              <a:rPr lang="en-US" b="1" dirty="0" err="1" smtClean="0">
                <a:latin typeface="Courier New" pitchFamily="49" charset="0"/>
              </a:rPr>
              <a:t>ArrayList</a:t>
            </a:r>
            <a:r>
              <a:rPr lang="en-US" dirty="0" smtClean="0"/>
              <a:t> you must import </a:t>
            </a:r>
            <a:r>
              <a:rPr lang="en-US" b="1" dirty="0" err="1" smtClean="0">
                <a:latin typeface="Courier New" pitchFamily="49" charset="0"/>
              </a:rPr>
              <a:t>java.util.ArrayList</a:t>
            </a:r>
            <a:endParaRPr lang="en-US" b="1" dirty="0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371600" y="990600"/>
            <a:ext cx="6858000" cy="1143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smtClean="0"/>
              <a:t>ArrayLists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0" y="2819400"/>
            <a:ext cx="6248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>
                <a:solidFill>
                  <a:schemeClr val="tx2"/>
                </a:solidFill>
                <a:latin typeface="Tahoma" pitchFamily="34" charset="0"/>
              </a:rPr>
              <a:t>The End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B0D7F-2179-47C0-862A-FE0DFAC8BB79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0"/>
            <a:ext cx="8707438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Arrays and </a:t>
            </a:r>
            <a:r>
              <a:rPr lang="en-US" sz="4000" b="1" smtClean="0">
                <a:latin typeface="Courier New" pitchFamily="49" charset="0"/>
              </a:rPr>
              <a:t>ArrayList</a:t>
            </a:r>
            <a:r>
              <a:rPr lang="en-US" sz="4000" smtClean="0"/>
              <a:t>s--Similarities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B</a:t>
            </a:r>
            <a:r>
              <a:rPr lang="en-US" dirty="0" smtClean="0"/>
              <a:t>oth arrays and array lists</a:t>
            </a:r>
          </a:p>
          <a:p>
            <a:pPr lvl="1" eaLnBrk="1" hangingPunct="1"/>
            <a:r>
              <a:rPr lang="en-US" dirty="0"/>
              <a:t>A</a:t>
            </a:r>
            <a:r>
              <a:rPr lang="en-US" dirty="0" smtClean="0"/>
              <a:t>re used to hold collections of data of the same type</a:t>
            </a:r>
          </a:p>
          <a:p>
            <a:pPr lvl="1" eaLnBrk="1" hangingPunct="1"/>
            <a:r>
              <a:rPr lang="en-US" dirty="0"/>
              <a:t>S</a:t>
            </a:r>
            <a:r>
              <a:rPr lang="en-US" dirty="0" smtClean="0"/>
              <a:t>tore elements at positions indexed by an integer</a:t>
            </a:r>
          </a:p>
          <a:p>
            <a:pPr lvl="1" eaLnBrk="1" hangingPunct="1"/>
            <a:r>
              <a:rPr lang="en-US" dirty="0"/>
              <a:t>B</a:t>
            </a:r>
            <a:r>
              <a:rPr lang="en-US" dirty="0" smtClean="0"/>
              <a:t>egin indexing at 0</a:t>
            </a:r>
          </a:p>
          <a:p>
            <a:pPr lvl="1" eaLnBrk="1" hangingPunct="1"/>
            <a:r>
              <a:rPr lang="en-US" dirty="0"/>
              <a:t>A</a:t>
            </a:r>
            <a:r>
              <a:rPr lang="en-US" dirty="0" smtClean="0"/>
              <a:t>re created with the </a:t>
            </a:r>
            <a:r>
              <a:rPr lang="en-US" b="1" dirty="0" smtClean="0">
                <a:latin typeface="Courier New" pitchFamily="49" charset="0"/>
              </a:rPr>
              <a:t>new</a:t>
            </a:r>
            <a:r>
              <a:rPr lang="en-US" dirty="0" smtClean="0"/>
              <a:t> operator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9E80B-BA34-46B8-9299-6FACDEAB0D5C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0"/>
            <a:ext cx="89154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Arrays and </a:t>
            </a:r>
            <a:r>
              <a:rPr lang="en-US" sz="4000" b="1" smtClean="0">
                <a:latin typeface="Courier New" pitchFamily="49" charset="0"/>
              </a:rPr>
              <a:t>ArrayList</a:t>
            </a:r>
            <a:r>
              <a:rPr lang="en-US" sz="4000" smtClean="0"/>
              <a:t>s--Differences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</a:t>
            </a:r>
            <a:r>
              <a:rPr lang="en-US" dirty="0" smtClean="0"/>
              <a:t>rrays differ from array lists in some important ways</a:t>
            </a:r>
          </a:p>
          <a:p>
            <a:pPr lvl="1" eaLnBrk="1" hangingPunct="1"/>
            <a:r>
              <a:rPr lang="en-US" dirty="0"/>
              <a:t>A</a:t>
            </a:r>
            <a:r>
              <a:rPr lang="en-US" dirty="0" smtClean="0"/>
              <a:t>n array is an object, but there is no </a:t>
            </a:r>
            <a:r>
              <a:rPr lang="en-US" b="1" dirty="0" smtClean="0">
                <a:latin typeface="Courier New" pitchFamily="49" charset="0"/>
              </a:rPr>
              <a:t>Array</a:t>
            </a:r>
            <a:r>
              <a:rPr lang="en-US" dirty="0" smtClean="0"/>
              <a:t> class that provides constructors for array objects.</a:t>
            </a:r>
          </a:p>
          <a:p>
            <a:pPr lvl="1" eaLnBrk="1" hangingPunct="1"/>
            <a:r>
              <a:rPr lang="en-US" dirty="0" smtClean="0"/>
              <a:t>There are only a few methods that work on arrays. We use special symbols to access array elements.</a:t>
            </a:r>
          </a:p>
          <a:p>
            <a:pPr lvl="1" eaLnBrk="1" hangingPunct="1"/>
            <a:r>
              <a:rPr lang="en-US" dirty="0"/>
              <a:t>F</a:t>
            </a:r>
            <a:r>
              <a:rPr lang="en-US" dirty="0" smtClean="0"/>
              <a:t>or array lists, we have an </a:t>
            </a:r>
            <a:r>
              <a:rPr lang="en-US" b="1" dirty="0" err="1" smtClean="0">
                <a:latin typeface="Courier New" pitchFamily="49" charset="0"/>
              </a:rPr>
              <a:t>ArrayList</a:t>
            </a:r>
            <a:r>
              <a:rPr lang="en-US" dirty="0" smtClean="0"/>
              <a:t> class and many methods.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2294D-C4DC-42AF-9C6B-4C4B46EE8F4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Differences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1" eaLnBrk="1" hangingPunct="1"/>
            <a:r>
              <a:rPr lang="en-US" dirty="0"/>
              <a:t>A</a:t>
            </a:r>
            <a:r>
              <a:rPr lang="en-US" dirty="0" smtClean="0"/>
              <a:t>n array is fixed in size and cannot grow.</a:t>
            </a:r>
          </a:p>
          <a:p>
            <a:pPr lvl="1" eaLnBrk="1" hangingPunct="1"/>
            <a:r>
              <a:rPr lang="en-US" dirty="0"/>
              <a:t>A</a:t>
            </a:r>
            <a:r>
              <a:rPr lang="en-US" dirty="0" smtClean="0"/>
              <a:t>rray lists can grow and shrink as needed. </a:t>
            </a:r>
          </a:p>
          <a:p>
            <a:pPr lvl="1" eaLnBrk="1" hangingPunct="1"/>
            <a:r>
              <a:rPr lang="en-US" dirty="0"/>
              <a:t>A</a:t>
            </a:r>
            <a:r>
              <a:rPr lang="en-US" dirty="0" smtClean="0"/>
              <a:t>n array can be used to store primitive data types, such as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dirty="0" err="1" smtClean="0"/>
              <a:t>s</a:t>
            </a:r>
            <a:r>
              <a:rPr lang="en-US" dirty="0" smtClean="0"/>
              <a:t>, as well as references to objects.</a:t>
            </a:r>
          </a:p>
          <a:p>
            <a:pPr lvl="1" eaLnBrk="1" hangingPunct="1"/>
            <a:r>
              <a:rPr lang="en-US" dirty="0"/>
              <a:t>A</a:t>
            </a:r>
            <a:r>
              <a:rPr lang="en-US" dirty="0" smtClean="0"/>
              <a:t>rray lists only store object references.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6FE28-9247-4939-9605-4C88D867B96C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Differences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1" eaLnBrk="1" hangingPunct="1"/>
            <a:r>
              <a:rPr lang="en-US" dirty="0"/>
              <a:t>A</a:t>
            </a:r>
            <a:r>
              <a:rPr lang="en-US" dirty="0" smtClean="0"/>
              <a:t>n array has a </a:t>
            </a:r>
            <a:r>
              <a:rPr lang="en-US" i="1" dirty="0" smtClean="0"/>
              <a:t>field</a:t>
            </a:r>
            <a:r>
              <a:rPr lang="en-US" dirty="0" smtClean="0"/>
              <a:t>, called </a:t>
            </a:r>
            <a:r>
              <a:rPr lang="en-US" b="1" dirty="0" smtClean="0">
                <a:latin typeface="Courier New" pitchFamily="49" charset="0"/>
              </a:rPr>
              <a:t>length</a:t>
            </a:r>
            <a:r>
              <a:rPr lang="en-US" dirty="0" smtClean="0"/>
              <a:t>, that indicates the number of elements that can be stored in the array.</a:t>
            </a:r>
          </a:p>
          <a:p>
            <a:pPr lvl="1" eaLnBrk="1" hangingPunct="1"/>
            <a:r>
              <a:rPr lang="en-US" dirty="0"/>
              <a:t>A</a:t>
            </a:r>
            <a:r>
              <a:rPr lang="en-US" dirty="0" smtClean="0"/>
              <a:t>n array list has a method, called </a:t>
            </a:r>
            <a:r>
              <a:rPr lang="en-US" b="1" dirty="0" smtClean="0">
                <a:latin typeface="Courier New" pitchFamily="49" charset="0"/>
              </a:rPr>
              <a:t>size</a:t>
            </a:r>
            <a:r>
              <a:rPr lang="en-US" dirty="0" smtClean="0"/>
              <a:t>, that returns the current number of elements in the list.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9408E-921B-4F34-A155-403F3D5764AE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Generic Classes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</a:t>
            </a:r>
            <a:r>
              <a:rPr lang="en-US" dirty="0" smtClean="0"/>
              <a:t>t the beginning of the Java documentation for the </a:t>
            </a:r>
            <a:r>
              <a:rPr lang="en-US" b="1" dirty="0" err="1" smtClean="0">
                <a:latin typeface="Courier New" pitchFamily="49" charset="0"/>
              </a:rPr>
              <a:t>ArrayList</a:t>
            </a:r>
            <a:r>
              <a:rPr lang="en-US" dirty="0" smtClean="0"/>
              <a:t> class, you see: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b="1" dirty="0" smtClean="0">
                <a:latin typeface="Courier New" pitchFamily="49" charset="0"/>
              </a:rPr>
              <a:t>class </a:t>
            </a:r>
            <a:r>
              <a:rPr lang="en-US" b="1" dirty="0" err="1" smtClean="0">
                <a:latin typeface="Courier New" pitchFamily="49" charset="0"/>
              </a:rPr>
              <a:t>ArrayList</a:t>
            </a:r>
            <a:r>
              <a:rPr lang="en-US" b="1" dirty="0" smtClean="0">
                <a:latin typeface="Courier New" pitchFamily="49" charset="0"/>
              </a:rPr>
              <a:t>&lt;E&gt;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b="1" dirty="0" smtClean="0">
                <a:latin typeface="Courier New" pitchFamily="49" charset="0"/>
              </a:rPr>
              <a:t>&lt;E&gt;</a:t>
            </a:r>
            <a:r>
              <a:rPr lang="en-US" dirty="0" smtClean="0"/>
              <a:t> identifies </a:t>
            </a:r>
            <a:r>
              <a:rPr lang="en-US" b="1" dirty="0" err="1" smtClean="0">
                <a:latin typeface="Courier New" pitchFamily="49" charset="0"/>
              </a:rPr>
              <a:t>ArrayList</a:t>
            </a:r>
            <a:r>
              <a:rPr lang="en-US" dirty="0" smtClean="0"/>
              <a:t> as a </a:t>
            </a:r>
            <a:r>
              <a:rPr lang="en-US" i="1" dirty="0" smtClean="0"/>
              <a:t>generic</a:t>
            </a:r>
            <a:r>
              <a:rPr lang="en-US" dirty="0" smtClean="0"/>
              <a:t> class with </a:t>
            </a:r>
            <a:r>
              <a:rPr lang="en-US" i="1" dirty="0" smtClean="0"/>
              <a:t>type variable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</a:rPr>
              <a:t>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9259C-7DDC-4275-8F14-C4F1B7305F0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Generic Classes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</a:t>
            </a:r>
            <a:r>
              <a:rPr lang="en-US" dirty="0" smtClean="0"/>
              <a:t>here is only one class </a:t>
            </a:r>
            <a:r>
              <a:rPr lang="en-US" b="1" dirty="0" err="1" smtClean="0">
                <a:latin typeface="Courier New" pitchFamily="49" charset="0"/>
              </a:rPr>
              <a:t>ArrayList</a:t>
            </a:r>
            <a:r>
              <a:rPr lang="en-US" dirty="0" smtClean="0"/>
              <a:t>, but since it is a generic class it can be used with many different types.</a:t>
            </a:r>
          </a:p>
          <a:p>
            <a:pPr eaLnBrk="1" hangingPunct="1"/>
            <a:r>
              <a:rPr lang="en-US" dirty="0"/>
              <a:t>W</a:t>
            </a:r>
            <a:r>
              <a:rPr lang="en-US" dirty="0" smtClean="0"/>
              <a:t>ith generics, we can use the single class </a:t>
            </a:r>
            <a:r>
              <a:rPr lang="en-US" b="1" dirty="0" err="1" smtClean="0">
                <a:latin typeface="Courier New" pitchFamily="49" charset="0"/>
              </a:rPr>
              <a:t>ArrayList</a:t>
            </a:r>
            <a:r>
              <a:rPr lang="en-US" dirty="0" smtClean="0"/>
              <a:t> to create an array list to store </a:t>
            </a:r>
            <a:r>
              <a:rPr lang="en-US" b="1" dirty="0" smtClean="0">
                <a:latin typeface="Courier New" pitchFamily="49" charset="0"/>
              </a:rPr>
              <a:t>String </a:t>
            </a:r>
            <a:r>
              <a:rPr lang="en-US" dirty="0" smtClean="0"/>
              <a:t>objects or an array list to store </a:t>
            </a:r>
            <a:r>
              <a:rPr lang="en-US" b="1" dirty="0" smtClean="0">
                <a:latin typeface="Courier New" pitchFamily="49" charset="0"/>
              </a:rPr>
              <a:t>Dog</a:t>
            </a:r>
            <a:r>
              <a:rPr lang="en-US" dirty="0" smtClean="0"/>
              <a:t> objects.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ArrayLists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7EB69-DB92-4A56-B5E2-CE8857AC6951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Parameters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W</a:t>
            </a:r>
            <a:r>
              <a:rPr lang="en-US" dirty="0" smtClean="0"/>
              <a:t>hen declaring an </a:t>
            </a:r>
            <a:r>
              <a:rPr lang="en-US" b="1" dirty="0" err="1" smtClean="0">
                <a:latin typeface="Courier New" pitchFamily="49" charset="0"/>
              </a:rPr>
              <a:t>ArrayList</a:t>
            </a:r>
            <a:r>
              <a:rPr lang="en-US" dirty="0" smtClean="0"/>
              <a:t> use a </a:t>
            </a:r>
            <a:r>
              <a:rPr lang="en-US" i="1" dirty="0" smtClean="0"/>
              <a:t>type parameter</a:t>
            </a:r>
            <a:r>
              <a:rPr lang="en-US" dirty="0" smtClean="0"/>
              <a:t> to indicate the type of objects that will be stored in the </a:t>
            </a:r>
            <a:r>
              <a:rPr lang="en-US" b="1" dirty="0" err="1" smtClean="0">
                <a:latin typeface="Courier New" pitchFamily="49" charset="0"/>
              </a:rPr>
              <a:t>ArrayList</a:t>
            </a:r>
            <a:endParaRPr lang="en-US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E</a:t>
            </a:r>
            <a:r>
              <a:rPr lang="en-US" dirty="0" smtClean="0"/>
              <a:t>xamples: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ArrayList</a:t>
            </a:r>
            <a:r>
              <a:rPr lang="en-US" b="1" dirty="0" smtClean="0">
                <a:latin typeface="Courier New" pitchFamily="49" charset="0"/>
              </a:rPr>
              <a:t>&lt;String&gt; </a:t>
            </a:r>
            <a:r>
              <a:rPr lang="en-US" b="1" dirty="0" err="1" smtClean="0">
                <a:latin typeface="Courier New" pitchFamily="49" charset="0"/>
              </a:rPr>
              <a:t>myStrings</a:t>
            </a:r>
            <a:r>
              <a:rPr lang="en-US" b="1" dirty="0" smtClean="0">
                <a:latin typeface="Courier New" pitchFamily="49" charset="0"/>
              </a:rPr>
              <a:t> =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	new </a:t>
            </a:r>
            <a:r>
              <a:rPr lang="en-US" b="1" dirty="0" err="1" smtClean="0">
                <a:latin typeface="Courier New" pitchFamily="49" charset="0"/>
              </a:rPr>
              <a:t>ArrayList</a:t>
            </a:r>
            <a:r>
              <a:rPr lang="en-US" b="1" dirty="0" smtClean="0">
                <a:latin typeface="Courier New" pitchFamily="49" charset="0"/>
              </a:rPr>
              <a:t>&lt;String&gt;();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ArrayList</a:t>
            </a:r>
            <a:r>
              <a:rPr lang="en-US" b="1" dirty="0" smtClean="0">
                <a:latin typeface="Courier New" pitchFamily="49" charset="0"/>
              </a:rPr>
              <a:t>&lt;Dog&gt; </a:t>
            </a:r>
            <a:r>
              <a:rPr lang="en-US" b="1" dirty="0" err="1" smtClean="0">
                <a:latin typeface="Courier New" pitchFamily="49" charset="0"/>
              </a:rPr>
              <a:t>myDogs</a:t>
            </a:r>
            <a:r>
              <a:rPr lang="en-US" b="1" dirty="0" smtClean="0">
                <a:latin typeface="Courier New" pitchFamily="49" charset="0"/>
              </a:rPr>
              <a:t> =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	new </a:t>
            </a:r>
            <a:r>
              <a:rPr lang="en-US" b="1" dirty="0" err="1" smtClean="0">
                <a:latin typeface="Courier New" pitchFamily="49" charset="0"/>
              </a:rPr>
              <a:t>ArrayList</a:t>
            </a:r>
            <a:r>
              <a:rPr lang="en-US" b="1" dirty="0" smtClean="0">
                <a:latin typeface="Courier New" pitchFamily="49" charset="0"/>
              </a:rPr>
              <a:t>&lt;Dog&gt;();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courseSlidesMM</Template>
  <TotalTime>5517</TotalTime>
  <Words>1141</Words>
  <Application>Microsoft Office PowerPoint</Application>
  <PresentationFormat>On-screen Show (4:3)</PresentationFormat>
  <Paragraphs>152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Courier New</vt:lpstr>
      <vt:lpstr>Tahoma</vt:lpstr>
      <vt:lpstr>Times New Roman</vt:lpstr>
      <vt:lpstr>Wingdings</vt:lpstr>
      <vt:lpstr>courseSlidesMM</vt:lpstr>
      <vt:lpstr>ArrayLists</vt:lpstr>
      <vt:lpstr>The ArrayList Class</vt:lpstr>
      <vt:lpstr>Arrays and ArrayLists--Similarities</vt:lpstr>
      <vt:lpstr>Arrays and ArrayLists--Differences</vt:lpstr>
      <vt:lpstr>More Differences</vt:lpstr>
      <vt:lpstr>More Differences</vt:lpstr>
      <vt:lpstr>Generic Classes</vt:lpstr>
      <vt:lpstr>Generic Classes</vt:lpstr>
      <vt:lpstr>Type Parameters</vt:lpstr>
      <vt:lpstr>ArrayList Methods</vt:lpstr>
      <vt:lpstr>More Methods for ArrayList</vt:lpstr>
      <vt:lpstr>Capacity of ArrayList Objects</vt:lpstr>
      <vt:lpstr>Wrapper Classes</vt:lpstr>
      <vt:lpstr>Wrapper Classes</vt:lpstr>
      <vt:lpstr>Auto-Boxing</vt:lpstr>
      <vt:lpstr>Iterating Through Array Lists</vt:lpstr>
      <vt:lpstr>Iterating Through Array Lists</vt:lpstr>
      <vt:lpstr>Iterating Through Array Lists</vt:lpstr>
      <vt:lpstr>Exceptions—Arrays &amp; ArrayLists</vt:lpstr>
      <vt:lpstr>Bounds Errors</vt:lpstr>
      <vt:lpstr>Using the ArrayList Class</vt:lpstr>
      <vt:lpstr>ArrayLists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Merry &amp; Gary McDonald</dc:creator>
  <cp:lastModifiedBy>Malpani,Sresth</cp:lastModifiedBy>
  <cp:revision>284</cp:revision>
  <cp:lastPrinted>1997-08-18T23:55:32Z</cp:lastPrinted>
  <dcterms:created xsi:type="dcterms:W3CDTF">1995-06-02T22:19:30Z</dcterms:created>
  <dcterms:modified xsi:type="dcterms:W3CDTF">2016-10-06T13:14:39Z</dcterms:modified>
</cp:coreProperties>
</file>