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2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4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5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6" r:id="rId1"/>
  </p:sldMasterIdLst>
  <p:notesMasterIdLst>
    <p:notesMasterId r:id="rId15"/>
  </p:notesMasterIdLst>
  <p:handoutMasterIdLst>
    <p:handoutMasterId r:id="rId16"/>
  </p:handoutMasterIdLst>
  <p:sldIdLst>
    <p:sldId id="256" r:id="rId2"/>
    <p:sldId id="347" r:id="rId3"/>
    <p:sldId id="331" r:id="rId4"/>
    <p:sldId id="332" r:id="rId5"/>
    <p:sldId id="348" r:id="rId6"/>
    <p:sldId id="349" r:id="rId7"/>
    <p:sldId id="350" r:id="rId8"/>
    <p:sldId id="333" r:id="rId9"/>
    <p:sldId id="351" r:id="rId10"/>
    <p:sldId id="340" r:id="rId11"/>
    <p:sldId id="352" r:id="rId12"/>
    <p:sldId id="353" r:id="rId13"/>
    <p:sldId id="318" r:id="rId14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>
      <p:cViewPr varScale="1">
        <p:scale>
          <a:sx n="56" d="100"/>
          <a:sy n="56" d="100"/>
        </p:scale>
        <p:origin x="-29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48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tags" Target="tags/tag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5E43DD5-9C30-4FB1-BEC0-9271CBAD02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10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42808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320"/>
            <a:ext cx="5486400" cy="4114641"/>
          </a:xfrm>
          <a:prstGeom prst="rect">
            <a:avLst/>
          </a:prstGeom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042"/>
            <a:ext cx="2971800" cy="457360"/>
          </a:xfrm>
          <a:prstGeom prst="rect">
            <a:avLst/>
          </a:prstGeom>
          <a:noFill/>
        </p:spPr>
        <p:txBody>
          <a:bodyPr/>
          <a:lstStyle/>
          <a:p>
            <a:fld id="{0836EAB0-9471-42E0-82B7-9BCE29655ABD}" type="slidenum">
              <a:rPr lang="en-US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320"/>
            <a:ext cx="5486400" cy="4114641"/>
          </a:xfrm>
          <a:prstGeom prst="rect">
            <a:avLst/>
          </a:prstGeom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042"/>
            <a:ext cx="2971800" cy="457360"/>
          </a:xfrm>
          <a:prstGeom prst="rect">
            <a:avLst/>
          </a:prstGeom>
          <a:noFill/>
        </p:spPr>
        <p:txBody>
          <a:bodyPr/>
          <a:lstStyle/>
          <a:p>
            <a:fld id="{11AAE3C4-BF89-43AC-90C9-B73707BE899D}" type="slidenum">
              <a:rPr lang="en-US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320"/>
            <a:ext cx="5486400" cy="4114641"/>
          </a:xfrm>
          <a:prstGeom prst="rect">
            <a:avLst/>
          </a:prstGeom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042"/>
            <a:ext cx="2971800" cy="457360"/>
          </a:xfrm>
          <a:prstGeom prst="rect">
            <a:avLst/>
          </a:prstGeom>
          <a:noFill/>
        </p:spPr>
        <p:txBody>
          <a:bodyPr/>
          <a:lstStyle/>
          <a:p>
            <a:fld id="{35611B68-2721-4625-BA58-5F0D76116F14}" type="slidenum">
              <a:rPr lang="en-US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320"/>
            <a:ext cx="5486400" cy="4114641"/>
          </a:xfrm>
          <a:prstGeom prst="rect">
            <a:avLst/>
          </a:prstGeom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042"/>
            <a:ext cx="2971800" cy="457360"/>
          </a:xfrm>
          <a:prstGeom prst="rect">
            <a:avLst/>
          </a:prstGeom>
          <a:noFill/>
        </p:spPr>
        <p:txBody>
          <a:bodyPr/>
          <a:lstStyle/>
          <a:p>
            <a:fld id="{F2CB3246-A8A0-45FB-AD3F-8870D5B44B91}" type="slidenum">
              <a:rPr lang="en-US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tags" Target="../tags/tag21.xml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tags" Target="../tags/tag23.xml"/><Relationship Id="rId3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tags" Target="../tags/tag25.xml"/><Relationship Id="rId3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tags" Target="../tags/tag27.xml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tags" Target="../tags/tag5.xml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tags" Target="../tags/tag7.xml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tags" Target="../tags/tag9.xml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tags" Target="../tags/tag11.xml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tags" Target="../tags/tag13.xml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tags" Target="../tags/tag15.xml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tags" Target="../tags/tag17.xml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tags" Target="../tags/tag19.xml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34938" y="1600200"/>
            <a:ext cx="9009062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261" y="1870"/>
              <a:chExt cx="465" cy="299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494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7987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62000" y="381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987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667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9E19FD0-9DBA-4427-9AE1-C14F0DCF07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EA4773-C0B5-4DE8-9BF2-CCAF42604F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463" y="0"/>
            <a:ext cx="1952625" cy="6132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0"/>
            <a:ext cx="5707063" cy="6132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312FF-79BB-4848-828C-F5692FC864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79303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24000"/>
            <a:ext cx="3810000" cy="460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1B6CF6-DA14-46AF-8EBB-14DFD47970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79303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1524000"/>
            <a:ext cx="3810000" cy="22272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3903663"/>
            <a:ext cx="3810000" cy="22288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C00DBE-4ED4-4166-B612-8CC2F5432D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9C768F-F860-49C5-A282-5A4EC1E062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2C9913-CF50-423B-B39A-6B90A666C5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BD6D20-A11B-4ECB-9C9E-68C2D3F668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CA8DC7-52D8-4B98-9483-FF0C5C7C4C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19691-B305-45F7-9D51-03B68F0017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6C6874-6410-411A-9190-E5501C3298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8174F-B519-4273-8F78-FB7C6A7EBD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97BC4-4EF0-4D91-80D6-DE0403FF9E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tags" Target="../tags/tag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8" name="Rectangle 2"/>
          <p:cNvSpPr>
            <a:spLocks noChangeArrowheads="1"/>
          </p:cNvSpPr>
          <p:nvPr/>
        </p:nvSpPr>
        <p:spPr bwMode="ltGray">
          <a:xfrm>
            <a:off x="381000" y="1066800"/>
            <a:ext cx="438150" cy="4746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699" name="Rectangle 3"/>
          <p:cNvSpPr>
            <a:spLocks noChangeArrowheads="1"/>
          </p:cNvSpPr>
          <p:nvPr/>
        </p:nvSpPr>
        <p:spPr bwMode="ltGray">
          <a:xfrm>
            <a:off x="762000" y="10668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70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70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70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70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704" name="Rectangle 8"/>
          <p:cNvSpPr>
            <a:spLocks noChangeArrowheads="1"/>
          </p:cNvSpPr>
          <p:nvPr/>
        </p:nvSpPr>
        <p:spPr bwMode="gray">
          <a:xfrm>
            <a:off x="457200" y="12192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0"/>
            <a:ext cx="77930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524000"/>
            <a:ext cx="77724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97707" name="Rectangle 11"/>
          <p:cNvSpPr>
            <a:spLocks noGrp="1" noChangeArrowheads="1"/>
          </p:cNvSpPr>
          <p:nvPr>
            <p:ph type="dt" sz="half" idx="2"/>
            <p:custDataLst>
              <p:tags r:id="rId15"/>
            </p:custDataLst>
          </p:nvPr>
        </p:nvSpPr>
        <p:spPr bwMode="auto">
          <a:xfrm>
            <a:off x="3886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97708" name="Rectangle 12"/>
          <p:cNvSpPr>
            <a:spLocks noGrp="1" noChangeArrowheads="1"/>
          </p:cNvSpPr>
          <p:nvPr>
            <p:ph type="ftr" sz="quarter" idx="3"/>
            <p:custDataLst>
              <p:tags r:id="rId16"/>
            </p:custDataLst>
          </p:nvPr>
        </p:nvSpPr>
        <p:spPr bwMode="auto">
          <a:xfrm>
            <a:off x="762000" y="632460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7977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fld id="{1BAAE06C-A97F-4FCA-9232-D35FDDB1AB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Relationship Id="rId1" Type="http://schemas.openxmlformats.org/officeDocument/2006/relationships/tags" Target="../tags/tag28.xml"/><Relationship Id="rId2" Type="http://schemas.openxmlformats.org/officeDocument/2006/relationships/tags" Target="../tags/tag2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.xml"/><Relationship Id="rId1" Type="http://schemas.openxmlformats.org/officeDocument/2006/relationships/tags" Target="../tags/tag36.xml"/><Relationship Id="rId2" Type="http://schemas.openxmlformats.org/officeDocument/2006/relationships/tags" Target="../tags/tag3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Relationship Id="rId1" Type="http://schemas.openxmlformats.org/officeDocument/2006/relationships/tags" Target="../tags/tag38.xml"/><Relationship Id="rId2" Type="http://schemas.openxmlformats.org/officeDocument/2006/relationships/tags" Target="../tags/tag3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Relationship Id="rId1" Type="http://schemas.openxmlformats.org/officeDocument/2006/relationships/tags" Target="../tags/tag30.xml"/><Relationship Id="rId2" Type="http://schemas.openxmlformats.org/officeDocument/2006/relationships/tags" Target="../tags/tag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.xml"/><Relationship Id="rId1" Type="http://schemas.openxmlformats.org/officeDocument/2006/relationships/tags" Target="../tags/tag32.xml"/><Relationship Id="rId2" Type="http://schemas.openxmlformats.org/officeDocument/2006/relationships/tags" Target="../tags/tag3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<Relationship Id="rId1" Type="http://schemas.openxmlformats.org/officeDocument/2006/relationships/tags" Target="../tags/tag34.xml"/><Relationship Id="rId2" Type="http://schemas.openxmlformats.org/officeDocument/2006/relationships/tags" Target="../tags/tag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457200" y="762000"/>
            <a:ext cx="8077200" cy="1524000"/>
          </a:xfrm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dirty="0" smtClean="0"/>
              <a:t>Stacks, Queues, and </a:t>
            </a:r>
            <a:r>
              <a:rPr lang="en-US" dirty="0" err="1" smtClean="0"/>
              <a:t>Deques</a:t>
            </a:r>
            <a:endParaRPr 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 lIns="92075" tIns="46038" rIns="92075" bIns="46038"/>
          <a:lstStyle/>
          <a:p>
            <a:endParaRPr lang="en-US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Queues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56F54E-3FAF-42C7-B15D-D33CE1295214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JCF Queue Interface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Java Collections Framework provides a </a:t>
            </a:r>
            <a:r>
              <a:rPr lang="en-US" b="1" dirty="0" smtClean="0">
                <a:latin typeface="Courier New" pitchFamily="49" charset="0"/>
              </a:rPr>
              <a:t>Queue</a:t>
            </a:r>
            <a:r>
              <a:rPr lang="en-US" dirty="0" smtClean="0"/>
              <a:t> interface</a:t>
            </a:r>
          </a:p>
          <a:p>
            <a:pPr eaLnBrk="1" hangingPunct="1"/>
            <a:r>
              <a:rPr lang="en-US" dirty="0" smtClean="0"/>
              <a:t>the </a:t>
            </a:r>
            <a:r>
              <a:rPr lang="en-US" b="1" dirty="0" smtClean="0">
                <a:latin typeface="Courier New" pitchFamily="49" charset="0"/>
              </a:rPr>
              <a:t>Queue</a:t>
            </a:r>
            <a:r>
              <a:rPr lang="en-US" dirty="0" smtClean="0"/>
              <a:t> interface extends the </a:t>
            </a:r>
            <a:r>
              <a:rPr lang="en-US" b="1" dirty="0" smtClean="0">
                <a:latin typeface="Courier New" pitchFamily="49" charset="0"/>
              </a:rPr>
              <a:t>Collection</a:t>
            </a:r>
            <a:r>
              <a:rPr lang="en-US" dirty="0" smtClean="0"/>
              <a:t> interface and is defined in a very general way that allows for either LIFO (stack ADT) or FIFO (queue ADT) data types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JCF </a:t>
            </a:r>
            <a:r>
              <a:rPr lang="en-US" baseline="0" dirty="0" err="1" smtClean="0"/>
              <a:t>Deque</a:t>
            </a:r>
            <a:r>
              <a:rPr lang="en-US" baseline="0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err="1" smtClean="0">
                <a:latin typeface="Courier New"/>
                <a:cs typeface="Courier New"/>
              </a:rPr>
              <a:t>Deque</a:t>
            </a:r>
            <a:r>
              <a:rPr lang="en-US" dirty="0" smtClean="0"/>
              <a:t> interface extends the </a:t>
            </a:r>
            <a:r>
              <a:rPr lang="en-US" b="1" dirty="0">
                <a:latin typeface="Courier New"/>
                <a:cs typeface="Courier New"/>
              </a:rPr>
              <a:t>Queue</a:t>
            </a:r>
            <a:r>
              <a:rPr lang="en-US" dirty="0" smtClean="0"/>
              <a:t> interface</a:t>
            </a:r>
          </a:p>
          <a:p>
            <a:pPr lvl="1"/>
            <a:r>
              <a:rPr lang="en-US" dirty="0" smtClean="0"/>
              <a:t>allows for element insertion and removal at both ends</a:t>
            </a:r>
          </a:p>
          <a:p>
            <a:pPr lvl="1"/>
            <a:r>
              <a:rPr lang="en-US" dirty="0" smtClean="0"/>
              <a:t>methods include add, </a:t>
            </a:r>
            <a:r>
              <a:rPr lang="en-US" dirty="0" err="1" smtClean="0"/>
              <a:t>addFirst</a:t>
            </a:r>
            <a:r>
              <a:rPr lang="en-US" dirty="0" smtClean="0"/>
              <a:t>, </a:t>
            </a:r>
            <a:r>
              <a:rPr lang="en-US" dirty="0" err="1" smtClean="0"/>
              <a:t>addLast</a:t>
            </a:r>
            <a:r>
              <a:rPr lang="en-US" dirty="0" smtClean="0"/>
              <a:t>, </a:t>
            </a:r>
            <a:r>
              <a:rPr lang="en-US" dirty="0" err="1" smtClean="0"/>
              <a:t>getFirst</a:t>
            </a:r>
            <a:r>
              <a:rPr lang="en-US" dirty="0" smtClean="0"/>
              <a:t>, peek, </a:t>
            </a:r>
            <a:r>
              <a:rPr lang="en-US" dirty="0" err="1" smtClean="0"/>
              <a:t>removeFirst</a:t>
            </a:r>
            <a:r>
              <a:rPr lang="en-US" dirty="0" smtClean="0"/>
              <a:t>, and many more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Linked Lists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882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JCF </a:t>
            </a:r>
            <a:r>
              <a:rPr lang="en-US" dirty="0" err="1" smtClean="0"/>
              <a:t>Deque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err="1" smtClean="0">
                <a:latin typeface="Courier New"/>
                <a:cs typeface="Courier New"/>
              </a:rPr>
              <a:t>Deque</a:t>
            </a:r>
            <a:r>
              <a:rPr lang="en-US" dirty="0" smtClean="0"/>
              <a:t> can be used as a FIFO (queue ADT) using methods such as </a:t>
            </a:r>
            <a:r>
              <a:rPr lang="en-US" dirty="0" err="1" smtClean="0"/>
              <a:t>addLast</a:t>
            </a:r>
            <a:r>
              <a:rPr lang="en-US" dirty="0" smtClean="0"/>
              <a:t> and </a:t>
            </a:r>
            <a:r>
              <a:rPr lang="en-US" dirty="0" err="1" smtClean="0"/>
              <a:t>removeFirst</a:t>
            </a:r>
            <a:r>
              <a:rPr lang="en-US" dirty="0" smtClean="0"/>
              <a:t>, and peek</a:t>
            </a:r>
          </a:p>
          <a:p>
            <a:r>
              <a:rPr lang="en-US" dirty="0" smtClean="0"/>
              <a:t>a </a:t>
            </a:r>
            <a:r>
              <a:rPr lang="en-US" b="1" dirty="0" err="1">
                <a:latin typeface="Courier New"/>
                <a:cs typeface="Courier New"/>
              </a:rPr>
              <a:t>Deque</a:t>
            </a:r>
            <a:r>
              <a:rPr lang="en-US" dirty="0" smtClean="0"/>
              <a:t> can be used as a LIFO (stack ADT) using methods such as </a:t>
            </a:r>
            <a:r>
              <a:rPr lang="en-US" dirty="0" err="1" smtClean="0"/>
              <a:t>addFirst</a:t>
            </a:r>
            <a:r>
              <a:rPr lang="en-US" dirty="0" smtClean="0"/>
              <a:t> (push), </a:t>
            </a:r>
            <a:r>
              <a:rPr lang="en-US" dirty="0" err="1" smtClean="0"/>
              <a:t>removeFirst</a:t>
            </a:r>
            <a:r>
              <a:rPr lang="en-US" dirty="0" smtClean="0"/>
              <a:t> (pop), and </a:t>
            </a:r>
            <a:r>
              <a:rPr lang="en-US" dirty="0" err="1" smtClean="0"/>
              <a:t>peekFirst</a:t>
            </a:r>
            <a:r>
              <a:rPr lang="en-US" dirty="0" smtClean="0"/>
              <a:t> (peek)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Linked Lists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70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457200" y="762000"/>
            <a:ext cx="8077200" cy="1447800"/>
          </a:xfrm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dirty="0" smtClean="0"/>
              <a:t>Stacks, Queues, and </a:t>
            </a:r>
            <a:r>
              <a:rPr lang="en-US" dirty="0" err="1" smtClean="0"/>
              <a:t>Deques</a:t>
            </a:r>
            <a:endParaRPr lang="en-US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The End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Data Types (ADT)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data types are used to model different types of data structures</a:t>
            </a:r>
          </a:p>
          <a:p>
            <a:r>
              <a:rPr lang="en-US" dirty="0" smtClean="0"/>
              <a:t>an abstract data type specifies how data is to be stored and the operations that can be performed on the 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Stacks, Queues, and </a:t>
            </a:r>
            <a:r>
              <a:rPr lang="en-US" dirty="0" err="1" smtClean="0"/>
              <a:t>Deques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352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Stacks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8893C54-ED87-4556-9A7D-0A5FF0E12D15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Stack as an ADT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stack is a sequence of elements that can only be accessed from one end, called the top</a:t>
            </a:r>
          </a:p>
          <a:p>
            <a:pPr eaLnBrk="1" hangingPunct="1"/>
            <a:r>
              <a:rPr lang="en-US" dirty="0" smtClean="0"/>
              <a:t>all insertions and removals take place at the top of the stack</a:t>
            </a:r>
          </a:p>
          <a:p>
            <a:pPr eaLnBrk="1" hangingPunct="1"/>
            <a:r>
              <a:rPr lang="en-US" dirty="0" smtClean="0"/>
              <a:t>this means the last element in is the first element out, so a stack is a LIFO (last-in first-out) structure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Stacks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5B6066-02F8-4B12-927E-1F4A28281042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Stack Methods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066800" y="1371600"/>
            <a:ext cx="7772400" cy="48006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normal stack operations include</a:t>
            </a:r>
          </a:p>
          <a:p>
            <a:pPr lvl="1" eaLnBrk="1" hangingPunct="1"/>
            <a:r>
              <a:rPr lang="en-US" sz="2400" b="1" dirty="0" smtClean="0">
                <a:latin typeface="Courier New" pitchFamily="49" charset="0"/>
              </a:rPr>
              <a:t>push</a:t>
            </a:r>
            <a:endParaRPr lang="en-US" sz="2400" dirty="0" smtClean="0"/>
          </a:p>
          <a:p>
            <a:pPr lvl="2" eaLnBrk="1" hangingPunct="1"/>
            <a:r>
              <a:rPr lang="en-US" sz="2000" dirty="0" smtClean="0"/>
              <a:t>adds an element to the top of the </a:t>
            </a:r>
            <a:r>
              <a:rPr lang="en-US" sz="2000" smtClean="0"/>
              <a:t>stack </a:t>
            </a:r>
            <a:endParaRPr lang="en-US" sz="2000" dirty="0" smtClean="0"/>
          </a:p>
          <a:p>
            <a:pPr lvl="1" eaLnBrk="1" hangingPunct="1"/>
            <a:r>
              <a:rPr lang="en-US" sz="2400" b="1" dirty="0" smtClean="0">
                <a:latin typeface="Courier New" pitchFamily="49" charset="0"/>
              </a:rPr>
              <a:t>pop</a:t>
            </a:r>
            <a:endParaRPr lang="en-US" sz="2400" dirty="0" smtClean="0"/>
          </a:p>
          <a:p>
            <a:pPr lvl="2" eaLnBrk="1" hangingPunct="1"/>
            <a:r>
              <a:rPr lang="en-US" sz="2000" dirty="0" smtClean="0"/>
              <a:t>removes </a:t>
            </a:r>
            <a:r>
              <a:rPr lang="en-US" sz="2000" dirty="0" smtClean="0"/>
              <a:t>and returns the top element</a:t>
            </a:r>
          </a:p>
          <a:p>
            <a:pPr lvl="1" eaLnBrk="1" hangingPunct="1"/>
            <a:r>
              <a:rPr lang="en-US" sz="2400" b="1" dirty="0" smtClean="0">
                <a:latin typeface="Courier New" pitchFamily="49" charset="0"/>
              </a:rPr>
              <a:t>peek</a:t>
            </a:r>
          </a:p>
          <a:p>
            <a:pPr lvl="2" eaLnBrk="1" hangingPunct="1"/>
            <a:r>
              <a:rPr lang="en-US" sz="2000" dirty="0" smtClean="0"/>
              <a:t>retrieves, but does not remove, the top element</a:t>
            </a:r>
          </a:p>
          <a:p>
            <a:pPr lvl="1" eaLnBrk="1" hangingPunct="1"/>
            <a:r>
              <a:rPr lang="en-US" sz="2400" b="1" dirty="0" smtClean="0">
                <a:latin typeface="Courier New" pitchFamily="49" charset="0"/>
              </a:rPr>
              <a:t>size</a:t>
            </a:r>
            <a:endParaRPr lang="en-US" sz="2400" dirty="0" smtClean="0"/>
          </a:p>
          <a:p>
            <a:pPr lvl="2" eaLnBrk="1" hangingPunct="1"/>
            <a:r>
              <a:rPr lang="en-US" sz="2000" dirty="0" smtClean="0"/>
              <a:t>returns the current size of the stack</a:t>
            </a:r>
          </a:p>
          <a:p>
            <a:pPr lvl="1" eaLnBrk="1" hangingPunct="1"/>
            <a:r>
              <a:rPr lang="en-US" sz="2400" b="1" dirty="0" smtClean="0">
                <a:latin typeface="Courier New" pitchFamily="49" charset="0"/>
              </a:rPr>
              <a:t>isEmpty</a:t>
            </a:r>
          </a:p>
          <a:p>
            <a:pPr lvl="2" eaLnBrk="1" hangingPunct="1"/>
            <a:r>
              <a:rPr lang="en-US" sz="2000" dirty="0" smtClean="0"/>
              <a:t>true if stack is empty, false otherwise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as an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rtl="0" eaLnBrk="1" fontAlgn="base" hangingPunct="1"/>
            <a:r>
              <a:rPr lang="en-US" dirty="0" smtClean="0">
                <a:effectLst/>
                <a:latin typeface="+mj-lt"/>
                <a:ea typeface="+mj-ea"/>
                <a:cs typeface="+mj-cs"/>
              </a:rPr>
              <a:t>a queue is a sequence of elements in which</a:t>
            </a:r>
            <a:endParaRPr lang="en-US" dirty="0" smtClean="0">
              <a:effectLst/>
              <a:latin typeface="+mj-lt"/>
            </a:endParaRPr>
          </a:p>
          <a:p>
            <a:pPr lvl="0" rtl="0" eaLnBrk="1" fontAlgn="base" hangingPunct="1"/>
            <a:r>
              <a:rPr lang="en-US" dirty="0" smtClean="0">
                <a:effectLst/>
                <a:latin typeface="+mj-lt"/>
                <a:ea typeface="+mj-ea"/>
                <a:cs typeface="+mj-cs"/>
              </a:rPr>
              <a:t>all elements are inserted at one end, called the rear</a:t>
            </a:r>
            <a:endParaRPr lang="en-US" dirty="0" smtClean="0">
              <a:effectLst/>
              <a:latin typeface="+mj-lt"/>
            </a:endParaRPr>
          </a:p>
          <a:p>
            <a:pPr lvl="0" rtl="0" eaLnBrk="1" fontAlgn="base" hangingPunct="1"/>
            <a:r>
              <a:rPr lang="en-US" dirty="0" smtClean="0">
                <a:effectLst/>
                <a:latin typeface="+mj-lt"/>
                <a:ea typeface="+mj-ea"/>
                <a:cs typeface="+mj-cs"/>
              </a:rPr>
              <a:t>all elements are removed at the other end, called the front</a:t>
            </a:r>
            <a:endParaRPr lang="en-US" dirty="0" smtClean="0">
              <a:effectLst/>
              <a:latin typeface="+mj-lt"/>
            </a:endParaRPr>
          </a:p>
          <a:p>
            <a:pPr lvl="0" rtl="0" eaLnBrk="1" fontAlgn="base" hangingPunct="1"/>
            <a:r>
              <a:rPr lang="en-US" dirty="0" smtClean="0">
                <a:effectLst/>
                <a:latin typeface="+mj-lt"/>
                <a:ea typeface="+mj-ea"/>
                <a:cs typeface="+mj-cs"/>
              </a:rPr>
              <a:t>this means that the first element in is the first element out, so a queue is a FIFO (first-in, first-out) structure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Linked Lists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7655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(to the end of the queue)</a:t>
            </a:r>
          </a:p>
          <a:p>
            <a:r>
              <a:rPr lang="en-US" dirty="0" smtClean="0"/>
              <a:t>remove (from</a:t>
            </a:r>
            <a:r>
              <a:rPr lang="en-US" baseline="0" dirty="0" smtClean="0"/>
              <a:t> the head of the queue)</a:t>
            </a:r>
          </a:p>
          <a:p>
            <a:r>
              <a:rPr lang="en-US" baseline="0" dirty="0" smtClean="0"/>
              <a:t>peek (retrieve, and possibly remove, the element at the head of the queue)</a:t>
            </a:r>
          </a:p>
          <a:p>
            <a:r>
              <a:rPr lang="en-US" dirty="0" smtClean="0"/>
              <a:t>size – returns the current size of the queue</a:t>
            </a:r>
          </a:p>
          <a:p>
            <a:r>
              <a:rPr lang="en-US" dirty="0" err="1" smtClean="0"/>
              <a:t>isEmpty</a:t>
            </a:r>
            <a:r>
              <a:rPr lang="en-US" dirty="0" smtClean="0"/>
              <a:t> – true if the queue is empty, false otherwise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Linked Lists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233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Stacks and Queues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provides a </a:t>
            </a:r>
            <a:r>
              <a:rPr lang="en-US" b="1" dirty="0" smtClean="0">
                <a:latin typeface="Courier New"/>
                <a:cs typeface="Courier New"/>
              </a:rPr>
              <a:t>Stack</a:t>
            </a:r>
            <a:r>
              <a:rPr lang="en-US" dirty="0" smtClean="0"/>
              <a:t> class and a </a:t>
            </a:r>
            <a:r>
              <a:rPr lang="en-US" b="1" dirty="0">
                <a:latin typeface="Courier New"/>
                <a:cs typeface="Courier New"/>
              </a:rPr>
              <a:t>Queue</a:t>
            </a:r>
            <a:r>
              <a:rPr lang="en-US" dirty="0" smtClean="0"/>
              <a:t> interface</a:t>
            </a:r>
          </a:p>
          <a:p>
            <a:r>
              <a:rPr lang="en-US" baseline="0" dirty="0" smtClean="0"/>
              <a:t>the</a:t>
            </a:r>
            <a:r>
              <a:rPr lang="en-US" dirty="0" smtClean="0"/>
              <a:t> behavior of </a:t>
            </a:r>
            <a:r>
              <a:rPr lang="en-US" b="1" dirty="0">
                <a:latin typeface="Courier New"/>
                <a:cs typeface="Courier New"/>
              </a:rPr>
              <a:t>Stack</a:t>
            </a:r>
            <a:r>
              <a:rPr lang="en-US" dirty="0" smtClean="0"/>
              <a:t> and </a:t>
            </a:r>
            <a:r>
              <a:rPr lang="en-US" b="1" dirty="0">
                <a:latin typeface="Courier New"/>
                <a:cs typeface="Courier New"/>
              </a:rPr>
              <a:t>Queue</a:t>
            </a:r>
            <a:r>
              <a:rPr lang="en-US" dirty="0" smtClean="0"/>
              <a:t> in Java does not strictly adhere to the requirements specified by the ADTs for Stack and Queue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Linked Lists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014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Stacks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4BCCD-94B5-424D-A169-915176F5D6A2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JCF Stack Class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Java Collections Framework provides a </a:t>
            </a:r>
            <a:r>
              <a:rPr lang="en-US" b="1" dirty="0" smtClean="0">
                <a:latin typeface="Courier New" pitchFamily="49" charset="0"/>
              </a:rPr>
              <a:t>Stack</a:t>
            </a:r>
            <a:r>
              <a:rPr lang="en-US" dirty="0" smtClean="0"/>
              <a:t> class</a:t>
            </a:r>
          </a:p>
          <a:p>
            <a:pPr lvl="1" eaLnBrk="1" hangingPunct="1"/>
            <a:r>
              <a:rPr lang="en-US" dirty="0" smtClean="0"/>
              <a:t>provides methods named </a:t>
            </a:r>
            <a:r>
              <a:rPr lang="en-US" b="1" dirty="0" smtClean="0">
                <a:latin typeface="Courier New" pitchFamily="49" charset="0"/>
              </a:rPr>
              <a:t>push</a:t>
            </a:r>
            <a:r>
              <a:rPr lang="en-US" dirty="0" smtClean="0"/>
              <a:t>, </a:t>
            </a:r>
            <a:r>
              <a:rPr lang="en-US" b="1" dirty="0" smtClean="0">
                <a:latin typeface="Courier New" pitchFamily="49" charset="0"/>
              </a:rPr>
              <a:t>pop</a:t>
            </a:r>
            <a:r>
              <a:rPr lang="en-US" dirty="0" smtClean="0"/>
              <a:t>, </a:t>
            </a:r>
            <a:r>
              <a:rPr lang="en-US" b="1" dirty="0" smtClean="0">
                <a:latin typeface="Courier New" pitchFamily="49" charset="0"/>
              </a:rPr>
              <a:t>peek</a:t>
            </a:r>
            <a:r>
              <a:rPr lang="en-US" dirty="0" smtClean="0"/>
              <a:t>, and </a:t>
            </a:r>
            <a:r>
              <a:rPr lang="en-US" b="1" dirty="0" smtClean="0">
                <a:latin typeface="Courier New" pitchFamily="49" charset="0"/>
              </a:rPr>
              <a:t>empty</a:t>
            </a:r>
          </a:p>
          <a:p>
            <a:pPr lvl="1" eaLnBrk="1" hangingPunct="1"/>
            <a:r>
              <a:rPr lang="en-US" dirty="0" smtClean="0"/>
              <a:t>a method for searching is also included</a:t>
            </a:r>
          </a:p>
          <a:p>
            <a:pPr eaLnBrk="1" hangingPunct="1"/>
            <a:r>
              <a:rPr lang="en-US" dirty="0" smtClean="0"/>
              <a:t>the </a:t>
            </a:r>
            <a:r>
              <a:rPr lang="en-US" b="1" dirty="0">
                <a:latin typeface="Courier New" pitchFamily="49" charset="0"/>
              </a:rPr>
              <a:t>Stack</a:t>
            </a:r>
            <a:r>
              <a:rPr lang="en-US" dirty="0" smtClean="0"/>
              <a:t> class extends the </a:t>
            </a:r>
            <a:r>
              <a:rPr lang="en-US" b="1" dirty="0">
                <a:latin typeface="Courier New" pitchFamily="49" charset="0"/>
              </a:rPr>
              <a:t>Vector</a:t>
            </a:r>
            <a:r>
              <a:rPr lang="en-US" dirty="0" smtClean="0"/>
              <a:t> class, which means that any operation from the </a:t>
            </a:r>
            <a:r>
              <a:rPr lang="en-US" b="1" dirty="0">
                <a:latin typeface="Courier New" pitchFamily="49" charset="0"/>
              </a:rPr>
              <a:t>Vector</a:t>
            </a:r>
            <a:r>
              <a:rPr lang="en-US" dirty="0" smtClean="0"/>
              <a:t> class can be used with a </a:t>
            </a:r>
            <a:r>
              <a:rPr lang="en-US" b="1" dirty="0">
                <a:latin typeface="Courier New" pitchFamily="49" charset="0"/>
              </a:rPr>
              <a:t>Stack</a:t>
            </a:r>
            <a:r>
              <a:rPr lang="en-US" dirty="0" smtClean="0"/>
              <a:t> object</a:t>
            </a:r>
            <a:endParaRPr lang="en-US" b="0" dirty="0" smtClean="0">
              <a:latin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JCF Stack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0" dirty="0" smtClean="0">
                <a:latin typeface="+mn-lt"/>
              </a:rPr>
              <a:t>Java</a:t>
            </a:r>
            <a:r>
              <a:rPr lang="en-US" b="0" baseline="0" dirty="0" smtClean="0">
                <a:latin typeface="+mn-lt"/>
              </a:rPr>
              <a:t> </a:t>
            </a:r>
            <a:r>
              <a:rPr lang="en-US" dirty="0" smtClean="0"/>
              <a:t>now </a:t>
            </a:r>
            <a:r>
              <a:rPr lang="en-US" b="0" baseline="0" dirty="0" smtClean="0">
                <a:latin typeface="+mn-lt"/>
              </a:rPr>
              <a:t>discourages the use of the </a:t>
            </a:r>
            <a:r>
              <a:rPr lang="en-US" b="1" baseline="0" dirty="0" smtClean="0">
                <a:latin typeface="Courier New"/>
                <a:cs typeface="Courier New"/>
              </a:rPr>
              <a:t>Stack</a:t>
            </a:r>
            <a:r>
              <a:rPr lang="en-US" b="0" baseline="0" dirty="0" smtClean="0">
                <a:latin typeface="+mn-lt"/>
              </a:rPr>
              <a:t> class,</a:t>
            </a:r>
            <a:r>
              <a:rPr lang="en-US" b="0" dirty="0" smtClean="0">
                <a:latin typeface="+mn-lt"/>
              </a:rPr>
              <a:t> instead encouraging use of the </a:t>
            </a:r>
            <a:r>
              <a:rPr lang="en-US" b="1" dirty="0" err="1">
                <a:latin typeface="Courier New"/>
                <a:cs typeface="Courier New"/>
              </a:rPr>
              <a:t>Deque</a:t>
            </a:r>
            <a:r>
              <a:rPr lang="en-US" b="0" dirty="0" smtClean="0">
                <a:latin typeface="+mn-lt"/>
              </a:rPr>
              <a:t> interface (to be discussed later in these slides)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Linked Lists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5967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Student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ourseSlidesMM">
  <a:themeElements>
    <a:clrScheme name="courseSlidesMM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ourseSlidesMM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urseSlidesMM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urseSlidesMM 2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4460</TotalTime>
  <Words>583</Words>
  <Application>Microsoft Macintosh PowerPoint</Application>
  <PresentationFormat>On-screen Show (4:3)</PresentationFormat>
  <Paragraphs>79</Paragraphs>
  <Slides>13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courseSlidesMM</vt:lpstr>
      <vt:lpstr>Stacks, Queues, and Deques</vt:lpstr>
      <vt:lpstr>Abstract Data Types (ADT)</vt:lpstr>
      <vt:lpstr>Stack as an ADT</vt:lpstr>
      <vt:lpstr>Stack Methods</vt:lpstr>
      <vt:lpstr>Queue as an ADT</vt:lpstr>
      <vt:lpstr>Queue Methods</vt:lpstr>
      <vt:lpstr>Stacks and Queues in Java</vt:lpstr>
      <vt:lpstr>The JCF Stack Class</vt:lpstr>
      <vt:lpstr>the JCF Stack Class</vt:lpstr>
      <vt:lpstr>The JCF Queue Interface</vt:lpstr>
      <vt:lpstr>The JCF Deque Interface</vt:lpstr>
      <vt:lpstr>The JCF Deque Interface</vt:lpstr>
      <vt:lpstr>Stacks, Queues, and Deques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</dc:title>
  <dc:creator>Merry &amp; Gary McDonald</dc:creator>
  <cp:lastModifiedBy>NWMSU NWMSU</cp:lastModifiedBy>
  <cp:revision>398</cp:revision>
  <cp:lastPrinted>2012-10-22T22:54:57Z</cp:lastPrinted>
  <dcterms:created xsi:type="dcterms:W3CDTF">1995-06-02T22:19:30Z</dcterms:created>
  <dcterms:modified xsi:type="dcterms:W3CDTF">2014-11-05T21:36:36Z</dcterms:modified>
</cp:coreProperties>
</file>