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F5F02-979C-468E-8318-51AD823FE184}" v="1" dt="2021-09-18T13:47:30.997"/>
    <p1510:client id="{9E50B710-D1C7-432E-A99D-E48117D3C735}" v="1" dt="2021-09-14T01:27:22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TIPUDIVINAYKUMAR  20BCE7197" userId="S::vinaykumar.20bce7197@vitap.ac.in::d2aadb88-81fd-4826-b02c-383126357b1a" providerId="AD" clId="Web-{9E50B710-D1C7-432E-A99D-E48117D3C735}"/>
    <pc:docChg chg="sldOrd">
      <pc:chgData name="KANTIPUDIVINAYKUMAR  20BCE7197" userId="S::vinaykumar.20bce7197@vitap.ac.in::d2aadb88-81fd-4826-b02c-383126357b1a" providerId="AD" clId="Web-{9E50B710-D1C7-432E-A99D-E48117D3C735}" dt="2021-09-14T01:27:22.152" v="0"/>
      <pc:docMkLst>
        <pc:docMk/>
      </pc:docMkLst>
      <pc:sldChg chg="ord">
        <pc:chgData name="KANTIPUDIVINAYKUMAR  20BCE7197" userId="S::vinaykumar.20bce7197@vitap.ac.in::d2aadb88-81fd-4826-b02c-383126357b1a" providerId="AD" clId="Web-{9E50B710-D1C7-432E-A99D-E48117D3C735}" dt="2021-09-14T01:27:22.152" v="0"/>
        <pc:sldMkLst>
          <pc:docMk/>
          <pc:sldMk cId="1456048391" sldId="259"/>
        </pc:sldMkLst>
      </pc:sldChg>
    </pc:docChg>
  </pc:docChgLst>
  <pc:docChgLst>
    <pc:chgData name="KOMMINENI SUSHVITHA LAASON  20BCE7219" userId="S::sushvitha.20bce7219@vitap.ac.in::6bd7d5af-5107-4d53-b55f-69aa343f55e6" providerId="AD" clId="Web-{60AF5F02-979C-468E-8318-51AD823FE184}"/>
    <pc:docChg chg="delSld">
      <pc:chgData name="KOMMINENI SUSHVITHA LAASON  20BCE7219" userId="S::sushvitha.20bce7219@vitap.ac.in::6bd7d5af-5107-4d53-b55f-69aa343f55e6" providerId="AD" clId="Web-{60AF5F02-979C-468E-8318-51AD823FE184}" dt="2021-09-18T13:47:30.997" v="0"/>
      <pc:docMkLst>
        <pc:docMk/>
      </pc:docMkLst>
      <pc:sldChg chg="del">
        <pc:chgData name="KOMMINENI SUSHVITHA LAASON  20BCE7219" userId="S::sushvitha.20bce7219@vitap.ac.in::6bd7d5af-5107-4d53-b55f-69aa343f55e6" providerId="AD" clId="Web-{60AF5F02-979C-468E-8318-51AD823FE184}" dt="2021-09-18T13:47:30.997" v="0"/>
        <pc:sldMkLst>
          <pc:docMk/>
          <pc:sldMk cId="122622589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47B2-2795-4F05-AF65-896C45AA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C7E06-589E-42B0-AFFC-D1BC199D5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526A-0894-4331-A69F-34FDA7CF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E34D-8F0A-40A3-B62E-59466731F6B1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EEBA-2189-407C-A627-EDA6ACA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607B-388C-448A-B81B-5BC72BA4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01D-64EF-48FF-8441-CA1432AC6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5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AF1F-B3D6-4898-B43A-D6031C23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2477-C4CA-47C1-B7C2-E7E4B79BC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9BA2-5971-4CA7-A53B-35C39330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E34D-8F0A-40A3-B62E-59466731F6B1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3A80-3234-4A5F-B25B-12FCE7C1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272B-E74D-40DE-85E5-6C1DA0E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01D-64EF-48FF-8441-CA1432AC6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82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0C391-A8FE-4DE4-A45E-3066E9E12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2BF34-F61F-46D8-B0AF-B656161C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7A0C4-4749-409B-8606-8D058C10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E34D-8F0A-40A3-B62E-59466731F6B1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2F849-21D0-4A8F-B0B5-EADC2BD7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4E58B-40D1-443C-B9E2-11B815D6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01D-64EF-48FF-8441-CA1432AC6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0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A7B1-877A-4DE1-BBB4-8C543E66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F1AF-555F-4940-A81B-9439C006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86B8-F4C6-4F68-9862-2AD62947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E34D-8F0A-40A3-B62E-59466731F6B1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2A41-6513-4894-B890-AFF48A50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DBF4-89AA-4E07-99D1-63AE1EF2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01D-64EF-48FF-8441-CA1432AC6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95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6464-E571-4FDE-A70D-7018FDE0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0ADC7-A170-4639-98C1-06FB0C66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2984-D042-4266-A452-9BA4D3D2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E34D-8F0A-40A3-B62E-59466731F6B1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C505-D2D3-4B48-8D12-68BF634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F0AE-B790-444D-B661-5B012F12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01D-64EF-48FF-8441-CA1432AC6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E6FB-D1F2-4A64-BF0C-67700DCE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4435-373D-4057-8742-22285BDE2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B8FA-B37B-4763-9FB7-CECA313F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6206-BCEF-468F-8A13-B78FBAC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E34D-8F0A-40A3-B62E-59466731F6B1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D7DAA-1CA5-41B6-BBDE-31DB0C6A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3C66-1D09-4315-A26D-8EB36E03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01D-64EF-48FF-8441-CA1432AC6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9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E77E-74A1-4F89-BCD6-F9A0FFE1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1E8D-D742-4D35-A815-234191F6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3494F-6B98-4A2A-81AE-E8A21B28E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762CD-09C1-49E9-A4C5-CC9168589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CBCB7-8E78-4603-9728-C3ABDA1DC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53907-1AF0-4482-8EC5-AE127B32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E34D-8F0A-40A3-B62E-59466731F6B1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D29EE-8D40-405B-BDA4-39C3E027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6AAF0-FCE4-4730-A7D9-9E532CCE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01D-64EF-48FF-8441-CA1432AC6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2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2CE4-D009-4B58-9E8E-F0CB6DAD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3811F-E502-41A3-A791-46BA2930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E34D-8F0A-40A3-B62E-59466731F6B1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0A5BF-10BC-4264-BDA2-07E1B120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DD7D9-696C-481A-80F0-26F178CF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01D-64EF-48FF-8441-CA1432AC6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95181-F91A-4C69-B745-6080D5ED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E34D-8F0A-40A3-B62E-59466731F6B1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8181C-5492-4C48-BA95-D38AC476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D8EDC-22CB-4A4E-9466-0D5D200D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01D-64EF-48FF-8441-CA1432AC6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2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F833-3CBC-480B-81F4-CD3A443A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A348-826C-41C9-8186-1562B0F3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5C7CD-0DD0-4632-BDE7-9C3606AC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61192-BB11-4568-9FDA-0D6213C6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E34D-8F0A-40A3-B62E-59466731F6B1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B535-64B5-4E2C-9BDD-341676AE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37A90-3BEA-4E25-B92E-DA6E86ED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01D-64EF-48FF-8441-CA1432AC6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4A56-3E4A-4FF8-B9A6-49ED9D08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2F8B9-8518-4CC7-A2DC-F18A5C8F8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EE3ED-32E8-41D5-9913-1D3D4A82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9899B-8136-4054-9F58-9BC0CF64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E34D-8F0A-40A3-B62E-59466731F6B1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AB2EE-F6A5-4C11-99B4-3B5E4D3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2B33-AC68-4ED9-991B-F2929E98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01D-64EF-48FF-8441-CA1432AC6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68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C0448-B90B-4705-B954-B9D78644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C42C5-62B1-4C3A-8A02-E42A6033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2FFF-6A88-4F5E-A4B7-705F9D4A4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E34D-8F0A-40A3-B62E-59466731F6B1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2FC7B-5F0D-4469-9730-5310AB9E4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0284F-4406-4460-9053-A5F3A18A5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B01D-64EF-48FF-8441-CA1432AC6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5FAF-4B4A-4F0A-BDCE-A006EC2E8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CA61B-3A19-41F8-B72E-7376F7E69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6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0C4E-D50F-4647-8EB6-309E5383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2069192"/>
            <a:ext cx="3752461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Partial tabulation of a simple agent function for the vacuum-cleaner world</a:t>
            </a:r>
            <a:endParaRPr lang="en-IN" sz="2400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92DC5-8D5E-4DF8-A293-B084C6AAE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9874" y="2069192"/>
            <a:ext cx="7458112" cy="31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5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4F77-EF8B-4FBE-9884-26460A7A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concept of rationality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91F7-7651-4048-9AEE-43C351DC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rational agent is one that does the right thing—conceptually speaking, every entry in the table for the agent function is filled out correctly</a:t>
            </a:r>
          </a:p>
          <a:p>
            <a:r>
              <a:rPr lang="en-US" dirty="0"/>
              <a:t>What does it mean to do the right thing? </a:t>
            </a:r>
          </a:p>
          <a:p>
            <a:r>
              <a:rPr lang="en-US" dirty="0"/>
              <a:t>Can it be decided by considering the consequences of the agent’s behavior? (yes exactly)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32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93BF-0E0F-4F84-9DAE-0721E7DE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23CD-C8CA-415B-8539-00D90B6C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Agents generates a sequence of actions according to the percepts it receives</a:t>
            </a:r>
          </a:p>
          <a:p>
            <a:r>
              <a:rPr lang="en-US" dirty="0"/>
              <a:t>This sequence of actions causes the environment to go through a sequence of states</a:t>
            </a:r>
          </a:p>
          <a:p>
            <a:r>
              <a:rPr lang="en-US" dirty="0"/>
              <a:t>If the sequence is desirable, then the agent has performed well</a:t>
            </a:r>
          </a:p>
          <a:p>
            <a:r>
              <a:rPr lang="en-US" dirty="0"/>
              <a:t>This notion of desirability is captured by a performance measure that evaluates any given sequence of environment states</a:t>
            </a:r>
          </a:p>
        </p:txBody>
      </p:sp>
    </p:spTree>
    <p:extLst>
      <p:ext uri="{BB962C8B-B14F-4D97-AF65-F5344CB8AC3E}">
        <p14:creationId xmlns:p14="http://schemas.microsoft.com/office/powerpoint/2010/main" val="308913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EFEC-BB5D-4A84-B7EF-8CBAE34D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29CE-1283-4D71-897D-821C6302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Notice that we said environment states, not agent states</a:t>
            </a:r>
          </a:p>
          <a:p>
            <a:r>
              <a:rPr lang="en-US" dirty="0"/>
              <a:t>If we define success in terms of agent’s opinion of its own performance, an agent could achieve perfect rationality simply by deluding itself that its performance was perfect</a:t>
            </a:r>
          </a:p>
          <a:p>
            <a:r>
              <a:rPr lang="en-US" dirty="0"/>
              <a:t>Human agents in particular are notorious- believing they did not really want something (e.g., a Nobel Prize) after not getting it</a:t>
            </a:r>
          </a:p>
          <a:p>
            <a:r>
              <a:rPr lang="en-US" dirty="0"/>
              <a:t>Obviously, there is not one fixed performance measure for all tasks and agents; typically, a designer will devise one appropriate to the circumstances</a:t>
            </a:r>
          </a:p>
          <a:p>
            <a:r>
              <a:rPr lang="en-US" dirty="0"/>
              <a:t>As a general rule, it is better to design performance measures according to what one actually wants in the environment, rather than according to how one thinks the agent should behave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60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13AD-5709-4BDB-82AD-4F9AA3C8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0D58-4566-40C5-89DB-73B59979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Issue- suppose </a:t>
            </a:r>
            <a:r>
              <a:rPr lang="en-US" dirty="0"/>
              <a:t>the notion of “clean floor” is based on average cleanliness over time</a:t>
            </a:r>
          </a:p>
          <a:p>
            <a:r>
              <a:rPr lang="en-US" dirty="0"/>
              <a:t>Yet the same average cleanliness can be achieved by two different agents</a:t>
            </a:r>
          </a:p>
          <a:p>
            <a:r>
              <a:rPr lang="en-US" dirty="0"/>
              <a:t>One of which does a mediocre job all the time while the other cleans energetically but takes long breaks</a:t>
            </a:r>
          </a:p>
          <a:p>
            <a:r>
              <a:rPr lang="en-US" dirty="0"/>
              <a:t>It is a deep philosophical question with far-reaching implications</a:t>
            </a:r>
          </a:p>
          <a:p>
            <a:r>
              <a:rPr lang="en-US" dirty="0"/>
              <a:t>Which is better—an economy where everyone lives in moderate poverty, or one in which some live in plenty while others are very poor?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91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5CE3-58DE-472B-936C-00D1E58C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00D9-43FB-43F6-9EA4-F0D54427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rational at any given time depends on four things</a:t>
            </a:r>
          </a:p>
          <a:p>
            <a:pPr marL="0" indent="0">
              <a:buNone/>
            </a:pPr>
            <a:r>
              <a:rPr lang="en-US" dirty="0"/>
              <a:t>	-The performance measure that defines the criterion of success</a:t>
            </a:r>
          </a:p>
          <a:p>
            <a:pPr marL="0" indent="0">
              <a:buNone/>
            </a:pPr>
            <a:r>
              <a:rPr lang="en-US" dirty="0"/>
              <a:t>	-The agent’s prior knowledge of the environment</a:t>
            </a:r>
          </a:p>
          <a:p>
            <a:pPr marL="0" indent="0">
              <a:buNone/>
            </a:pPr>
            <a:r>
              <a:rPr lang="en-US" dirty="0"/>
              <a:t>	-The actions that the agent can perform</a:t>
            </a:r>
          </a:p>
          <a:p>
            <a:pPr marL="0" indent="0">
              <a:buNone/>
            </a:pPr>
            <a:r>
              <a:rPr lang="en-US" dirty="0"/>
              <a:t>	-The agent’s percept sequence to date</a:t>
            </a:r>
          </a:p>
          <a:p>
            <a:r>
              <a:rPr lang="en-US" dirty="0"/>
              <a:t>For each possible percept sequence, a rational agent should select an action that is expected to maximize its performance measure, given the evidence provided by the percept sequence and whatever built-in knowledge the agent has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11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874B-E1C2-4405-A192-892F1503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263F-BABB-4672-93B2-6711F462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Consider the simple vacuum-cleaner agent that cleans a square if it is dirty and moves to the other square if not</a:t>
            </a:r>
          </a:p>
          <a:p>
            <a:r>
              <a:rPr lang="en-US" dirty="0"/>
              <a:t>Is this a rational agent? That depends! First, we need to say what the performance measure is, what is known about the environment, and what sensors and actuators the agent has</a:t>
            </a:r>
          </a:p>
          <a:p>
            <a:pPr marL="0" indent="0">
              <a:buNone/>
            </a:pPr>
            <a:r>
              <a:rPr lang="en-US" dirty="0"/>
              <a:t>	-The performance measure awards one point for each clean square at each time step, over </a:t>
            </a:r>
          </a:p>
          <a:p>
            <a:pPr marL="0" indent="0">
              <a:buNone/>
            </a:pPr>
            <a:r>
              <a:rPr lang="en-US" dirty="0"/>
              <a:t>                  a “lifetime” of 1000 time steps</a:t>
            </a:r>
          </a:p>
          <a:p>
            <a:pPr marL="0" indent="0">
              <a:buNone/>
            </a:pPr>
            <a:r>
              <a:rPr lang="en-US" dirty="0"/>
              <a:t>	- The “geography” of the environment is known a priori but the dirt distribution and the </a:t>
            </a:r>
          </a:p>
          <a:p>
            <a:pPr marL="0" indent="0">
              <a:buNone/>
            </a:pPr>
            <a:r>
              <a:rPr lang="en-US" dirty="0"/>
              <a:t>                   initial location of the agent are not. Clean squares stay clean and sucking cleans the </a:t>
            </a:r>
          </a:p>
          <a:p>
            <a:pPr marL="0" indent="0">
              <a:buNone/>
            </a:pPr>
            <a:r>
              <a:rPr lang="en-US" dirty="0"/>
              <a:t>                   current square. The Left and Right actions move the agent left and right except when this </a:t>
            </a:r>
          </a:p>
          <a:p>
            <a:pPr marL="0" indent="0">
              <a:buNone/>
            </a:pPr>
            <a:r>
              <a:rPr lang="en-US" dirty="0"/>
              <a:t>                   would take the agent outside the environment, in which case the agent remains where it </a:t>
            </a:r>
          </a:p>
          <a:p>
            <a:pPr marL="0" indent="0">
              <a:buNone/>
            </a:pPr>
            <a:r>
              <a:rPr lang="en-US" dirty="0"/>
              <a:t>                    is</a:t>
            </a:r>
          </a:p>
          <a:p>
            <a:pPr marL="0" indent="0">
              <a:buNone/>
            </a:pPr>
            <a:r>
              <a:rPr lang="en-US" dirty="0"/>
              <a:t>	- The only available actions are Left, Right, and Suck</a:t>
            </a:r>
          </a:p>
          <a:p>
            <a:pPr marL="0" indent="0">
              <a:buNone/>
            </a:pPr>
            <a:r>
              <a:rPr lang="en-US" dirty="0"/>
              <a:t>	- The agent correctly perceives its location and whether that location contains dirt</a:t>
            </a:r>
          </a:p>
          <a:p>
            <a:r>
              <a:rPr lang="en-US" dirty="0"/>
              <a:t>We claim that under these circumstances the agent is indeed rational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48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B744-17A8-4962-8E65-622C7FBF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0F52-7B87-4BB6-8BFD-9A116BCF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can see easily that the same agent would be irrational under different circumstances</a:t>
            </a:r>
          </a:p>
          <a:p>
            <a:r>
              <a:rPr lang="en-US" dirty="0"/>
              <a:t>For example, once all the dirt is cleaned up, the agent will oscillate needlessly back and forth; if the performance measure includes a penalty of one point for each movement left or right, the agent will fare poorly</a:t>
            </a:r>
          </a:p>
          <a:p>
            <a:r>
              <a:rPr lang="en-US" dirty="0"/>
              <a:t>A better agent for this case would do nothing once it is sure that all the squares are clean</a:t>
            </a:r>
          </a:p>
          <a:p>
            <a:r>
              <a:rPr lang="en-US" dirty="0"/>
              <a:t>If clean squares can become dirty again, the agent should occasionally check and re-clean them if needed</a:t>
            </a:r>
          </a:p>
          <a:p>
            <a:r>
              <a:rPr lang="en-US" dirty="0"/>
              <a:t>If the geography of the environment is unknown, the agent will need to explore it rather than stick to squares A and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8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C42D-B125-4D54-B797-742F3004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8D7A-8D3C-4A8A-82D0-E09063D8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Basically there are four school of thoughts</a:t>
            </a:r>
          </a:p>
          <a:p>
            <a:pPr marL="0" indent="0">
              <a:buNone/>
            </a:pPr>
            <a:r>
              <a:rPr lang="en-IN" dirty="0"/>
              <a:t>	-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Systems that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think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like humans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-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Systems that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like humans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-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Systems that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think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rationally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-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Systems that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rationally</a:t>
            </a:r>
          </a:p>
          <a:p>
            <a:r>
              <a:rPr lang="en-US" altLang="en-US" dirty="0">
                <a:latin typeface="Arial" panose="020B0604020202020204" pitchFamily="34" charset="0"/>
                <a:ea typeface="宋体" panose="02010600030101010101" pitchFamily="2" charset="-122"/>
              </a:rPr>
              <a:t>We will follow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rationally” </a:t>
            </a:r>
            <a:r>
              <a:rPr lang="en-US" altLang="en-US" dirty="0">
                <a:latin typeface="Arial" panose="020B0604020202020204" pitchFamily="34" charset="0"/>
                <a:ea typeface="宋体" panose="02010600030101010101" pitchFamily="2" charset="-122"/>
              </a:rPr>
              <a:t>approach</a:t>
            </a:r>
          </a:p>
          <a:p>
            <a:pPr marL="0" indent="0">
              <a:buNone/>
            </a:pPr>
            <a:endParaRPr lang="en-US" altLang="en-US" dirty="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12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47E8-D5FC-4202-B739-2B95D1B0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rationally: The rational agent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5630-182C-4A0B-935C-43831AFE4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agent is just something that acts</a:t>
            </a:r>
          </a:p>
          <a:p>
            <a:r>
              <a:rPr lang="en-US" dirty="0"/>
              <a:t>Agents operate autonomously, perceive their environment, persist over a prolonged time period, adapt to change, and create and pursue goals</a:t>
            </a:r>
          </a:p>
          <a:p>
            <a:r>
              <a:rPr lang="en-US" dirty="0"/>
              <a:t>A rational agent is one that acts so as to achieve the best outcome or, when there is uncertainty, the best expected outcome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04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8BC8-550B-4114-8F52-6757F90E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6EB5-E3D2-4941-8D4F-AC0B3896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rational-agent approach has two advantages over the other approaches</a:t>
            </a:r>
          </a:p>
          <a:p>
            <a:r>
              <a:rPr lang="en-US" dirty="0"/>
              <a:t>First, it is more general than the “laws of thought” approach because correct inference is just one of several possible mechanisms for achieving rationality (Think about reflex actions)</a:t>
            </a:r>
          </a:p>
          <a:p>
            <a:r>
              <a:rPr lang="en-US" dirty="0"/>
              <a:t>Second, it is more amenable to scientific development than are approaches based on human behavior or human thought</a:t>
            </a:r>
          </a:p>
          <a:p>
            <a:r>
              <a:rPr lang="en-US" dirty="0"/>
              <a:t>Therefore, the concept of rational agents is central to our approach to artificial intelligence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50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A78B-91E8-464B-ACAC-D7635C48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3030-E25B-43BE-9F92-DE9FF6F2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agent is anything that can be viewed as perceiving its environment through sensors and acting upon that environment through actuators</a:t>
            </a:r>
          </a:p>
          <a:p>
            <a:r>
              <a:rPr lang="en-US" dirty="0"/>
              <a:t>A human agent has eyes, ears, and other organs for sensors and hands, legs, vocal tract, and so on for actuators</a:t>
            </a:r>
          </a:p>
          <a:p>
            <a:r>
              <a:rPr lang="en-US" dirty="0"/>
              <a:t>A robotic agent might have cameras and infrared range finders for sensors and various motors for actuators</a:t>
            </a:r>
          </a:p>
          <a:p>
            <a:r>
              <a:rPr lang="en-US" dirty="0"/>
              <a:t>A software agent receives keystrokes, file contents, and network packets as sensory inputs and acts on the environment by displaying on the screen, writing files, and sending network packets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53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7AA5-CB32-4BF2-85DC-699D1700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912E-3722-4D69-BB12-09D573CB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percept refer to the agent’s perceptual inputs at any given instant</a:t>
            </a:r>
          </a:p>
          <a:p>
            <a:r>
              <a:rPr lang="en-US" dirty="0"/>
              <a:t>An agent’s percept sequence is the complete history of everything the agent has ever perceived</a:t>
            </a:r>
          </a:p>
          <a:p>
            <a:r>
              <a:rPr lang="en-US" dirty="0"/>
              <a:t>An agent’s choice of action at any given instant can depend on the entire percept sequence observed to date, but not on anything it hasn’t perceived</a:t>
            </a:r>
          </a:p>
          <a:p>
            <a:r>
              <a:rPr lang="en-US" dirty="0"/>
              <a:t>Mathematically speaking, we say that an agent’s behavior is described by the agent function that maps any given percept sequence to an 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50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0925-3172-43F3-A61F-2CFDF2D4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1471062"/>
            <a:ext cx="3873759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Agents interact with environments through sensors and actuators</a:t>
            </a:r>
            <a:endParaRPr lang="en-IN" sz="2400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38E1FC-017F-42CF-BB2F-B45A7C707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807" y="1471062"/>
            <a:ext cx="68357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5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4977-1B39-48E9-A324-4662315A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7B984-EF2F-479E-9C60-F8F5D3A8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agent function for an artificial agent will be implemented by an agent program</a:t>
            </a:r>
          </a:p>
          <a:p>
            <a:r>
              <a:rPr lang="en-US" dirty="0"/>
              <a:t>The agent function is an abstract mathematical description; the agent program is a concrete implementation, running within some physical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16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7640-D29C-4FD3-8ECF-3E07654D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4" y="1667765"/>
            <a:ext cx="3948404" cy="8485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 vacuum-cleaner world with just two locations</a:t>
            </a:r>
            <a:endParaRPr lang="en-IN" sz="2400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7BE2D4-EDAF-44F6-A9FE-3E346A38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0696" y="1667765"/>
            <a:ext cx="64198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9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5815395294B41800332353FD3B658" ma:contentTypeVersion="6" ma:contentTypeDescription="Create a new document." ma:contentTypeScope="" ma:versionID="ca1db112e76e27e3bf91d01f60a9f11c">
  <xsd:schema xmlns:xsd="http://www.w3.org/2001/XMLSchema" xmlns:xs="http://www.w3.org/2001/XMLSchema" xmlns:p="http://schemas.microsoft.com/office/2006/metadata/properties" xmlns:ns2="9568eb2b-f64a-46ea-9671-3fdd22f6e6cd" xmlns:ns3="c8d99fbf-b1c0-42f4-a62b-79330cf7b050" targetNamespace="http://schemas.microsoft.com/office/2006/metadata/properties" ma:root="true" ma:fieldsID="d96216e62cd50e683108e619d4c9d3cd" ns2:_="" ns3:_="">
    <xsd:import namespace="9568eb2b-f64a-46ea-9671-3fdd22f6e6cd"/>
    <xsd:import namespace="c8d99fbf-b1c0-42f4-a62b-79330cf7b0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8eb2b-f64a-46ea-9671-3fdd22f6e6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99fbf-b1c0-42f4-a62b-79330cf7b05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C63CB1-CD8D-4DA7-8C37-B315F9E6A6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0277D8-FA95-4FDA-8330-8188E8F288F2}"/>
</file>

<file path=customXml/itemProps3.xml><?xml version="1.0" encoding="utf-8"?>
<ds:datastoreItem xmlns:ds="http://schemas.openxmlformats.org/officeDocument/2006/customXml" ds:itemID="{9A925468-DAE1-4225-9D41-7FE99BB0FE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1263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Artificial Intelligence</vt:lpstr>
      <vt:lpstr>What is Artificial Intelligence</vt:lpstr>
      <vt:lpstr>Acting rationally: The rational agent approach</vt:lpstr>
      <vt:lpstr>PowerPoint Presentation</vt:lpstr>
      <vt:lpstr>Agents</vt:lpstr>
      <vt:lpstr>Percept</vt:lpstr>
      <vt:lpstr>Agents interact with environments through sensors and actuators</vt:lpstr>
      <vt:lpstr>PowerPoint Presentation</vt:lpstr>
      <vt:lpstr>A vacuum-cleaner world with just two locations</vt:lpstr>
      <vt:lpstr>Partial tabulation of a simple agent function for the vacuum-cleaner world</vt:lpstr>
      <vt:lpstr>The concept of rationality</vt:lpstr>
      <vt:lpstr>PowerPoint Presentation</vt:lpstr>
      <vt:lpstr>PowerPoint Presentation</vt:lpstr>
      <vt:lpstr>PowerPoint Presentation</vt:lpstr>
      <vt:lpstr>Rationality</vt:lpstr>
      <vt:lpstr>Case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Dr. Afzal Hussain  Shahid</dc:creator>
  <cp:lastModifiedBy>Dr. Afzal Hussain  Shahid</cp:lastModifiedBy>
  <cp:revision>53</cp:revision>
  <dcterms:created xsi:type="dcterms:W3CDTF">2021-08-08T06:10:12Z</dcterms:created>
  <dcterms:modified xsi:type="dcterms:W3CDTF">2021-09-18T13:47:31Z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0x010100C9A5815395294B41800332353FD3B658</vt:lpwstr>
  </property>
</Properties>
</file>