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57" r:id="rId7"/>
    <p:sldId id="268" r:id="rId8"/>
    <p:sldId id="273"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7E784-BCEE-40C6-8127-7A70437C2EDD}"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329DF69-8E12-4530-A75F-09A22B9B6F7B}" type="slidenum">
              <a:rPr lang="en-IN" smtClean="0"/>
              <a:t>‹#›</a:t>
            </a:fld>
            <a:endParaRPr lang="en-IN"/>
          </a:p>
        </p:txBody>
      </p:sp>
    </p:spTree>
    <p:extLst>
      <p:ext uri="{BB962C8B-B14F-4D97-AF65-F5344CB8AC3E}">
        <p14:creationId xmlns:p14="http://schemas.microsoft.com/office/powerpoint/2010/main" val="42043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7E784-BCEE-40C6-8127-7A70437C2EDD}"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9DF69-8E12-4530-A75F-09A22B9B6F7B}" type="slidenum">
              <a:rPr lang="en-IN" smtClean="0"/>
              <a:t>‹#›</a:t>
            </a:fld>
            <a:endParaRPr lang="en-IN"/>
          </a:p>
        </p:txBody>
      </p:sp>
    </p:spTree>
    <p:extLst>
      <p:ext uri="{BB962C8B-B14F-4D97-AF65-F5344CB8AC3E}">
        <p14:creationId xmlns:p14="http://schemas.microsoft.com/office/powerpoint/2010/main" val="279658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7E784-BCEE-40C6-8127-7A70437C2EDD}"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9DF69-8E12-4530-A75F-09A22B9B6F7B}" type="slidenum">
              <a:rPr lang="en-IN" smtClean="0"/>
              <a:t>‹#›</a:t>
            </a:fld>
            <a:endParaRPr lang="en-IN"/>
          </a:p>
        </p:txBody>
      </p:sp>
    </p:spTree>
    <p:extLst>
      <p:ext uri="{BB962C8B-B14F-4D97-AF65-F5344CB8AC3E}">
        <p14:creationId xmlns:p14="http://schemas.microsoft.com/office/powerpoint/2010/main" val="40935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7E784-BCEE-40C6-8127-7A70437C2EDD}"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9DF69-8E12-4530-A75F-09A22B9B6F7B}" type="slidenum">
              <a:rPr lang="en-IN" smtClean="0"/>
              <a:t>‹#›</a:t>
            </a:fld>
            <a:endParaRPr lang="en-IN"/>
          </a:p>
        </p:txBody>
      </p:sp>
    </p:spTree>
    <p:extLst>
      <p:ext uri="{BB962C8B-B14F-4D97-AF65-F5344CB8AC3E}">
        <p14:creationId xmlns:p14="http://schemas.microsoft.com/office/powerpoint/2010/main" val="90797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27E784-BCEE-40C6-8127-7A70437C2EDD}" type="datetimeFigureOut">
              <a:rPr lang="en-IN" smtClean="0"/>
              <a:t>15-12-2022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329DF69-8E12-4530-A75F-09A22B9B6F7B}" type="slidenum">
              <a:rPr lang="en-IN" smtClean="0"/>
              <a:t>‹#›</a:t>
            </a:fld>
            <a:endParaRPr lang="en-IN"/>
          </a:p>
        </p:txBody>
      </p:sp>
    </p:spTree>
    <p:extLst>
      <p:ext uri="{BB962C8B-B14F-4D97-AF65-F5344CB8AC3E}">
        <p14:creationId xmlns:p14="http://schemas.microsoft.com/office/powerpoint/2010/main" val="78094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7E784-BCEE-40C6-8127-7A70437C2EDD}"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9DF69-8E12-4530-A75F-09A22B9B6F7B}" type="slidenum">
              <a:rPr lang="en-IN" smtClean="0"/>
              <a:t>‹#›</a:t>
            </a:fld>
            <a:endParaRPr lang="en-IN"/>
          </a:p>
        </p:txBody>
      </p:sp>
    </p:spTree>
    <p:extLst>
      <p:ext uri="{BB962C8B-B14F-4D97-AF65-F5344CB8AC3E}">
        <p14:creationId xmlns:p14="http://schemas.microsoft.com/office/powerpoint/2010/main" val="224672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7E784-BCEE-40C6-8127-7A70437C2EDD}" type="datetimeFigureOut">
              <a:rPr lang="en-IN" smtClean="0"/>
              <a:t>15-12-2022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9DF69-8E12-4530-A75F-09A22B9B6F7B}" type="slidenum">
              <a:rPr lang="en-IN" smtClean="0"/>
              <a:t>‹#›</a:t>
            </a:fld>
            <a:endParaRPr lang="en-IN"/>
          </a:p>
        </p:txBody>
      </p:sp>
    </p:spTree>
    <p:extLst>
      <p:ext uri="{BB962C8B-B14F-4D97-AF65-F5344CB8AC3E}">
        <p14:creationId xmlns:p14="http://schemas.microsoft.com/office/powerpoint/2010/main" val="364019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7E784-BCEE-40C6-8127-7A70437C2EDD}" type="datetimeFigureOut">
              <a:rPr lang="en-IN" smtClean="0"/>
              <a:t>15-12-2022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9DF69-8E12-4530-A75F-09A22B9B6F7B}" type="slidenum">
              <a:rPr lang="en-IN" smtClean="0"/>
              <a:t>‹#›</a:t>
            </a:fld>
            <a:endParaRPr lang="en-IN"/>
          </a:p>
        </p:txBody>
      </p:sp>
    </p:spTree>
    <p:extLst>
      <p:ext uri="{BB962C8B-B14F-4D97-AF65-F5344CB8AC3E}">
        <p14:creationId xmlns:p14="http://schemas.microsoft.com/office/powerpoint/2010/main" val="4587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7E784-BCEE-40C6-8127-7A70437C2EDD}" type="datetimeFigureOut">
              <a:rPr lang="en-IN" smtClean="0"/>
              <a:t>15-12-2022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9DF69-8E12-4530-A75F-09A22B9B6F7B}" type="slidenum">
              <a:rPr lang="en-IN" smtClean="0"/>
              <a:t>‹#›</a:t>
            </a:fld>
            <a:endParaRPr lang="en-IN"/>
          </a:p>
        </p:txBody>
      </p:sp>
    </p:spTree>
    <p:extLst>
      <p:ext uri="{BB962C8B-B14F-4D97-AF65-F5344CB8AC3E}">
        <p14:creationId xmlns:p14="http://schemas.microsoft.com/office/powerpoint/2010/main" val="176716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7E784-BCEE-40C6-8127-7A70437C2EDD}"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329DF69-8E12-4530-A75F-09A22B9B6F7B}" type="slidenum">
              <a:rPr lang="en-IN" smtClean="0"/>
              <a:t>‹#›</a:t>
            </a:fld>
            <a:endParaRPr lang="en-IN"/>
          </a:p>
        </p:txBody>
      </p:sp>
    </p:spTree>
    <p:extLst>
      <p:ext uri="{BB962C8B-B14F-4D97-AF65-F5344CB8AC3E}">
        <p14:creationId xmlns:p14="http://schemas.microsoft.com/office/powerpoint/2010/main" val="3604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7E784-BCEE-40C6-8127-7A70437C2EDD}" type="datetimeFigureOut">
              <a:rPr lang="en-IN" smtClean="0"/>
              <a:t>15-12-2022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329DF69-8E12-4530-A75F-09A22B9B6F7B}" type="slidenum">
              <a:rPr lang="en-IN" smtClean="0"/>
              <a:t>‹#›</a:t>
            </a:fld>
            <a:endParaRPr lang="en-IN"/>
          </a:p>
        </p:txBody>
      </p:sp>
    </p:spTree>
    <p:extLst>
      <p:ext uri="{BB962C8B-B14F-4D97-AF65-F5344CB8AC3E}">
        <p14:creationId xmlns:p14="http://schemas.microsoft.com/office/powerpoint/2010/main" val="390188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A27E784-BCEE-40C6-8127-7A70437C2EDD}" type="datetimeFigureOut">
              <a:rPr lang="en-IN" smtClean="0"/>
              <a:t>15-12-2022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329DF69-8E12-4530-A75F-09A22B9B6F7B}" type="slidenum">
              <a:rPr lang="en-IN" smtClean="0"/>
              <a:t>‹#›</a:t>
            </a:fld>
            <a:endParaRPr lang="en-IN"/>
          </a:p>
        </p:txBody>
      </p:sp>
    </p:spTree>
    <p:extLst>
      <p:ext uri="{BB962C8B-B14F-4D97-AF65-F5344CB8AC3E}">
        <p14:creationId xmlns:p14="http://schemas.microsoft.com/office/powerpoint/2010/main" val="429224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Vertex_cov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3AC8-078D-436A-BC05-E5B34940E55D}"/>
              </a:ext>
            </a:extLst>
          </p:cNvPr>
          <p:cNvSpPr>
            <a:spLocks noGrp="1"/>
          </p:cNvSpPr>
          <p:nvPr>
            <p:ph type="ctrTitle"/>
          </p:nvPr>
        </p:nvSpPr>
        <p:spPr/>
        <p:txBody>
          <a:bodyPr/>
          <a:lstStyle/>
          <a:p>
            <a:r>
              <a:rPr lang="en-US" dirty="0"/>
              <a:t>NP-Complete </a:t>
            </a:r>
            <a:endParaRPr lang="en-IN" dirty="0"/>
          </a:p>
        </p:txBody>
      </p:sp>
    </p:spTree>
    <p:extLst>
      <p:ext uri="{BB962C8B-B14F-4D97-AF65-F5344CB8AC3E}">
        <p14:creationId xmlns:p14="http://schemas.microsoft.com/office/powerpoint/2010/main" val="207554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6A15-B625-4276-AF3C-2D9AD459EA86}"/>
              </a:ext>
            </a:extLst>
          </p:cNvPr>
          <p:cNvSpPr>
            <a:spLocks noGrp="1"/>
          </p:cNvSpPr>
          <p:nvPr>
            <p:ph type="title"/>
          </p:nvPr>
        </p:nvSpPr>
        <p:spPr>
          <a:xfrm>
            <a:off x="1069848" y="484632"/>
            <a:ext cx="10058400" cy="908233"/>
          </a:xfrm>
        </p:spPr>
        <p:txBody>
          <a:bodyPr>
            <a:normAutofit/>
          </a:bodyPr>
          <a:lstStyle/>
          <a:p>
            <a:pPr algn="ctr"/>
            <a:r>
              <a:rPr lang="en-US" sz="2400" b="1" i="0" dirty="0">
                <a:effectLst/>
                <a:latin typeface="Roboto"/>
              </a:rPr>
              <a:t>What are </a:t>
            </a:r>
            <a:r>
              <a:rPr lang="en-US" sz="2400" b="1" i="0" dirty="0">
                <a:solidFill>
                  <a:srgbClr val="0000FF"/>
                </a:solidFill>
                <a:effectLst/>
                <a:latin typeface="Roboto"/>
              </a:rPr>
              <a:t>NP</a:t>
            </a:r>
            <a:r>
              <a:rPr lang="en-US" sz="2400" b="1" i="0" dirty="0">
                <a:effectLst/>
                <a:latin typeface="Roboto"/>
              </a:rPr>
              <a:t>, </a:t>
            </a:r>
            <a:r>
              <a:rPr lang="en-US" sz="2400" b="1" i="0" dirty="0">
                <a:solidFill>
                  <a:srgbClr val="008000"/>
                </a:solidFill>
                <a:effectLst/>
                <a:latin typeface="Roboto"/>
              </a:rPr>
              <a:t>P</a:t>
            </a:r>
            <a:r>
              <a:rPr lang="en-US" sz="2400" b="1" i="0" dirty="0">
                <a:effectLst/>
                <a:latin typeface="Roboto"/>
              </a:rPr>
              <a:t>, </a:t>
            </a:r>
            <a:r>
              <a:rPr lang="en-US" sz="2400" b="1" i="0" dirty="0">
                <a:solidFill>
                  <a:srgbClr val="FF6600"/>
                </a:solidFill>
                <a:effectLst/>
                <a:latin typeface="Roboto"/>
              </a:rPr>
              <a:t>NP-complete </a:t>
            </a:r>
            <a:r>
              <a:rPr lang="en-US" sz="2400" b="1" i="0" dirty="0">
                <a:effectLst/>
                <a:latin typeface="Roboto"/>
              </a:rPr>
              <a:t>and </a:t>
            </a:r>
            <a:r>
              <a:rPr lang="en-US" sz="2400" b="1" i="0" dirty="0">
                <a:solidFill>
                  <a:srgbClr val="FF0000"/>
                </a:solidFill>
                <a:effectLst/>
                <a:latin typeface="Roboto"/>
              </a:rPr>
              <a:t>NP-Hard</a:t>
            </a:r>
            <a:r>
              <a:rPr lang="en-US" sz="2400" b="1" i="0" dirty="0">
                <a:effectLst/>
                <a:latin typeface="Roboto"/>
              </a:rPr>
              <a:t> problems?</a:t>
            </a:r>
            <a:endParaRPr lang="en-IN" sz="2400" dirty="0"/>
          </a:p>
        </p:txBody>
      </p:sp>
      <p:sp>
        <p:nvSpPr>
          <p:cNvPr id="3" name="Content Placeholder 2">
            <a:extLst>
              <a:ext uri="{FF2B5EF4-FFF2-40B4-BE49-F238E27FC236}">
                <a16:creationId xmlns:a16="http://schemas.microsoft.com/office/drawing/2014/main" id="{AA44A57D-FF44-497D-ADC6-A108B32E5196}"/>
              </a:ext>
            </a:extLst>
          </p:cNvPr>
          <p:cNvSpPr>
            <a:spLocks noGrp="1"/>
          </p:cNvSpPr>
          <p:nvPr>
            <p:ph idx="1"/>
          </p:nvPr>
        </p:nvSpPr>
        <p:spPr>
          <a:xfrm>
            <a:off x="1069848" y="1754372"/>
            <a:ext cx="10058400" cy="4417828"/>
          </a:xfrm>
        </p:spPr>
        <p:txBody>
          <a:bodyPr>
            <a:normAutofit/>
          </a:bodyPr>
          <a:lstStyle/>
          <a:p>
            <a:pPr algn="just" fontAlgn="base"/>
            <a:r>
              <a:rPr lang="en-US" sz="2400" b="0" i="0" dirty="0">
                <a:solidFill>
                  <a:srgbClr val="008000"/>
                </a:solidFill>
                <a:effectLst/>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 is set of problems that can be solved by a deterministic Turing machine in </a:t>
            </a:r>
            <a:r>
              <a:rPr lang="en-US" sz="2400" b="1" i="0" dirty="0">
                <a:effectLst/>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olynomial time.</a:t>
            </a:r>
          </a:p>
          <a:p>
            <a:pPr algn="just" fontAlgn="base"/>
            <a:endParaRPr lang="en-US" sz="2400" b="0" i="0" dirty="0">
              <a:effectLst/>
              <a:latin typeface="Times New Roman" panose="02020603050405020304" pitchFamily="18" charset="0"/>
              <a:cs typeface="Times New Roman" panose="02020603050405020304" pitchFamily="18" charset="0"/>
            </a:endParaRPr>
          </a:p>
          <a:p>
            <a:pPr algn="just" fontAlgn="base"/>
            <a:r>
              <a:rPr lang="en-US" sz="2400" b="0" i="0" dirty="0">
                <a:solidFill>
                  <a:srgbClr val="0000FF"/>
                </a:solidFill>
                <a:effectLst/>
                <a:latin typeface="Times New Roman" panose="02020603050405020304" pitchFamily="18" charset="0"/>
                <a:cs typeface="Times New Roman" panose="02020603050405020304" pitchFamily="18" charset="0"/>
              </a:rPr>
              <a:t>NP</a:t>
            </a:r>
            <a:r>
              <a:rPr lang="en-US" sz="2400" b="0" i="0" dirty="0">
                <a:effectLst/>
                <a:latin typeface="Times New Roman" panose="02020603050405020304" pitchFamily="18" charset="0"/>
                <a:cs typeface="Times New Roman" panose="02020603050405020304" pitchFamily="18" charset="0"/>
              </a:rPr>
              <a:t> is set of decision problems that can be solved by a </a:t>
            </a:r>
            <a:r>
              <a:rPr lang="en-US" sz="2400" b="1" i="0" dirty="0">
                <a:effectLst/>
                <a:latin typeface="Times New Roman" panose="02020603050405020304" pitchFamily="18" charset="0"/>
                <a:cs typeface="Times New Roman" panose="02020603050405020304" pitchFamily="18" charset="0"/>
              </a:rPr>
              <a:t>N</a:t>
            </a:r>
            <a:r>
              <a:rPr lang="en-US" sz="2400" b="0" i="0" dirty="0">
                <a:effectLst/>
                <a:latin typeface="Times New Roman" panose="02020603050405020304" pitchFamily="18" charset="0"/>
                <a:cs typeface="Times New Roman" panose="02020603050405020304" pitchFamily="18" charset="0"/>
              </a:rPr>
              <a:t>on-deterministic Turing Machine in </a:t>
            </a:r>
            <a:r>
              <a:rPr lang="en-US" sz="2400" b="1" i="0" dirty="0">
                <a:effectLst/>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olynomial time. P is subset of NP (any problem that can be solved by deterministic machine in polynomial time can also be solved by non-deterministic machine in polynomial time).</a:t>
            </a:r>
          </a:p>
          <a:p>
            <a:pPr algn="just" fontAlgn="base"/>
            <a:endParaRPr lang="en-US" sz="2400" b="0" i="0" dirty="0">
              <a:effectLst/>
              <a:latin typeface="Times New Roman" panose="02020603050405020304" pitchFamily="18" charset="0"/>
              <a:cs typeface="Times New Roman" panose="02020603050405020304" pitchFamily="18" charset="0"/>
            </a:endParaRPr>
          </a:p>
          <a:p>
            <a:pPr algn="just" fontAlgn="base"/>
            <a:r>
              <a:rPr lang="en-US" sz="2400" b="0" i="0" dirty="0">
                <a:effectLst/>
                <a:latin typeface="Times New Roman" panose="02020603050405020304" pitchFamily="18" charset="0"/>
                <a:cs typeface="Times New Roman" panose="02020603050405020304" pitchFamily="18" charset="0"/>
              </a:rPr>
              <a:t>Informally, NP is set of decision problems which can be solved by a polynomial time via a “Lucky Algorithm”, a magical algorithm that always makes a right guess among the given set of choices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23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6AED-6E31-46F0-BA8C-5931A7C35598}"/>
              </a:ext>
            </a:extLst>
          </p:cNvPr>
          <p:cNvSpPr>
            <a:spLocks noGrp="1"/>
          </p:cNvSpPr>
          <p:nvPr>
            <p:ph type="title"/>
          </p:nvPr>
        </p:nvSpPr>
        <p:spPr/>
        <p:txBody>
          <a:bodyPr>
            <a:normAutofit/>
          </a:bodyPr>
          <a:lstStyle/>
          <a:p>
            <a:pPr algn="ctr"/>
            <a:r>
              <a:rPr lang="en-US" sz="2000" b="0" i="0" dirty="0">
                <a:solidFill>
                  <a:srgbClr val="FF6600"/>
                </a:solidFill>
                <a:effectLst/>
                <a:latin typeface="Times New Roman" panose="02020603050405020304" pitchFamily="18" charset="0"/>
                <a:cs typeface="Times New Roman" panose="02020603050405020304" pitchFamily="18" charset="0"/>
              </a:rPr>
              <a:t>NP-complete</a:t>
            </a:r>
            <a:r>
              <a:rPr lang="en-US" sz="2000" b="0" i="0" dirty="0">
                <a:effectLst/>
                <a:latin typeface="Times New Roman" panose="02020603050405020304" pitchFamily="18" charset="0"/>
                <a:cs typeface="Times New Roman" panose="02020603050405020304" pitchFamily="18" charset="0"/>
              </a:rPr>
              <a:t> problems are the hardest problems in </a:t>
            </a:r>
            <a:r>
              <a:rPr lang="en-US" sz="2000" b="0" i="0" dirty="0">
                <a:solidFill>
                  <a:srgbClr val="0000FF"/>
                </a:solidFill>
                <a:effectLst/>
                <a:latin typeface="Times New Roman" panose="02020603050405020304" pitchFamily="18" charset="0"/>
                <a:cs typeface="Times New Roman" panose="02020603050405020304" pitchFamily="18" charset="0"/>
              </a:rPr>
              <a:t>NP</a:t>
            </a:r>
            <a:r>
              <a:rPr lang="en-US" sz="2000" b="0" i="0" dirty="0">
                <a:effectLst/>
                <a:latin typeface="Times New Roman" panose="02020603050405020304" pitchFamily="18" charset="0"/>
                <a:cs typeface="Times New Roman" panose="02020603050405020304" pitchFamily="18" charset="0"/>
              </a:rPr>
              <a:t> set.  A decision problem L is NP-complete if:</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783435-CD62-4F41-9192-9A95AF19D2DB}"/>
              </a:ext>
            </a:extLst>
          </p:cNvPr>
          <p:cNvSpPr>
            <a:spLocks noGrp="1"/>
          </p:cNvSpPr>
          <p:nvPr>
            <p:ph idx="1"/>
          </p:nvPr>
        </p:nvSpPr>
        <p:spPr/>
        <p:txBody>
          <a:bodyPr>
            <a:normAutofit/>
          </a:bodyPr>
          <a:lstStyle/>
          <a:p>
            <a:pPr algn="just"/>
            <a:r>
              <a:rPr lang="en-US" sz="2200" b="1" i="0" dirty="0">
                <a:effectLst/>
                <a:latin typeface="Times New Roman" panose="02020603050405020304" pitchFamily="18" charset="0"/>
                <a:cs typeface="Times New Roman" panose="02020603050405020304" pitchFamily="18" charset="0"/>
              </a:rPr>
              <a:t>1)</a:t>
            </a:r>
            <a:r>
              <a:rPr lang="en-US" sz="2200" b="0" i="0" dirty="0">
                <a:effectLst/>
                <a:latin typeface="Times New Roman" panose="02020603050405020304" pitchFamily="18" charset="0"/>
                <a:cs typeface="Times New Roman" panose="02020603050405020304" pitchFamily="18" charset="0"/>
              </a:rPr>
              <a:t> L is in NP (Any given solution for NP-complete problems can be verified quickly, but there is no efficient known solution).</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b="1" i="0" dirty="0">
              <a:effectLst/>
              <a:latin typeface="Times New Roman" panose="02020603050405020304" pitchFamily="18" charset="0"/>
              <a:cs typeface="Times New Roman" panose="02020603050405020304" pitchFamily="18" charset="0"/>
            </a:endParaRPr>
          </a:p>
          <a:p>
            <a:pPr algn="just"/>
            <a:r>
              <a:rPr lang="en-US" sz="2200" b="1" i="0" dirty="0">
                <a:effectLst/>
                <a:latin typeface="Times New Roman" panose="02020603050405020304" pitchFamily="18" charset="0"/>
                <a:cs typeface="Times New Roman" panose="02020603050405020304" pitchFamily="18" charset="0"/>
              </a:rPr>
              <a:t>2) </a:t>
            </a:r>
            <a:r>
              <a:rPr lang="en-US" sz="2200" b="0" i="0" dirty="0">
                <a:effectLst/>
                <a:latin typeface="Times New Roman" panose="02020603050405020304" pitchFamily="18" charset="0"/>
                <a:cs typeface="Times New Roman" panose="02020603050405020304" pitchFamily="18" charset="0"/>
              </a:rPr>
              <a:t>Every problem in NP is reducible to L in polynomial time (Reduction is defined below).</a:t>
            </a:r>
          </a:p>
          <a:p>
            <a:pPr algn="just"/>
            <a:r>
              <a:rPr lang="en-US" sz="2200" b="0" i="0" dirty="0">
                <a:effectLst/>
                <a:latin typeface="Times New Roman" panose="02020603050405020304" pitchFamily="18" charset="0"/>
                <a:cs typeface="Times New Roman" panose="02020603050405020304" pitchFamily="18" charset="0"/>
              </a:rPr>
              <a:t>A problem is </a:t>
            </a:r>
            <a:r>
              <a:rPr lang="en-US" sz="2200" b="0" i="0" dirty="0">
                <a:solidFill>
                  <a:srgbClr val="FF0000"/>
                </a:solidFill>
                <a:effectLst/>
                <a:latin typeface="Times New Roman" panose="02020603050405020304" pitchFamily="18" charset="0"/>
                <a:cs typeface="Times New Roman" panose="02020603050405020304" pitchFamily="18" charset="0"/>
              </a:rPr>
              <a:t>NP-Hard</a:t>
            </a:r>
            <a:r>
              <a:rPr lang="en-US" sz="2200" b="0" i="0" dirty="0">
                <a:effectLst/>
                <a:latin typeface="Times New Roman" panose="02020603050405020304" pitchFamily="18" charset="0"/>
                <a:cs typeface="Times New Roman" panose="02020603050405020304" pitchFamily="18" charset="0"/>
              </a:rPr>
              <a:t> if it follows property 2 mentioned above, doesn’t need to follow property 1. Therefore, NP-Complete set is also a subset of NP-Hard set.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08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5553F8D-304D-47D6-83A7-BD80C5221B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8047" y="395901"/>
            <a:ext cx="8878186" cy="561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5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2527-4C8D-47A7-8D9D-F1FB49D62C60}"/>
              </a:ext>
            </a:extLst>
          </p:cNvPr>
          <p:cNvSpPr>
            <a:spLocks noGrp="1"/>
          </p:cNvSpPr>
          <p:nvPr>
            <p:ph type="title"/>
          </p:nvPr>
        </p:nvSpPr>
        <p:spPr/>
        <p:txBody>
          <a:bodyPr>
            <a:normAutofit/>
          </a:bodyPr>
          <a:lstStyle/>
          <a:p>
            <a:pPr algn="ctr"/>
            <a:r>
              <a:rPr lang="en-IN" sz="3200" b="1" i="0" dirty="0">
                <a:effectLst/>
                <a:latin typeface="Times New Roman" panose="02020603050405020304" pitchFamily="18" charset="0"/>
                <a:cs typeface="Times New Roman" panose="02020603050405020304" pitchFamily="18" charset="0"/>
              </a:rPr>
              <a:t>Decision vs Optimization Problems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47203A-558B-4F23-8DD0-514FEC95338E}"/>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NP-completeness applies to the realm of decision problems. </a:t>
            </a:r>
          </a:p>
          <a:p>
            <a:pPr algn="just"/>
            <a:r>
              <a:rPr lang="en-US" sz="2400" b="0" i="0" dirty="0">
                <a:effectLst/>
                <a:latin typeface="Times New Roman" panose="02020603050405020304" pitchFamily="18" charset="0"/>
                <a:cs typeface="Times New Roman" panose="02020603050405020304" pitchFamily="18" charset="0"/>
              </a:rPr>
              <a:t> It was set up this way because it’s easier to compare the difficulty of decision problems than that of optimization problems.   </a:t>
            </a:r>
          </a:p>
          <a:p>
            <a:pPr algn="just"/>
            <a:r>
              <a:rPr lang="en-US" sz="2400" b="0" i="0" dirty="0">
                <a:effectLst/>
                <a:latin typeface="Times New Roman" panose="02020603050405020304" pitchFamily="18" charset="0"/>
                <a:cs typeface="Times New Roman" panose="02020603050405020304" pitchFamily="18" charset="0"/>
              </a:rPr>
              <a:t>In reality, though, being able to solve a decision problem in polynomial time will often permit us to solve the corresponding optimization problem in polynomial time (using a polynomial number of calls to the decision problem). </a:t>
            </a:r>
          </a:p>
          <a:p>
            <a:pPr algn="just"/>
            <a:r>
              <a:rPr lang="en-US" sz="2400" b="0" i="0" dirty="0">
                <a:effectLst/>
                <a:latin typeface="Times New Roman" panose="02020603050405020304" pitchFamily="18" charset="0"/>
                <a:cs typeface="Times New Roman" panose="02020603050405020304" pitchFamily="18" charset="0"/>
              </a:rPr>
              <a:t>So, discussing the difficulty of decision problems is often really equivalent to discussing the difficulty of optimization problems.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66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51C5C-30F2-4CEC-9884-758990CE978B}"/>
              </a:ext>
            </a:extLst>
          </p:cNvPr>
          <p:cNvSpPr>
            <a:spLocks noGrp="1"/>
          </p:cNvSpPr>
          <p:nvPr>
            <p:ph idx="1"/>
          </p:nvPr>
        </p:nvSpPr>
        <p:spPr>
          <a:xfrm>
            <a:off x="1069848" y="829340"/>
            <a:ext cx="10058400" cy="5342860"/>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For example, consider the </a:t>
            </a:r>
            <a:r>
              <a:rPr lang="en-US" sz="2400" b="0" i="0" u="none" strike="noStrike" dirty="0">
                <a:solidFill>
                  <a:srgbClr val="EC4E20"/>
                </a:solidFill>
                <a:effectLst/>
                <a:latin typeface="Times New Roman" panose="02020603050405020304" pitchFamily="18" charset="0"/>
                <a:cs typeface="Times New Roman" panose="02020603050405020304" pitchFamily="18" charset="0"/>
                <a:hlinkClick r:id="rId2"/>
              </a:rPr>
              <a:t>vertex cover problem</a:t>
            </a:r>
            <a:r>
              <a:rPr lang="en-US" sz="2400" b="0" i="0" dirty="0">
                <a:effectLst/>
                <a:latin typeface="Times New Roman" panose="02020603050405020304" pitchFamily="18" charset="0"/>
                <a:cs typeface="Times New Roman" panose="02020603050405020304" pitchFamily="18" charset="0"/>
              </a:rPr>
              <a:t> (Given a graph, find out the minimum sized vertex set that covers all edges). It is an optimization problem. Corresponding decision problem is, given undirected graph G and k, is there a vertex cover of size k?</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02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FF87-6DBD-4C2D-B420-56D91634E511}"/>
              </a:ext>
            </a:extLst>
          </p:cNvPr>
          <p:cNvSpPr>
            <a:spLocks noGrp="1"/>
          </p:cNvSpPr>
          <p:nvPr>
            <p:ph type="title"/>
          </p:nvPr>
        </p:nvSpPr>
        <p:spPr/>
        <p:txBody>
          <a:bodyPr/>
          <a:lstStyle/>
          <a:p>
            <a:r>
              <a:rPr lang="en-IN" b="1" i="0" dirty="0">
                <a:effectLst/>
                <a:latin typeface="Roboto"/>
              </a:rPr>
              <a:t>What is Reduction?</a:t>
            </a:r>
            <a:endParaRPr lang="en-IN" dirty="0"/>
          </a:p>
        </p:txBody>
      </p:sp>
      <p:sp>
        <p:nvSpPr>
          <p:cNvPr id="3" name="Content Placeholder 2">
            <a:extLst>
              <a:ext uri="{FF2B5EF4-FFF2-40B4-BE49-F238E27FC236}">
                <a16:creationId xmlns:a16="http://schemas.microsoft.com/office/drawing/2014/main" id="{8CF4E9BD-34B0-48EC-8E21-261906C6F479}"/>
              </a:ext>
            </a:extLst>
          </p:cNvPr>
          <p:cNvSpPr>
            <a:spLocks noGrp="1"/>
          </p:cNvSpPr>
          <p:nvPr>
            <p:ph idx="1"/>
          </p:nvPr>
        </p:nvSpPr>
        <p:spPr/>
        <p:txBody>
          <a:bodyPr>
            <a:normAutofit/>
          </a:bodyPr>
          <a:lstStyle/>
          <a:p>
            <a:pPr algn="just"/>
            <a:r>
              <a:rPr lang="en-US" sz="2800" b="0" i="0" dirty="0">
                <a:effectLst/>
                <a:latin typeface="Roboto"/>
              </a:rPr>
              <a:t>Let L</a:t>
            </a:r>
            <a:r>
              <a:rPr lang="en-US" sz="2800" b="0" i="0" baseline="-25000" dirty="0">
                <a:effectLst/>
                <a:latin typeface="Roboto"/>
              </a:rPr>
              <a:t>1</a:t>
            </a:r>
            <a:r>
              <a:rPr lang="en-US" sz="2800" b="0" i="0" dirty="0">
                <a:effectLst/>
                <a:latin typeface="Roboto"/>
              </a:rPr>
              <a:t> and L</a:t>
            </a:r>
            <a:r>
              <a:rPr lang="en-US" sz="2800" b="0" i="0" baseline="-25000" dirty="0">
                <a:effectLst/>
                <a:latin typeface="Roboto"/>
              </a:rPr>
              <a:t>2</a:t>
            </a:r>
            <a:r>
              <a:rPr lang="en-US" sz="2800" b="0" i="0" dirty="0">
                <a:effectLst/>
                <a:latin typeface="Roboto"/>
              </a:rPr>
              <a:t> be two decision problems. Suppose algorithm A</a:t>
            </a:r>
            <a:r>
              <a:rPr lang="en-US" sz="2800" b="0" i="0" baseline="-25000" dirty="0">
                <a:effectLst/>
                <a:latin typeface="Roboto"/>
              </a:rPr>
              <a:t>2</a:t>
            </a:r>
            <a:r>
              <a:rPr lang="en-US" sz="2800" b="0" i="0" dirty="0">
                <a:effectLst/>
                <a:latin typeface="Roboto"/>
              </a:rPr>
              <a:t> solves L</a:t>
            </a:r>
            <a:r>
              <a:rPr lang="en-US" sz="2800" b="0" i="0" baseline="-25000" dirty="0">
                <a:effectLst/>
                <a:latin typeface="Roboto"/>
              </a:rPr>
              <a:t>2</a:t>
            </a:r>
            <a:r>
              <a:rPr lang="en-US" sz="2800" b="0" i="0" dirty="0">
                <a:effectLst/>
                <a:latin typeface="Roboto"/>
              </a:rPr>
              <a:t>. That is, if y is an input for L</a:t>
            </a:r>
            <a:r>
              <a:rPr lang="en-US" sz="2800" b="0" i="0" baseline="-25000" dirty="0">
                <a:effectLst/>
                <a:latin typeface="Roboto"/>
              </a:rPr>
              <a:t>2</a:t>
            </a:r>
            <a:r>
              <a:rPr lang="en-US" sz="2800" b="0" i="0" dirty="0">
                <a:effectLst/>
                <a:latin typeface="Roboto"/>
              </a:rPr>
              <a:t> then algorithm A</a:t>
            </a:r>
            <a:r>
              <a:rPr lang="en-US" sz="2800" b="0" i="0" baseline="-25000" dirty="0">
                <a:effectLst/>
                <a:latin typeface="Roboto"/>
              </a:rPr>
              <a:t>2</a:t>
            </a:r>
            <a:r>
              <a:rPr lang="en-US" sz="2800" b="0" i="0" dirty="0">
                <a:effectLst/>
                <a:latin typeface="Roboto"/>
              </a:rPr>
              <a:t> will answer Yes or No depending upon whether y belongs to L</a:t>
            </a:r>
            <a:r>
              <a:rPr lang="en-US" sz="2800" b="0" i="0" baseline="-25000" dirty="0">
                <a:effectLst/>
                <a:latin typeface="Roboto"/>
              </a:rPr>
              <a:t>2</a:t>
            </a:r>
            <a:r>
              <a:rPr lang="en-US" sz="2800" b="0" i="0" dirty="0">
                <a:effectLst/>
                <a:latin typeface="Roboto"/>
              </a:rPr>
              <a:t> or not.</a:t>
            </a:r>
          </a:p>
          <a:p>
            <a:pPr algn="just"/>
            <a:endParaRPr lang="en-US" sz="2800" dirty="0">
              <a:latin typeface="Roboto"/>
            </a:endParaRPr>
          </a:p>
          <a:p>
            <a:pPr algn="just"/>
            <a:endParaRPr lang="en-US" sz="2800" b="0" i="0" dirty="0">
              <a:effectLst/>
              <a:latin typeface="Roboto"/>
            </a:endParaRPr>
          </a:p>
          <a:p>
            <a:pPr algn="just"/>
            <a:r>
              <a:rPr lang="en-US" sz="2800" b="0" i="0" dirty="0">
                <a:effectLst/>
                <a:latin typeface="Roboto"/>
              </a:rPr>
              <a:t>The idea is to find a transformation from L</a:t>
            </a:r>
            <a:r>
              <a:rPr lang="en-US" sz="2800" b="0" i="0" baseline="-25000" dirty="0">
                <a:effectLst/>
                <a:latin typeface="Roboto"/>
              </a:rPr>
              <a:t>1</a:t>
            </a:r>
            <a:r>
              <a:rPr lang="en-US" sz="2800" b="0" i="0" dirty="0">
                <a:effectLst/>
                <a:latin typeface="Roboto"/>
              </a:rPr>
              <a:t> to L</a:t>
            </a:r>
            <a:r>
              <a:rPr lang="en-US" sz="2800" b="0" i="0" baseline="-25000" dirty="0">
                <a:effectLst/>
                <a:latin typeface="Roboto"/>
              </a:rPr>
              <a:t>2</a:t>
            </a:r>
            <a:r>
              <a:rPr lang="en-US" sz="2800" b="0" i="0" dirty="0">
                <a:effectLst/>
                <a:latin typeface="Roboto"/>
              </a:rPr>
              <a:t> so that the algorithm A</a:t>
            </a:r>
            <a:r>
              <a:rPr lang="en-US" sz="2800" b="0" i="0" baseline="-25000" dirty="0">
                <a:effectLst/>
                <a:latin typeface="Roboto"/>
              </a:rPr>
              <a:t>2</a:t>
            </a:r>
            <a:r>
              <a:rPr lang="en-US" sz="2800" b="0" i="0" dirty="0">
                <a:effectLst/>
                <a:latin typeface="Roboto"/>
              </a:rPr>
              <a:t> can be part of an algorithm A</a:t>
            </a:r>
            <a:r>
              <a:rPr lang="en-US" sz="2800" b="0" i="0" baseline="-25000" dirty="0">
                <a:effectLst/>
                <a:latin typeface="Roboto"/>
              </a:rPr>
              <a:t>1</a:t>
            </a:r>
            <a:r>
              <a:rPr lang="en-US" sz="2800" b="0" i="0" dirty="0">
                <a:effectLst/>
                <a:latin typeface="Roboto"/>
              </a:rPr>
              <a:t> to solve L</a:t>
            </a:r>
            <a:r>
              <a:rPr lang="en-US" sz="2800" b="0" i="0" baseline="-25000" dirty="0">
                <a:effectLst/>
                <a:latin typeface="Roboto"/>
              </a:rPr>
              <a:t>1</a:t>
            </a:r>
            <a:r>
              <a:rPr lang="en-US" sz="2800" b="0" i="0" dirty="0">
                <a:effectLst/>
                <a:latin typeface="Roboto"/>
              </a:rPr>
              <a:t>.</a:t>
            </a:r>
            <a:endParaRPr lang="en-IN" sz="2800" dirty="0"/>
          </a:p>
        </p:txBody>
      </p:sp>
    </p:spTree>
    <p:extLst>
      <p:ext uri="{BB962C8B-B14F-4D97-AF65-F5344CB8AC3E}">
        <p14:creationId xmlns:p14="http://schemas.microsoft.com/office/powerpoint/2010/main" val="361940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14F40BE-533E-41C9-9D4A-477F41DFA6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874" y="1658679"/>
            <a:ext cx="11344940" cy="376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365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8FE80-5B08-4C5A-97F2-B9ACC919D24C}"/>
              </a:ext>
            </a:extLst>
          </p:cNvPr>
          <p:cNvSpPr>
            <a:spLocks noGrp="1"/>
          </p:cNvSpPr>
          <p:nvPr>
            <p:ph idx="1"/>
          </p:nvPr>
        </p:nvSpPr>
        <p:spPr>
          <a:xfrm>
            <a:off x="1069848" y="372140"/>
            <a:ext cx="10058400" cy="5800060"/>
          </a:xfrm>
        </p:spPr>
        <p:txBody>
          <a:bodyPr>
            <a:normAutofit/>
          </a:bodyPr>
          <a:lstStyle/>
          <a:p>
            <a:pPr algn="just"/>
            <a:r>
              <a:rPr lang="en-US" sz="2400" b="0" i="0" dirty="0">
                <a:effectLst/>
                <a:latin typeface="Roboto"/>
              </a:rPr>
              <a:t>Learning reduction in general is very important. For example, if we have library functions to solve certain problem and if we can reduce a new problem to one of the solved problems, we save a lot of time. </a:t>
            </a:r>
          </a:p>
          <a:p>
            <a:pPr algn="just"/>
            <a:endParaRPr lang="en-US" sz="2400" dirty="0">
              <a:latin typeface="Roboto"/>
            </a:endParaRPr>
          </a:p>
          <a:p>
            <a:pPr algn="just"/>
            <a:r>
              <a:rPr lang="en-US" sz="2400" b="0" i="0" dirty="0">
                <a:effectLst/>
                <a:latin typeface="Roboto"/>
              </a:rPr>
              <a:t>Consider the example of a problem where we have to find minimum product path in a given directed graph where product of path is multiplication of weights of edges along the path. </a:t>
            </a:r>
          </a:p>
          <a:p>
            <a:pPr algn="just"/>
            <a:endParaRPr lang="en-US" sz="2400" dirty="0">
              <a:latin typeface="Roboto"/>
            </a:endParaRPr>
          </a:p>
          <a:p>
            <a:pPr algn="just"/>
            <a:r>
              <a:rPr lang="en-US" sz="2400" b="0" i="0" dirty="0">
                <a:solidFill>
                  <a:srgbClr val="FF0000"/>
                </a:solidFill>
                <a:effectLst/>
                <a:latin typeface="Roboto"/>
              </a:rPr>
              <a:t>If we have code for Dijkstra’s algorithm to find shortest path, we can take log of all weights and use Dijkstra’s algorithm to find the minimum product path rather than writing a fresh code for this new problem</a:t>
            </a:r>
            <a:r>
              <a:rPr lang="en-US" sz="2400" b="0" i="0" dirty="0">
                <a:effectLst/>
                <a:latin typeface="Roboto"/>
              </a:rPr>
              <a:t>.</a:t>
            </a:r>
            <a:endParaRPr lang="en-IN" sz="2400" dirty="0"/>
          </a:p>
        </p:txBody>
      </p:sp>
    </p:spTree>
    <p:extLst>
      <p:ext uri="{BB962C8B-B14F-4D97-AF65-F5344CB8AC3E}">
        <p14:creationId xmlns:p14="http://schemas.microsoft.com/office/powerpoint/2010/main" val="282936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9038-B683-4F5C-A6A8-E2AD3C51B5AE}"/>
              </a:ext>
            </a:extLst>
          </p:cNvPr>
          <p:cNvSpPr>
            <a:spLocks noGrp="1"/>
          </p:cNvSpPr>
          <p:nvPr>
            <p:ph type="title"/>
          </p:nvPr>
        </p:nvSpPr>
        <p:spPr/>
        <p:txBody>
          <a:bodyPr>
            <a:normAutofit/>
          </a:bodyPr>
          <a:lstStyle/>
          <a:p>
            <a:r>
              <a:rPr lang="en-US" sz="3200" b="1" i="0" dirty="0">
                <a:effectLst/>
                <a:latin typeface="Roboto"/>
              </a:rPr>
              <a:t>How to prove that a given problem is NP complete?</a:t>
            </a:r>
            <a:endParaRPr lang="en-IN" sz="3200" dirty="0"/>
          </a:p>
        </p:txBody>
      </p:sp>
      <p:sp>
        <p:nvSpPr>
          <p:cNvPr id="3" name="Content Placeholder 2">
            <a:extLst>
              <a:ext uri="{FF2B5EF4-FFF2-40B4-BE49-F238E27FC236}">
                <a16:creationId xmlns:a16="http://schemas.microsoft.com/office/drawing/2014/main" id="{EF61D434-E863-4067-A61D-0EF64D8A18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0125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87879A0-4C4B-D827-622F-8D54BAB02D7F}"/>
              </a:ext>
            </a:extLst>
          </p:cNvPr>
          <p:cNvGraphicFramePr>
            <a:graphicFrameLocks noGrp="1"/>
          </p:cNvGraphicFramePr>
          <p:nvPr>
            <p:ph idx="1"/>
            <p:extLst>
              <p:ext uri="{D42A27DB-BD31-4B8C-83A1-F6EECF244321}">
                <p14:modId xmlns:p14="http://schemas.microsoft.com/office/powerpoint/2010/main" val="3540660463"/>
              </p:ext>
            </p:extLst>
          </p:nvPr>
        </p:nvGraphicFramePr>
        <p:xfrm>
          <a:off x="1069848" y="2093977"/>
          <a:ext cx="10058528" cy="3764564"/>
        </p:xfrm>
        <a:graphic>
          <a:graphicData uri="http://schemas.openxmlformats.org/drawingml/2006/table">
            <a:tbl>
              <a:tblPr firstRow="1" bandRow="1">
                <a:tableStyleId>{5940675A-B579-460E-94D1-54222C63F5DA}</a:tableStyleId>
              </a:tblPr>
              <a:tblGrid>
                <a:gridCol w="5029264">
                  <a:extLst>
                    <a:ext uri="{9D8B030D-6E8A-4147-A177-3AD203B41FA5}">
                      <a16:colId xmlns:a16="http://schemas.microsoft.com/office/drawing/2014/main" val="2508526300"/>
                    </a:ext>
                  </a:extLst>
                </a:gridCol>
                <a:gridCol w="5029264">
                  <a:extLst>
                    <a:ext uri="{9D8B030D-6E8A-4147-A177-3AD203B41FA5}">
                      <a16:colId xmlns:a16="http://schemas.microsoft.com/office/drawing/2014/main" val="3376475456"/>
                    </a:ext>
                  </a:extLst>
                </a:gridCol>
              </a:tblGrid>
              <a:tr h="761255">
                <a:tc>
                  <a:txBody>
                    <a:bodyPr/>
                    <a:lstStyle/>
                    <a:p>
                      <a:pPr algn="ctr"/>
                      <a:r>
                        <a:rPr lang="en-US" sz="2200" b="1" dirty="0">
                          <a:latin typeface="Times New Roman" panose="02020603050405020304" pitchFamily="18" charset="0"/>
                          <a:cs typeface="Times New Roman" panose="02020603050405020304" pitchFamily="18" charset="0"/>
                        </a:rPr>
                        <a:t>Polynomial Time ( </a:t>
                      </a:r>
                      <a:endParaRPr lang="en-IN"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a:latin typeface="Times New Roman" panose="02020603050405020304" pitchFamily="18" charset="0"/>
                          <a:cs typeface="Times New Roman" panose="02020603050405020304" pitchFamily="18" charset="0"/>
                        </a:rPr>
                        <a:t>Exponential Time(</a:t>
                      </a:r>
                      <a:endParaRPr lang="en-IN"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1282850"/>
                  </a:ext>
                </a:extLst>
              </a:tr>
              <a:tr h="3003309">
                <a:tc>
                  <a:txBody>
                    <a:bodyPr/>
                    <a:lstStyle/>
                    <a:p>
                      <a:r>
                        <a:rPr lang="en-US" sz="2200" dirty="0">
                          <a:latin typeface="Times New Roman" panose="02020603050405020304" pitchFamily="18" charset="0"/>
                          <a:cs typeface="Times New Roman" panose="02020603050405020304" pitchFamily="18" charset="0"/>
                        </a:rPr>
                        <a:t>Linear Search----------- n</a:t>
                      </a:r>
                    </a:p>
                    <a:p>
                      <a:r>
                        <a:rPr lang="en-US" sz="2200" dirty="0">
                          <a:latin typeface="Times New Roman" panose="02020603050405020304" pitchFamily="18" charset="0"/>
                          <a:cs typeface="Times New Roman" panose="02020603050405020304" pitchFamily="18" charset="0"/>
                        </a:rPr>
                        <a:t>Binary Search…………log n</a:t>
                      </a:r>
                    </a:p>
                    <a:p>
                      <a:r>
                        <a:rPr lang="en-US" sz="2200" dirty="0">
                          <a:latin typeface="Times New Roman" panose="02020603050405020304" pitchFamily="18" charset="0"/>
                          <a:cs typeface="Times New Roman" panose="02020603050405020304" pitchFamily="18" charset="0"/>
                        </a:rPr>
                        <a:t>Insertion Sort------------n^2</a:t>
                      </a:r>
                    </a:p>
                    <a:p>
                      <a:r>
                        <a:rPr lang="en-US" sz="2200" dirty="0">
                          <a:latin typeface="Times New Roman" panose="02020603050405020304" pitchFamily="18" charset="0"/>
                          <a:cs typeface="Times New Roman" panose="02020603050405020304" pitchFamily="18" charset="0"/>
                        </a:rPr>
                        <a:t>Merge Sort-------------- n log n</a:t>
                      </a:r>
                    </a:p>
                    <a:p>
                      <a:r>
                        <a:rPr lang="en-US" sz="2200" dirty="0">
                          <a:latin typeface="Times New Roman" panose="02020603050405020304" pitchFamily="18" charset="0"/>
                          <a:cs typeface="Times New Roman" panose="02020603050405020304" pitchFamily="18" charset="0"/>
                        </a:rPr>
                        <a:t>Matrix Chain Multiplication--------n^3</a:t>
                      </a:r>
                      <a:endParaRPr lang="en-IN" sz="2200" dirty="0">
                        <a:latin typeface="Times New Roman" panose="02020603050405020304" pitchFamily="18" charset="0"/>
                        <a:cs typeface="Times New Roman" panose="02020603050405020304" pitchFamily="18" charset="0"/>
                      </a:endParaRPr>
                    </a:p>
                  </a:txBody>
                  <a:tcPr/>
                </a:tc>
                <a:tc>
                  <a:txBody>
                    <a:bodyPr/>
                    <a:lstStyle/>
                    <a:p>
                      <a:r>
                        <a:rPr lang="en-US" sz="2200" dirty="0">
                          <a:latin typeface="Times New Roman" panose="02020603050405020304" pitchFamily="18" charset="0"/>
                          <a:cs typeface="Times New Roman" panose="02020603050405020304" pitchFamily="18" charset="0"/>
                        </a:rPr>
                        <a:t>o/1 knapsack problem----------2^n</a:t>
                      </a:r>
                    </a:p>
                    <a:p>
                      <a:r>
                        <a:rPr lang="en-US" sz="2200" dirty="0">
                          <a:latin typeface="Times New Roman" panose="02020603050405020304" pitchFamily="18" charset="0"/>
                          <a:cs typeface="Times New Roman" panose="02020603050405020304" pitchFamily="18" charset="0"/>
                        </a:rPr>
                        <a:t>Travelling salesman Problem…………2^n</a:t>
                      </a:r>
                    </a:p>
                    <a:p>
                      <a:r>
                        <a:rPr lang="en-US" sz="2200" dirty="0">
                          <a:latin typeface="Times New Roman" panose="02020603050405020304" pitchFamily="18" charset="0"/>
                          <a:cs typeface="Times New Roman" panose="02020603050405020304" pitchFamily="18" charset="0"/>
                        </a:rPr>
                        <a:t>Sum of Subset-----------------2^n</a:t>
                      </a:r>
                    </a:p>
                    <a:p>
                      <a:r>
                        <a:rPr lang="en-US" sz="2200" dirty="0">
                          <a:latin typeface="Times New Roman" panose="02020603050405020304" pitchFamily="18" charset="0"/>
                          <a:cs typeface="Times New Roman" panose="02020603050405020304" pitchFamily="18" charset="0"/>
                        </a:rPr>
                        <a:t>Graph Coloring-------2^n</a:t>
                      </a:r>
                    </a:p>
                    <a:p>
                      <a:r>
                        <a:rPr lang="en-US" sz="2200" dirty="0">
                          <a:latin typeface="Times New Roman" panose="02020603050405020304" pitchFamily="18" charset="0"/>
                          <a:cs typeface="Times New Roman" panose="02020603050405020304" pitchFamily="18" charset="0"/>
                        </a:rPr>
                        <a:t>Hamiltonian Cycle------------------2^n</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3874963"/>
                  </a:ext>
                </a:extLst>
              </a:tr>
            </a:tbl>
          </a:graphicData>
        </a:graphic>
      </p:graphicFrame>
    </p:spTree>
    <p:extLst>
      <p:ext uri="{BB962C8B-B14F-4D97-AF65-F5344CB8AC3E}">
        <p14:creationId xmlns:p14="http://schemas.microsoft.com/office/powerpoint/2010/main" val="275567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68FB-9619-16D1-00E7-DABEE77EB5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09F422-2196-D8D4-E260-7D0470A38964}"/>
              </a:ext>
            </a:extLst>
          </p:cNvPr>
          <p:cNvSpPr>
            <a:spLocks noGrp="1"/>
          </p:cNvSpPr>
          <p:nvPr>
            <p:ph idx="1"/>
          </p:nvPr>
        </p:nvSpPr>
        <p:spPr/>
        <p:txBody>
          <a:bodyPr/>
          <a:lstStyle/>
          <a:p>
            <a:pPr algn="just"/>
            <a:r>
              <a:rPr lang="en-US" dirty="0"/>
              <a:t>1. </a:t>
            </a:r>
            <a:r>
              <a:rPr lang="en-US" sz="2200" dirty="0">
                <a:latin typeface="Times New Roman" panose="02020603050405020304" pitchFamily="18" charset="0"/>
                <a:cs typeface="Times New Roman" panose="02020603050405020304" pitchFamily="18" charset="0"/>
              </a:rPr>
              <a:t>If you are unable to solve those algorithms, then try to find the similarities between those algorithms. So that if one problem can be solved in polynomial time, then all other problem can be solved in polynomial time. </a:t>
            </a:r>
          </a:p>
          <a:p>
            <a:pPr algn="just"/>
            <a:r>
              <a:rPr lang="en-US" sz="2200" dirty="0">
                <a:latin typeface="Times New Roman" panose="02020603050405020304" pitchFamily="18" charset="0"/>
                <a:cs typeface="Times New Roman" panose="02020603050405020304" pitchFamily="18" charset="0"/>
              </a:rPr>
              <a:t>2. When we are unable to write the </a:t>
            </a:r>
            <a:r>
              <a:rPr lang="en-US" sz="2200" dirty="0">
                <a:solidFill>
                  <a:srgbClr val="FF0000"/>
                </a:solidFill>
                <a:latin typeface="Times New Roman" panose="02020603050405020304" pitchFamily="18" charset="0"/>
                <a:cs typeface="Times New Roman" panose="02020603050405020304" pitchFamily="18" charset="0"/>
              </a:rPr>
              <a:t>polynomial time deterministic algorithms</a:t>
            </a:r>
            <a:r>
              <a:rPr lang="en-US" sz="2200" dirty="0">
                <a:latin typeface="Times New Roman" panose="02020603050405020304" pitchFamily="18" charset="0"/>
                <a:cs typeface="Times New Roman" panose="02020603050405020304" pitchFamily="18" charset="0"/>
              </a:rPr>
              <a:t>, better to write </a:t>
            </a:r>
            <a:r>
              <a:rPr lang="en-US" sz="2200" dirty="0">
                <a:solidFill>
                  <a:srgbClr val="FF0000"/>
                </a:solidFill>
                <a:latin typeface="Times New Roman" panose="02020603050405020304" pitchFamily="18" charset="0"/>
                <a:cs typeface="Times New Roman" panose="02020603050405020304" pitchFamily="18" charset="0"/>
              </a:rPr>
              <a:t>polynomial time non deterministic algorithms </a:t>
            </a:r>
            <a:r>
              <a:rPr lang="en-US" sz="2200" dirty="0">
                <a:latin typeface="Times New Roman" panose="02020603050405020304" pitchFamily="18" charset="0"/>
                <a:cs typeface="Times New Roman" panose="02020603050405020304" pitchFamily="18" charset="0"/>
              </a:rPr>
              <a:t>for them. </a:t>
            </a:r>
          </a:p>
          <a:p>
            <a:pPr algn="just"/>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358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F63DA6CD-BFF1-A016-91FB-A71BD8C5E616}"/>
              </a:ext>
            </a:extLst>
          </p:cNvPr>
          <p:cNvGraphicFramePr>
            <a:graphicFrameLocks noGrp="1"/>
          </p:cNvGraphicFramePr>
          <p:nvPr>
            <p:extLst>
              <p:ext uri="{D42A27DB-BD31-4B8C-83A1-F6EECF244321}">
                <p14:modId xmlns:p14="http://schemas.microsoft.com/office/powerpoint/2010/main" val="3957479744"/>
              </p:ext>
            </p:extLst>
          </p:nvPr>
        </p:nvGraphicFramePr>
        <p:xfrm>
          <a:off x="1275907" y="719665"/>
          <a:ext cx="8884094" cy="1921011"/>
        </p:xfrm>
        <a:graphic>
          <a:graphicData uri="http://schemas.openxmlformats.org/drawingml/2006/table">
            <a:tbl>
              <a:tblPr firstRow="1" bandRow="1">
                <a:tableStyleId>{5940675A-B579-460E-94D1-54222C63F5DA}</a:tableStyleId>
              </a:tblPr>
              <a:tblGrid>
                <a:gridCol w="4442047">
                  <a:extLst>
                    <a:ext uri="{9D8B030D-6E8A-4147-A177-3AD203B41FA5}">
                      <a16:colId xmlns:a16="http://schemas.microsoft.com/office/drawing/2014/main" val="2141285220"/>
                    </a:ext>
                  </a:extLst>
                </a:gridCol>
                <a:gridCol w="4442047">
                  <a:extLst>
                    <a:ext uri="{9D8B030D-6E8A-4147-A177-3AD203B41FA5}">
                      <a16:colId xmlns:a16="http://schemas.microsoft.com/office/drawing/2014/main" val="2771395949"/>
                    </a:ext>
                  </a:extLst>
                </a:gridCol>
              </a:tblGrid>
              <a:tr h="426977">
                <a:tc>
                  <a:txBody>
                    <a:bodyPr/>
                    <a:lstStyle/>
                    <a:p>
                      <a:pPr algn="ctr"/>
                      <a:r>
                        <a:rPr lang="en-US" b="1" dirty="0">
                          <a:latin typeface="Times New Roman" panose="02020603050405020304" pitchFamily="18" charset="0"/>
                          <a:cs typeface="Times New Roman" panose="02020603050405020304" pitchFamily="18" charset="0"/>
                        </a:rPr>
                        <a:t>Deterministic Algo</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Non Deterministic Algo</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6202368"/>
                  </a:ext>
                </a:extLst>
              </a:tr>
              <a:tr h="426977">
                <a:tc>
                  <a:txBody>
                    <a:bodyPr/>
                    <a:lstStyle/>
                    <a:p>
                      <a:pPr algn="l"/>
                      <a:r>
                        <a:rPr lang="en-US" b="0" dirty="0">
                          <a:latin typeface="Times New Roman" panose="02020603050405020304" pitchFamily="18" charset="0"/>
                          <a:cs typeface="Times New Roman" panose="02020603050405020304" pitchFamily="18" charset="0"/>
                        </a:rPr>
                        <a:t>Given a particular input, the computer will give always same output.</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b="0" dirty="0">
                          <a:latin typeface="Times New Roman" panose="02020603050405020304" pitchFamily="18" charset="0"/>
                          <a:cs typeface="Times New Roman" panose="02020603050405020304" pitchFamily="18" charset="0"/>
                        </a:rPr>
                        <a:t>In this case, the computer did not understand what is the actual output.</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7619988"/>
                  </a:ext>
                </a:extLst>
              </a:tr>
              <a:tr h="426977">
                <a:tc>
                  <a:txBody>
                    <a:bodyPr/>
                    <a:lstStyle/>
                    <a:p>
                      <a:pPr algn="l"/>
                      <a:r>
                        <a:rPr lang="en-US" b="0" dirty="0">
                          <a:latin typeface="Times New Roman" panose="02020603050405020304" pitchFamily="18" charset="0"/>
                          <a:cs typeface="Times New Roman" panose="02020603050405020304" pitchFamily="18" charset="0"/>
                        </a:rPr>
                        <a:t>Can solve the problem in polynomial time</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b="0" dirty="0">
                          <a:latin typeface="Times New Roman" panose="02020603050405020304" pitchFamily="18" charset="0"/>
                          <a:cs typeface="Times New Roman" panose="02020603050405020304" pitchFamily="18" charset="0"/>
                        </a:rPr>
                        <a:t>Cannot solve the problem in polynomial time</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5666041"/>
                  </a:ext>
                </a:extLst>
              </a:tr>
              <a:tr h="426977">
                <a:tc>
                  <a:txBody>
                    <a:bodyPr/>
                    <a:lstStyle/>
                    <a:p>
                      <a:pPr algn="l"/>
                      <a:endParaRPr lang="en-IN" b="1" dirty="0">
                        <a:latin typeface="Times New Roman" panose="02020603050405020304" pitchFamily="18" charset="0"/>
                        <a:cs typeface="Times New Roman" panose="02020603050405020304" pitchFamily="18" charset="0"/>
                      </a:endParaRPr>
                    </a:p>
                  </a:txBody>
                  <a:tcPr/>
                </a:tc>
                <a:tc>
                  <a:txBody>
                    <a:bodyPr/>
                    <a:lstStyle/>
                    <a:p>
                      <a:pPr algn="l"/>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7196594"/>
                  </a:ext>
                </a:extLst>
              </a:tr>
            </a:tbl>
          </a:graphicData>
        </a:graphic>
      </p:graphicFrame>
      <p:sp>
        <p:nvSpPr>
          <p:cNvPr id="8" name="Oval 7">
            <a:extLst>
              <a:ext uri="{FF2B5EF4-FFF2-40B4-BE49-F238E27FC236}">
                <a16:creationId xmlns:a16="http://schemas.microsoft.com/office/drawing/2014/main" id="{6AA9A5F2-E18D-80EE-6BBB-796E1BBB41AA}"/>
              </a:ext>
            </a:extLst>
          </p:cNvPr>
          <p:cNvSpPr/>
          <p:nvPr/>
        </p:nvSpPr>
        <p:spPr>
          <a:xfrm>
            <a:off x="1765005" y="3429000"/>
            <a:ext cx="680483" cy="653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q0</a:t>
            </a:r>
            <a:endParaRPr lang="en-IN" dirty="0"/>
          </a:p>
        </p:txBody>
      </p:sp>
      <p:sp>
        <p:nvSpPr>
          <p:cNvPr id="9" name="Oval 8">
            <a:extLst>
              <a:ext uri="{FF2B5EF4-FFF2-40B4-BE49-F238E27FC236}">
                <a16:creationId xmlns:a16="http://schemas.microsoft.com/office/drawing/2014/main" id="{BCE30F84-7665-B107-9950-8CD60B720677}"/>
              </a:ext>
            </a:extLst>
          </p:cNvPr>
          <p:cNvSpPr/>
          <p:nvPr/>
        </p:nvSpPr>
        <p:spPr>
          <a:xfrm>
            <a:off x="4235303" y="2933878"/>
            <a:ext cx="680483" cy="653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q1</a:t>
            </a:r>
            <a:endParaRPr lang="en-IN" dirty="0"/>
          </a:p>
        </p:txBody>
      </p:sp>
      <p:sp>
        <p:nvSpPr>
          <p:cNvPr id="10" name="Oval 9">
            <a:extLst>
              <a:ext uri="{FF2B5EF4-FFF2-40B4-BE49-F238E27FC236}">
                <a16:creationId xmlns:a16="http://schemas.microsoft.com/office/drawing/2014/main" id="{F5C74F6A-391F-07D6-9A0A-9AED69CE9CAA}"/>
              </a:ext>
            </a:extLst>
          </p:cNvPr>
          <p:cNvSpPr/>
          <p:nvPr/>
        </p:nvSpPr>
        <p:spPr>
          <a:xfrm>
            <a:off x="4235302" y="4378044"/>
            <a:ext cx="680483" cy="653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q2</a:t>
            </a:r>
            <a:endParaRPr lang="en-IN" dirty="0"/>
          </a:p>
        </p:txBody>
      </p:sp>
      <p:cxnSp>
        <p:nvCxnSpPr>
          <p:cNvPr id="12" name="Straight Arrow Connector 11">
            <a:extLst>
              <a:ext uri="{FF2B5EF4-FFF2-40B4-BE49-F238E27FC236}">
                <a16:creationId xmlns:a16="http://schemas.microsoft.com/office/drawing/2014/main" id="{73A1978B-D516-CA6E-AC39-F611311110A0}"/>
              </a:ext>
            </a:extLst>
          </p:cNvPr>
          <p:cNvCxnSpPr>
            <a:stCxn id="8" idx="6"/>
            <a:endCxn id="9" idx="2"/>
          </p:cNvCxnSpPr>
          <p:nvPr/>
        </p:nvCxnSpPr>
        <p:spPr>
          <a:xfrm flipV="1">
            <a:off x="2445488" y="3260829"/>
            <a:ext cx="1789815" cy="495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16F80A-30C6-AC34-D969-E07527D64B17}"/>
              </a:ext>
            </a:extLst>
          </p:cNvPr>
          <p:cNvCxnSpPr>
            <a:stCxn id="8" idx="6"/>
            <a:endCxn id="10" idx="2"/>
          </p:cNvCxnSpPr>
          <p:nvPr/>
        </p:nvCxnSpPr>
        <p:spPr>
          <a:xfrm>
            <a:off x="2445488" y="3755951"/>
            <a:ext cx="1789814" cy="94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833B5D9-8436-B319-FDC2-63C6AFADEB0F}"/>
              </a:ext>
            </a:extLst>
          </p:cNvPr>
          <p:cNvSpPr/>
          <p:nvPr/>
        </p:nvSpPr>
        <p:spPr>
          <a:xfrm>
            <a:off x="3083442" y="3062177"/>
            <a:ext cx="471378" cy="366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16" name="Oval 15">
            <a:extLst>
              <a:ext uri="{FF2B5EF4-FFF2-40B4-BE49-F238E27FC236}">
                <a16:creationId xmlns:a16="http://schemas.microsoft.com/office/drawing/2014/main" id="{F4CF17D6-0B43-2C91-330F-6F7FB6A79470}"/>
              </a:ext>
            </a:extLst>
          </p:cNvPr>
          <p:cNvSpPr/>
          <p:nvPr/>
        </p:nvSpPr>
        <p:spPr>
          <a:xfrm>
            <a:off x="3033824" y="4338172"/>
            <a:ext cx="471378" cy="366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7" name="Oval 16">
            <a:extLst>
              <a:ext uri="{FF2B5EF4-FFF2-40B4-BE49-F238E27FC236}">
                <a16:creationId xmlns:a16="http://schemas.microsoft.com/office/drawing/2014/main" id="{80092E6E-65EC-2E28-93D5-2F6C1552C038}"/>
              </a:ext>
            </a:extLst>
          </p:cNvPr>
          <p:cNvSpPr/>
          <p:nvPr/>
        </p:nvSpPr>
        <p:spPr>
          <a:xfrm>
            <a:off x="6595731" y="3506528"/>
            <a:ext cx="680483" cy="653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q0</a:t>
            </a:r>
            <a:endParaRPr lang="en-IN" dirty="0"/>
          </a:p>
        </p:txBody>
      </p:sp>
      <p:sp>
        <p:nvSpPr>
          <p:cNvPr id="18" name="Oval 17">
            <a:extLst>
              <a:ext uri="{FF2B5EF4-FFF2-40B4-BE49-F238E27FC236}">
                <a16:creationId xmlns:a16="http://schemas.microsoft.com/office/drawing/2014/main" id="{55466636-4204-BC27-A337-371258F87FB7}"/>
              </a:ext>
            </a:extLst>
          </p:cNvPr>
          <p:cNvSpPr/>
          <p:nvPr/>
        </p:nvSpPr>
        <p:spPr>
          <a:xfrm>
            <a:off x="9066029" y="3011406"/>
            <a:ext cx="680483" cy="653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q1</a:t>
            </a:r>
            <a:endParaRPr lang="en-IN" dirty="0"/>
          </a:p>
        </p:txBody>
      </p:sp>
      <p:sp>
        <p:nvSpPr>
          <p:cNvPr id="19" name="Oval 18">
            <a:extLst>
              <a:ext uri="{FF2B5EF4-FFF2-40B4-BE49-F238E27FC236}">
                <a16:creationId xmlns:a16="http://schemas.microsoft.com/office/drawing/2014/main" id="{DDFB59A4-D088-03A8-5E02-3B0BBAF24B01}"/>
              </a:ext>
            </a:extLst>
          </p:cNvPr>
          <p:cNvSpPr/>
          <p:nvPr/>
        </p:nvSpPr>
        <p:spPr>
          <a:xfrm>
            <a:off x="9066028" y="4455572"/>
            <a:ext cx="680483" cy="653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q2</a:t>
            </a:r>
            <a:endParaRPr lang="en-IN" dirty="0"/>
          </a:p>
        </p:txBody>
      </p:sp>
      <p:cxnSp>
        <p:nvCxnSpPr>
          <p:cNvPr id="20" name="Straight Arrow Connector 19">
            <a:extLst>
              <a:ext uri="{FF2B5EF4-FFF2-40B4-BE49-F238E27FC236}">
                <a16:creationId xmlns:a16="http://schemas.microsoft.com/office/drawing/2014/main" id="{253438E5-B519-68CD-F6F5-56BA627F5BE7}"/>
              </a:ext>
            </a:extLst>
          </p:cNvPr>
          <p:cNvCxnSpPr>
            <a:stCxn id="17" idx="6"/>
            <a:endCxn id="18" idx="2"/>
          </p:cNvCxnSpPr>
          <p:nvPr/>
        </p:nvCxnSpPr>
        <p:spPr>
          <a:xfrm flipV="1">
            <a:off x="7276214" y="3338357"/>
            <a:ext cx="1789815" cy="495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A3AC74-50E0-6D05-DE22-66A63ED8D4FE}"/>
              </a:ext>
            </a:extLst>
          </p:cNvPr>
          <p:cNvCxnSpPr>
            <a:stCxn id="17" idx="6"/>
            <a:endCxn id="19" idx="2"/>
          </p:cNvCxnSpPr>
          <p:nvPr/>
        </p:nvCxnSpPr>
        <p:spPr>
          <a:xfrm>
            <a:off x="7276214" y="3833479"/>
            <a:ext cx="1789814" cy="94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4ABD5E74-5BC3-3A61-4E8E-E5AA525147D1}"/>
              </a:ext>
            </a:extLst>
          </p:cNvPr>
          <p:cNvSpPr/>
          <p:nvPr/>
        </p:nvSpPr>
        <p:spPr>
          <a:xfrm>
            <a:off x="7914168" y="3139705"/>
            <a:ext cx="471378" cy="366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23" name="Oval 22">
            <a:extLst>
              <a:ext uri="{FF2B5EF4-FFF2-40B4-BE49-F238E27FC236}">
                <a16:creationId xmlns:a16="http://schemas.microsoft.com/office/drawing/2014/main" id="{F1CD568B-2599-1D51-6C52-B62405EC51D1}"/>
              </a:ext>
            </a:extLst>
          </p:cNvPr>
          <p:cNvSpPr/>
          <p:nvPr/>
        </p:nvSpPr>
        <p:spPr>
          <a:xfrm>
            <a:off x="7914167" y="4436919"/>
            <a:ext cx="471378" cy="366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Tree>
    <p:extLst>
      <p:ext uri="{BB962C8B-B14F-4D97-AF65-F5344CB8AC3E}">
        <p14:creationId xmlns:p14="http://schemas.microsoft.com/office/powerpoint/2010/main" val="23232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ACF1-1B5A-382F-61C9-F681382415F5}"/>
              </a:ext>
            </a:extLst>
          </p:cNvPr>
          <p:cNvSpPr>
            <a:spLocks noGrp="1"/>
          </p:cNvSpPr>
          <p:nvPr>
            <p:ph type="title"/>
          </p:nvPr>
        </p:nvSpPr>
        <p:spPr/>
        <p:txBody>
          <a:bodyPr/>
          <a:lstStyle/>
          <a:p>
            <a:r>
              <a:rPr lang="en-IN" dirty="0"/>
              <a:t>Non-Deterministic Algo</a:t>
            </a:r>
          </a:p>
        </p:txBody>
      </p:sp>
      <p:pic>
        <p:nvPicPr>
          <p:cNvPr id="5" name="Picture 4">
            <a:extLst>
              <a:ext uri="{FF2B5EF4-FFF2-40B4-BE49-F238E27FC236}">
                <a16:creationId xmlns:a16="http://schemas.microsoft.com/office/drawing/2014/main" id="{4CD9DFAC-78BD-58D3-700F-40F5DCCA4E59}"/>
              </a:ext>
            </a:extLst>
          </p:cNvPr>
          <p:cNvPicPr>
            <a:picLocks noChangeAspect="1"/>
          </p:cNvPicPr>
          <p:nvPr/>
        </p:nvPicPr>
        <p:blipFill>
          <a:blip r:embed="rId2"/>
          <a:stretch>
            <a:fillRect/>
          </a:stretch>
        </p:blipFill>
        <p:spPr>
          <a:xfrm>
            <a:off x="3095625" y="2181225"/>
            <a:ext cx="4171950" cy="3409950"/>
          </a:xfrm>
          <a:prstGeom prst="rect">
            <a:avLst/>
          </a:prstGeom>
        </p:spPr>
      </p:pic>
    </p:spTree>
    <p:extLst>
      <p:ext uri="{BB962C8B-B14F-4D97-AF65-F5344CB8AC3E}">
        <p14:creationId xmlns:p14="http://schemas.microsoft.com/office/powerpoint/2010/main" val="265845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B51E-3B49-431F-8970-E83C61C97137}"/>
              </a:ext>
            </a:extLst>
          </p:cNvPr>
          <p:cNvSpPr>
            <a:spLocks noGrp="1"/>
          </p:cNvSpPr>
          <p:nvPr>
            <p:ph type="title"/>
          </p:nvPr>
        </p:nvSpPr>
        <p:spPr>
          <a:xfrm>
            <a:off x="1069848" y="484632"/>
            <a:ext cx="10058400" cy="738112"/>
          </a:xfrm>
        </p:spPr>
        <p:txBody>
          <a:bodyPr>
            <a:normAutofit/>
          </a:bodyPr>
          <a:lstStyle/>
          <a:p>
            <a:r>
              <a:rPr lang="en-US" sz="2000" b="1" i="0" dirty="0">
                <a:effectLst/>
                <a:latin typeface="Roboto"/>
              </a:rPr>
              <a:t>Can all computational problems be solved by a computer?</a:t>
            </a:r>
            <a:r>
              <a:rPr lang="en-US" sz="2000" b="0" i="0" dirty="0">
                <a:effectLst/>
                <a:latin typeface="Roboto"/>
              </a:rPr>
              <a:t> </a:t>
            </a:r>
            <a:endParaRPr lang="en-IN" sz="2000" dirty="0"/>
          </a:p>
        </p:txBody>
      </p:sp>
      <p:sp>
        <p:nvSpPr>
          <p:cNvPr id="3" name="Content Placeholder 2">
            <a:extLst>
              <a:ext uri="{FF2B5EF4-FFF2-40B4-BE49-F238E27FC236}">
                <a16:creationId xmlns:a16="http://schemas.microsoft.com/office/drawing/2014/main" id="{EE230685-518D-44A6-99BF-3C4454B261D9}"/>
              </a:ext>
            </a:extLst>
          </p:cNvPr>
          <p:cNvSpPr>
            <a:spLocks noGrp="1"/>
          </p:cNvSpPr>
          <p:nvPr>
            <p:ph idx="1"/>
          </p:nvPr>
        </p:nvSpPr>
        <p:spPr>
          <a:xfrm>
            <a:off x="988828" y="1222744"/>
            <a:ext cx="10139420" cy="4949456"/>
          </a:xfrm>
        </p:spPr>
        <p:txBody>
          <a:bodyPr>
            <a:normAutofit/>
          </a:bodyPr>
          <a:lstStyle/>
          <a:p>
            <a:pPr algn="just"/>
            <a:r>
              <a:rPr lang="en-US" sz="2800" b="0" i="0" dirty="0">
                <a:effectLst/>
                <a:latin typeface="Times New Roman" panose="02020603050405020304" pitchFamily="18" charset="0"/>
                <a:cs typeface="Times New Roman" panose="02020603050405020304" pitchFamily="18" charset="0"/>
              </a:rPr>
              <a:t>There are computational problems that can not be solved by algorithms even with unlimited time. </a:t>
            </a:r>
          </a:p>
          <a:p>
            <a:pPr algn="just"/>
            <a:r>
              <a:rPr lang="en-US" sz="2800" b="0" i="0" dirty="0">
                <a:effectLst/>
                <a:latin typeface="Times New Roman" panose="02020603050405020304" pitchFamily="18" charset="0"/>
                <a:cs typeface="Times New Roman" panose="02020603050405020304" pitchFamily="18" charset="0"/>
              </a:rPr>
              <a:t>For example Turing Halting problem (Given a program and an input, whether the program will eventually halt when run with that input, or will run forever).</a:t>
            </a:r>
          </a:p>
          <a:p>
            <a:pPr algn="just"/>
            <a:r>
              <a:rPr lang="en-US" sz="2800" b="0" i="0" dirty="0">
                <a:effectLst/>
                <a:latin typeface="Times New Roman" panose="02020603050405020304" pitchFamily="18" charset="0"/>
                <a:cs typeface="Times New Roman" panose="02020603050405020304" pitchFamily="18" charset="0"/>
              </a:rPr>
              <a:t> Alan Turing proved that general algorithm to solve the halting problem for all possible program-input pairs cannot exist. </a:t>
            </a:r>
          </a:p>
          <a:p>
            <a:pPr algn="just"/>
            <a:r>
              <a:rPr lang="en-US" sz="2800" b="0" i="0" dirty="0">
                <a:effectLst/>
                <a:latin typeface="Times New Roman" panose="02020603050405020304" pitchFamily="18" charset="0"/>
                <a:cs typeface="Times New Roman" panose="02020603050405020304" pitchFamily="18" charset="0"/>
              </a:rPr>
              <a:t>A key part of the proof is, </a:t>
            </a:r>
            <a:r>
              <a:rPr lang="en-US" sz="2800" b="0" i="0" dirty="0">
                <a:solidFill>
                  <a:srgbClr val="FF0000"/>
                </a:solidFill>
                <a:effectLst/>
                <a:latin typeface="Times New Roman" panose="02020603050405020304" pitchFamily="18" charset="0"/>
                <a:cs typeface="Times New Roman" panose="02020603050405020304" pitchFamily="18" charset="0"/>
              </a:rPr>
              <a:t>Turing machine </a:t>
            </a:r>
            <a:r>
              <a:rPr lang="en-US" sz="2800" b="0" i="0" dirty="0">
                <a:effectLst/>
                <a:latin typeface="Times New Roman" panose="02020603050405020304" pitchFamily="18" charset="0"/>
                <a:cs typeface="Times New Roman" panose="02020603050405020304" pitchFamily="18" charset="0"/>
              </a:rPr>
              <a:t>was used as a mathematical definition of a computer and program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76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C0846-742E-4EBE-B1FA-0C6F0735FEC8}"/>
              </a:ext>
            </a:extLst>
          </p:cNvPr>
          <p:cNvSpPr>
            <a:spLocks noGrp="1"/>
          </p:cNvSpPr>
          <p:nvPr>
            <p:ph idx="1"/>
          </p:nvPr>
        </p:nvSpPr>
        <p:spPr>
          <a:xfrm>
            <a:off x="772137" y="324506"/>
            <a:ext cx="10058400" cy="1738211"/>
          </a:xfrm>
        </p:spPr>
        <p:txBody>
          <a:bodyPr>
            <a:normAutofit/>
          </a:bodyPr>
          <a:lstStyle/>
          <a:p>
            <a:pPr algn="just"/>
            <a:r>
              <a:rPr lang="en-US" sz="2400" b="0" i="0" dirty="0">
                <a:solidFill>
                  <a:srgbClr val="FF0000"/>
                </a:solidFill>
                <a:effectLst/>
                <a:latin typeface="arial" panose="020B0604020202020204" pitchFamily="34" charset="0"/>
              </a:rPr>
              <a:t>A </a:t>
            </a:r>
            <a:r>
              <a:rPr lang="en-US" sz="2400" b="1" i="0" dirty="0">
                <a:solidFill>
                  <a:srgbClr val="FF0000"/>
                </a:solidFill>
                <a:effectLst/>
                <a:latin typeface="arial" panose="020B0604020202020204" pitchFamily="34" charset="0"/>
              </a:rPr>
              <a:t>Turing machine</a:t>
            </a:r>
            <a:r>
              <a:rPr lang="en-US" sz="2400" b="0" i="0" dirty="0">
                <a:solidFill>
                  <a:srgbClr val="FF0000"/>
                </a:solidFill>
                <a:effectLst/>
                <a:latin typeface="arial" panose="020B0604020202020204" pitchFamily="34" charset="0"/>
              </a:rPr>
              <a:t> is a mathematical model of computation that defines an abstract </a:t>
            </a:r>
            <a:r>
              <a:rPr lang="en-US" sz="2400" b="1" i="0" dirty="0">
                <a:solidFill>
                  <a:srgbClr val="FF0000"/>
                </a:solidFill>
                <a:effectLst/>
                <a:latin typeface="arial" panose="020B0604020202020204" pitchFamily="34" charset="0"/>
              </a:rPr>
              <a:t>machine</a:t>
            </a:r>
            <a:r>
              <a:rPr lang="en-US" sz="2400" b="0" i="0" dirty="0">
                <a:solidFill>
                  <a:srgbClr val="FF0000"/>
                </a:solidFill>
                <a:effectLst/>
                <a:latin typeface="arial" panose="020B0604020202020204" pitchFamily="34" charset="0"/>
              </a:rPr>
              <a:t>, which manipulates symbols on a strip of tape according to a table of rules. Despite the model's simplicity, given any computer algorithm, a </a:t>
            </a:r>
            <a:r>
              <a:rPr lang="en-US" sz="2400" b="1" i="0" dirty="0">
                <a:solidFill>
                  <a:srgbClr val="FF0000"/>
                </a:solidFill>
                <a:effectLst/>
                <a:latin typeface="arial" panose="020B0604020202020204" pitchFamily="34" charset="0"/>
              </a:rPr>
              <a:t>Turing machine</a:t>
            </a:r>
            <a:r>
              <a:rPr lang="en-US" sz="2400" b="0" i="0" dirty="0">
                <a:solidFill>
                  <a:srgbClr val="FF0000"/>
                </a:solidFill>
                <a:effectLst/>
                <a:latin typeface="arial" panose="020B0604020202020204" pitchFamily="34" charset="0"/>
              </a:rPr>
              <a:t> capable of simulating that algorithm's logic can be constructed.</a:t>
            </a:r>
            <a:endParaRPr lang="en-IN" sz="2400" dirty="0">
              <a:solidFill>
                <a:srgbClr val="FF0000"/>
              </a:solidFill>
            </a:endParaRPr>
          </a:p>
        </p:txBody>
      </p:sp>
      <p:pic>
        <p:nvPicPr>
          <p:cNvPr id="4" name="Picture 3">
            <a:extLst>
              <a:ext uri="{FF2B5EF4-FFF2-40B4-BE49-F238E27FC236}">
                <a16:creationId xmlns:a16="http://schemas.microsoft.com/office/drawing/2014/main" id="{27AD98C4-B86A-7D87-E5FE-BC85CF0489C5}"/>
              </a:ext>
            </a:extLst>
          </p:cNvPr>
          <p:cNvPicPr>
            <a:picLocks noChangeAspect="1"/>
          </p:cNvPicPr>
          <p:nvPr/>
        </p:nvPicPr>
        <p:blipFill>
          <a:blip r:embed="rId2"/>
          <a:stretch>
            <a:fillRect/>
          </a:stretch>
        </p:blipFill>
        <p:spPr>
          <a:xfrm>
            <a:off x="2281849" y="2839446"/>
            <a:ext cx="7038975" cy="2752725"/>
          </a:xfrm>
          <a:prstGeom prst="rect">
            <a:avLst/>
          </a:prstGeom>
        </p:spPr>
      </p:pic>
    </p:spTree>
    <p:extLst>
      <p:ext uri="{BB962C8B-B14F-4D97-AF65-F5344CB8AC3E}">
        <p14:creationId xmlns:p14="http://schemas.microsoft.com/office/powerpoint/2010/main" val="315802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CF10-7627-0D98-6324-F441225A4DC5}"/>
              </a:ext>
            </a:extLst>
          </p:cNvPr>
          <p:cNvSpPr>
            <a:spLocks noGrp="1"/>
          </p:cNvSpPr>
          <p:nvPr>
            <p:ph type="title"/>
          </p:nvPr>
        </p:nvSpPr>
        <p:spPr/>
        <p:txBody>
          <a:bodyPr/>
          <a:lstStyle/>
          <a:p>
            <a:r>
              <a:rPr lang="en-IN" dirty="0"/>
              <a:t>Halting </a:t>
            </a:r>
            <a:r>
              <a:rPr lang="en-IN" dirty="0" err="1"/>
              <a:t>MAchine</a:t>
            </a:r>
            <a:endParaRPr lang="en-IN" dirty="0"/>
          </a:p>
        </p:txBody>
      </p:sp>
      <p:pic>
        <p:nvPicPr>
          <p:cNvPr id="5" name="Picture 4">
            <a:extLst>
              <a:ext uri="{FF2B5EF4-FFF2-40B4-BE49-F238E27FC236}">
                <a16:creationId xmlns:a16="http://schemas.microsoft.com/office/drawing/2014/main" id="{55193414-9309-C0F0-4725-BDF1192E7E01}"/>
              </a:ext>
            </a:extLst>
          </p:cNvPr>
          <p:cNvPicPr>
            <a:picLocks noChangeAspect="1"/>
          </p:cNvPicPr>
          <p:nvPr/>
        </p:nvPicPr>
        <p:blipFill>
          <a:blip r:embed="rId2"/>
          <a:stretch>
            <a:fillRect/>
          </a:stretch>
        </p:blipFill>
        <p:spPr>
          <a:xfrm>
            <a:off x="1987844" y="2174579"/>
            <a:ext cx="8472667" cy="3758388"/>
          </a:xfrm>
          <a:prstGeom prst="rect">
            <a:avLst/>
          </a:prstGeom>
        </p:spPr>
      </p:pic>
    </p:spTree>
    <p:extLst>
      <p:ext uri="{BB962C8B-B14F-4D97-AF65-F5344CB8AC3E}">
        <p14:creationId xmlns:p14="http://schemas.microsoft.com/office/powerpoint/2010/main" val="3063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C87FA-DEDC-447D-B0E3-71A3EEFD7393}"/>
              </a:ext>
            </a:extLst>
          </p:cNvPr>
          <p:cNvSpPr>
            <a:spLocks noGrp="1"/>
          </p:cNvSpPr>
          <p:nvPr>
            <p:ph idx="1"/>
          </p:nvPr>
        </p:nvSpPr>
        <p:spPr>
          <a:xfrm>
            <a:off x="1069848" y="946298"/>
            <a:ext cx="10058400" cy="5225902"/>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Status of </a:t>
            </a:r>
            <a:r>
              <a:rPr lang="en-US" sz="2400" b="0" i="0" dirty="0">
                <a:solidFill>
                  <a:srgbClr val="FF6600"/>
                </a:solidFill>
                <a:effectLst/>
                <a:latin typeface="Times New Roman" panose="02020603050405020304" pitchFamily="18" charset="0"/>
                <a:cs typeface="Times New Roman" panose="02020603050405020304" pitchFamily="18" charset="0"/>
              </a:rPr>
              <a:t>NP Complete</a:t>
            </a:r>
            <a:r>
              <a:rPr lang="en-US" sz="2400" b="0" i="0" dirty="0">
                <a:effectLst/>
                <a:latin typeface="Times New Roman" panose="02020603050405020304" pitchFamily="18" charset="0"/>
                <a:cs typeface="Times New Roman" panose="02020603050405020304" pitchFamily="18" charset="0"/>
              </a:rPr>
              <a:t> problems is another failure story, NP complete problems are problems whose status is unknown. </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No polynomial time algorithm has yet been discovered for any NP complete problem, nor has anybody yet been able to prove that no polynomial-time algorithm exist for any of them. </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 interesting part is, if any one of the NP complete problems can be solved in polynomial time, then all of them can be solved.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5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253</TotalTime>
  <Words>986</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Roboto</vt:lpstr>
      <vt:lpstr>Rockwell</vt:lpstr>
      <vt:lpstr>Rockwell Condensed</vt:lpstr>
      <vt:lpstr>Times New Roman</vt:lpstr>
      <vt:lpstr>Wingdings</vt:lpstr>
      <vt:lpstr>Wood Type</vt:lpstr>
      <vt:lpstr>NP-Complete </vt:lpstr>
      <vt:lpstr>PowerPoint Presentation</vt:lpstr>
      <vt:lpstr>PowerPoint Presentation</vt:lpstr>
      <vt:lpstr>PowerPoint Presentation</vt:lpstr>
      <vt:lpstr>Non-Deterministic Algo</vt:lpstr>
      <vt:lpstr>Can all computational problems be solved by a computer? </vt:lpstr>
      <vt:lpstr>PowerPoint Presentation</vt:lpstr>
      <vt:lpstr>Halting MAchine</vt:lpstr>
      <vt:lpstr>PowerPoint Presentation</vt:lpstr>
      <vt:lpstr>What are NP, P, NP-complete and NP-Hard problems?</vt:lpstr>
      <vt:lpstr>NP-complete problems are the hardest problems in NP set.  A decision problem L is NP-complete if:</vt:lpstr>
      <vt:lpstr>PowerPoint Presentation</vt:lpstr>
      <vt:lpstr>Decision vs Optimization Problems</vt:lpstr>
      <vt:lpstr>PowerPoint Presentation</vt:lpstr>
      <vt:lpstr>What is Reduction?</vt:lpstr>
      <vt:lpstr>PowerPoint Presentation</vt:lpstr>
      <vt:lpstr>PowerPoint Presentation</vt:lpstr>
      <vt:lpstr>How to prove that a given problem is NP complete?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NP-Complete </dc:title>
  <dc:creator>Mr. Somya Ranjan Sahoo</dc:creator>
  <cp:lastModifiedBy>Dr. Somya Ranjan Sahoo</cp:lastModifiedBy>
  <cp:revision>14</cp:revision>
  <dcterms:created xsi:type="dcterms:W3CDTF">2020-10-05T03:07:22Z</dcterms:created>
  <dcterms:modified xsi:type="dcterms:W3CDTF">2022-12-15T01:37:59Z</dcterms:modified>
</cp:coreProperties>
</file>