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BBA-C5DD-43E3-B71C-D1605A3A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7EC7AB-E7BC-4497-8ACD-1512D070E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0EC98E-8542-4ABF-B964-DCA4F8CAA9CD}"/>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D6410A82-95AA-4D5C-9046-540680C78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4F34B-0328-4446-A8D9-FBFC7C076DE6}"/>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336109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2C41-8003-4733-8CFE-EAC56D046D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0547E-2B36-462C-B6BB-81456ED0E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F2947-4A0D-4EE1-9C90-91808540FC1C}"/>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EC273814-A80D-47CE-8D22-8C7ABD0F2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C487A-5884-4FAD-9D53-559AA3C681F5}"/>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44583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BF87F-24AF-4378-B344-1376013C9F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17661-D1E7-4B13-BAE5-2011540B5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DD1F2-0D0E-48E7-834C-311EE572F16A}"/>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B2E72795-BB39-4BAC-8BB1-F28DA4667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DD4C2-B3A0-4C11-8CF2-DDA43BCCAB5A}"/>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66443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A6AB-155B-4177-82EE-498DA98B8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10DC98-288A-4968-B0C3-282B16A8A6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85800-344F-49C6-80D8-C3E3470F8F09}"/>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0CF10000-7085-47A7-9767-1869A1E33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6EAB9-067F-4553-ABB6-AB858D3C0FCE}"/>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49858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C136-FD17-4125-936D-17E29BD0A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658BB5-BCCF-4A27-9B85-5C5779212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A2DE50-E0A8-456F-B1DA-4BB7E07BF749}"/>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F0127A9E-B3C2-491D-B472-8654DD5A4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773AC-E235-4BF1-978B-BA9F3959AFB8}"/>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54020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BA11-33B5-420D-830C-C567F48DDF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7A3D3A-F074-41C4-A729-8F4D5619C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11EA2E-D8D6-4A1D-9980-E2AD0EFD4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BAC9F-4F32-4EC8-8576-4E06005C4F2C}"/>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6" name="Footer Placeholder 5">
            <a:extLst>
              <a:ext uri="{FF2B5EF4-FFF2-40B4-BE49-F238E27FC236}">
                <a16:creationId xmlns:a16="http://schemas.microsoft.com/office/drawing/2014/main" id="{4DDAA899-23DE-4F43-BBA9-A7AFC40AB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DAE67-9D48-4805-9004-FDC34624D81E}"/>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5636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4399-4E36-4348-A67C-23C1AC60D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21D74-FA15-4B91-A478-A0228BCA4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FF37E-0A8D-452D-9BF1-F28B79376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F507D6-CDD0-4322-AD94-5240F0E18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7672E1-4F95-40A5-A9A2-F1E11A66E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92BCD4-FC41-47DF-9A0A-D234210A7B9C}"/>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8" name="Footer Placeholder 7">
            <a:extLst>
              <a:ext uri="{FF2B5EF4-FFF2-40B4-BE49-F238E27FC236}">
                <a16:creationId xmlns:a16="http://schemas.microsoft.com/office/drawing/2014/main" id="{35303AA6-2C2E-4459-B2E3-50F2177B39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20107B-F8DA-4E25-BD3D-206D24DDBCED}"/>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252013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38BD-C69E-47A1-8073-085F1DAF9C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DF3011-56AF-4913-B780-C6A8B7059AE5}"/>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4" name="Footer Placeholder 3">
            <a:extLst>
              <a:ext uri="{FF2B5EF4-FFF2-40B4-BE49-F238E27FC236}">
                <a16:creationId xmlns:a16="http://schemas.microsoft.com/office/drawing/2014/main" id="{D75808C8-FBA2-489D-8C14-7FC23F7834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56A579-C758-41C1-BEBE-3CE8494D80E0}"/>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11693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4912-C529-47CE-8260-FA82548CD237}"/>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3" name="Footer Placeholder 2">
            <a:extLst>
              <a:ext uri="{FF2B5EF4-FFF2-40B4-BE49-F238E27FC236}">
                <a16:creationId xmlns:a16="http://schemas.microsoft.com/office/drawing/2014/main" id="{F7AF6A46-73C3-4A1C-8D2B-6D4054844B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980BD-C8AE-4878-A034-181CED1DB092}"/>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140552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E0A5-AA70-4497-A0C3-9C4F50FFE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889C3-DE57-4DA6-8582-D16D60C4A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0EFD72-80F7-453B-AC27-C2E30AAFE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E2234-A53F-4D03-862A-9B0893919C5A}"/>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6" name="Footer Placeholder 5">
            <a:extLst>
              <a:ext uri="{FF2B5EF4-FFF2-40B4-BE49-F238E27FC236}">
                <a16:creationId xmlns:a16="http://schemas.microsoft.com/office/drawing/2014/main" id="{03602881-0568-454B-816B-634EF4BF4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53C7BD-2ECB-4C5C-B0E5-F06C0F55C6EE}"/>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233243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E15B-C3AB-4D29-8AA3-73443D00F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871456-297F-4E84-A86F-4A37AD3FA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7BCAA7-D885-49C3-BD8C-DABDF459B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B379C-3AAE-48EE-9931-1972240B33CE}"/>
              </a:ext>
            </a:extLst>
          </p:cNvPr>
          <p:cNvSpPr>
            <a:spLocks noGrp="1"/>
          </p:cNvSpPr>
          <p:nvPr>
            <p:ph type="dt" sz="half" idx="10"/>
          </p:nvPr>
        </p:nvSpPr>
        <p:spPr/>
        <p:txBody>
          <a:bodyPr/>
          <a:lstStyle/>
          <a:p>
            <a:fld id="{2A5DE00D-1DB2-4A4A-A3AA-1D9457E0B012}" type="datetimeFigureOut">
              <a:rPr lang="en-IN" smtClean="0"/>
              <a:t>16-11-2022</a:t>
            </a:fld>
            <a:endParaRPr lang="en-IN"/>
          </a:p>
        </p:txBody>
      </p:sp>
      <p:sp>
        <p:nvSpPr>
          <p:cNvPr id="6" name="Footer Placeholder 5">
            <a:extLst>
              <a:ext uri="{FF2B5EF4-FFF2-40B4-BE49-F238E27FC236}">
                <a16:creationId xmlns:a16="http://schemas.microsoft.com/office/drawing/2014/main" id="{98AEFD18-A1E0-4C36-AA69-2A583E86A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E023C8-8497-4DAD-B3CF-060C6CAFEB3C}"/>
              </a:ext>
            </a:extLst>
          </p:cNvPr>
          <p:cNvSpPr>
            <a:spLocks noGrp="1"/>
          </p:cNvSpPr>
          <p:nvPr>
            <p:ph type="sldNum" sz="quarter" idx="12"/>
          </p:nvPr>
        </p:nvSpPr>
        <p:spPr/>
        <p:txBody>
          <a:bodyPr/>
          <a:lstStyle/>
          <a:p>
            <a:fld id="{260B063D-0293-457D-A611-61C9C578C873}" type="slidenum">
              <a:rPr lang="en-IN" smtClean="0"/>
              <a:t>‹#›</a:t>
            </a:fld>
            <a:endParaRPr lang="en-IN"/>
          </a:p>
        </p:txBody>
      </p:sp>
    </p:spTree>
    <p:extLst>
      <p:ext uri="{BB962C8B-B14F-4D97-AF65-F5344CB8AC3E}">
        <p14:creationId xmlns:p14="http://schemas.microsoft.com/office/powerpoint/2010/main" val="323312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B50F3-1ABE-4041-BBDE-DA9C13585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30143B-E5DA-4940-93B4-1D83788B3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9E2C2-101A-47C9-8F09-7B216A5A1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DE00D-1DB2-4A4A-A3AA-1D9457E0B012}" type="datetimeFigureOut">
              <a:rPr lang="en-IN" smtClean="0"/>
              <a:t>16-11-2022</a:t>
            </a:fld>
            <a:endParaRPr lang="en-IN"/>
          </a:p>
        </p:txBody>
      </p:sp>
      <p:sp>
        <p:nvSpPr>
          <p:cNvPr id="5" name="Footer Placeholder 4">
            <a:extLst>
              <a:ext uri="{FF2B5EF4-FFF2-40B4-BE49-F238E27FC236}">
                <a16:creationId xmlns:a16="http://schemas.microsoft.com/office/drawing/2014/main" id="{39E4A0EE-2ED4-496E-B84F-669FB5321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A22F68-E8AD-4A3E-95C0-E5C6EDB2A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063D-0293-457D-A611-61C9C578C873}" type="slidenum">
              <a:rPr lang="en-IN" smtClean="0"/>
              <a:t>‹#›</a:t>
            </a:fld>
            <a:endParaRPr lang="en-IN"/>
          </a:p>
        </p:txBody>
      </p:sp>
    </p:spTree>
    <p:extLst>
      <p:ext uri="{BB962C8B-B14F-4D97-AF65-F5344CB8AC3E}">
        <p14:creationId xmlns:p14="http://schemas.microsoft.com/office/powerpoint/2010/main" val="946301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FB78-7827-414C-99A5-0593FDE531C5}"/>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SIMPLEX METHOD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77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78F021-D1A5-41DA-8142-CD99CE7A9B91}"/>
              </a:ext>
            </a:extLst>
          </p:cNvPr>
          <p:cNvPicPr>
            <a:picLocks noChangeAspect="1"/>
          </p:cNvPicPr>
          <p:nvPr/>
        </p:nvPicPr>
        <p:blipFill>
          <a:blip r:embed="rId2"/>
          <a:stretch>
            <a:fillRect/>
          </a:stretch>
        </p:blipFill>
        <p:spPr>
          <a:xfrm>
            <a:off x="-1" y="-1"/>
            <a:ext cx="6975401" cy="5699051"/>
          </a:xfrm>
          <a:prstGeom prst="rect">
            <a:avLst/>
          </a:prstGeom>
        </p:spPr>
      </p:pic>
    </p:spTree>
    <p:extLst>
      <p:ext uri="{BB962C8B-B14F-4D97-AF65-F5344CB8AC3E}">
        <p14:creationId xmlns:p14="http://schemas.microsoft.com/office/powerpoint/2010/main" val="7342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5FD4DB-0239-4CEC-9987-1EED048F4B8A}"/>
              </a:ext>
            </a:extLst>
          </p:cNvPr>
          <p:cNvPicPr>
            <a:picLocks noGrp="1" noChangeAspect="1"/>
          </p:cNvPicPr>
          <p:nvPr>
            <p:ph idx="1"/>
          </p:nvPr>
        </p:nvPicPr>
        <p:blipFill>
          <a:blip r:embed="rId2"/>
          <a:stretch>
            <a:fillRect/>
          </a:stretch>
        </p:blipFill>
        <p:spPr>
          <a:xfrm>
            <a:off x="0" y="-1"/>
            <a:ext cx="7736758" cy="6220047"/>
          </a:xfrm>
        </p:spPr>
      </p:pic>
    </p:spTree>
    <p:extLst>
      <p:ext uri="{BB962C8B-B14F-4D97-AF65-F5344CB8AC3E}">
        <p14:creationId xmlns:p14="http://schemas.microsoft.com/office/powerpoint/2010/main" val="343992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AEB15C-6DE9-48D3-95CE-B98495AA604C}"/>
              </a:ext>
            </a:extLst>
          </p:cNvPr>
          <p:cNvPicPr>
            <a:picLocks noChangeAspect="1"/>
          </p:cNvPicPr>
          <p:nvPr/>
        </p:nvPicPr>
        <p:blipFill>
          <a:blip r:embed="rId2"/>
          <a:stretch>
            <a:fillRect/>
          </a:stretch>
        </p:blipFill>
        <p:spPr>
          <a:xfrm>
            <a:off x="0" y="-1"/>
            <a:ext cx="8427128" cy="6220047"/>
          </a:xfrm>
          <a:prstGeom prst="rect">
            <a:avLst/>
          </a:prstGeom>
        </p:spPr>
      </p:pic>
    </p:spTree>
    <p:extLst>
      <p:ext uri="{BB962C8B-B14F-4D97-AF65-F5344CB8AC3E}">
        <p14:creationId xmlns:p14="http://schemas.microsoft.com/office/powerpoint/2010/main" val="62147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24F2AE-4F18-4A63-9059-35254785331E}"/>
              </a:ext>
            </a:extLst>
          </p:cNvPr>
          <p:cNvPicPr>
            <a:picLocks noChangeAspect="1"/>
          </p:cNvPicPr>
          <p:nvPr/>
        </p:nvPicPr>
        <p:blipFill>
          <a:blip r:embed="rId2"/>
          <a:stretch>
            <a:fillRect/>
          </a:stretch>
        </p:blipFill>
        <p:spPr>
          <a:xfrm>
            <a:off x="-1" y="0"/>
            <a:ext cx="7350875" cy="6858000"/>
          </a:xfrm>
          <a:prstGeom prst="rect">
            <a:avLst/>
          </a:prstGeom>
        </p:spPr>
      </p:pic>
    </p:spTree>
    <p:extLst>
      <p:ext uri="{BB962C8B-B14F-4D97-AF65-F5344CB8AC3E}">
        <p14:creationId xmlns:p14="http://schemas.microsoft.com/office/powerpoint/2010/main" val="152643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E5CB75-4C13-4ED4-9576-81A5CFADAE6B}"/>
              </a:ext>
            </a:extLst>
          </p:cNvPr>
          <p:cNvPicPr>
            <a:picLocks noChangeAspect="1"/>
          </p:cNvPicPr>
          <p:nvPr/>
        </p:nvPicPr>
        <p:blipFill>
          <a:blip r:embed="rId2"/>
          <a:stretch>
            <a:fillRect/>
          </a:stretch>
        </p:blipFill>
        <p:spPr>
          <a:xfrm>
            <a:off x="-1" y="0"/>
            <a:ext cx="8525771" cy="6858000"/>
          </a:xfrm>
          <a:prstGeom prst="rect">
            <a:avLst/>
          </a:prstGeom>
        </p:spPr>
      </p:pic>
    </p:spTree>
    <p:extLst>
      <p:ext uri="{BB962C8B-B14F-4D97-AF65-F5344CB8AC3E}">
        <p14:creationId xmlns:p14="http://schemas.microsoft.com/office/powerpoint/2010/main" val="267175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FE702D-DDB1-483E-AC01-F6B402B327B8}"/>
              </a:ext>
            </a:extLst>
          </p:cNvPr>
          <p:cNvPicPr>
            <a:picLocks noChangeAspect="1"/>
          </p:cNvPicPr>
          <p:nvPr/>
        </p:nvPicPr>
        <p:blipFill>
          <a:blip r:embed="rId2"/>
          <a:stretch>
            <a:fillRect/>
          </a:stretch>
        </p:blipFill>
        <p:spPr>
          <a:xfrm>
            <a:off x="0" y="0"/>
            <a:ext cx="7487962" cy="6858000"/>
          </a:xfrm>
          <a:prstGeom prst="rect">
            <a:avLst/>
          </a:prstGeom>
        </p:spPr>
      </p:pic>
    </p:spTree>
    <p:extLst>
      <p:ext uri="{BB962C8B-B14F-4D97-AF65-F5344CB8AC3E}">
        <p14:creationId xmlns:p14="http://schemas.microsoft.com/office/powerpoint/2010/main" val="116973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62DFF7-F86A-40BB-A973-802EF5B39511}"/>
              </a:ext>
            </a:extLst>
          </p:cNvPr>
          <p:cNvPicPr>
            <a:picLocks noChangeAspect="1"/>
          </p:cNvPicPr>
          <p:nvPr/>
        </p:nvPicPr>
        <p:blipFill>
          <a:blip r:embed="rId2"/>
          <a:stretch>
            <a:fillRect/>
          </a:stretch>
        </p:blipFill>
        <p:spPr>
          <a:xfrm>
            <a:off x="0" y="0"/>
            <a:ext cx="8081774" cy="4157330"/>
          </a:xfrm>
          <a:prstGeom prst="rect">
            <a:avLst/>
          </a:prstGeom>
        </p:spPr>
      </p:pic>
    </p:spTree>
    <p:extLst>
      <p:ext uri="{BB962C8B-B14F-4D97-AF65-F5344CB8AC3E}">
        <p14:creationId xmlns:p14="http://schemas.microsoft.com/office/powerpoint/2010/main" val="343398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C26E3-DFBA-4BDD-BE4E-6BF4E1391146}"/>
              </a:ext>
            </a:extLst>
          </p:cNvPr>
          <p:cNvPicPr>
            <a:picLocks noChangeAspect="1"/>
          </p:cNvPicPr>
          <p:nvPr/>
        </p:nvPicPr>
        <p:blipFill>
          <a:blip r:embed="rId2"/>
          <a:stretch>
            <a:fillRect/>
          </a:stretch>
        </p:blipFill>
        <p:spPr>
          <a:xfrm>
            <a:off x="-1" y="0"/>
            <a:ext cx="6931113" cy="6858000"/>
          </a:xfrm>
          <a:prstGeom prst="rect">
            <a:avLst/>
          </a:prstGeom>
        </p:spPr>
      </p:pic>
    </p:spTree>
    <p:extLst>
      <p:ext uri="{BB962C8B-B14F-4D97-AF65-F5344CB8AC3E}">
        <p14:creationId xmlns:p14="http://schemas.microsoft.com/office/powerpoint/2010/main" val="335179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5A0828-27A5-41E6-AE1A-3354F0472444}"/>
              </a:ext>
            </a:extLst>
          </p:cNvPr>
          <p:cNvPicPr>
            <a:picLocks noChangeAspect="1"/>
          </p:cNvPicPr>
          <p:nvPr/>
        </p:nvPicPr>
        <p:blipFill>
          <a:blip r:embed="rId2"/>
          <a:stretch>
            <a:fillRect/>
          </a:stretch>
        </p:blipFill>
        <p:spPr>
          <a:xfrm>
            <a:off x="0" y="-100013"/>
            <a:ext cx="9072594" cy="5565148"/>
          </a:xfrm>
          <a:prstGeom prst="rect">
            <a:avLst/>
          </a:prstGeom>
        </p:spPr>
      </p:pic>
    </p:spTree>
    <p:extLst>
      <p:ext uri="{BB962C8B-B14F-4D97-AF65-F5344CB8AC3E}">
        <p14:creationId xmlns:p14="http://schemas.microsoft.com/office/powerpoint/2010/main" val="380435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4995E7-5E8A-46E7-BF4D-494B83962EA2}"/>
              </a:ext>
            </a:extLst>
          </p:cNvPr>
          <p:cNvPicPr>
            <a:picLocks noChangeAspect="1"/>
          </p:cNvPicPr>
          <p:nvPr/>
        </p:nvPicPr>
        <p:blipFill>
          <a:blip r:embed="rId2"/>
          <a:stretch>
            <a:fillRect/>
          </a:stretch>
        </p:blipFill>
        <p:spPr>
          <a:xfrm>
            <a:off x="0" y="0"/>
            <a:ext cx="8827300" cy="6858000"/>
          </a:xfrm>
          <a:prstGeom prst="rect">
            <a:avLst/>
          </a:prstGeom>
        </p:spPr>
      </p:pic>
    </p:spTree>
    <p:extLst>
      <p:ext uri="{BB962C8B-B14F-4D97-AF65-F5344CB8AC3E}">
        <p14:creationId xmlns:p14="http://schemas.microsoft.com/office/powerpoint/2010/main" val="30837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A379-CE55-D464-55F3-6691CFC44770}"/>
              </a:ext>
            </a:extLst>
          </p:cNvPr>
          <p:cNvSpPr>
            <a:spLocks noGrp="1"/>
          </p:cNvSpPr>
          <p:nvPr>
            <p:ph type="title"/>
          </p:nvPr>
        </p:nvSpPr>
        <p:spPr/>
        <p:txBody>
          <a:bodyPr/>
          <a:lstStyle/>
          <a:p>
            <a:pPr algn="ctr"/>
            <a:r>
              <a:rPr lang="en-US" b="1" i="0" dirty="0">
                <a:solidFill>
                  <a:srgbClr val="424242"/>
                </a:solidFill>
                <a:effectLst/>
                <a:latin typeface="Poppins" panose="00000500000000000000" pitchFamily="2" charset="0"/>
              </a:rPr>
              <a:t>What Does Simplex Method Mean</a:t>
            </a:r>
            <a:br>
              <a:rPr lang="en-US" b="1" i="0" dirty="0">
                <a:solidFill>
                  <a:srgbClr val="424242"/>
                </a:solidFill>
                <a:effectLst/>
                <a:latin typeface="Poppins" panose="00000500000000000000" pitchFamily="2" charset="0"/>
              </a:rPr>
            </a:br>
            <a:endParaRPr lang="en-IN" b="1" dirty="0"/>
          </a:p>
        </p:txBody>
      </p:sp>
      <p:sp>
        <p:nvSpPr>
          <p:cNvPr id="3" name="Content Placeholder 2">
            <a:extLst>
              <a:ext uri="{FF2B5EF4-FFF2-40B4-BE49-F238E27FC236}">
                <a16:creationId xmlns:a16="http://schemas.microsoft.com/office/drawing/2014/main" id="{3EE87723-2ABA-249A-C805-4BB608E4B504}"/>
              </a:ext>
            </a:extLst>
          </p:cNvPr>
          <p:cNvSpPr>
            <a:spLocks noGrp="1"/>
          </p:cNvSpPr>
          <p:nvPr>
            <p:ph idx="1"/>
          </p:nvPr>
        </p:nvSpPr>
        <p:spPr>
          <a:xfrm>
            <a:off x="838200" y="1857522"/>
            <a:ext cx="10515600" cy="4351338"/>
          </a:xfrm>
        </p:spPr>
        <p:txBody>
          <a:bodyPr>
            <a:normAutofit/>
          </a:bodyPr>
          <a:lstStyle/>
          <a:p>
            <a:r>
              <a:rPr lang="en-US" b="0" i="0" dirty="0">
                <a:solidFill>
                  <a:srgbClr val="424242"/>
                </a:solidFill>
                <a:effectLst/>
                <a:latin typeface="Times New Roman" panose="02020603050405020304" pitchFamily="18" charset="0"/>
                <a:cs typeface="Times New Roman" panose="02020603050405020304" pitchFamily="18" charset="0"/>
              </a:rPr>
              <a:t>The simplex method, in mathematical optimization, is a well-known algorithm used for </a:t>
            </a:r>
            <a:r>
              <a:rPr lang="en-US" b="0" i="0" dirty="0">
                <a:solidFill>
                  <a:srgbClr val="FF0000"/>
                </a:solidFill>
                <a:effectLst/>
                <a:latin typeface="Times New Roman" panose="02020603050405020304" pitchFamily="18" charset="0"/>
                <a:cs typeface="Times New Roman" panose="02020603050405020304" pitchFamily="18" charset="0"/>
              </a:rPr>
              <a:t>linear programming</a:t>
            </a:r>
            <a:r>
              <a:rPr lang="en-US" b="0" i="0" dirty="0">
                <a:solidFill>
                  <a:srgbClr val="424242"/>
                </a:solidFill>
                <a:effectLst/>
                <a:latin typeface="Times New Roman" panose="02020603050405020304" pitchFamily="18" charset="0"/>
                <a:cs typeface="Times New Roman" panose="02020603050405020304" pitchFamily="18" charset="0"/>
              </a:rPr>
              <a:t>.</a:t>
            </a:r>
          </a:p>
          <a:p>
            <a:r>
              <a:rPr lang="en-US" b="0" i="0" dirty="0">
                <a:solidFill>
                  <a:srgbClr val="424242"/>
                </a:solidFill>
                <a:effectLst/>
                <a:latin typeface="Times New Roman" panose="02020603050405020304" pitchFamily="18" charset="0"/>
                <a:cs typeface="Times New Roman" panose="02020603050405020304" pitchFamily="18" charset="0"/>
              </a:rPr>
              <a:t>It is a problem in which we have to find minimum or maximum value of linear objective function. </a:t>
            </a:r>
          </a:p>
          <a:p>
            <a:r>
              <a:rPr lang="en-US" b="0" i="0" dirty="0">
                <a:solidFill>
                  <a:srgbClr val="424242"/>
                </a:solidFill>
                <a:effectLst/>
                <a:latin typeface="Times New Roman" panose="02020603050405020304" pitchFamily="18" charset="0"/>
                <a:cs typeface="Times New Roman" panose="02020603050405020304" pitchFamily="18" charset="0"/>
              </a:rPr>
              <a:t>The simplex method presents an organized strategy for evaluating a feasible region's vertices. This helps to figure out the optimal value of the objective function.</a:t>
            </a:r>
          </a:p>
          <a:p>
            <a:r>
              <a:rPr lang="en-US" b="0" i="0" dirty="0">
                <a:solidFill>
                  <a:srgbClr val="424242"/>
                </a:solidFill>
                <a:effectLst/>
                <a:latin typeface="Times New Roman" panose="02020603050405020304" pitchFamily="18" charset="0"/>
                <a:cs typeface="Times New Roman" panose="02020603050405020304" pitchFamily="18" charset="0"/>
              </a:rPr>
              <a:t>The method is also known as the simplex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34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E05A1-7643-6ECC-EBDB-646E162A4BF0}"/>
              </a:ext>
            </a:extLst>
          </p:cNvPr>
          <p:cNvSpPr>
            <a:spLocks noGrp="1"/>
          </p:cNvSpPr>
          <p:nvPr>
            <p:ph idx="1"/>
          </p:nvPr>
        </p:nvSpPr>
        <p:spPr>
          <a:xfrm>
            <a:off x="616688" y="159488"/>
            <a:ext cx="10737112" cy="6698512"/>
          </a:xfrm>
        </p:spPr>
        <p:txBody>
          <a:bodyPr>
            <a:normAutofit/>
          </a:bodyPr>
          <a:lstStyle/>
          <a:p>
            <a:pPr algn="just"/>
            <a:r>
              <a:rPr lang="en-US" b="0" i="0" dirty="0">
                <a:solidFill>
                  <a:srgbClr val="424242"/>
                </a:solidFill>
                <a:effectLst/>
                <a:latin typeface="Times New Roman" panose="02020603050405020304" pitchFamily="18" charset="0"/>
                <a:cs typeface="Times New Roman" panose="02020603050405020304" pitchFamily="18" charset="0"/>
              </a:rPr>
              <a:t>The simplex method is used to eradicate the issues in linear programming. </a:t>
            </a:r>
          </a:p>
          <a:p>
            <a:pPr algn="just"/>
            <a:r>
              <a:rPr lang="en-US" b="0" i="0" dirty="0">
                <a:solidFill>
                  <a:srgbClr val="424242"/>
                </a:solidFill>
                <a:effectLst/>
                <a:latin typeface="Times New Roman" panose="02020603050405020304" pitchFamily="18" charset="0"/>
                <a:cs typeface="Times New Roman" panose="02020603050405020304" pitchFamily="18" charset="0"/>
              </a:rPr>
              <a:t>It examines the feasible set's adjacent vertices in sequence to ensure that, at every new vertex, the objective function increases or is unaffected. </a:t>
            </a:r>
          </a:p>
          <a:p>
            <a:pPr algn="just"/>
            <a:r>
              <a:rPr lang="en-US" b="0" i="0" dirty="0">
                <a:solidFill>
                  <a:srgbClr val="424242"/>
                </a:solidFill>
                <a:effectLst/>
                <a:latin typeface="Times New Roman" panose="02020603050405020304" pitchFamily="18" charset="0"/>
                <a:cs typeface="Times New Roman" panose="02020603050405020304" pitchFamily="18" charset="0"/>
              </a:rPr>
              <a:t>In general, the simplex method is extremely powerful, which usually takes 2</a:t>
            </a:r>
            <a:r>
              <a:rPr lang="en-US" b="0" i="1" dirty="0">
                <a:solidFill>
                  <a:srgbClr val="424242"/>
                </a:solidFill>
                <a:effectLst/>
                <a:latin typeface="Times New Roman" panose="02020603050405020304" pitchFamily="18" charset="0"/>
                <a:cs typeface="Times New Roman" panose="02020603050405020304" pitchFamily="18" charset="0"/>
              </a:rPr>
              <a:t>m</a:t>
            </a:r>
            <a:r>
              <a:rPr lang="en-US" b="0" i="0" dirty="0">
                <a:solidFill>
                  <a:srgbClr val="424242"/>
                </a:solidFill>
                <a:effectLst/>
                <a:latin typeface="Times New Roman" panose="02020603050405020304" pitchFamily="18" charset="0"/>
                <a:cs typeface="Times New Roman" panose="02020603050405020304" pitchFamily="18" charset="0"/>
              </a:rPr>
              <a:t> to 3</a:t>
            </a:r>
            <a:r>
              <a:rPr lang="en-US" b="0" i="1" dirty="0">
                <a:solidFill>
                  <a:srgbClr val="424242"/>
                </a:solidFill>
                <a:effectLst/>
                <a:latin typeface="Times New Roman" panose="02020603050405020304" pitchFamily="18" charset="0"/>
                <a:cs typeface="Times New Roman" panose="02020603050405020304" pitchFamily="18" charset="0"/>
              </a:rPr>
              <a:t>m</a:t>
            </a:r>
            <a:r>
              <a:rPr lang="en-US" b="0" i="0" dirty="0">
                <a:solidFill>
                  <a:srgbClr val="424242"/>
                </a:solidFill>
                <a:effectLst/>
                <a:latin typeface="Times New Roman" panose="02020603050405020304" pitchFamily="18" charset="0"/>
                <a:cs typeface="Times New Roman" panose="02020603050405020304" pitchFamily="18" charset="0"/>
              </a:rPr>
              <a:t> iterations at the most (here, </a:t>
            </a:r>
            <a:r>
              <a:rPr lang="en-US" b="0" i="1" dirty="0">
                <a:solidFill>
                  <a:srgbClr val="424242"/>
                </a:solidFill>
                <a:effectLst/>
                <a:latin typeface="Times New Roman" panose="02020603050405020304" pitchFamily="18" charset="0"/>
                <a:cs typeface="Times New Roman" panose="02020603050405020304" pitchFamily="18" charset="0"/>
              </a:rPr>
              <a:t>m</a:t>
            </a:r>
            <a:r>
              <a:rPr lang="en-US" b="0" i="0" dirty="0">
                <a:solidFill>
                  <a:srgbClr val="424242"/>
                </a:solidFill>
                <a:effectLst/>
                <a:latin typeface="Times New Roman" panose="02020603050405020304" pitchFamily="18" charset="0"/>
                <a:cs typeface="Times New Roman" panose="02020603050405020304" pitchFamily="18" charset="0"/>
              </a:rPr>
              <a:t> denotes the range of equality constraints), and it converges in anticipated polynomial time for specific distributions of random input.</a:t>
            </a:r>
          </a:p>
          <a:p>
            <a:pPr algn="just"/>
            <a:r>
              <a:rPr lang="en-US" b="0" i="0" dirty="0">
                <a:solidFill>
                  <a:srgbClr val="424242"/>
                </a:solidFill>
                <a:effectLst/>
                <a:latin typeface="Times New Roman" panose="02020603050405020304" pitchFamily="18" charset="0"/>
                <a:cs typeface="Times New Roman" panose="02020603050405020304" pitchFamily="18" charset="0"/>
              </a:rPr>
              <a:t>The simplex method uses a systematic strategy to generate and test candidate vertex solutions to a linear program. At every iteration, it chooses the variable that can make the biggest modification toward the minimum solution. That variable then replaces one of its covariables, which is most drastically limiting it, thereby shifting the simplex method to another part of the solution set and toward the final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4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7751-9367-C93A-43F5-4FBFCEDDA4A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Slack Variable</a:t>
            </a:r>
          </a:p>
        </p:txBody>
      </p:sp>
      <p:sp>
        <p:nvSpPr>
          <p:cNvPr id="3" name="Content Placeholder 2">
            <a:extLst>
              <a:ext uri="{FF2B5EF4-FFF2-40B4-BE49-F238E27FC236}">
                <a16:creationId xmlns:a16="http://schemas.microsoft.com/office/drawing/2014/main" id="{1C1F496A-C609-9F0C-E6D4-8BF9F1D8DF6B}"/>
              </a:ext>
            </a:extLst>
          </p:cNvPr>
          <p:cNvSpPr>
            <a:spLocks noGrp="1"/>
          </p:cNvSpPr>
          <p:nvPr>
            <p:ph idx="1"/>
          </p:nvPr>
        </p:nvSpPr>
        <p:spPr/>
        <p:txBody>
          <a:bodyPr/>
          <a:lstStyle/>
          <a:p>
            <a:pPr algn="just"/>
            <a:r>
              <a:rPr lang="en-US" i="0" dirty="0">
                <a:solidFill>
                  <a:srgbClr val="202124"/>
                </a:solidFill>
                <a:effectLst/>
                <a:latin typeface="Times New Roman" panose="02020603050405020304" pitchFamily="18" charset="0"/>
                <a:cs typeface="Times New Roman" panose="02020603050405020304" pitchFamily="18" charset="0"/>
              </a:rPr>
              <a:t>Slack variables are additional variables that are introduced into the linear constraints of a linear program to transform them from inequality constraints to equality constraints. </a:t>
            </a: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If the model is in standard form, the slack variables will always have a +1 coefficient.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35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5CAA-0C01-B05D-5BEE-0835A5CD2F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BC18AF-A464-4D8B-39AA-32AEAE7869A3}"/>
              </a:ext>
            </a:extLst>
          </p:cNvPr>
          <p:cNvSpPr>
            <a:spLocks noGrp="1"/>
          </p:cNvSpPr>
          <p:nvPr>
            <p:ph idx="1"/>
          </p:nvPr>
        </p:nvSpPr>
        <p:spPr/>
        <p:txBody>
          <a:bodyPr/>
          <a:lstStyle/>
          <a:p>
            <a:pPr marL="0" indent="0">
              <a:buNone/>
            </a:pPr>
            <a:r>
              <a:rPr lang="en-US" dirty="0"/>
              <a:t>		Max Z = 80X</a:t>
            </a:r>
            <a:r>
              <a:rPr lang="en-US" baseline="-25000" dirty="0"/>
              <a:t>1</a:t>
            </a:r>
            <a:r>
              <a:rPr lang="en-US" dirty="0"/>
              <a:t>+55X</a:t>
            </a:r>
            <a:r>
              <a:rPr lang="en-US" baseline="-25000" dirty="0"/>
              <a:t>2</a:t>
            </a:r>
          </a:p>
          <a:p>
            <a:pPr marL="0" indent="0">
              <a:buNone/>
            </a:pPr>
            <a:endParaRPr lang="en-US" dirty="0"/>
          </a:p>
          <a:p>
            <a:pPr marL="0" indent="0">
              <a:buNone/>
            </a:pPr>
            <a:r>
              <a:rPr lang="en-US" dirty="0"/>
              <a:t>		4x</a:t>
            </a:r>
            <a:r>
              <a:rPr lang="en-US" baseline="-25000" dirty="0"/>
              <a:t>1</a:t>
            </a:r>
            <a:r>
              <a:rPr lang="en-US" dirty="0"/>
              <a:t>+2x</a:t>
            </a:r>
            <a:r>
              <a:rPr lang="en-US" baseline="-25000" dirty="0"/>
              <a:t>2</a:t>
            </a:r>
            <a:r>
              <a:rPr lang="en-US" dirty="0"/>
              <a:t>&lt;= 40</a:t>
            </a:r>
          </a:p>
          <a:p>
            <a:pPr marL="0" indent="0">
              <a:buNone/>
            </a:pPr>
            <a:r>
              <a:rPr lang="en-US" dirty="0"/>
              <a:t>		2x</a:t>
            </a:r>
            <a:r>
              <a:rPr lang="en-US" baseline="-25000" dirty="0"/>
              <a:t>1</a:t>
            </a:r>
            <a:r>
              <a:rPr lang="en-US" dirty="0"/>
              <a:t>+4x</a:t>
            </a:r>
            <a:r>
              <a:rPr lang="en-US" baseline="-25000" dirty="0"/>
              <a:t>2</a:t>
            </a:r>
            <a:r>
              <a:rPr lang="en-US" dirty="0"/>
              <a:t>&lt;=32</a:t>
            </a:r>
          </a:p>
          <a:p>
            <a:pPr marL="0" indent="0">
              <a:buNone/>
            </a:pPr>
            <a:r>
              <a:rPr lang="en-US" dirty="0"/>
              <a:t>		and x</a:t>
            </a:r>
            <a:r>
              <a:rPr lang="en-US" baseline="-25000" dirty="0"/>
              <a:t>1</a:t>
            </a:r>
            <a:r>
              <a:rPr lang="en-US" dirty="0"/>
              <a:t>, x</a:t>
            </a:r>
            <a:r>
              <a:rPr lang="en-US" baseline="-25000" dirty="0"/>
              <a:t>2</a:t>
            </a:r>
            <a:r>
              <a:rPr lang="en-US" dirty="0"/>
              <a:t> &gt;=0</a:t>
            </a:r>
          </a:p>
          <a:p>
            <a:endParaRPr lang="en-IN" dirty="0"/>
          </a:p>
        </p:txBody>
      </p:sp>
    </p:spTree>
    <p:extLst>
      <p:ext uri="{BB962C8B-B14F-4D97-AF65-F5344CB8AC3E}">
        <p14:creationId xmlns:p14="http://schemas.microsoft.com/office/powerpoint/2010/main" val="98731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5CBB-F0E5-B968-05D8-2B8F3D42E7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C05AB-4D14-7102-C515-D39679DC18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1553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9210-1C95-1E51-EFFD-00B48EAFBF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9A884-C62C-7DFC-4F15-1808A2A423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712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3FD28C-D26C-4C22-8DE8-6F981CDF27DD}"/>
              </a:ext>
            </a:extLst>
          </p:cNvPr>
          <p:cNvPicPr>
            <a:picLocks noChangeAspect="1"/>
          </p:cNvPicPr>
          <p:nvPr/>
        </p:nvPicPr>
        <p:blipFill>
          <a:blip r:embed="rId2"/>
          <a:stretch>
            <a:fillRect/>
          </a:stretch>
        </p:blipFill>
        <p:spPr>
          <a:xfrm>
            <a:off x="-1" y="0"/>
            <a:ext cx="8750595" cy="3694374"/>
          </a:xfrm>
          <a:prstGeom prst="rect">
            <a:avLst/>
          </a:prstGeom>
        </p:spPr>
      </p:pic>
    </p:spTree>
    <p:extLst>
      <p:ext uri="{BB962C8B-B14F-4D97-AF65-F5344CB8AC3E}">
        <p14:creationId xmlns:p14="http://schemas.microsoft.com/office/powerpoint/2010/main" val="50590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91BB90-2315-4583-A646-8594ABC361B8}"/>
              </a:ext>
            </a:extLst>
          </p:cNvPr>
          <p:cNvPicPr>
            <a:picLocks noChangeAspect="1"/>
          </p:cNvPicPr>
          <p:nvPr/>
        </p:nvPicPr>
        <p:blipFill>
          <a:blip r:embed="rId2"/>
          <a:stretch>
            <a:fillRect/>
          </a:stretch>
        </p:blipFill>
        <p:spPr>
          <a:xfrm>
            <a:off x="-1" y="0"/>
            <a:ext cx="7065201" cy="6092456"/>
          </a:xfrm>
          <a:prstGeom prst="rect">
            <a:avLst/>
          </a:prstGeom>
        </p:spPr>
      </p:pic>
    </p:spTree>
    <p:extLst>
      <p:ext uri="{BB962C8B-B14F-4D97-AF65-F5344CB8AC3E}">
        <p14:creationId xmlns:p14="http://schemas.microsoft.com/office/powerpoint/2010/main" val="257601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309</Words>
  <Application>Microsoft Office PowerPoint</Application>
  <PresentationFormat>Widescreen</PresentationFormat>
  <Paragraphs>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Poppins</vt:lpstr>
      <vt:lpstr>Times New Roman</vt:lpstr>
      <vt:lpstr>Office Theme</vt:lpstr>
      <vt:lpstr>SIMPLEX METHOD</vt:lpstr>
      <vt:lpstr>What Does Simplex Method Mean </vt:lpstr>
      <vt:lpstr>PowerPoint Presentation</vt:lpstr>
      <vt:lpstr>Slack Variable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METHOD</dc:title>
  <dc:creator>Dr. Somya Ranjan Sahoo</dc:creator>
  <cp:lastModifiedBy>Dr. Somya Ranjan Sahoo</cp:lastModifiedBy>
  <cp:revision>11</cp:revision>
  <dcterms:created xsi:type="dcterms:W3CDTF">2021-12-08T03:24:11Z</dcterms:created>
  <dcterms:modified xsi:type="dcterms:W3CDTF">2022-11-16T16:45:29Z</dcterms:modified>
</cp:coreProperties>
</file>