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4"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6" r:id="rId44"/>
    <p:sldId id="307" r:id="rId45"/>
    <p:sldId id="298" r:id="rId46"/>
    <p:sldId id="299" r:id="rId47"/>
    <p:sldId id="300" r:id="rId48"/>
    <p:sldId id="301" r:id="rId49"/>
    <p:sldId id="302" r:id="rId50"/>
    <p:sldId id="303" r:id="rId51"/>
    <p:sldId id="308" r:id="rId52"/>
    <p:sldId id="309" r:id="rId53"/>
    <p:sldId id="304" r:id="rId54"/>
    <p:sldId id="310" r:id="rId55"/>
    <p:sldId id="317" r:id="rId56"/>
    <p:sldId id="311" r:id="rId57"/>
    <p:sldId id="316" r:id="rId58"/>
    <p:sldId id="315" r:id="rId59"/>
    <p:sldId id="313" r:id="rId60"/>
    <p:sldId id="318" r:id="rId61"/>
    <p:sldId id="320" r:id="rId62"/>
    <p:sldId id="321" r:id="rId63"/>
    <p:sldId id="314" r:id="rId64"/>
    <p:sldId id="319" r:id="rId65"/>
    <p:sldId id="322" r:id="rId66"/>
    <p:sldId id="323" r:id="rId67"/>
    <p:sldId id="324" r:id="rId68"/>
    <p:sldId id="325" r:id="rId69"/>
    <p:sldId id="326"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1191" r:id="rId111"/>
    <p:sldId id="1033" r:id="rId112"/>
    <p:sldId id="368" r:id="rId113"/>
    <p:sldId id="1192" r:id="rId114"/>
    <p:sldId id="1193" r:id="rId115"/>
    <p:sldId id="1194" r:id="rId116"/>
    <p:sldId id="1195" r:id="rId117"/>
    <p:sldId id="1196" r:id="rId118"/>
    <p:sldId id="1197" r:id="rId119"/>
    <p:sldId id="1198" r:id="rId120"/>
    <p:sldId id="1199" r:id="rId121"/>
    <p:sldId id="1200" r:id="rId122"/>
    <p:sldId id="1201" r:id="rId123"/>
    <p:sldId id="1202" r:id="rId124"/>
    <p:sldId id="1203" r:id="rId125"/>
    <p:sldId id="1204" r:id="rId126"/>
    <p:sldId id="1205" r:id="rId127"/>
    <p:sldId id="1206" r:id="rId128"/>
    <p:sldId id="1207" r:id="rId129"/>
    <p:sldId id="1208" r:id="rId130"/>
    <p:sldId id="1209" r:id="rId131"/>
    <p:sldId id="1210" r:id="rId132"/>
    <p:sldId id="1211" r:id="rId133"/>
    <p:sldId id="1212" r:id="rId134"/>
    <p:sldId id="1213" r:id="rId135"/>
    <p:sldId id="1214" r:id="rId136"/>
    <p:sldId id="1215" r:id="rId137"/>
    <p:sldId id="1216" r:id="rId138"/>
    <p:sldId id="1217" r:id="rId139"/>
    <p:sldId id="1218" r:id="rId140"/>
    <p:sldId id="1219" r:id="rId141"/>
    <p:sldId id="1220" r:id="rId142"/>
    <p:sldId id="1221" r:id="rId143"/>
    <p:sldId id="1222" r:id="rId144"/>
    <p:sldId id="1223" r:id="rId145"/>
    <p:sldId id="1226" r:id="rId146"/>
    <p:sldId id="1225" r:id="rId147"/>
    <p:sldId id="1227" r:id="rId148"/>
    <p:sldId id="1224"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FBBBB-6BB4-413C-BE72-A720CF934588}" type="datetimeFigureOut">
              <a:rPr lang="en-IN" smtClean="0"/>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5ABDA-3A5B-4FD0-887A-AC2D836549A4}" type="slidenum">
              <a:rPr lang="en-IN" smtClean="0"/>
              <a:t>‹#›</a:t>
            </a:fld>
            <a:endParaRPr lang="en-IN"/>
          </a:p>
        </p:txBody>
      </p:sp>
    </p:spTree>
    <p:extLst>
      <p:ext uri="{BB962C8B-B14F-4D97-AF65-F5344CB8AC3E}">
        <p14:creationId xmlns:p14="http://schemas.microsoft.com/office/powerpoint/2010/main" val="18892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032F4A6-B054-4B26-CCC5-7B8A73B16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C9C0C27E-457B-44C4-8128-57C2364D237E}"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DB3E339B-23B4-86C8-6526-6DDD39AACDF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CDB1DCE-9CCF-445D-BC55-7B9BE9751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F2CB7D8-B63F-543F-20F4-2192715A7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769897B6-C26C-44FA-9FAA-E68A0F432DA4}"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96259" name="Rectangle 2">
            <a:extLst>
              <a:ext uri="{FF2B5EF4-FFF2-40B4-BE49-F238E27FC236}">
                <a16:creationId xmlns:a16="http://schemas.microsoft.com/office/drawing/2014/main" id="{5BD92CAD-B4D7-8DFC-CCFC-9443F35DEAE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62154697-C303-5A7A-223D-7E4C4A8AE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032F4A6-B054-4B26-CCC5-7B8A73B16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C9C0C27E-457B-44C4-8128-57C2364D237E}" type="slidenum">
              <a:rPr lang="en-US" altLang="en-US" sz="1200">
                <a:latin typeface="Times New Roman" panose="02020603050405020304" pitchFamily="18" charset="0"/>
              </a:rPr>
              <a:pPr/>
              <a:t>135</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DB3E339B-23B4-86C8-6526-6DDD39AACDF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CDB1DCE-9CCF-445D-BC55-7B9BE9751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1264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52BF-5523-03C2-0849-344AAABB1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F57CA-095C-74C7-9C9B-8C5D66C5F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D8A1C2-AC0A-151F-BD77-EBBFB2C6B197}"/>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0077E3C2-1223-B991-2AE1-4E818A75E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0C922-5E26-A134-A706-3D1415B01EC6}"/>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189476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FBB1-D7F9-486C-2C91-700D8DF892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3EF548-3656-2CFF-3303-2C0B9F260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CA9A9-F012-C8D7-0168-F5EE43B12092}"/>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0EE38E5D-8EE4-AE05-4317-7AFA98AF1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A772D-BA05-A73E-A49D-E81A74DD0775}"/>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273593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3262B-6607-CA29-767A-34D5FC31C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81B54-0C59-DD32-0D50-522DD25D69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B160E-0DF0-B06D-9C68-230F7C56CB46}"/>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747F4C35-D2D9-7D41-FF20-9A7538160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95486-4D73-7C7E-FB9C-2339B5E38B67}"/>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263579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095A-E63D-8A8A-21D2-CE617FD3F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8D8-0093-2A57-D0EC-19BE0094F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38475-68B1-5F04-B420-B28DC6DE7A57}"/>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BEDF48EA-E2A1-2CC4-6291-305CC807D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04E53-1C65-FE66-FD26-EA027CC1F44F}"/>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288373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4A7-9481-7FBC-7AEA-033B85899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44CCEB-A280-BE2E-F0F0-E8554C8CE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AB463-341D-B411-3815-13CD8C7E770A}"/>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54452BA4-8BA5-B4AE-ECB0-77A992A03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5A7AA-2F7E-EA2D-C0F8-053C8FBD7545}"/>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250202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7E38-1FDF-1DC1-A6E7-98003E215A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0D152-C1B7-40D3-DA4E-749AC1EF6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D0FAE8-C106-2F8C-E9AE-3BCE07AE0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CAA29A-47B3-9C1A-6B43-695E8016F117}"/>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6" name="Footer Placeholder 5">
            <a:extLst>
              <a:ext uri="{FF2B5EF4-FFF2-40B4-BE49-F238E27FC236}">
                <a16:creationId xmlns:a16="http://schemas.microsoft.com/office/drawing/2014/main" id="{71CD6E6D-7974-3458-1089-7919E111B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4EC3E-5A16-2BFE-844E-D42C308D130F}"/>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339801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4BD4-A6B3-1F40-FF8C-D9FE0E4C76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F6572-3BEA-F499-602E-CA449E566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83D88F-E1A9-C7AF-D13B-187C27B59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3731C7-7382-F31F-90EC-BDA16D10D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4B82B-9815-8525-D5CB-0ED772DA0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350620-C57D-3257-C084-51815586ABB2}"/>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8" name="Footer Placeholder 7">
            <a:extLst>
              <a:ext uri="{FF2B5EF4-FFF2-40B4-BE49-F238E27FC236}">
                <a16:creationId xmlns:a16="http://schemas.microsoft.com/office/drawing/2014/main" id="{61F1BE47-96EA-263C-DDDC-00E2A55D9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BBA665-68C7-94B6-382C-1824E71DDB6E}"/>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156531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1B66-BB42-CD4F-EC31-6F458F5608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557282-6735-D321-E1C8-6A611DBFA4AE}"/>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4" name="Footer Placeholder 3">
            <a:extLst>
              <a:ext uri="{FF2B5EF4-FFF2-40B4-BE49-F238E27FC236}">
                <a16:creationId xmlns:a16="http://schemas.microsoft.com/office/drawing/2014/main" id="{FDA9E2DC-7ADA-DA36-66F0-A5EFECB72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27DC0E-0C07-3748-D712-5759C133BE0C}"/>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338812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5DE60-9EA4-FFAE-F68F-EEAC4997D647}"/>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3" name="Footer Placeholder 2">
            <a:extLst>
              <a:ext uri="{FF2B5EF4-FFF2-40B4-BE49-F238E27FC236}">
                <a16:creationId xmlns:a16="http://schemas.microsoft.com/office/drawing/2014/main" id="{E4AA170E-87A6-2A78-B671-7CB06D9D57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E2916E-BC85-787B-1179-D06904C742B5}"/>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421727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8CCE-2C38-D5B8-CC89-99B5B078B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322E9F-D254-E2C5-F077-2FD62BF06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CED1D1-D705-E1C1-D787-BE0F2AD54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945B1-9075-313A-7DE4-D70882C53553}"/>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6" name="Footer Placeholder 5">
            <a:extLst>
              <a:ext uri="{FF2B5EF4-FFF2-40B4-BE49-F238E27FC236}">
                <a16:creationId xmlns:a16="http://schemas.microsoft.com/office/drawing/2014/main" id="{B1394920-4D0D-7237-58CF-81678D91F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DB826-4992-BABA-80F3-C013D816A3C3}"/>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165759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502C-301C-71FE-6C7D-FCCBA86D8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10F7DA-F7A3-FB69-21F2-CA2455B5F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F33635-B742-BA72-A98B-EBB06C7B4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02826-55BC-BC05-2B8C-1F8AFF0EE683}"/>
              </a:ext>
            </a:extLst>
          </p:cNvPr>
          <p:cNvSpPr>
            <a:spLocks noGrp="1"/>
          </p:cNvSpPr>
          <p:nvPr>
            <p:ph type="dt" sz="half" idx="10"/>
          </p:nvPr>
        </p:nvSpPr>
        <p:spPr/>
        <p:txBody>
          <a:bodyPr/>
          <a:lstStyle/>
          <a:p>
            <a:fld id="{B5872214-4BAA-46FC-AF7C-FA94828EA275}" type="datetimeFigureOut">
              <a:rPr lang="en-IN" smtClean="0"/>
              <a:t>08-10-2022</a:t>
            </a:fld>
            <a:endParaRPr lang="en-IN"/>
          </a:p>
        </p:txBody>
      </p:sp>
      <p:sp>
        <p:nvSpPr>
          <p:cNvPr id="6" name="Footer Placeholder 5">
            <a:extLst>
              <a:ext uri="{FF2B5EF4-FFF2-40B4-BE49-F238E27FC236}">
                <a16:creationId xmlns:a16="http://schemas.microsoft.com/office/drawing/2014/main" id="{BFDC5ABE-8D63-E640-E009-31DDB7386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1A566-3AFD-D6DE-F7E9-8BD480432507}"/>
              </a:ext>
            </a:extLst>
          </p:cNvPr>
          <p:cNvSpPr>
            <a:spLocks noGrp="1"/>
          </p:cNvSpPr>
          <p:nvPr>
            <p:ph type="sldNum" sz="quarter" idx="12"/>
          </p:nvPr>
        </p:nvSpPr>
        <p:spPr/>
        <p:txBody>
          <a:bodyPr/>
          <a:lstStyle/>
          <a:p>
            <a:fld id="{B5D5D216-7AE6-4437-8F29-B73E7DB98763}" type="slidenum">
              <a:rPr lang="en-IN" smtClean="0"/>
              <a:t>‹#›</a:t>
            </a:fld>
            <a:endParaRPr lang="en-IN"/>
          </a:p>
        </p:txBody>
      </p:sp>
    </p:spTree>
    <p:extLst>
      <p:ext uri="{BB962C8B-B14F-4D97-AF65-F5344CB8AC3E}">
        <p14:creationId xmlns:p14="http://schemas.microsoft.com/office/powerpoint/2010/main" val="12860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AD178-B0EB-50F5-3B74-1A576D172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88EDD-FD96-0DFB-723C-5A0B7C4A1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689FA-56B1-7571-EA26-F24B3C4D0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72214-4BAA-46FC-AF7C-FA94828EA275}" type="datetimeFigureOut">
              <a:rPr lang="en-IN" smtClean="0"/>
              <a:t>08-10-2022</a:t>
            </a:fld>
            <a:endParaRPr lang="en-IN"/>
          </a:p>
        </p:txBody>
      </p:sp>
      <p:sp>
        <p:nvSpPr>
          <p:cNvPr id="5" name="Footer Placeholder 4">
            <a:extLst>
              <a:ext uri="{FF2B5EF4-FFF2-40B4-BE49-F238E27FC236}">
                <a16:creationId xmlns:a16="http://schemas.microsoft.com/office/drawing/2014/main" id="{080CFC18-60B7-B09A-A8AB-8E7C7D725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B83F8A-09CD-12B8-1D78-3B9A0ED17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5D216-7AE6-4437-8F29-B73E7DB98763}" type="slidenum">
              <a:rPr lang="en-IN" smtClean="0"/>
              <a:t>‹#›</a:t>
            </a:fld>
            <a:endParaRPr lang="en-IN"/>
          </a:p>
        </p:txBody>
      </p:sp>
    </p:spTree>
    <p:extLst>
      <p:ext uri="{BB962C8B-B14F-4D97-AF65-F5344CB8AC3E}">
        <p14:creationId xmlns:p14="http://schemas.microsoft.com/office/powerpoint/2010/main" val="27711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4tutorials.com/program-to-evaluate-standard-deviation-by-passing-it-to-function-in-cpp-c-plus-plu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BE51-8E4B-81F7-722B-DB0BC0D29385}"/>
              </a:ext>
            </a:extLst>
          </p:cNvPr>
          <p:cNvSpPr>
            <a:spLocks noGrp="1"/>
          </p:cNvSpPr>
          <p:nvPr>
            <p:ph type="ctrTitle"/>
          </p:nvPr>
        </p:nvSpPr>
        <p:spPr/>
        <p:txBody>
          <a:bodyPr>
            <a:normAutofit/>
          </a:bodyPr>
          <a:lstStyle/>
          <a:p>
            <a:r>
              <a:rPr lang="en-US" sz="4800" b="1" i="0" u="none" strike="noStrike" dirty="0">
                <a:solidFill>
                  <a:srgbClr val="000000"/>
                </a:solidFill>
                <a:effectLst/>
                <a:latin typeface="Times New Roman" panose="02020603050405020304" pitchFamily="18" charset="0"/>
              </a:rPr>
              <a:t>Data Warehousing and Data Mining</a:t>
            </a:r>
            <a:endParaRPr lang="en-IN" sz="4800" dirty="0"/>
          </a:p>
        </p:txBody>
      </p:sp>
      <p:sp>
        <p:nvSpPr>
          <p:cNvPr id="3" name="Subtitle 2">
            <a:extLst>
              <a:ext uri="{FF2B5EF4-FFF2-40B4-BE49-F238E27FC236}">
                <a16:creationId xmlns:a16="http://schemas.microsoft.com/office/drawing/2014/main" id="{B0E2C5E5-4F05-207C-1356-E95071748C0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7360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AE44-0DFE-789A-E6A1-B690CE9085D7}"/>
              </a:ext>
            </a:extLst>
          </p:cNvPr>
          <p:cNvSpPr>
            <a:spLocks noGrp="1"/>
          </p:cNvSpPr>
          <p:nvPr>
            <p:ph type="title"/>
          </p:nvPr>
        </p:nvSpPr>
        <p:spPr>
          <a:xfrm>
            <a:off x="838200" y="365126"/>
            <a:ext cx="10515600" cy="966718"/>
          </a:xfrm>
        </p:spPr>
        <p:txBody>
          <a:bodyPr/>
          <a:lstStyle/>
          <a:p>
            <a:r>
              <a:rPr lang="en-US" dirty="0"/>
              <a:t>Component in Data Warehouse</a:t>
            </a:r>
            <a:endParaRPr lang="en-IN" dirty="0"/>
          </a:p>
        </p:txBody>
      </p:sp>
      <p:sp>
        <p:nvSpPr>
          <p:cNvPr id="3" name="Content Placeholder 2">
            <a:extLst>
              <a:ext uri="{FF2B5EF4-FFF2-40B4-BE49-F238E27FC236}">
                <a16:creationId xmlns:a16="http://schemas.microsoft.com/office/drawing/2014/main" id="{7A259B38-A658-95D9-E26A-67984C9106CF}"/>
              </a:ext>
            </a:extLst>
          </p:cNvPr>
          <p:cNvSpPr>
            <a:spLocks noGrp="1"/>
          </p:cNvSpPr>
          <p:nvPr>
            <p:ph idx="1"/>
          </p:nvPr>
        </p:nvSpPr>
        <p:spPr>
          <a:xfrm>
            <a:off x="838200" y="1421296"/>
            <a:ext cx="10515600" cy="4755667"/>
          </a:xfrm>
        </p:spPr>
        <p:txBody>
          <a:bodyPr/>
          <a:lstStyle/>
          <a:p>
            <a:pPr marL="514350" indent="-514350">
              <a:buFont typeface="+mj-lt"/>
              <a:buAutoNum type="arabicPeriod"/>
            </a:pPr>
            <a:r>
              <a:rPr lang="en-US" dirty="0"/>
              <a:t>Data Warehouse</a:t>
            </a:r>
          </a:p>
          <a:p>
            <a:pPr marL="514350" indent="-514350">
              <a:buFont typeface="+mj-lt"/>
              <a:buAutoNum type="arabicPeriod"/>
            </a:pPr>
            <a:r>
              <a:rPr lang="en-US" dirty="0"/>
              <a:t>Meta Data-data about data , defining DW</a:t>
            </a:r>
          </a:p>
          <a:p>
            <a:pPr marL="0" indent="0">
              <a:buNone/>
            </a:pPr>
            <a:r>
              <a:rPr lang="en-US" dirty="0"/>
              <a:t>      - Used for building and maintaining and managing DW</a:t>
            </a:r>
          </a:p>
          <a:p>
            <a:pPr marL="0" indent="0">
              <a:buNone/>
            </a:pPr>
            <a:r>
              <a:rPr lang="en-US" dirty="0"/>
              <a:t>      -Includes : Data name, definition, source of data, algorithm used for cleaning ….</a:t>
            </a:r>
          </a:p>
          <a:p>
            <a:pPr marL="0" indent="0">
              <a:buNone/>
            </a:pPr>
            <a:r>
              <a:rPr lang="en-US" dirty="0"/>
              <a:t>For Example: 103 NK78 30000</a:t>
            </a:r>
          </a:p>
          <a:p>
            <a:pPr marL="0" indent="0">
              <a:buNone/>
            </a:pPr>
            <a:r>
              <a:rPr lang="en-US" dirty="0"/>
              <a:t>Model No:103 ; NK78-Agent ID no ; Total sales-3000;</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5064325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87E3-2919-B819-66ED-645FC5B4EF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EB5A6B-AE97-6DFF-86DE-10161E5143D3}"/>
              </a:ext>
            </a:extLst>
          </p:cNvPr>
          <p:cNvSpPr>
            <a:spLocks noGrp="1"/>
          </p:cNvSpPr>
          <p:nvPr>
            <p:ph idx="1"/>
          </p:nvPr>
        </p:nvSpPr>
        <p:spPr/>
        <p:txBody>
          <a:bodyPr/>
          <a:lstStyle/>
          <a:p>
            <a:r>
              <a:rPr lang="en-US" b="1" dirty="0">
                <a:highlight>
                  <a:srgbClr val="FFFF00"/>
                </a:highlight>
              </a:rPr>
              <a:t>Incorporation of background knowledge</a:t>
            </a:r>
            <a:r>
              <a:rPr lang="en-US" dirty="0">
                <a:highlight>
                  <a:srgbClr val="FFFF00"/>
                </a:highlight>
              </a:rPr>
              <a:t> </a:t>
            </a:r>
            <a:r>
              <a:rPr lang="en-US" dirty="0"/>
              <a:t>− To guide discovery process and to express the discovered patterns, the background knowledge can be used. </a:t>
            </a:r>
          </a:p>
          <a:p>
            <a:r>
              <a:rPr lang="en-US" dirty="0"/>
              <a:t>Background knowledge may be used to express the discovered patterns not only in concise terms but at multiple levels of abstraction. </a:t>
            </a:r>
          </a:p>
          <a:p>
            <a:r>
              <a:rPr lang="en-US" b="1" dirty="0">
                <a:highlight>
                  <a:srgbClr val="FFFF00"/>
                </a:highlight>
              </a:rPr>
              <a:t>Data mining query languages and ad hoc data mining</a:t>
            </a:r>
          </a:p>
          <a:p>
            <a:pPr marL="0" indent="0">
              <a:buNone/>
            </a:pPr>
            <a:r>
              <a:rPr lang="en-US" dirty="0"/>
              <a:t>-High level query languages need to develop</a:t>
            </a:r>
          </a:p>
          <a:p>
            <a:pPr marL="0" indent="0">
              <a:buNone/>
            </a:pPr>
            <a:r>
              <a:rPr lang="en-US" dirty="0"/>
              <a:t>-Should be integrated with a DB/BW query language </a:t>
            </a:r>
            <a:endParaRPr lang="en-IN" dirty="0"/>
          </a:p>
        </p:txBody>
      </p:sp>
    </p:spTree>
    <p:extLst>
      <p:ext uri="{BB962C8B-B14F-4D97-AF65-F5344CB8AC3E}">
        <p14:creationId xmlns:p14="http://schemas.microsoft.com/office/powerpoint/2010/main" val="3797307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A097-F35F-5477-7C29-DABB031752B8}"/>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27105A6C-45CD-5816-6B04-DE751B072094}"/>
              </a:ext>
            </a:extLst>
          </p:cNvPr>
          <p:cNvSpPr>
            <a:spLocks noGrp="1"/>
          </p:cNvSpPr>
          <p:nvPr>
            <p:ph idx="1"/>
          </p:nvPr>
        </p:nvSpPr>
        <p:spPr/>
        <p:txBody>
          <a:bodyPr/>
          <a:lstStyle/>
          <a:p>
            <a:r>
              <a:rPr lang="en-US" b="1" dirty="0"/>
              <a:t>Presentation and visualization of data mining results</a:t>
            </a:r>
            <a:r>
              <a:rPr lang="en-US" dirty="0"/>
              <a:t> </a:t>
            </a:r>
          </a:p>
          <a:p>
            <a:pPr>
              <a:buFontTx/>
              <a:buChar char="-"/>
            </a:pPr>
            <a:r>
              <a:rPr lang="en-US" dirty="0"/>
              <a:t>Knowledge should be easily understood and directly </a:t>
            </a:r>
          </a:p>
          <a:p>
            <a:pPr>
              <a:buFontTx/>
              <a:buChar char="-"/>
            </a:pPr>
            <a:r>
              <a:rPr lang="en-US" dirty="0"/>
              <a:t>High level language , visual representation or other expressive forms  </a:t>
            </a:r>
          </a:p>
          <a:p>
            <a:pPr>
              <a:buFontTx/>
              <a:buChar char="-"/>
            </a:pPr>
            <a:r>
              <a:rPr lang="en-US" b="1" dirty="0"/>
              <a:t>Handling noisy or incomplete data</a:t>
            </a:r>
            <a:r>
              <a:rPr lang="en-US" dirty="0"/>
              <a:t> :</a:t>
            </a:r>
          </a:p>
          <a:p>
            <a:pPr>
              <a:buFontTx/>
              <a:buChar char="-"/>
            </a:pPr>
            <a:r>
              <a:rPr lang="en-US" dirty="0"/>
              <a:t>Require data cleaning  methods and data analysis methods that can handle noisy data .</a:t>
            </a:r>
          </a:p>
          <a:p>
            <a:pPr>
              <a:buFontTx/>
              <a:buChar char="-"/>
            </a:pPr>
            <a:r>
              <a:rPr lang="en-US" dirty="0"/>
              <a:t>If the data cleaning methods are not there then the accuracy of the discovered patterns will be poor.</a:t>
            </a:r>
            <a:endParaRPr lang="en-IN" dirty="0"/>
          </a:p>
        </p:txBody>
      </p:sp>
    </p:spTree>
    <p:extLst>
      <p:ext uri="{BB962C8B-B14F-4D97-AF65-F5344CB8AC3E}">
        <p14:creationId xmlns:p14="http://schemas.microsoft.com/office/powerpoint/2010/main" val="3664348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5B80-D790-81C0-9E84-51B4261639EE}"/>
              </a:ext>
            </a:extLst>
          </p:cNvPr>
          <p:cNvSpPr>
            <a:spLocks noGrp="1"/>
          </p:cNvSpPr>
          <p:nvPr>
            <p:ph type="title"/>
          </p:nvPr>
        </p:nvSpPr>
        <p:spPr>
          <a:xfrm>
            <a:off x="838200" y="365125"/>
            <a:ext cx="10515600" cy="897145"/>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C5E1C0F5-98D7-2566-C214-4E9F6BBEF214}"/>
              </a:ext>
            </a:extLst>
          </p:cNvPr>
          <p:cNvSpPr>
            <a:spLocks noGrp="1"/>
          </p:cNvSpPr>
          <p:nvPr>
            <p:ph idx="1"/>
          </p:nvPr>
        </p:nvSpPr>
        <p:spPr>
          <a:xfrm>
            <a:off x="838200" y="1262270"/>
            <a:ext cx="10515600" cy="4914693"/>
          </a:xfrm>
        </p:spPr>
        <p:txBody>
          <a:bodyPr/>
          <a:lstStyle/>
          <a:p>
            <a:r>
              <a:rPr lang="en-IN" b="1" dirty="0">
                <a:solidFill>
                  <a:srgbClr val="FF0000"/>
                </a:solidFill>
              </a:rPr>
              <a:t>Performance Issues:</a:t>
            </a:r>
          </a:p>
          <a:p>
            <a:pPr marL="0" indent="0">
              <a:buNone/>
            </a:pPr>
            <a:r>
              <a:rPr lang="en-IN" b="1" dirty="0">
                <a:solidFill>
                  <a:srgbClr val="FF0000"/>
                </a:solidFill>
              </a:rPr>
              <a:t>-</a:t>
            </a:r>
            <a:r>
              <a:rPr lang="en-US" b="1" dirty="0"/>
              <a:t>Efficiency and scalability of data mining algorithms</a:t>
            </a:r>
            <a:r>
              <a:rPr lang="en-US" dirty="0"/>
              <a:t> </a:t>
            </a:r>
            <a:endParaRPr lang="en-IN" b="1" dirty="0">
              <a:solidFill>
                <a:srgbClr val="FF0000"/>
              </a:solidFill>
            </a:endParaRPr>
          </a:p>
          <a:p>
            <a:r>
              <a:rPr lang="en-IN" dirty="0"/>
              <a:t>Huge amount of data</a:t>
            </a:r>
          </a:p>
          <a:p>
            <a:r>
              <a:rPr lang="en-IN" dirty="0"/>
              <a:t>Running time must be predictable and acceptable </a:t>
            </a:r>
          </a:p>
          <a:p>
            <a:r>
              <a:rPr lang="en-US" b="1" dirty="0"/>
              <a:t>Parallel, distributed, and incremental mining algorithms</a:t>
            </a:r>
            <a:r>
              <a:rPr lang="en-IN" b="1" dirty="0"/>
              <a:t> </a:t>
            </a:r>
          </a:p>
          <a:p>
            <a:pPr marL="0" indent="0">
              <a:buNone/>
            </a:pPr>
            <a:r>
              <a:rPr lang="en-IN" b="1" dirty="0"/>
              <a:t>-</a:t>
            </a:r>
            <a:r>
              <a:rPr lang="en-IN" dirty="0"/>
              <a:t>Divide data into partitions and proceed in  parallel</a:t>
            </a:r>
          </a:p>
          <a:p>
            <a:pPr marL="0" indent="0">
              <a:buNone/>
            </a:pPr>
            <a:endParaRPr lang="en-IN" dirty="0"/>
          </a:p>
        </p:txBody>
      </p:sp>
    </p:spTree>
    <p:extLst>
      <p:ext uri="{BB962C8B-B14F-4D97-AF65-F5344CB8AC3E}">
        <p14:creationId xmlns:p14="http://schemas.microsoft.com/office/powerpoint/2010/main" val="42427551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E965-CD12-15E3-3496-4467705A71AA}"/>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D4E5D721-7F52-FD40-4C0F-5154EA59D68D}"/>
              </a:ext>
            </a:extLst>
          </p:cNvPr>
          <p:cNvSpPr>
            <a:spLocks noGrp="1"/>
          </p:cNvSpPr>
          <p:nvPr>
            <p:ph idx="1"/>
          </p:nvPr>
        </p:nvSpPr>
        <p:spPr/>
        <p:txBody>
          <a:bodyPr>
            <a:normAutofit fontScale="92500"/>
          </a:bodyPr>
          <a:lstStyle/>
          <a:p>
            <a:r>
              <a:rPr lang="en-IN" b="1" dirty="0"/>
              <a:t>Diverse Data Types Issues</a:t>
            </a:r>
          </a:p>
          <a:p>
            <a:pPr marL="0" indent="0">
              <a:buNone/>
            </a:pPr>
            <a:r>
              <a:rPr lang="en-US" b="1" dirty="0"/>
              <a:t>Handling of relational and complex types of data</a:t>
            </a:r>
            <a:r>
              <a:rPr lang="en-IN" dirty="0"/>
              <a:t>-</a:t>
            </a:r>
          </a:p>
          <a:p>
            <a:pPr marL="0" indent="0">
              <a:buNone/>
            </a:pPr>
            <a:r>
              <a:rPr lang="en-IN" dirty="0"/>
              <a:t>T</a:t>
            </a:r>
            <a:r>
              <a:rPr lang="en-US" dirty="0"/>
              <a:t>he database may contain complex data objects, multimedia data objects, spatial data, temporal data etc. It is not possible for one system to mine all these kind of data.</a:t>
            </a:r>
          </a:p>
          <a:p>
            <a:pPr marL="0" indent="0">
              <a:buNone/>
            </a:pPr>
            <a:r>
              <a:rPr lang="en-US" b="1" dirty="0"/>
              <a:t>Mining information from heterogeneous databases and global information systems</a:t>
            </a:r>
            <a:endParaRPr lang="en-US" dirty="0"/>
          </a:p>
          <a:p>
            <a:pPr marL="0" indent="0">
              <a:buNone/>
            </a:pPr>
            <a:r>
              <a:rPr lang="en-US" dirty="0"/>
              <a:t>The data is available at different data sources on LAN or WAN. These data source may be structured, semi structured or unstructured. Therefore mining the knowledge from them adds challenges to data mining.</a:t>
            </a:r>
            <a:endParaRPr lang="en-IN" dirty="0"/>
          </a:p>
        </p:txBody>
      </p:sp>
    </p:spTree>
    <p:extLst>
      <p:ext uri="{BB962C8B-B14F-4D97-AF65-F5344CB8AC3E}">
        <p14:creationId xmlns:p14="http://schemas.microsoft.com/office/powerpoint/2010/main" val="42778565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86C6-86A6-52D6-F203-563CF5BE8914}"/>
              </a:ext>
            </a:extLst>
          </p:cNvPr>
          <p:cNvSpPr>
            <a:spLocks noGrp="1"/>
          </p:cNvSpPr>
          <p:nvPr>
            <p:ph type="title"/>
          </p:nvPr>
        </p:nvSpPr>
        <p:spPr/>
        <p:txBody>
          <a:bodyPr/>
          <a:lstStyle/>
          <a:p>
            <a:r>
              <a:rPr lang="en-US" dirty="0"/>
              <a:t>Module -3 </a:t>
            </a:r>
            <a:r>
              <a:rPr lang="en-IN" sz="3600" kern="150" dirty="0">
                <a:effectLst/>
                <a:latin typeface="Times New Roman" panose="02020603050405020304" pitchFamily="18" charset="0"/>
                <a:ea typeface="Calibri" panose="020F0502020204030204" pitchFamily="34" charset="0"/>
              </a:rPr>
              <a:t>Frequent Pattern Mining</a:t>
            </a:r>
            <a:endParaRPr lang="en-IN" sz="3600" dirty="0"/>
          </a:p>
        </p:txBody>
      </p:sp>
      <p:sp>
        <p:nvSpPr>
          <p:cNvPr id="3" name="Content Placeholder 2">
            <a:extLst>
              <a:ext uri="{FF2B5EF4-FFF2-40B4-BE49-F238E27FC236}">
                <a16:creationId xmlns:a16="http://schemas.microsoft.com/office/drawing/2014/main" id="{5C2F1E2E-E423-C3BD-D331-E7F869BB6B57}"/>
              </a:ext>
            </a:extLst>
          </p:cNvPr>
          <p:cNvSpPr>
            <a:spLocks noGrp="1"/>
          </p:cNvSpPr>
          <p:nvPr>
            <p:ph idx="1"/>
          </p:nvPr>
        </p:nvSpPr>
        <p:spPr/>
        <p:txBody>
          <a:bodyPr>
            <a:normAutofit/>
          </a:bodyPr>
          <a:lstStyle/>
          <a:p>
            <a:r>
              <a:rPr lang="en-IN" dirty="0">
                <a:solidFill>
                  <a:srgbClr val="FF0000"/>
                </a:solidFill>
              </a:rPr>
              <a:t>Frequent Pattern:</a:t>
            </a:r>
          </a:p>
          <a:p>
            <a:pPr marL="0" indent="0">
              <a:buNone/>
            </a:pPr>
            <a:r>
              <a:rPr lang="en-IN" dirty="0"/>
              <a:t>-A pattern( a set of items, sub sequences, substructure… that occurs frequently in a data sets.</a:t>
            </a:r>
          </a:p>
          <a:p>
            <a:pPr marL="0" indent="0">
              <a:buNone/>
            </a:pPr>
            <a:r>
              <a:rPr lang="en-IN" dirty="0">
                <a:solidFill>
                  <a:srgbClr val="FF0000"/>
                </a:solidFill>
              </a:rPr>
              <a:t>Motivation:</a:t>
            </a:r>
          </a:p>
          <a:p>
            <a:pPr marL="0" indent="0">
              <a:buNone/>
            </a:pPr>
            <a:r>
              <a:rPr lang="en-IN" dirty="0"/>
              <a:t>What products wear often purchased together ?</a:t>
            </a:r>
          </a:p>
          <a:p>
            <a:pPr marL="0" indent="0">
              <a:buNone/>
            </a:pPr>
            <a:r>
              <a:rPr lang="en-IN" dirty="0"/>
              <a:t>What are subsequent purchases after buying a PC?</a:t>
            </a:r>
          </a:p>
          <a:p>
            <a:pPr marL="0" indent="0">
              <a:buNone/>
            </a:pPr>
            <a:r>
              <a:rPr lang="en-IN" dirty="0"/>
              <a:t>What kind of DNA are sensitive to this new drug?</a:t>
            </a:r>
          </a:p>
        </p:txBody>
      </p:sp>
    </p:spTree>
    <p:extLst>
      <p:ext uri="{BB962C8B-B14F-4D97-AF65-F5344CB8AC3E}">
        <p14:creationId xmlns:p14="http://schemas.microsoft.com/office/powerpoint/2010/main" val="9573312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2F17-1C54-3554-8282-CDC0F65DB62F}"/>
              </a:ext>
            </a:extLst>
          </p:cNvPr>
          <p:cNvSpPr>
            <a:spLocks noGrp="1"/>
          </p:cNvSpPr>
          <p:nvPr>
            <p:ph type="title"/>
          </p:nvPr>
        </p:nvSpPr>
        <p:spPr>
          <a:xfrm>
            <a:off x="838200" y="365126"/>
            <a:ext cx="10515600" cy="698362"/>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A044BEDC-30C9-3EB8-3568-435BCFD6B927}"/>
              </a:ext>
            </a:extLst>
          </p:cNvPr>
          <p:cNvSpPr>
            <a:spLocks noGrp="1"/>
          </p:cNvSpPr>
          <p:nvPr>
            <p:ph idx="1"/>
          </p:nvPr>
        </p:nvSpPr>
        <p:spPr>
          <a:xfrm>
            <a:off x="838200" y="1063488"/>
            <a:ext cx="10515600" cy="4351338"/>
          </a:xfrm>
        </p:spPr>
        <p:txBody>
          <a:bodyPr/>
          <a:lstStyle/>
          <a:p>
            <a:r>
              <a:rPr lang="en-IN" dirty="0">
                <a:solidFill>
                  <a:srgbClr val="FF0000"/>
                </a:solidFill>
              </a:rPr>
              <a:t>Market Basket Analysis :</a:t>
            </a:r>
          </a:p>
          <a:p>
            <a:pPr marL="0" indent="0">
              <a:buNone/>
            </a:pPr>
            <a:r>
              <a:rPr lang="en-IN" dirty="0">
                <a:solidFill>
                  <a:srgbClr val="FF0000"/>
                </a:solidFill>
              </a:rPr>
              <a:t>-</a:t>
            </a:r>
            <a:r>
              <a:rPr lang="en-IN" dirty="0"/>
              <a:t>Process of analysing customer buying habits by finding the association between different items.</a:t>
            </a:r>
          </a:p>
          <a:p>
            <a:pPr marL="0" indent="0">
              <a:buNone/>
            </a:pPr>
            <a:r>
              <a:rPr lang="en-IN" dirty="0"/>
              <a:t>-useful for seller </a:t>
            </a:r>
          </a:p>
          <a:p>
            <a:pPr>
              <a:buFontTx/>
              <a:buChar char="-"/>
            </a:pPr>
            <a:r>
              <a:rPr lang="en-IN" dirty="0"/>
              <a:t>Placing them together</a:t>
            </a:r>
          </a:p>
          <a:p>
            <a:pPr>
              <a:buFontTx/>
              <a:buChar char="-"/>
            </a:pPr>
            <a:r>
              <a:rPr lang="en-IN" dirty="0"/>
              <a:t>Arranging item </a:t>
            </a:r>
          </a:p>
          <a:p>
            <a:pPr>
              <a:buFontTx/>
              <a:buChar char="-"/>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519075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C29E-641D-0F0E-980A-05BDF51B6B03}"/>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91DC1787-7B84-0D1D-91DA-825B648ACFB8}"/>
              </a:ext>
            </a:extLst>
          </p:cNvPr>
          <p:cNvSpPr>
            <a:spLocks noGrp="1"/>
          </p:cNvSpPr>
          <p:nvPr>
            <p:ph idx="1"/>
          </p:nvPr>
        </p:nvSpPr>
        <p:spPr>
          <a:xfrm>
            <a:off x="838200" y="1825624"/>
            <a:ext cx="10515600" cy="4823653"/>
          </a:xfrm>
        </p:spPr>
        <p:txBody>
          <a:bodyPr>
            <a:normAutofit/>
          </a:bodyPr>
          <a:lstStyle/>
          <a:p>
            <a:r>
              <a:rPr lang="en-IN" dirty="0"/>
              <a:t>Frequent pattern are represented by </a:t>
            </a:r>
            <a:r>
              <a:rPr lang="en-IN" dirty="0">
                <a:solidFill>
                  <a:srgbClr val="FF0000"/>
                </a:solidFill>
              </a:rPr>
              <a:t>Association Rules.</a:t>
            </a:r>
          </a:p>
          <a:p>
            <a:r>
              <a:rPr lang="en-IN" dirty="0" err="1">
                <a:solidFill>
                  <a:srgbClr val="FF0000"/>
                </a:solidFill>
              </a:rPr>
              <a:t>Eg</a:t>
            </a:r>
            <a:r>
              <a:rPr lang="en-IN" dirty="0">
                <a:solidFill>
                  <a:srgbClr val="FF0000"/>
                </a:solidFill>
              </a:rPr>
              <a:t>( computer and Anti- virus)</a:t>
            </a:r>
          </a:p>
          <a:p>
            <a:r>
              <a:rPr lang="en-IN" dirty="0">
                <a:solidFill>
                  <a:srgbClr val="FF0000"/>
                </a:solidFill>
              </a:rPr>
              <a:t>Computer=&gt;Antivirus software[support 2%, confidence 60%]</a:t>
            </a:r>
          </a:p>
          <a:p>
            <a:r>
              <a:rPr lang="en-IN" dirty="0"/>
              <a:t>[Among all the transaction, 2% transaction will shows that computer and antivirus are purchased together]</a:t>
            </a:r>
          </a:p>
          <a:p>
            <a:pPr marL="0" indent="0">
              <a:buNone/>
            </a:pPr>
            <a:r>
              <a:rPr lang="en-IN" dirty="0">
                <a:solidFill>
                  <a:srgbClr val="FF0000"/>
                </a:solidFill>
              </a:rPr>
              <a:t>Support:</a:t>
            </a:r>
          </a:p>
          <a:p>
            <a:pPr marL="0" indent="0">
              <a:buNone/>
            </a:pPr>
            <a:r>
              <a:rPr lang="en-IN" dirty="0">
                <a:solidFill>
                  <a:srgbClr val="FF0000"/>
                </a:solidFill>
              </a:rPr>
              <a:t>-</a:t>
            </a:r>
            <a:r>
              <a:rPr lang="en-IN" dirty="0"/>
              <a:t>Identifies how frequently a rule is applied to given dataset</a:t>
            </a:r>
          </a:p>
          <a:p>
            <a:pPr marL="0" indent="0">
              <a:buNone/>
            </a:pPr>
            <a:r>
              <a:rPr lang="en-IN" dirty="0"/>
              <a:t>-S(PUQ)= (PUQ)/N    or No of transaction involving itemset/Total of transaction</a:t>
            </a:r>
          </a:p>
          <a:p>
            <a:pPr marL="0" indent="0">
              <a:buNone/>
            </a:pPr>
            <a:r>
              <a:rPr lang="en-IN" dirty="0"/>
              <a:t>N= Total No of transaction</a:t>
            </a:r>
          </a:p>
        </p:txBody>
      </p:sp>
    </p:spTree>
    <p:extLst>
      <p:ext uri="{BB962C8B-B14F-4D97-AF65-F5344CB8AC3E}">
        <p14:creationId xmlns:p14="http://schemas.microsoft.com/office/powerpoint/2010/main" val="40633521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FFD7-AC6D-35AD-7582-3EB6B96350B3}"/>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21495171-1287-AF7F-6415-76AD3B259CBF}"/>
              </a:ext>
            </a:extLst>
          </p:cNvPr>
          <p:cNvSpPr>
            <a:spLocks noGrp="1"/>
          </p:cNvSpPr>
          <p:nvPr>
            <p:ph idx="1"/>
          </p:nvPr>
        </p:nvSpPr>
        <p:spPr/>
        <p:txBody>
          <a:bodyPr/>
          <a:lstStyle/>
          <a:p>
            <a:r>
              <a:rPr lang="en-IN" dirty="0">
                <a:solidFill>
                  <a:srgbClr val="FF0000"/>
                </a:solidFill>
              </a:rPr>
              <a:t>Confidence:</a:t>
            </a:r>
          </a:p>
          <a:p>
            <a:pPr marL="0" indent="0">
              <a:buNone/>
            </a:pPr>
            <a:r>
              <a:rPr lang="en-IN" dirty="0">
                <a:solidFill>
                  <a:srgbClr val="FF0000"/>
                </a:solidFill>
              </a:rPr>
              <a:t>-</a:t>
            </a:r>
            <a:r>
              <a:rPr lang="en-US" dirty="0"/>
              <a:t>It is the likelihood or trustworthiness of association rule.</a:t>
            </a:r>
          </a:p>
          <a:p>
            <a:pPr marL="0" indent="0">
              <a:buNone/>
            </a:pPr>
            <a:r>
              <a:rPr lang="en-US" dirty="0">
                <a:solidFill>
                  <a:srgbClr val="FF0000"/>
                </a:solidFill>
              </a:rPr>
              <a:t>-</a:t>
            </a:r>
            <a:r>
              <a:rPr lang="en-US" dirty="0"/>
              <a:t>how often our rule was valid</a:t>
            </a:r>
            <a:endParaRPr lang="en-IN" dirty="0">
              <a:solidFill>
                <a:srgbClr val="FF0000"/>
              </a:solidFill>
            </a:endParaRPr>
          </a:p>
          <a:p>
            <a:pPr marL="0" indent="0">
              <a:buNone/>
            </a:pPr>
            <a:r>
              <a:rPr lang="en-IN" dirty="0">
                <a:solidFill>
                  <a:srgbClr val="FF0000"/>
                </a:solidFill>
              </a:rPr>
              <a:t>-Defines frequent occurrence of items of Q in transactions of Q</a:t>
            </a:r>
          </a:p>
          <a:p>
            <a:pPr marL="0" indent="0">
              <a:buNone/>
            </a:pPr>
            <a:r>
              <a:rPr lang="en-IN" dirty="0">
                <a:solidFill>
                  <a:srgbClr val="FF0000"/>
                </a:solidFill>
              </a:rPr>
              <a:t>C(P=&gt;Q)= P(B/A)</a:t>
            </a:r>
          </a:p>
          <a:p>
            <a:pPr marL="0" indent="0">
              <a:buNone/>
            </a:pPr>
            <a:endParaRPr lang="en-IN" dirty="0">
              <a:solidFill>
                <a:srgbClr val="FF0000"/>
              </a:solidFill>
            </a:endParaRPr>
          </a:p>
        </p:txBody>
      </p:sp>
      <p:pic>
        <p:nvPicPr>
          <p:cNvPr id="5" name="Picture 4">
            <a:extLst>
              <a:ext uri="{FF2B5EF4-FFF2-40B4-BE49-F238E27FC236}">
                <a16:creationId xmlns:a16="http://schemas.microsoft.com/office/drawing/2014/main" id="{80169308-4642-BD53-8FEB-0C18E05A98B4}"/>
              </a:ext>
            </a:extLst>
          </p:cNvPr>
          <p:cNvPicPr>
            <a:picLocks noChangeAspect="1"/>
          </p:cNvPicPr>
          <p:nvPr/>
        </p:nvPicPr>
        <p:blipFill>
          <a:blip r:embed="rId2"/>
          <a:stretch>
            <a:fillRect/>
          </a:stretch>
        </p:blipFill>
        <p:spPr>
          <a:xfrm>
            <a:off x="1526071" y="4633498"/>
            <a:ext cx="5124450" cy="1228725"/>
          </a:xfrm>
          <a:prstGeom prst="rect">
            <a:avLst/>
          </a:prstGeom>
        </p:spPr>
      </p:pic>
    </p:spTree>
    <p:extLst>
      <p:ext uri="{BB962C8B-B14F-4D97-AF65-F5344CB8AC3E}">
        <p14:creationId xmlns:p14="http://schemas.microsoft.com/office/powerpoint/2010/main" val="7764579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E9FB-E21D-BF27-0A3F-B1A4BABCC5A6}"/>
              </a:ext>
            </a:extLst>
          </p:cNvPr>
          <p:cNvSpPr>
            <a:spLocks noGrp="1"/>
          </p:cNvSpPr>
          <p:nvPr>
            <p:ph type="title"/>
          </p:nvPr>
        </p:nvSpPr>
        <p:spPr/>
        <p:txBody>
          <a:bodyPr/>
          <a:lstStyle/>
          <a:p>
            <a:r>
              <a:rPr lang="en-IN" dirty="0"/>
              <a:t>Frequent Mining Pattern</a:t>
            </a:r>
          </a:p>
        </p:txBody>
      </p:sp>
      <p:sp>
        <p:nvSpPr>
          <p:cNvPr id="3" name="Content Placeholder 2">
            <a:extLst>
              <a:ext uri="{FF2B5EF4-FFF2-40B4-BE49-F238E27FC236}">
                <a16:creationId xmlns:a16="http://schemas.microsoft.com/office/drawing/2014/main" id="{9371826B-C4AD-2924-800D-515C806DE17A}"/>
              </a:ext>
            </a:extLst>
          </p:cNvPr>
          <p:cNvSpPr>
            <a:spLocks noGrp="1"/>
          </p:cNvSpPr>
          <p:nvPr>
            <p:ph idx="1"/>
          </p:nvPr>
        </p:nvSpPr>
        <p:spPr/>
        <p:txBody>
          <a:bodyPr/>
          <a:lstStyle/>
          <a:p>
            <a:pPr eaLnBrk="1" hangingPunct="1"/>
            <a:r>
              <a:rPr lang="en-US" altLang="en-US" sz="2400" dirty="0">
                <a:solidFill>
                  <a:srgbClr val="FF0000"/>
                </a:solidFill>
              </a:rPr>
              <a:t>Scalable mining methods: Three major approaches</a:t>
            </a:r>
          </a:p>
          <a:p>
            <a:pPr lvl="1" eaLnBrk="1" hangingPunct="1"/>
            <a:r>
              <a:rPr lang="en-US" altLang="en-US" sz="2400" dirty="0" err="1">
                <a:solidFill>
                  <a:srgbClr val="FF0000"/>
                </a:solidFill>
              </a:rPr>
              <a:t>Apriori</a:t>
            </a:r>
            <a:r>
              <a:rPr lang="en-US" altLang="en-US" sz="2400" dirty="0">
                <a:solidFill>
                  <a:srgbClr val="FF0000"/>
                </a:solidFill>
              </a:rPr>
              <a:t> (Agrawal &amp; Srikant@VLDB’94)</a:t>
            </a:r>
          </a:p>
          <a:p>
            <a:pPr lvl="1" eaLnBrk="1" hangingPunct="1"/>
            <a:r>
              <a:rPr lang="en-US" altLang="en-US" sz="2400" dirty="0">
                <a:solidFill>
                  <a:srgbClr val="FF0000"/>
                </a:solidFill>
              </a:rPr>
              <a:t>Freq. pattern growth (</a:t>
            </a:r>
            <a:r>
              <a:rPr lang="en-US" altLang="en-US" sz="2400" dirty="0" err="1">
                <a:solidFill>
                  <a:srgbClr val="FF0000"/>
                </a:solidFill>
              </a:rPr>
              <a:t>FPgrowth</a:t>
            </a:r>
            <a:r>
              <a:rPr lang="en-US" altLang="en-US" sz="2400" dirty="0">
                <a:solidFill>
                  <a:srgbClr val="FF0000"/>
                </a:solidFill>
              </a:rPr>
              <a:t>—Han, Pei &amp; Yin @SIGMOD’00)</a:t>
            </a:r>
          </a:p>
          <a:p>
            <a:pPr lvl="1" eaLnBrk="1" hangingPunct="1"/>
            <a:r>
              <a:rPr lang="en-US" altLang="en-US" sz="2400" dirty="0">
                <a:solidFill>
                  <a:srgbClr val="FF0000"/>
                </a:solidFill>
              </a:rPr>
              <a:t>Vertical data format approach (Charm—</a:t>
            </a:r>
            <a:r>
              <a:rPr lang="en-US" altLang="en-US" sz="2400" dirty="0" err="1">
                <a:solidFill>
                  <a:srgbClr val="FF0000"/>
                </a:solidFill>
              </a:rPr>
              <a:t>Zaki</a:t>
            </a:r>
            <a:r>
              <a:rPr lang="en-US" altLang="en-US" sz="2400" dirty="0">
                <a:solidFill>
                  <a:srgbClr val="FF0000"/>
                </a:solidFill>
              </a:rPr>
              <a:t> &amp; Hsiao @SDM’02)</a:t>
            </a:r>
          </a:p>
        </p:txBody>
      </p:sp>
    </p:spTree>
    <p:extLst>
      <p:ext uri="{BB962C8B-B14F-4D97-AF65-F5344CB8AC3E}">
        <p14:creationId xmlns:p14="http://schemas.microsoft.com/office/powerpoint/2010/main" val="42910552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6902-56D4-3A1C-CD0A-E88A49D807D0}"/>
              </a:ext>
            </a:extLst>
          </p:cNvPr>
          <p:cNvSpPr>
            <a:spLocks noGrp="1"/>
          </p:cNvSpPr>
          <p:nvPr>
            <p:ph type="title"/>
          </p:nvPr>
        </p:nvSpPr>
        <p:spPr>
          <a:xfrm>
            <a:off x="838200" y="365125"/>
            <a:ext cx="10515600" cy="897145"/>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FBFEFEC8-2164-EE6F-C2C7-B52661C7E876}"/>
              </a:ext>
            </a:extLst>
          </p:cNvPr>
          <p:cNvSpPr>
            <a:spLocks noGrp="1"/>
          </p:cNvSpPr>
          <p:nvPr>
            <p:ph idx="1"/>
          </p:nvPr>
        </p:nvSpPr>
        <p:spPr>
          <a:xfrm>
            <a:off x="838200" y="1262270"/>
            <a:ext cx="10515600" cy="4914693"/>
          </a:xfrm>
        </p:spPr>
        <p:txBody>
          <a:bodyPr/>
          <a:lstStyle/>
          <a:p>
            <a:pPr eaLnBrk="1" hangingPunct="1">
              <a:lnSpc>
                <a:spcPct val="120000"/>
              </a:lnSpc>
            </a:pPr>
            <a:r>
              <a:rPr lang="en-US" altLang="en-US" sz="2400" dirty="0"/>
              <a:t>Method: </a:t>
            </a:r>
          </a:p>
          <a:p>
            <a:pPr lvl="1" eaLnBrk="1" hangingPunct="1">
              <a:lnSpc>
                <a:spcPct val="120000"/>
              </a:lnSpc>
            </a:pPr>
            <a:r>
              <a:rPr lang="en-US" altLang="en-US" sz="2400" dirty="0"/>
              <a:t>Initially, scan DB once to get frequent 1-itemset</a:t>
            </a:r>
          </a:p>
          <a:p>
            <a:pPr lvl="1" eaLnBrk="1" hangingPunct="1">
              <a:lnSpc>
                <a:spcPct val="120000"/>
              </a:lnSpc>
            </a:pPr>
            <a:r>
              <a:rPr lang="en-US" altLang="en-US" sz="2400" dirty="0"/>
              <a:t>Generate length (k+1) candidate itemset from length k frequent </a:t>
            </a:r>
            <a:r>
              <a:rPr lang="en-US" altLang="en-US" sz="2400" dirty="0" err="1"/>
              <a:t>itemsets</a:t>
            </a:r>
            <a:endParaRPr lang="en-US" altLang="en-US" sz="2400" dirty="0"/>
          </a:p>
          <a:p>
            <a:pPr lvl="1" eaLnBrk="1" hangingPunct="1">
              <a:lnSpc>
                <a:spcPct val="120000"/>
              </a:lnSpc>
            </a:pPr>
            <a:r>
              <a:rPr lang="en-US" altLang="en-US" sz="2400" dirty="0"/>
              <a:t>Test the candidates against DB</a:t>
            </a:r>
          </a:p>
          <a:p>
            <a:pPr lvl="1" eaLnBrk="1" hangingPunct="1">
              <a:lnSpc>
                <a:spcPct val="120000"/>
              </a:lnSpc>
            </a:pPr>
            <a:r>
              <a:rPr lang="en-US" altLang="en-US" sz="2400" dirty="0"/>
              <a:t>Terminate when no frequent or candidate set can be generated</a:t>
            </a:r>
          </a:p>
          <a:p>
            <a:endParaRPr lang="en-IN" dirty="0"/>
          </a:p>
        </p:txBody>
      </p:sp>
    </p:spTree>
    <p:extLst>
      <p:ext uri="{BB962C8B-B14F-4D97-AF65-F5344CB8AC3E}">
        <p14:creationId xmlns:p14="http://schemas.microsoft.com/office/powerpoint/2010/main" val="341976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CC03-45ED-ACFA-FD2B-D14B757CCA3A}"/>
              </a:ext>
            </a:extLst>
          </p:cNvPr>
          <p:cNvSpPr>
            <a:spLocks noGrp="1"/>
          </p:cNvSpPr>
          <p:nvPr>
            <p:ph type="title"/>
          </p:nvPr>
        </p:nvSpPr>
        <p:spPr>
          <a:xfrm>
            <a:off x="838200" y="365125"/>
            <a:ext cx="10515600" cy="867327"/>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78813223-B5DD-6FCA-C2AB-572FDB6EF5D9}"/>
              </a:ext>
            </a:extLst>
          </p:cNvPr>
          <p:cNvSpPr>
            <a:spLocks noGrp="1"/>
          </p:cNvSpPr>
          <p:nvPr>
            <p:ph idx="1"/>
          </p:nvPr>
        </p:nvSpPr>
        <p:spPr>
          <a:xfrm>
            <a:off x="738808" y="1253331"/>
            <a:ext cx="10515600" cy="4351338"/>
          </a:xfrm>
        </p:spPr>
        <p:txBody>
          <a:bodyPr/>
          <a:lstStyle/>
          <a:p>
            <a:r>
              <a:rPr lang="en-US" dirty="0"/>
              <a:t>Technical Meta Data- contains </a:t>
            </a:r>
            <a:r>
              <a:rPr lang="en-US" dirty="0">
                <a:solidFill>
                  <a:srgbClr val="FF0000"/>
                </a:solidFill>
              </a:rPr>
              <a:t>information</a:t>
            </a:r>
            <a:r>
              <a:rPr lang="en-US" dirty="0"/>
              <a:t> about </a:t>
            </a:r>
            <a:r>
              <a:rPr lang="en-US" dirty="0">
                <a:solidFill>
                  <a:srgbClr val="FF0000"/>
                </a:solidFill>
              </a:rPr>
              <a:t>DW</a:t>
            </a:r>
          </a:p>
          <a:p>
            <a:pPr marL="0" indent="0">
              <a:buNone/>
            </a:pPr>
            <a:r>
              <a:rPr lang="en-US" dirty="0"/>
              <a:t>                                       -used by </a:t>
            </a:r>
            <a:r>
              <a:rPr lang="en-US" dirty="0">
                <a:solidFill>
                  <a:srgbClr val="FF0000"/>
                </a:solidFill>
              </a:rPr>
              <a:t>database designer and administrators </a:t>
            </a:r>
          </a:p>
          <a:p>
            <a:r>
              <a:rPr lang="en-US" dirty="0"/>
              <a:t> Business Meta Data-contains information about data ,</a:t>
            </a:r>
          </a:p>
          <a:p>
            <a:pPr marL="0" indent="0">
              <a:buNone/>
            </a:pPr>
            <a:r>
              <a:rPr lang="en-US" dirty="0"/>
              <a:t>                                      - used by end user </a:t>
            </a:r>
          </a:p>
          <a:p>
            <a:pPr marL="0" indent="0">
              <a:buNone/>
            </a:pPr>
            <a:r>
              <a:rPr lang="en-US" dirty="0"/>
              <a:t>                                      - without meta data we cant conclude , what its 				      represent</a:t>
            </a:r>
          </a:p>
          <a:p>
            <a:pPr marL="0" indent="0">
              <a:buNone/>
            </a:pPr>
            <a:endParaRPr lang="en-IN" dirty="0"/>
          </a:p>
        </p:txBody>
      </p:sp>
    </p:spTree>
    <p:extLst>
      <p:ext uri="{BB962C8B-B14F-4D97-AF65-F5344CB8AC3E}">
        <p14:creationId xmlns:p14="http://schemas.microsoft.com/office/powerpoint/2010/main" val="40742265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BEBC1FFA-0153-63F1-0C9F-151EA86BF2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E1A3BB-AAEE-4890-814C-E89C8E6C14B1}" type="slidenum">
              <a:rPr lang="en-US" altLang="en-US" sz="1200"/>
              <a:pPr eaLnBrk="1" hangingPunct="1"/>
              <a:t>110</a:t>
            </a:fld>
            <a:endParaRPr lang="en-US" altLang="en-US" sz="1200"/>
          </a:p>
        </p:txBody>
      </p:sp>
      <p:sp>
        <p:nvSpPr>
          <p:cNvPr id="27651" name="Rectangle 2">
            <a:extLst>
              <a:ext uri="{FF2B5EF4-FFF2-40B4-BE49-F238E27FC236}">
                <a16:creationId xmlns:a16="http://schemas.microsoft.com/office/drawing/2014/main" id="{67B9E126-8147-84E0-85BE-03EFE614BD34}"/>
              </a:ext>
            </a:extLst>
          </p:cNvPr>
          <p:cNvSpPr>
            <a:spLocks noGrp="1" noChangeArrowheads="1"/>
          </p:cNvSpPr>
          <p:nvPr>
            <p:ph type="title"/>
          </p:nvPr>
        </p:nvSpPr>
        <p:spPr>
          <a:xfrm>
            <a:off x="2362200" y="304800"/>
            <a:ext cx="7793038" cy="609600"/>
          </a:xfrm>
        </p:spPr>
        <p:txBody>
          <a:bodyPr/>
          <a:lstStyle/>
          <a:p>
            <a:pPr eaLnBrk="1" hangingPunct="1"/>
            <a:r>
              <a:rPr lang="en-US" altLang="en-US" sz="3200" dirty="0"/>
              <a:t>The </a:t>
            </a:r>
            <a:r>
              <a:rPr lang="en-US" altLang="en-US" sz="3200" dirty="0" err="1"/>
              <a:t>Apriori</a:t>
            </a:r>
            <a:r>
              <a:rPr lang="en-US" altLang="en-US" sz="3200" dirty="0"/>
              <a:t> Algorithm—An Example </a:t>
            </a:r>
          </a:p>
        </p:txBody>
      </p:sp>
      <p:sp>
        <p:nvSpPr>
          <p:cNvPr id="27652" name="Text Box 3">
            <a:extLst>
              <a:ext uri="{FF2B5EF4-FFF2-40B4-BE49-F238E27FC236}">
                <a16:creationId xmlns:a16="http://schemas.microsoft.com/office/drawing/2014/main" id="{B007D65F-A08B-1480-F1FE-3AC187DF4F01}"/>
              </a:ext>
            </a:extLst>
          </p:cNvPr>
          <p:cNvSpPr txBox="1">
            <a:spLocks noChangeArrowheads="1"/>
          </p:cNvSpPr>
          <p:nvPr/>
        </p:nvSpPr>
        <p:spPr bwMode="auto">
          <a:xfrm>
            <a:off x="1524001" y="13716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Database TDB</a:t>
            </a:r>
          </a:p>
        </p:txBody>
      </p:sp>
      <p:sp>
        <p:nvSpPr>
          <p:cNvPr id="27653" name="Text Box 4">
            <a:extLst>
              <a:ext uri="{FF2B5EF4-FFF2-40B4-BE49-F238E27FC236}">
                <a16:creationId xmlns:a16="http://schemas.microsoft.com/office/drawing/2014/main" id="{04A31187-B226-B758-9F61-8027168C5A60}"/>
              </a:ext>
            </a:extLst>
          </p:cNvPr>
          <p:cNvSpPr txBox="1">
            <a:spLocks noChangeArrowheads="1"/>
          </p:cNvSpPr>
          <p:nvPr/>
        </p:nvSpPr>
        <p:spPr bwMode="auto">
          <a:xfrm>
            <a:off x="3700463" y="2273300"/>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1</a:t>
            </a:r>
            <a:r>
              <a:rPr lang="en-US" altLang="en-US" baseline="30000">
                <a:latin typeface="Times New Roman" panose="02020603050405020304" pitchFamily="18" charset="0"/>
              </a:rPr>
              <a:t>st</a:t>
            </a:r>
            <a:r>
              <a:rPr lang="en-US" altLang="en-US">
                <a:latin typeface="Times New Roman" panose="02020603050405020304" pitchFamily="18" charset="0"/>
              </a:rPr>
              <a:t> scan</a:t>
            </a:r>
          </a:p>
        </p:txBody>
      </p:sp>
      <p:sp>
        <p:nvSpPr>
          <p:cNvPr id="27654" name="Line 5">
            <a:extLst>
              <a:ext uri="{FF2B5EF4-FFF2-40B4-BE49-F238E27FC236}">
                <a16:creationId xmlns:a16="http://schemas.microsoft.com/office/drawing/2014/main" id="{465F775C-96E4-E481-C57B-DFE20ACCCE4F}"/>
              </a:ext>
            </a:extLst>
          </p:cNvPr>
          <p:cNvSpPr>
            <a:spLocks noChangeShapeType="1"/>
          </p:cNvSpPr>
          <p:nvPr/>
        </p:nvSpPr>
        <p:spPr bwMode="auto">
          <a:xfrm>
            <a:off x="3821113" y="2719388"/>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7655" name="Text Box 6">
            <a:extLst>
              <a:ext uri="{FF2B5EF4-FFF2-40B4-BE49-F238E27FC236}">
                <a16:creationId xmlns:a16="http://schemas.microsoft.com/office/drawing/2014/main" id="{683FDB4C-719E-DC06-2276-044FC038324A}"/>
              </a:ext>
            </a:extLst>
          </p:cNvPr>
          <p:cNvSpPr txBox="1">
            <a:spLocks noChangeArrowheads="1"/>
          </p:cNvSpPr>
          <p:nvPr/>
        </p:nvSpPr>
        <p:spPr bwMode="auto">
          <a:xfrm>
            <a:off x="4283075" y="17208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1</a:t>
            </a:r>
          </a:p>
        </p:txBody>
      </p:sp>
      <p:sp>
        <p:nvSpPr>
          <p:cNvPr id="27656" name="Text Box 7">
            <a:extLst>
              <a:ext uri="{FF2B5EF4-FFF2-40B4-BE49-F238E27FC236}">
                <a16:creationId xmlns:a16="http://schemas.microsoft.com/office/drawing/2014/main" id="{6D060D7E-9F08-D02E-8E6B-6CD6453EC478}"/>
              </a:ext>
            </a:extLst>
          </p:cNvPr>
          <p:cNvSpPr txBox="1">
            <a:spLocks noChangeArrowheads="1"/>
          </p:cNvSpPr>
          <p:nvPr/>
        </p:nvSpPr>
        <p:spPr bwMode="auto">
          <a:xfrm>
            <a:off x="6870701" y="156368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1</a:t>
            </a:r>
          </a:p>
        </p:txBody>
      </p:sp>
      <p:sp>
        <p:nvSpPr>
          <p:cNvPr id="27657" name="Text Box 8">
            <a:extLst>
              <a:ext uri="{FF2B5EF4-FFF2-40B4-BE49-F238E27FC236}">
                <a16:creationId xmlns:a16="http://schemas.microsoft.com/office/drawing/2014/main" id="{B354F39B-88F4-8FFC-789A-3339B323D05A}"/>
              </a:ext>
            </a:extLst>
          </p:cNvPr>
          <p:cNvSpPr txBox="1">
            <a:spLocks noChangeArrowheads="1"/>
          </p:cNvSpPr>
          <p:nvPr/>
        </p:nvSpPr>
        <p:spPr bwMode="auto">
          <a:xfrm>
            <a:off x="1825626" y="372903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2</a:t>
            </a:r>
          </a:p>
        </p:txBody>
      </p:sp>
      <p:sp>
        <p:nvSpPr>
          <p:cNvPr id="27658" name="Text Box 9">
            <a:extLst>
              <a:ext uri="{FF2B5EF4-FFF2-40B4-BE49-F238E27FC236}">
                <a16:creationId xmlns:a16="http://schemas.microsoft.com/office/drawing/2014/main" id="{995AE668-5434-1E43-5466-1D7075348E9F}"/>
              </a:ext>
            </a:extLst>
          </p:cNvPr>
          <p:cNvSpPr txBox="1">
            <a:spLocks noChangeArrowheads="1"/>
          </p:cNvSpPr>
          <p:nvPr/>
        </p:nvSpPr>
        <p:spPr bwMode="auto">
          <a:xfrm>
            <a:off x="4252913" y="33321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7659" name="Text Box 10">
            <a:extLst>
              <a:ext uri="{FF2B5EF4-FFF2-40B4-BE49-F238E27FC236}">
                <a16:creationId xmlns:a16="http://schemas.microsoft.com/office/drawing/2014/main" id="{CF038B05-FE7B-B13D-A033-1092FD5EFB47}"/>
              </a:ext>
            </a:extLst>
          </p:cNvPr>
          <p:cNvSpPr txBox="1">
            <a:spLocks noChangeArrowheads="1"/>
          </p:cNvSpPr>
          <p:nvPr/>
        </p:nvSpPr>
        <p:spPr bwMode="auto">
          <a:xfrm>
            <a:off x="7540625" y="33829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7660" name="Line 11">
            <a:extLst>
              <a:ext uri="{FF2B5EF4-FFF2-40B4-BE49-F238E27FC236}">
                <a16:creationId xmlns:a16="http://schemas.microsoft.com/office/drawing/2014/main" id="{CD318FE2-A2DF-FBBB-A3FF-1C131657689C}"/>
              </a:ext>
            </a:extLst>
          </p:cNvPr>
          <p:cNvSpPr>
            <a:spLocks noChangeShapeType="1"/>
          </p:cNvSpPr>
          <p:nvPr/>
        </p:nvSpPr>
        <p:spPr bwMode="auto">
          <a:xfrm flipH="1">
            <a:off x="6651626" y="4252913"/>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61" name="Text Box 12">
            <a:extLst>
              <a:ext uri="{FF2B5EF4-FFF2-40B4-BE49-F238E27FC236}">
                <a16:creationId xmlns:a16="http://schemas.microsoft.com/office/drawing/2014/main" id="{D2051E30-289D-E16D-B411-5E460E4C0D77}"/>
              </a:ext>
            </a:extLst>
          </p:cNvPr>
          <p:cNvSpPr txBox="1">
            <a:spLocks noChangeArrowheads="1"/>
          </p:cNvSpPr>
          <p:nvPr/>
        </p:nvSpPr>
        <p:spPr bwMode="auto">
          <a:xfrm>
            <a:off x="6632575" y="3751263"/>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Times New Roman" panose="02020603050405020304" pitchFamily="18" charset="0"/>
              </a:rPr>
              <a:t>2</a:t>
            </a:r>
            <a:r>
              <a:rPr lang="en-US" altLang="en-US" baseline="30000" dirty="0">
                <a:latin typeface="Times New Roman" panose="02020603050405020304" pitchFamily="18" charset="0"/>
              </a:rPr>
              <a:t>nd</a:t>
            </a:r>
            <a:r>
              <a:rPr lang="en-US" altLang="en-US" dirty="0">
                <a:latin typeface="Times New Roman" panose="02020603050405020304" pitchFamily="18" charset="0"/>
              </a:rPr>
              <a:t> scan</a:t>
            </a:r>
          </a:p>
        </p:txBody>
      </p:sp>
      <p:sp>
        <p:nvSpPr>
          <p:cNvPr id="27662" name="AutoShape 13">
            <a:extLst>
              <a:ext uri="{FF2B5EF4-FFF2-40B4-BE49-F238E27FC236}">
                <a16:creationId xmlns:a16="http://schemas.microsoft.com/office/drawing/2014/main" id="{32A6C4B4-682B-3E7E-499E-E167BFB2C70C}"/>
              </a:ext>
            </a:extLst>
          </p:cNvPr>
          <p:cNvSpPr>
            <a:spLocks noChangeArrowheads="1"/>
          </p:cNvSpPr>
          <p:nvPr/>
        </p:nvSpPr>
        <p:spPr bwMode="auto">
          <a:xfrm>
            <a:off x="9385301" y="3267225"/>
            <a:ext cx="627063"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3" name="Line 14">
            <a:extLst>
              <a:ext uri="{FF2B5EF4-FFF2-40B4-BE49-F238E27FC236}">
                <a16:creationId xmlns:a16="http://schemas.microsoft.com/office/drawing/2014/main" id="{88A78669-1970-8687-4DFB-206C29001533}"/>
              </a:ext>
            </a:extLst>
          </p:cNvPr>
          <p:cNvSpPr>
            <a:spLocks noChangeShapeType="1"/>
          </p:cNvSpPr>
          <p:nvPr/>
        </p:nvSpPr>
        <p:spPr bwMode="auto">
          <a:xfrm>
            <a:off x="4059239" y="6299200"/>
            <a:ext cx="1692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64" name="Text Box 15">
            <a:extLst>
              <a:ext uri="{FF2B5EF4-FFF2-40B4-BE49-F238E27FC236}">
                <a16:creationId xmlns:a16="http://schemas.microsoft.com/office/drawing/2014/main" id="{3B17AF08-9D97-82F3-8320-7696E93A940F}"/>
              </a:ext>
            </a:extLst>
          </p:cNvPr>
          <p:cNvSpPr txBox="1">
            <a:spLocks noChangeArrowheads="1"/>
          </p:cNvSpPr>
          <p:nvPr/>
        </p:nvSpPr>
        <p:spPr bwMode="auto">
          <a:xfrm>
            <a:off x="2222500" y="5802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3</a:t>
            </a:r>
          </a:p>
        </p:txBody>
      </p:sp>
      <p:sp>
        <p:nvSpPr>
          <p:cNvPr id="27665" name="Text Box 16">
            <a:extLst>
              <a:ext uri="{FF2B5EF4-FFF2-40B4-BE49-F238E27FC236}">
                <a16:creationId xmlns:a16="http://schemas.microsoft.com/office/drawing/2014/main" id="{2A7DB69F-D523-9A46-A1C7-1A8968C0F652}"/>
              </a:ext>
            </a:extLst>
          </p:cNvPr>
          <p:cNvSpPr txBox="1">
            <a:spLocks noChangeArrowheads="1"/>
          </p:cNvSpPr>
          <p:nvPr/>
        </p:nvSpPr>
        <p:spPr bwMode="auto">
          <a:xfrm>
            <a:off x="5638801" y="5791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3</a:t>
            </a:r>
          </a:p>
        </p:txBody>
      </p:sp>
      <p:sp>
        <p:nvSpPr>
          <p:cNvPr id="27666" name="Text Box 17">
            <a:extLst>
              <a:ext uri="{FF2B5EF4-FFF2-40B4-BE49-F238E27FC236}">
                <a16:creationId xmlns:a16="http://schemas.microsoft.com/office/drawing/2014/main" id="{5F211AD6-6646-727E-7711-FD55C232F7C7}"/>
              </a:ext>
            </a:extLst>
          </p:cNvPr>
          <p:cNvSpPr txBox="1">
            <a:spLocks noChangeArrowheads="1"/>
          </p:cNvSpPr>
          <p:nvPr/>
        </p:nvSpPr>
        <p:spPr bwMode="auto">
          <a:xfrm>
            <a:off x="4232275" y="588168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3</a:t>
            </a:r>
            <a:r>
              <a:rPr lang="en-US" altLang="en-US" baseline="30000">
                <a:latin typeface="Times New Roman" panose="02020603050405020304" pitchFamily="18" charset="0"/>
              </a:rPr>
              <a:t>rd</a:t>
            </a:r>
            <a:r>
              <a:rPr lang="en-US" altLang="en-US">
                <a:latin typeface="Times New Roman" panose="02020603050405020304" pitchFamily="18" charset="0"/>
              </a:rPr>
              <a:t> scan</a:t>
            </a:r>
          </a:p>
        </p:txBody>
      </p:sp>
      <p:sp>
        <p:nvSpPr>
          <p:cNvPr id="27667" name="AutoShape 18">
            <a:extLst>
              <a:ext uri="{FF2B5EF4-FFF2-40B4-BE49-F238E27FC236}">
                <a16:creationId xmlns:a16="http://schemas.microsoft.com/office/drawing/2014/main" id="{BB660B60-3CCB-6178-4C4C-98666E6970BC}"/>
              </a:ext>
            </a:extLst>
          </p:cNvPr>
          <p:cNvSpPr>
            <a:spLocks noChangeArrowheads="1"/>
          </p:cNvSpPr>
          <p:nvPr/>
        </p:nvSpPr>
        <p:spPr bwMode="auto">
          <a:xfrm>
            <a:off x="1725614" y="5240487"/>
            <a:ext cx="184731"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8" name="Line 19">
            <a:extLst>
              <a:ext uri="{FF2B5EF4-FFF2-40B4-BE49-F238E27FC236}">
                <a16:creationId xmlns:a16="http://schemas.microsoft.com/office/drawing/2014/main" id="{B20D7AE1-D0A5-4467-9E41-9B4FEB17A092}"/>
              </a:ext>
            </a:extLst>
          </p:cNvPr>
          <p:cNvSpPr>
            <a:spLocks noChangeShapeType="1"/>
          </p:cNvSpPr>
          <p:nvPr/>
        </p:nvSpPr>
        <p:spPr bwMode="auto">
          <a:xfrm>
            <a:off x="6858000" y="2438400"/>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7669" name="Line 20">
            <a:extLst>
              <a:ext uri="{FF2B5EF4-FFF2-40B4-BE49-F238E27FC236}">
                <a16:creationId xmlns:a16="http://schemas.microsoft.com/office/drawing/2014/main" id="{5F42EC38-5448-9194-67FF-B2BE0902501D}"/>
              </a:ext>
            </a:extLst>
          </p:cNvPr>
          <p:cNvSpPr>
            <a:spLocks noChangeShapeType="1"/>
          </p:cNvSpPr>
          <p:nvPr/>
        </p:nvSpPr>
        <p:spPr bwMode="auto">
          <a:xfrm flipH="1">
            <a:off x="4191000" y="464820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532949" name="Group 21">
            <a:extLst>
              <a:ext uri="{FF2B5EF4-FFF2-40B4-BE49-F238E27FC236}">
                <a16:creationId xmlns:a16="http://schemas.microsoft.com/office/drawing/2014/main" id="{3AA02ED2-C982-72AC-07EA-524942BCB101}"/>
              </a:ext>
            </a:extLst>
          </p:cNvPr>
          <p:cNvGraphicFramePr>
            <a:graphicFrameLocks noGrp="1"/>
          </p:cNvGraphicFramePr>
          <p:nvPr/>
        </p:nvGraphicFramePr>
        <p:xfrm>
          <a:off x="1676400" y="1828800"/>
          <a:ext cx="1905000" cy="1554270"/>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Tid</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 D</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C,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B,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2969" name="Group 41">
            <a:extLst>
              <a:ext uri="{FF2B5EF4-FFF2-40B4-BE49-F238E27FC236}">
                <a16:creationId xmlns:a16="http://schemas.microsoft.com/office/drawing/2014/main" id="{0E4EAB0D-E980-D48B-D47C-FB5C72B3FDEF}"/>
              </a:ext>
            </a:extLst>
          </p:cNvPr>
          <p:cNvGraphicFramePr>
            <a:graphicFrameLocks noGrp="1"/>
          </p:cNvGraphicFramePr>
          <p:nvPr/>
        </p:nvGraphicFramePr>
        <p:xfrm>
          <a:off x="4953000" y="1219200"/>
          <a:ext cx="1752600" cy="18653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532992" name="Group 64">
            <a:extLst>
              <a:ext uri="{FF2B5EF4-FFF2-40B4-BE49-F238E27FC236}">
                <a16:creationId xmlns:a16="http://schemas.microsoft.com/office/drawing/2014/main" id="{087736F3-40E2-76C2-E873-B2DE7BC5A600}"/>
              </a:ext>
            </a:extLst>
          </p:cNvPr>
          <p:cNvGraphicFramePr>
            <a:graphicFrameLocks noGrp="1"/>
          </p:cNvGraphicFramePr>
          <p:nvPr/>
        </p:nvGraphicFramePr>
        <p:xfrm>
          <a:off x="7467600" y="1371600"/>
          <a:ext cx="1752600" cy="155427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12" name="Group 84">
            <a:extLst>
              <a:ext uri="{FF2B5EF4-FFF2-40B4-BE49-F238E27FC236}">
                <a16:creationId xmlns:a16="http://schemas.microsoft.com/office/drawing/2014/main" id="{5D2A12A5-1BCC-7730-5AEF-61FA86FFE4C9}"/>
              </a:ext>
            </a:extLst>
          </p:cNvPr>
          <p:cNvGraphicFramePr>
            <a:graphicFrameLocks noGrp="1"/>
          </p:cNvGraphicFramePr>
          <p:nvPr/>
        </p:nvGraphicFramePr>
        <p:xfrm>
          <a:off x="8077200" y="3581401"/>
          <a:ext cx="1143000" cy="2176461"/>
        </p:xfrm>
        <a:graphic>
          <a:graphicData uri="http://schemas.openxmlformats.org/drawingml/2006/table">
            <a:tbl>
              <a:tblPr/>
              <a:tblGrid>
                <a:gridCol w="1143000">
                  <a:extLst>
                    <a:ext uri="{9D8B030D-6E8A-4147-A177-3AD203B41FA5}">
                      <a16:colId xmlns:a16="http://schemas.microsoft.com/office/drawing/2014/main" val="20000"/>
                    </a:ext>
                  </a:extLst>
                </a:gridCol>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30" name="Group 102">
            <a:extLst>
              <a:ext uri="{FF2B5EF4-FFF2-40B4-BE49-F238E27FC236}">
                <a16:creationId xmlns:a16="http://schemas.microsoft.com/office/drawing/2014/main" id="{15A27960-D33D-A64C-C63E-2E1201EECD0C}"/>
              </a:ext>
            </a:extLst>
          </p:cNvPr>
          <p:cNvGraphicFramePr>
            <a:graphicFrameLocks noGrp="1"/>
          </p:cNvGraphicFramePr>
          <p:nvPr/>
        </p:nvGraphicFramePr>
        <p:xfrm>
          <a:off x="4724400" y="3429000"/>
          <a:ext cx="1752600" cy="2005192"/>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 C}</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56" name="Group 128">
            <a:extLst>
              <a:ext uri="{FF2B5EF4-FFF2-40B4-BE49-F238E27FC236}">
                <a16:creationId xmlns:a16="http://schemas.microsoft.com/office/drawing/2014/main" id="{8CF61BFB-D801-C5B0-5F7E-E2C8F4F7D970}"/>
              </a:ext>
            </a:extLst>
          </p:cNvPr>
          <p:cNvGraphicFramePr>
            <a:graphicFrameLocks noGrp="1"/>
          </p:cNvGraphicFramePr>
          <p:nvPr/>
        </p:nvGraphicFramePr>
        <p:xfrm>
          <a:off x="2286000" y="3862388"/>
          <a:ext cx="1752600" cy="143213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76" name="Group 148">
            <a:extLst>
              <a:ext uri="{FF2B5EF4-FFF2-40B4-BE49-F238E27FC236}">
                <a16:creationId xmlns:a16="http://schemas.microsoft.com/office/drawing/2014/main" id="{2555A1B2-FA06-5AE0-F5E2-A2E4BCC6A2D1}"/>
              </a:ext>
            </a:extLst>
          </p:cNvPr>
          <p:cNvGraphicFramePr>
            <a:graphicFrameLocks noGrp="1"/>
          </p:cNvGraphicFramePr>
          <p:nvPr/>
        </p:nvGraphicFramePr>
        <p:xfrm>
          <a:off x="2667000" y="5867401"/>
          <a:ext cx="1143000" cy="658813"/>
        </p:xfrm>
        <a:graphic>
          <a:graphicData uri="http://schemas.openxmlformats.org/drawingml/2006/table">
            <a:tbl>
              <a:tblPr/>
              <a:tblGrid>
                <a:gridCol w="1143000">
                  <a:extLst>
                    <a:ext uri="{9D8B030D-6E8A-4147-A177-3AD203B41FA5}">
                      <a16:colId xmlns:a16="http://schemas.microsoft.com/office/drawing/2014/main" val="20000"/>
                    </a:ext>
                  </a:extLst>
                </a:gridCol>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33084" name="Group 156">
            <a:extLst>
              <a:ext uri="{FF2B5EF4-FFF2-40B4-BE49-F238E27FC236}">
                <a16:creationId xmlns:a16="http://schemas.microsoft.com/office/drawing/2014/main" id="{3E9BC33C-6C3B-EC3D-D0BB-4372DD54ECDB}"/>
              </a:ext>
            </a:extLst>
          </p:cNvPr>
          <p:cNvGraphicFramePr>
            <a:graphicFrameLocks noGrp="1"/>
          </p:cNvGraphicFramePr>
          <p:nvPr/>
        </p:nvGraphicFramePr>
        <p:xfrm>
          <a:off x="6096000" y="5867400"/>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816" name="Text Box 167">
            <a:extLst>
              <a:ext uri="{FF2B5EF4-FFF2-40B4-BE49-F238E27FC236}">
                <a16:creationId xmlns:a16="http://schemas.microsoft.com/office/drawing/2014/main" id="{719F4F1F-BC77-1BAE-2F3E-2AE9443C0456}"/>
              </a:ext>
            </a:extLst>
          </p:cNvPr>
          <p:cNvSpPr txBox="1">
            <a:spLocks noChangeArrowheads="1"/>
          </p:cNvSpPr>
          <p:nvPr/>
        </p:nvSpPr>
        <p:spPr bwMode="auto">
          <a:xfrm>
            <a:off x="33528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Sup</a:t>
            </a:r>
            <a:r>
              <a:rPr lang="en-US" altLang="en-US" baseline="-25000"/>
              <a:t>min</a:t>
            </a:r>
            <a:r>
              <a:rPr lang="en-US" altLang="en-US"/>
              <a:t> = 2</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76213E7E-2196-D4B8-C416-986A12749C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BE298CD-A0B1-490F-A17F-C56499E79F1F}" type="slidenum">
              <a:rPr lang="en-US" altLang="en-US" sz="1200"/>
              <a:pPr eaLnBrk="1" hangingPunct="1"/>
              <a:t>111</a:t>
            </a:fld>
            <a:endParaRPr lang="en-US" altLang="en-US" sz="1200"/>
          </a:p>
        </p:txBody>
      </p:sp>
      <p:sp>
        <p:nvSpPr>
          <p:cNvPr id="28675" name="Rectangle 2">
            <a:extLst>
              <a:ext uri="{FF2B5EF4-FFF2-40B4-BE49-F238E27FC236}">
                <a16:creationId xmlns:a16="http://schemas.microsoft.com/office/drawing/2014/main" id="{2D2613CC-87B8-55D7-4A0B-AAEB993127C6}"/>
              </a:ext>
            </a:extLst>
          </p:cNvPr>
          <p:cNvSpPr>
            <a:spLocks noGrp="1" noChangeArrowheads="1"/>
          </p:cNvSpPr>
          <p:nvPr>
            <p:ph type="title"/>
          </p:nvPr>
        </p:nvSpPr>
        <p:spPr>
          <a:xfrm>
            <a:off x="2286000" y="304800"/>
            <a:ext cx="7543800" cy="762000"/>
          </a:xfrm>
        </p:spPr>
        <p:txBody>
          <a:bodyPr>
            <a:normAutofit fontScale="90000"/>
          </a:bodyPr>
          <a:lstStyle/>
          <a:p>
            <a:pPr eaLnBrk="1" hangingPunct="1"/>
            <a:r>
              <a:rPr lang="en-US" altLang="en-US" dirty="0"/>
              <a:t>The </a:t>
            </a:r>
            <a:r>
              <a:rPr lang="en-US" altLang="en-US" dirty="0" err="1"/>
              <a:t>Apriori</a:t>
            </a:r>
            <a:r>
              <a:rPr lang="en-US" altLang="en-US" dirty="0"/>
              <a:t> Algorithm (</a:t>
            </a:r>
            <a:r>
              <a:rPr lang="en-US" altLang="en-US" sz="3200" dirty="0"/>
              <a:t>Pseudo-Code</a:t>
            </a:r>
            <a:r>
              <a:rPr lang="en-US" altLang="en-US" sz="3200" u="sng" dirty="0"/>
              <a:t>)</a:t>
            </a:r>
          </a:p>
        </p:txBody>
      </p:sp>
      <p:sp>
        <p:nvSpPr>
          <p:cNvPr id="28676" name="Rectangle 3">
            <a:extLst>
              <a:ext uri="{FF2B5EF4-FFF2-40B4-BE49-F238E27FC236}">
                <a16:creationId xmlns:a16="http://schemas.microsoft.com/office/drawing/2014/main" id="{BA0B0726-EE9D-9B53-7FBA-759985A0C581}"/>
              </a:ext>
            </a:extLst>
          </p:cNvPr>
          <p:cNvSpPr>
            <a:spLocks noGrp="1" noChangeArrowheads="1"/>
          </p:cNvSpPr>
          <p:nvPr>
            <p:ph type="body" idx="1"/>
          </p:nvPr>
        </p:nvSpPr>
        <p:spPr>
          <a:xfrm>
            <a:off x="2209800" y="1447800"/>
            <a:ext cx="7924800" cy="5181600"/>
          </a:xfrm>
        </p:spPr>
        <p:txBody>
          <a:bodyPr/>
          <a:lstStyle/>
          <a:p>
            <a:pPr eaLnBrk="1" hangingPunct="1">
              <a:lnSpc>
                <a:spcPct val="110000"/>
              </a:lnSpc>
              <a:buFont typeface="Wingdings" panose="05000000000000000000" pitchFamily="2" charset="2"/>
              <a:buNone/>
            </a:pPr>
            <a:r>
              <a:rPr lang="en-US" altLang="en-US" sz="2400" i="1" dirty="0"/>
              <a:t>C</a:t>
            </a:r>
            <a:r>
              <a:rPr lang="en-US" altLang="en-US" sz="2400" i="1" baseline="-25000" dirty="0"/>
              <a:t>k</a:t>
            </a:r>
            <a:r>
              <a:rPr lang="en-US" altLang="en-US" sz="2400" dirty="0"/>
              <a:t>: Candidate itemset of size k</a:t>
            </a:r>
          </a:p>
          <a:p>
            <a:pPr eaLnBrk="1" hangingPunct="1">
              <a:lnSpc>
                <a:spcPct val="110000"/>
              </a:lnSpc>
              <a:spcBef>
                <a:spcPct val="0"/>
              </a:spcBef>
              <a:buFont typeface="Wingdings" panose="05000000000000000000" pitchFamily="2" charset="2"/>
              <a:buNone/>
            </a:pPr>
            <a:r>
              <a:rPr lang="en-US" altLang="en-US" sz="2400" i="1" dirty="0"/>
              <a:t>L</a:t>
            </a:r>
            <a:r>
              <a:rPr lang="en-US" altLang="en-US" sz="2400" i="1" baseline="-25000" dirty="0"/>
              <a:t>k</a:t>
            </a:r>
            <a:r>
              <a:rPr lang="en-US" altLang="en-US" sz="2400" dirty="0"/>
              <a:t> : frequent itemset of size k</a:t>
            </a:r>
          </a:p>
          <a:p>
            <a:pPr eaLnBrk="1" hangingPunct="1">
              <a:lnSpc>
                <a:spcPct val="110000"/>
              </a:lnSpc>
              <a:spcBef>
                <a:spcPct val="0"/>
              </a:spcBef>
              <a:buFont typeface="Wingdings" panose="05000000000000000000" pitchFamily="2" charset="2"/>
              <a:buNone/>
            </a:pPr>
            <a:endParaRPr lang="en-US" altLang="en-US" sz="2400" dirty="0"/>
          </a:p>
          <a:p>
            <a:pPr eaLnBrk="1" hangingPunct="1">
              <a:lnSpc>
                <a:spcPct val="110000"/>
              </a:lnSpc>
              <a:spcBef>
                <a:spcPct val="0"/>
              </a:spcBef>
              <a:buFont typeface="Wingdings" panose="05000000000000000000" pitchFamily="2" charset="2"/>
              <a:buNone/>
            </a:pPr>
            <a:r>
              <a:rPr lang="en-US" altLang="en-US" sz="2400" i="1" dirty="0"/>
              <a:t>L</a:t>
            </a:r>
            <a:r>
              <a:rPr lang="en-US" altLang="en-US" sz="2400" i="1" baseline="-25000" dirty="0"/>
              <a:t>1</a:t>
            </a:r>
            <a:r>
              <a:rPr lang="en-US" altLang="en-US" sz="2400" dirty="0"/>
              <a:t> = {frequent items};</a:t>
            </a:r>
          </a:p>
          <a:p>
            <a:pPr eaLnBrk="1" hangingPunct="1">
              <a:lnSpc>
                <a:spcPct val="110000"/>
              </a:lnSpc>
              <a:spcBef>
                <a:spcPct val="0"/>
              </a:spcBef>
              <a:buFont typeface="Wingdings" panose="05000000000000000000" pitchFamily="2" charset="2"/>
              <a:buNone/>
            </a:pPr>
            <a:r>
              <a:rPr lang="en-US" altLang="en-US" sz="2400" b="1" dirty="0">
                <a:solidFill>
                  <a:srgbClr val="F83F24"/>
                </a:solidFill>
              </a:rPr>
              <a:t>for</a:t>
            </a:r>
            <a:r>
              <a:rPr lang="en-US" altLang="en-US" sz="2400" b="1" dirty="0"/>
              <a:t> </a:t>
            </a:r>
            <a:r>
              <a:rPr lang="en-US" altLang="en-US" sz="2400" dirty="0"/>
              <a:t>(</a:t>
            </a:r>
            <a:r>
              <a:rPr lang="en-US" altLang="en-US" sz="2400" i="1" dirty="0"/>
              <a:t>k</a:t>
            </a:r>
            <a:r>
              <a:rPr lang="en-US" altLang="en-US" sz="2400" dirty="0"/>
              <a:t> = 1; </a:t>
            </a:r>
            <a:r>
              <a:rPr lang="en-US" altLang="en-US" sz="2400" i="1" dirty="0"/>
              <a:t>L</a:t>
            </a:r>
            <a:r>
              <a:rPr lang="en-US" altLang="en-US" sz="2400" i="1" baseline="-25000" dirty="0"/>
              <a:t>k</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k</a:t>
            </a:r>
            <a:r>
              <a:rPr lang="en-US" altLang="en-US" sz="2400" dirty="0"/>
              <a:t>++) </a:t>
            </a:r>
            <a:r>
              <a:rPr lang="en-US" altLang="en-US" sz="2400" b="1" dirty="0">
                <a:solidFill>
                  <a:srgbClr val="F83F24"/>
                </a:solidFill>
              </a:rPr>
              <a:t>do begin</a:t>
            </a:r>
            <a:endParaRPr lang="en-US" altLang="en-US" sz="2400" dirty="0"/>
          </a:p>
          <a:p>
            <a:pPr eaLnBrk="1" hangingPunct="1">
              <a:lnSpc>
                <a:spcPct val="110000"/>
              </a:lnSpc>
              <a:spcBef>
                <a:spcPct val="0"/>
              </a:spcBef>
              <a:buFont typeface="Wingdings" panose="05000000000000000000" pitchFamily="2" charset="2"/>
              <a:buNone/>
            </a:pPr>
            <a:r>
              <a:rPr lang="en-US" altLang="en-US" sz="2400" dirty="0"/>
              <a:t>    </a:t>
            </a:r>
            <a:r>
              <a:rPr lang="en-US" altLang="en-US" sz="2400" i="1" dirty="0"/>
              <a:t>C</a:t>
            </a:r>
            <a:r>
              <a:rPr lang="en-US" altLang="en-US" sz="2400" i="1" baseline="-25000" dirty="0"/>
              <a:t>k+1</a:t>
            </a:r>
            <a:r>
              <a:rPr lang="en-US" altLang="en-US" sz="2400" dirty="0"/>
              <a:t> = candidates generated from </a:t>
            </a:r>
            <a:r>
              <a:rPr lang="en-US" altLang="en-US" sz="2400" i="1" dirty="0"/>
              <a:t>L</a:t>
            </a:r>
            <a:r>
              <a:rPr lang="en-US" altLang="en-US" sz="2400" i="1" baseline="-25000" dirty="0"/>
              <a:t>k</a:t>
            </a:r>
            <a:r>
              <a:rPr lang="en-US" altLang="en-US" sz="2400" dirty="0"/>
              <a:t>;</a:t>
            </a:r>
          </a:p>
          <a:p>
            <a:pPr eaLnBrk="1" hangingPunct="1">
              <a:lnSpc>
                <a:spcPct val="110000"/>
              </a:lnSpc>
              <a:spcBef>
                <a:spcPct val="0"/>
              </a:spcBef>
              <a:buFont typeface="Wingdings" panose="05000000000000000000" pitchFamily="2" charset="2"/>
              <a:buNone/>
            </a:pPr>
            <a:r>
              <a:rPr lang="en-US" altLang="en-US" sz="2400" dirty="0"/>
              <a:t>    </a:t>
            </a:r>
            <a:r>
              <a:rPr lang="en-US" altLang="en-US" sz="2400" b="1" dirty="0">
                <a:solidFill>
                  <a:srgbClr val="F83F24"/>
                </a:solidFill>
              </a:rPr>
              <a:t>for each</a:t>
            </a:r>
            <a:r>
              <a:rPr lang="en-US" altLang="en-US" sz="2400" dirty="0"/>
              <a:t> transaction </a:t>
            </a:r>
            <a:r>
              <a:rPr lang="en-US" altLang="en-US" sz="2400" i="1" dirty="0"/>
              <a:t>t</a:t>
            </a:r>
            <a:r>
              <a:rPr lang="en-US" altLang="en-US" sz="2400" dirty="0"/>
              <a:t> in database do</a:t>
            </a:r>
          </a:p>
          <a:p>
            <a:pPr lvl="1" eaLnBrk="1" hangingPunct="1">
              <a:lnSpc>
                <a:spcPct val="110000"/>
              </a:lnSpc>
              <a:spcBef>
                <a:spcPct val="0"/>
              </a:spcBef>
              <a:buFont typeface="Wingdings" panose="05000000000000000000" pitchFamily="2" charset="2"/>
              <a:buNone/>
            </a:pPr>
            <a:r>
              <a:rPr lang="en-US" altLang="en-US" dirty="0"/>
              <a:t>  increment the count of all candidates in </a:t>
            </a:r>
            <a:r>
              <a:rPr lang="en-US" altLang="en-US" i="1" dirty="0"/>
              <a:t>C</a:t>
            </a:r>
            <a:r>
              <a:rPr lang="en-US" altLang="en-US" i="1" baseline="-25000" dirty="0"/>
              <a:t>k+1</a:t>
            </a:r>
            <a:r>
              <a:rPr lang="en-US" altLang="en-US" dirty="0"/>
              <a:t> that are contained in </a:t>
            </a:r>
            <a:r>
              <a:rPr lang="en-US" altLang="en-US" i="1" dirty="0"/>
              <a:t>t</a:t>
            </a:r>
            <a:endParaRPr lang="en-US" altLang="en-US" dirty="0"/>
          </a:p>
          <a:p>
            <a:pPr eaLnBrk="1" hangingPunct="1">
              <a:lnSpc>
                <a:spcPct val="110000"/>
              </a:lnSpc>
              <a:spcBef>
                <a:spcPct val="0"/>
              </a:spcBef>
              <a:buFont typeface="Wingdings" panose="05000000000000000000" pitchFamily="2" charset="2"/>
              <a:buNone/>
            </a:pPr>
            <a:r>
              <a:rPr lang="en-US" altLang="en-US" sz="2400" dirty="0"/>
              <a:t>    </a:t>
            </a:r>
            <a:r>
              <a:rPr lang="en-US" altLang="en-US" sz="2400" i="1" dirty="0"/>
              <a:t>L</a:t>
            </a:r>
            <a:r>
              <a:rPr lang="en-US" altLang="en-US" sz="2400" i="1" baseline="-25000" dirty="0"/>
              <a:t>k+1</a:t>
            </a:r>
            <a:r>
              <a:rPr lang="en-US" altLang="en-US" sz="2400" dirty="0"/>
              <a:t>  = candidates in </a:t>
            </a:r>
            <a:r>
              <a:rPr lang="en-US" altLang="en-US" sz="2400" i="1" dirty="0"/>
              <a:t>C</a:t>
            </a:r>
            <a:r>
              <a:rPr lang="en-US" altLang="en-US" sz="2400" i="1" baseline="-25000" dirty="0"/>
              <a:t>k+1</a:t>
            </a:r>
            <a:r>
              <a:rPr lang="en-US" altLang="en-US" sz="2400" dirty="0"/>
              <a:t> with </a:t>
            </a:r>
            <a:r>
              <a:rPr lang="en-US" altLang="en-US" sz="2400" dirty="0" err="1"/>
              <a:t>min_support</a:t>
            </a:r>
            <a:endParaRPr lang="en-US" altLang="en-US" sz="2400" dirty="0"/>
          </a:p>
          <a:p>
            <a:pPr eaLnBrk="1" hangingPunct="1">
              <a:lnSpc>
                <a:spcPct val="110000"/>
              </a:lnSpc>
              <a:spcBef>
                <a:spcPct val="0"/>
              </a:spcBef>
              <a:buFont typeface="Wingdings" panose="05000000000000000000" pitchFamily="2" charset="2"/>
              <a:buNone/>
            </a:pPr>
            <a:r>
              <a:rPr lang="en-US" altLang="en-US" sz="2400" dirty="0"/>
              <a:t>   </a:t>
            </a:r>
            <a:r>
              <a:rPr lang="en-US" altLang="en-US" sz="2400" b="1" dirty="0">
                <a:solidFill>
                  <a:srgbClr val="F83F24"/>
                </a:solidFill>
              </a:rPr>
              <a:t> end</a:t>
            </a:r>
            <a:endParaRPr lang="en-US" altLang="en-US" sz="2400" dirty="0"/>
          </a:p>
          <a:p>
            <a:pPr eaLnBrk="1" hangingPunct="1">
              <a:lnSpc>
                <a:spcPct val="110000"/>
              </a:lnSpc>
              <a:spcBef>
                <a:spcPct val="0"/>
              </a:spcBef>
              <a:buFont typeface="Wingdings" panose="05000000000000000000" pitchFamily="2" charset="2"/>
              <a:buNone/>
            </a:pPr>
            <a:r>
              <a:rPr lang="en-US" altLang="en-US" sz="2400" b="1" dirty="0">
                <a:solidFill>
                  <a:srgbClr val="F83F24"/>
                </a:solidFill>
              </a:rPr>
              <a:t>return</a:t>
            </a:r>
            <a:r>
              <a:rPr lang="en-US" altLang="en-US" sz="2400" dirty="0"/>
              <a:t> </a:t>
            </a:r>
            <a:r>
              <a:rPr lang="en-US" altLang="en-US" sz="2400" dirty="0">
                <a:sym typeface="Symbol" panose="05050102010706020507" pitchFamily="18" charset="2"/>
              </a:rPr>
              <a:t></a:t>
            </a:r>
            <a:r>
              <a:rPr lang="en-US" altLang="en-US" sz="2400" i="1" baseline="-25000" dirty="0"/>
              <a:t>k</a:t>
            </a:r>
            <a:r>
              <a:rPr lang="en-US" altLang="en-US" sz="2400" dirty="0"/>
              <a:t> </a:t>
            </a:r>
            <a:r>
              <a:rPr lang="en-US" altLang="en-US" sz="2400" i="1" dirty="0"/>
              <a:t>L</a:t>
            </a:r>
            <a:r>
              <a:rPr lang="en-US" altLang="en-US" sz="2400" i="1" baseline="-25000" dirty="0"/>
              <a:t>k</a:t>
            </a:r>
            <a:r>
              <a:rPr lang="en-US" altLang="en-US" sz="2400" dirty="0"/>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08FE-BFE3-1A9E-31F0-08DE4649B0B1}"/>
              </a:ext>
            </a:extLst>
          </p:cNvPr>
          <p:cNvSpPr>
            <a:spLocks noGrp="1"/>
          </p:cNvSpPr>
          <p:nvPr>
            <p:ph type="title"/>
          </p:nvPr>
        </p:nvSpPr>
        <p:spPr>
          <a:xfrm>
            <a:off x="838200" y="365125"/>
            <a:ext cx="10515600" cy="917023"/>
          </a:xfrm>
        </p:spPr>
        <p:txBody>
          <a:bodyPr/>
          <a:lstStyle/>
          <a:p>
            <a:r>
              <a:rPr lang="en-IN" dirty="0"/>
              <a:t>FP-Growth method </a:t>
            </a:r>
          </a:p>
        </p:txBody>
      </p:sp>
      <p:sp>
        <p:nvSpPr>
          <p:cNvPr id="3" name="Content Placeholder 2">
            <a:extLst>
              <a:ext uri="{FF2B5EF4-FFF2-40B4-BE49-F238E27FC236}">
                <a16:creationId xmlns:a16="http://schemas.microsoft.com/office/drawing/2014/main" id="{6555897C-F94C-F119-D5E6-9961C6AA4C4A}"/>
              </a:ext>
            </a:extLst>
          </p:cNvPr>
          <p:cNvSpPr>
            <a:spLocks noGrp="1"/>
          </p:cNvSpPr>
          <p:nvPr>
            <p:ph idx="1"/>
          </p:nvPr>
        </p:nvSpPr>
        <p:spPr>
          <a:xfrm>
            <a:off x="838200" y="1282148"/>
            <a:ext cx="10515600" cy="4894815"/>
          </a:xfrm>
        </p:spPr>
        <p:txBody>
          <a:bodyPr/>
          <a:lstStyle/>
          <a:p>
            <a:r>
              <a:rPr lang="en-IN" dirty="0"/>
              <a:t>First representing frequent item into a frequent pattern tree or FP-Tree</a:t>
            </a:r>
          </a:p>
          <a:p>
            <a:r>
              <a:rPr lang="en-IN" dirty="0"/>
              <a:t>Then divide the database into a set of conditional databases </a:t>
            </a:r>
          </a:p>
          <a:p>
            <a:pPr marL="0" indent="0">
              <a:buNone/>
            </a:pPr>
            <a:r>
              <a:rPr lang="en-US" dirty="0"/>
              <a:t>The two primary drawbacks of the </a:t>
            </a:r>
            <a:r>
              <a:rPr lang="en-US" dirty="0" err="1"/>
              <a:t>Apriori</a:t>
            </a:r>
            <a:r>
              <a:rPr lang="en-US" dirty="0"/>
              <a:t> Algorithm are: </a:t>
            </a:r>
          </a:p>
          <a:p>
            <a:pPr>
              <a:buFont typeface="+mj-lt"/>
              <a:buAutoNum type="arabicPeriod"/>
            </a:pPr>
            <a:r>
              <a:rPr lang="en-US" dirty="0"/>
              <a:t>At each step, candidate sets have to be built.</a:t>
            </a:r>
          </a:p>
          <a:p>
            <a:pPr>
              <a:buFont typeface="+mj-lt"/>
              <a:buAutoNum type="arabicPeriod"/>
            </a:pPr>
            <a:r>
              <a:rPr lang="en-US" dirty="0"/>
              <a:t>To build the candidate sets, the algorithm has to repeatedly scan the database.</a:t>
            </a:r>
          </a:p>
          <a:p>
            <a:endParaRPr lang="en-IN" dirty="0"/>
          </a:p>
        </p:txBody>
      </p:sp>
    </p:spTree>
    <p:extLst>
      <p:ext uri="{BB962C8B-B14F-4D97-AF65-F5344CB8AC3E}">
        <p14:creationId xmlns:p14="http://schemas.microsoft.com/office/powerpoint/2010/main" val="32834348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89E-6C2E-E522-35EA-2E55F645FB34}"/>
              </a:ext>
            </a:extLst>
          </p:cNvPr>
          <p:cNvSpPr>
            <a:spLocks noGrp="1"/>
          </p:cNvSpPr>
          <p:nvPr>
            <p:ph type="title"/>
          </p:nvPr>
        </p:nvSpPr>
        <p:spPr/>
        <p:txBody>
          <a:bodyPr/>
          <a:lstStyle/>
          <a:p>
            <a:r>
              <a:rPr lang="en-US" dirty="0" err="1"/>
              <a:t>condt</a:t>
            </a:r>
            <a:endParaRPr lang="en-IN" dirty="0"/>
          </a:p>
        </p:txBody>
      </p:sp>
      <p:pic>
        <p:nvPicPr>
          <p:cNvPr id="5" name="Content Placeholder 4">
            <a:extLst>
              <a:ext uri="{FF2B5EF4-FFF2-40B4-BE49-F238E27FC236}">
                <a16:creationId xmlns:a16="http://schemas.microsoft.com/office/drawing/2014/main" id="{FAAA4914-ABF9-F2FC-5093-C252E77659C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974" y="2046597"/>
            <a:ext cx="4154142" cy="1988689"/>
          </a:xfrm>
        </p:spPr>
      </p:pic>
      <p:sp>
        <p:nvSpPr>
          <p:cNvPr id="9" name="TextBox 8">
            <a:extLst>
              <a:ext uri="{FF2B5EF4-FFF2-40B4-BE49-F238E27FC236}">
                <a16:creationId xmlns:a16="http://schemas.microsoft.com/office/drawing/2014/main" id="{53A7ECDF-0964-3814-68FA-779A7E6FFA37}"/>
              </a:ext>
            </a:extLst>
          </p:cNvPr>
          <p:cNvSpPr txBox="1"/>
          <p:nvPr/>
        </p:nvSpPr>
        <p:spPr>
          <a:xfrm>
            <a:off x="838200" y="4206529"/>
            <a:ext cx="6097712" cy="369332"/>
          </a:xfrm>
          <a:prstGeom prst="rect">
            <a:avLst/>
          </a:prstGeom>
          <a:noFill/>
        </p:spPr>
        <p:txBody>
          <a:bodyPr wrap="square">
            <a:spAutoFit/>
          </a:bodyPr>
          <a:lstStyle/>
          <a:p>
            <a:r>
              <a:rPr lang="en-US" dirty="0"/>
              <a:t>The frequency of each individual item is computed</a:t>
            </a:r>
            <a:endParaRPr lang="en-IN" dirty="0"/>
          </a:p>
        </p:txBody>
      </p:sp>
      <p:pic>
        <p:nvPicPr>
          <p:cNvPr id="11" name="Graphic 10">
            <a:extLst>
              <a:ext uri="{FF2B5EF4-FFF2-40B4-BE49-F238E27FC236}">
                <a16:creationId xmlns:a16="http://schemas.microsoft.com/office/drawing/2014/main" id="{1ED9B56C-8724-633E-626A-2560B2AFA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974" y="4575861"/>
            <a:ext cx="3391509" cy="2133600"/>
          </a:xfrm>
          <a:prstGeom prst="rect">
            <a:avLst/>
          </a:prstGeom>
        </p:spPr>
      </p:pic>
    </p:spTree>
    <p:extLst>
      <p:ext uri="{BB962C8B-B14F-4D97-AF65-F5344CB8AC3E}">
        <p14:creationId xmlns:p14="http://schemas.microsoft.com/office/powerpoint/2010/main" val="13940838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D2F-0504-D493-290F-DA52EA1D0E3B}"/>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627DA382-AFF9-00AD-0798-41C97EBAA275}"/>
              </a:ext>
            </a:extLst>
          </p:cNvPr>
          <p:cNvSpPr>
            <a:spLocks noGrp="1"/>
          </p:cNvSpPr>
          <p:nvPr>
            <p:ph idx="1"/>
          </p:nvPr>
        </p:nvSpPr>
        <p:spPr/>
        <p:txBody>
          <a:bodyPr/>
          <a:lstStyle/>
          <a:p>
            <a:r>
              <a:rPr lang="en-US" dirty="0"/>
              <a:t>Let the minimum support be 3. A </a:t>
            </a:r>
            <a:r>
              <a:rPr lang="en-US" b="1" dirty="0"/>
              <a:t>Frequent Pattern set</a:t>
            </a:r>
            <a:r>
              <a:rPr lang="en-US" dirty="0"/>
              <a:t> is built which will contain all the elements whose frequency is greater than or equal to the minimum support.</a:t>
            </a:r>
          </a:p>
          <a:p>
            <a:endParaRPr lang="en-IN" dirty="0"/>
          </a:p>
        </p:txBody>
      </p:sp>
      <p:pic>
        <p:nvPicPr>
          <p:cNvPr id="7" name="Graphic 6">
            <a:extLst>
              <a:ext uri="{FF2B5EF4-FFF2-40B4-BE49-F238E27FC236}">
                <a16:creationId xmlns:a16="http://schemas.microsoft.com/office/drawing/2014/main" id="{C9A86DF3-D1B7-59E5-02A8-1E103C0953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8549" y="3244922"/>
            <a:ext cx="6201460" cy="1727770"/>
          </a:xfrm>
          <a:prstGeom prst="rect">
            <a:avLst/>
          </a:prstGeom>
        </p:spPr>
      </p:pic>
    </p:spTree>
    <p:extLst>
      <p:ext uri="{BB962C8B-B14F-4D97-AF65-F5344CB8AC3E}">
        <p14:creationId xmlns:p14="http://schemas.microsoft.com/office/powerpoint/2010/main" val="24395688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71AD-07BF-49C5-8F72-A0504B786328}"/>
              </a:ext>
            </a:extLst>
          </p:cNvPr>
          <p:cNvSpPr>
            <a:spLocks noGrp="1"/>
          </p:cNvSpPr>
          <p:nvPr>
            <p:ph type="title"/>
          </p:nvPr>
        </p:nvSpPr>
        <p:spPr/>
        <p:txBody>
          <a:bodyPr/>
          <a:lstStyle/>
          <a:p>
            <a:r>
              <a:rPr lang="en-US" dirty="0" err="1"/>
              <a:t>Condt</a:t>
            </a:r>
            <a:endParaRPr lang="en-IN" dirty="0"/>
          </a:p>
        </p:txBody>
      </p:sp>
      <p:pic>
        <p:nvPicPr>
          <p:cNvPr id="5" name="Content Placeholder 4">
            <a:extLst>
              <a:ext uri="{FF2B5EF4-FFF2-40B4-BE49-F238E27FC236}">
                <a16:creationId xmlns:a16="http://schemas.microsoft.com/office/drawing/2014/main" id="{7F12FA3C-9CFF-A82F-1102-55F42A7646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3955" y="1825625"/>
            <a:ext cx="6304089" cy="4351338"/>
          </a:xfrm>
        </p:spPr>
      </p:pic>
    </p:spTree>
    <p:extLst>
      <p:ext uri="{BB962C8B-B14F-4D97-AF65-F5344CB8AC3E}">
        <p14:creationId xmlns:p14="http://schemas.microsoft.com/office/powerpoint/2010/main" val="3860964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EC8C-B59E-96AD-1CF2-98B3C8EA1BF2}"/>
              </a:ext>
            </a:extLst>
          </p:cNvPr>
          <p:cNvSpPr>
            <a:spLocks noGrp="1"/>
          </p:cNvSpPr>
          <p:nvPr>
            <p:ph type="title"/>
          </p:nvPr>
        </p:nvSpPr>
        <p:spPr/>
        <p:txBody>
          <a:bodyPr/>
          <a:lstStyle/>
          <a:p>
            <a:r>
              <a:rPr lang="en-US" dirty="0" err="1"/>
              <a:t>condt</a:t>
            </a:r>
            <a:endParaRPr lang="en-IN" dirty="0"/>
          </a:p>
        </p:txBody>
      </p:sp>
      <p:pic>
        <p:nvPicPr>
          <p:cNvPr id="5" name="Content Placeholder 4">
            <a:extLst>
              <a:ext uri="{FF2B5EF4-FFF2-40B4-BE49-F238E27FC236}">
                <a16:creationId xmlns:a16="http://schemas.microsoft.com/office/drawing/2014/main" id="{F6427F8E-FD0C-9BAD-A8D5-BF70F95C14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45" y="1965898"/>
            <a:ext cx="6868484" cy="2162477"/>
          </a:xfrm>
        </p:spPr>
      </p:pic>
      <p:pic>
        <p:nvPicPr>
          <p:cNvPr id="7" name="Picture 6">
            <a:extLst>
              <a:ext uri="{FF2B5EF4-FFF2-40B4-BE49-F238E27FC236}">
                <a16:creationId xmlns:a16="http://schemas.microsoft.com/office/drawing/2014/main" id="{6EADFD4B-A37E-28EB-F67E-29BEA1543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14" y="4207204"/>
            <a:ext cx="6735115" cy="2200582"/>
          </a:xfrm>
          <a:prstGeom prst="rect">
            <a:avLst/>
          </a:prstGeom>
        </p:spPr>
      </p:pic>
    </p:spTree>
    <p:extLst>
      <p:ext uri="{BB962C8B-B14F-4D97-AF65-F5344CB8AC3E}">
        <p14:creationId xmlns:p14="http://schemas.microsoft.com/office/powerpoint/2010/main" val="524583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CC8-0D88-2F59-3F5F-DEA6322B7246}"/>
              </a:ext>
            </a:extLst>
          </p:cNvPr>
          <p:cNvSpPr>
            <a:spLocks noGrp="1"/>
          </p:cNvSpPr>
          <p:nvPr>
            <p:ph type="title"/>
          </p:nvPr>
        </p:nvSpPr>
        <p:spPr/>
        <p:txBody>
          <a:bodyPr/>
          <a:lstStyle/>
          <a:p>
            <a:r>
              <a:rPr lang="en-US" dirty="0" err="1"/>
              <a:t>condt</a:t>
            </a:r>
            <a:endParaRPr lang="en-IN" dirty="0"/>
          </a:p>
        </p:txBody>
      </p:sp>
      <p:pic>
        <p:nvPicPr>
          <p:cNvPr id="5" name="Content Placeholder 4">
            <a:extLst>
              <a:ext uri="{FF2B5EF4-FFF2-40B4-BE49-F238E27FC236}">
                <a16:creationId xmlns:a16="http://schemas.microsoft.com/office/drawing/2014/main" id="{21218C7C-9B1D-D94C-B179-D383DEDAA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03" y="1861688"/>
            <a:ext cx="6838950" cy="2390775"/>
          </a:xfrm>
        </p:spPr>
      </p:pic>
    </p:spTree>
    <p:extLst>
      <p:ext uri="{BB962C8B-B14F-4D97-AF65-F5344CB8AC3E}">
        <p14:creationId xmlns:p14="http://schemas.microsoft.com/office/powerpoint/2010/main" val="41072320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1E35-44ED-9D71-3158-B536C42ADAE7}"/>
              </a:ext>
            </a:extLst>
          </p:cNvPr>
          <p:cNvSpPr>
            <a:spLocks noGrp="1"/>
          </p:cNvSpPr>
          <p:nvPr>
            <p:ph type="title"/>
          </p:nvPr>
        </p:nvSpPr>
        <p:spPr/>
        <p:txBody>
          <a:bodyPr>
            <a:normAutofit fontScale="90000"/>
          </a:bodyPr>
          <a:lstStyle/>
          <a:p>
            <a:r>
              <a:rPr lang="en-US" altLang="en-US" sz="4400" dirty="0"/>
              <a:t>ECLAT: Frequent Pattern Mining with Vertical Data Format</a:t>
            </a:r>
            <a:br>
              <a:rPr lang="en-US" altLang="en-US" sz="4400" dirty="0"/>
            </a:br>
            <a:endParaRPr lang="en-IN" dirty="0"/>
          </a:p>
        </p:txBody>
      </p:sp>
      <p:sp>
        <p:nvSpPr>
          <p:cNvPr id="3" name="Content Placeholder 2">
            <a:extLst>
              <a:ext uri="{FF2B5EF4-FFF2-40B4-BE49-F238E27FC236}">
                <a16:creationId xmlns:a16="http://schemas.microsoft.com/office/drawing/2014/main" id="{27AE19D3-4B76-5510-8D85-78ED652BBFC8}"/>
              </a:ext>
            </a:extLst>
          </p:cNvPr>
          <p:cNvSpPr>
            <a:spLocks noGrp="1"/>
          </p:cNvSpPr>
          <p:nvPr>
            <p:ph idx="1"/>
          </p:nvPr>
        </p:nvSpPr>
        <p:spPr/>
        <p:txBody>
          <a:bodyPr/>
          <a:lstStyle/>
          <a:p>
            <a:r>
              <a:rPr lang="en-US" b="1" dirty="0"/>
              <a:t>Eclat</a:t>
            </a:r>
            <a:r>
              <a:rPr lang="en-US" dirty="0"/>
              <a:t> is an algorithm for discovering frequent item sets in a transaction database. It was proposed by </a:t>
            </a:r>
            <a:r>
              <a:rPr lang="en-US" dirty="0" err="1"/>
              <a:t>Zaki</a:t>
            </a:r>
            <a:r>
              <a:rPr lang="en-US" dirty="0"/>
              <a:t> (2001).</a:t>
            </a:r>
          </a:p>
          <a:p>
            <a:r>
              <a:rPr lang="en-US" dirty="0"/>
              <a:t>Eclat (Equivalence class Transformation)</a:t>
            </a:r>
            <a:endParaRPr lang="en-IN" dirty="0"/>
          </a:p>
        </p:txBody>
      </p:sp>
    </p:spTree>
    <p:extLst>
      <p:ext uri="{BB962C8B-B14F-4D97-AF65-F5344CB8AC3E}">
        <p14:creationId xmlns:p14="http://schemas.microsoft.com/office/powerpoint/2010/main" val="34237537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7170-5710-2321-CEF3-4EC94C091333}"/>
              </a:ext>
            </a:extLst>
          </p:cNvPr>
          <p:cNvSpPr>
            <a:spLocks noGrp="1"/>
          </p:cNvSpPr>
          <p:nvPr>
            <p:ph type="title"/>
          </p:nvPr>
        </p:nvSpPr>
        <p:spPr>
          <a:xfrm>
            <a:off x="838200" y="365126"/>
            <a:ext cx="10515600" cy="926962"/>
          </a:xfrm>
        </p:spPr>
        <p:txBody>
          <a:bodyPr>
            <a:normAutofit/>
          </a:bodyPr>
          <a:lstStyle/>
          <a:p>
            <a:r>
              <a:rPr lang="en-IN" sz="3200" b="1" kern="150" dirty="0">
                <a:effectLst/>
                <a:latin typeface="Times New Roman" panose="02020603050405020304" pitchFamily="18" charset="0"/>
                <a:ea typeface="Calibri" panose="020F0502020204030204" pitchFamily="34" charset="0"/>
              </a:rPr>
              <a:t>Various Kinds of Association Rules</a:t>
            </a:r>
            <a:endParaRPr lang="en-IN" sz="3200" b="1" dirty="0"/>
          </a:p>
        </p:txBody>
      </p:sp>
      <p:sp>
        <p:nvSpPr>
          <p:cNvPr id="3" name="Content Placeholder 2">
            <a:extLst>
              <a:ext uri="{FF2B5EF4-FFF2-40B4-BE49-F238E27FC236}">
                <a16:creationId xmlns:a16="http://schemas.microsoft.com/office/drawing/2014/main" id="{5B9D85E2-49E6-1B39-BA70-C2A1E6A44D90}"/>
              </a:ext>
            </a:extLst>
          </p:cNvPr>
          <p:cNvSpPr>
            <a:spLocks noGrp="1"/>
          </p:cNvSpPr>
          <p:nvPr>
            <p:ph idx="1"/>
          </p:nvPr>
        </p:nvSpPr>
        <p:spPr>
          <a:xfrm>
            <a:off x="838200" y="1391478"/>
            <a:ext cx="10515600" cy="4785485"/>
          </a:xfrm>
        </p:spPr>
        <p:txBody>
          <a:bodyPr>
            <a:normAutofit/>
          </a:bodyPr>
          <a:lstStyle/>
          <a:p>
            <a:r>
              <a:rPr lang="en-US" sz="2400" i="0" dirty="0">
                <a:solidFill>
                  <a:srgbClr val="202124"/>
                </a:solidFill>
                <a:effectLst/>
                <a:latin typeface="arial" panose="020B0604020202020204" pitchFamily="34" charset="0"/>
              </a:rPr>
              <a:t>finds interesting associations and relationships among large sets of data items. This rule shows how frequently a itemset occurs in a transaction.</a:t>
            </a:r>
          </a:p>
          <a:p>
            <a:r>
              <a:rPr lang="en-US" sz="1600" b="0" i="0" dirty="0">
                <a:solidFill>
                  <a:srgbClr val="202124"/>
                </a:solidFill>
                <a:effectLst/>
                <a:latin typeface="arial" panose="020B0604020202020204" pitchFamily="34" charset="0"/>
              </a:rPr>
              <a:t> </a:t>
            </a:r>
            <a:r>
              <a:rPr lang="en-US" sz="2400" dirty="0">
                <a:solidFill>
                  <a:srgbClr val="202124"/>
                </a:solidFill>
                <a:latin typeface="arial" panose="020B0604020202020204" pitchFamily="34" charset="0"/>
              </a:rPr>
              <a:t>An association rule consists of two parts: an antecedent (if) and. a consequent (then)</a:t>
            </a:r>
          </a:p>
          <a:p>
            <a:pPr algn="just"/>
            <a:r>
              <a:rPr lang="en-IN" sz="2400" dirty="0">
                <a:solidFill>
                  <a:srgbClr val="202124"/>
                </a:solidFill>
                <a:latin typeface="arial" panose="020B0604020202020204" pitchFamily="34" charset="0"/>
              </a:rPr>
              <a:t>It can be used to improve decision making in a wide variety of applications such as: market basket analysis, medical diagnosis, bio-medical literature, protein sequences, census data, logistic regression, fraud detection in web, CRM of credit card business et.</a:t>
            </a:r>
          </a:p>
          <a:p>
            <a:pPr algn="just"/>
            <a:r>
              <a:rPr lang="en-IN" sz="2400" dirty="0">
                <a:solidFill>
                  <a:srgbClr val="202124"/>
                </a:solidFill>
                <a:latin typeface="arial" panose="020B0604020202020204" pitchFamily="34" charset="0"/>
              </a:rPr>
              <a:t>An association rule having </a:t>
            </a:r>
            <a:r>
              <a:rPr lang="en-IN" sz="2400" dirty="0">
                <a:solidFill>
                  <a:srgbClr val="FF0000"/>
                </a:solidFill>
                <a:latin typeface="arial" panose="020B0604020202020204" pitchFamily="34" charset="0"/>
              </a:rPr>
              <a:t>support and confidence greater than or equal to a user-specified minimum support threshold </a:t>
            </a:r>
            <a:r>
              <a:rPr lang="en-IN" sz="2400" dirty="0">
                <a:solidFill>
                  <a:srgbClr val="202124"/>
                </a:solidFill>
                <a:latin typeface="arial" panose="020B0604020202020204" pitchFamily="34" charset="0"/>
              </a:rPr>
              <a:t>and respectively a minimum confidence threshold.</a:t>
            </a:r>
          </a:p>
        </p:txBody>
      </p:sp>
    </p:spTree>
    <p:extLst>
      <p:ext uri="{BB962C8B-B14F-4D97-AF65-F5344CB8AC3E}">
        <p14:creationId xmlns:p14="http://schemas.microsoft.com/office/powerpoint/2010/main" val="395996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6A9D-E9F9-AC53-E7E8-ED06EAAB115A}"/>
              </a:ext>
            </a:extLst>
          </p:cNvPr>
          <p:cNvSpPr>
            <a:spLocks noGrp="1"/>
          </p:cNvSpPr>
          <p:nvPr>
            <p:ph type="title"/>
          </p:nvPr>
        </p:nvSpPr>
        <p:spPr>
          <a:xfrm>
            <a:off x="838200" y="365125"/>
            <a:ext cx="10515600" cy="777875"/>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E2426479-3AD1-FCF3-E578-8ACD03420A5E}"/>
              </a:ext>
            </a:extLst>
          </p:cNvPr>
          <p:cNvSpPr>
            <a:spLocks noGrp="1"/>
          </p:cNvSpPr>
          <p:nvPr>
            <p:ph idx="1"/>
          </p:nvPr>
        </p:nvSpPr>
        <p:spPr>
          <a:xfrm>
            <a:off x="838200" y="1070251"/>
            <a:ext cx="10515600" cy="4351338"/>
          </a:xfrm>
        </p:spPr>
        <p:txBody>
          <a:bodyPr/>
          <a:lstStyle/>
          <a:p>
            <a:pPr marL="0" indent="0">
              <a:buNone/>
            </a:pPr>
            <a:r>
              <a:rPr lang="en-US" dirty="0"/>
              <a:t>3.Data Mart:- Subsidiary of data warehouse ,contain small slice of data </a:t>
            </a:r>
          </a:p>
          <a:p>
            <a:pPr marL="0" indent="0">
              <a:buNone/>
            </a:pPr>
            <a:r>
              <a:rPr lang="en-US" dirty="0"/>
              <a:t>Example: single department data</a:t>
            </a:r>
          </a:p>
          <a:p>
            <a:pPr marL="0" indent="0">
              <a:buNone/>
            </a:pPr>
            <a:r>
              <a:rPr lang="en-US" dirty="0"/>
              <a:t>Dependent :sourced directly from DW</a:t>
            </a:r>
          </a:p>
          <a:p>
            <a:pPr marL="0" indent="0">
              <a:buNone/>
            </a:pPr>
            <a:r>
              <a:rPr lang="en-US" dirty="0"/>
              <a:t>Independent: Sourced from one or more database</a:t>
            </a:r>
          </a:p>
          <a:p>
            <a:pPr marL="0" indent="0">
              <a:buNone/>
            </a:pPr>
            <a:r>
              <a:rPr lang="en-US" dirty="0"/>
              <a:t>4.Monitoring and administration:</a:t>
            </a:r>
          </a:p>
          <a:p>
            <a:pPr>
              <a:buFontTx/>
              <a:buChar char="-"/>
            </a:pPr>
            <a:r>
              <a:rPr lang="en-US" dirty="0"/>
              <a:t>Includes refreshment and data recovery</a:t>
            </a:r>
          </a:p>
          <a:p>
            <a:pPr>
              <a:buFontTx/>
              <a:buChar char="-"/>
            </a:pPr>
            <a:r>
              <a:rPr lang="en-US" dirty="0"/>
              <a:t>Limiting the size of DW controlling the number and ranges of queries, manage the data base performance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907470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6351-859D-BBD5-C700-78031EA74B96}"/>
              </a:ext>
            </a:extLst>
          </p:cNvPr>
          <p:cNvSpPr>
            <a:spLocks noGrp="1"/>
          </p:cNvSpPr>
          <p:nvPr>
            <p:ph type="title"/>
          </p:nvPr>
        </p:nvSpPr>
        <p:spPr/>
        <p:txBody>
          <a:bodyPr/>
          <a:lstStyle/>
          <a:p>
            <a:r>
              <a:rPr lang="en-IN" dirty="0"/>
              <a:t>CONDT</a:t>
            </a:r>
          </a:p>
        </p:txBody>
      </p:sp>
      <p:sp>
        <p:nvSpPr>
          <p:cNvPr id="3" name="Content Placeholder 2">
            <a:extLst>
              <a:ext uri="{FF2B5EF4-FFF2-40B4-BE49-F238E27FC236}">
                <a16:creationId xmlns:a16="http://schemas.microsoft.com/office/drawing/2014/main" id="{CC215A80-BDEE-CEF0-5A20-79B2653CA635}"/>
              </a:ext>
            </a:extLst>
          </p:cNvPr>
          <p:cNvSpPr>
            <a:spLocks noGrp="1"/>
          </p:cNvSpPr>
          <p:nvPr>
            <p:ph idx="1"/>
          </p:nvPr>
        </p:nvSpPr>
        <p:spPr/>
        <p:txBody>
          <a:bodyPr/>
          <a:lstStyle/>
          <a:p>
            <a:r>
              <a:rPr lang="en-IN" dirty="0"/>
              <a:t>Used to analysis and predicts customer behaviour</a:t>
            </a:r>
          </a:p>
          <a:p>
            <a:r>
              <a:rPr lang="en-IN" dirty="0"/>
              <a:t>If / then statement</a:t>
            </a:r>
          </a:p>
          <a:p>
            <a:r>
              <a:rPr lang="en-IN" dirty="0"/>
              <a:t>Buys(onions, potatoes)=&gt;buys(tomatoes)</a:t>
            </a:r>
          </a:p>
          <a:p>
            <a:r>
              <a:rPr lang="en-IN" dirty="0"/>
              <a:t>bread=&gt;butter[20 %, confident 40%]</a:t>
            </a:r>
          </a:p>
          <a:p>
            <a:r>
              <a:rPr lang="en-IN" dirty="0"/>
              <a:t>Bread- Ancedent ,Butter-Consequent</a:t>
            </a:r>
          </a:p>
          <a:p>
            <a:r>
              <a:rPr lang="en-IN" dirty="0"/>
              <a:t>20%-support</a:t>
            </a:r>
          </a:p>
          <a:p>
            <a:r>
              <a:rPr lang="en-IN" dirty="0"/>
              <a:t>40%- confident </a:t>
            </a:r>
          </a:p>
        </p:txBody>
      </p:sp>
    </p:spTree>
    <p:extLst>
      <p:ext uri="{BB962C8B-B14F-4D97-AF65-F5344CB8AC3E}">
        <p14:creationId xmlns:p14="http://schemas.microsoft.com/office/powerpoint/2010/main" val="2504289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D20B-2835-77FF-E72D-F1628C81D5D5}"/>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C525DECD-E251-59E5-94BD-957160FC8D49}"/>
              </a:ext>
            </a:extLst>
          </p:cNvPr>
          <p:cNvSpPr>
            <a:spLocks noGrp="1"/>
          </p:cNvSpPr>
          <p:nvPr>
            <p:ph idx="1"/>
          </p:nvPr>
        </p:nvSpPr>
        <p:spPr/>
        <p:txBody>
          <a:bodyPr/>
          <a:lstStyle/>
          <a:p>
            <a:r>
              <a:rPr lang="en-IN" dirty="0"/>
              <a:t>In super Market:</a:t>
            </a:r>
          </a:p>
          <a:p>
            <a:pPr marL="0" indent="0">
              <a:buNone/>
            </a:pPr>
            <a:r>
              <a:rPr lang="en-IN" dirty="0"/>
              <a:t>-Total transaction: 100</a:t>
            </a:r>
          </a:p>
          <a:p>
            <a:pPr marL="0" indent="0">
              <a:buNone/>
            </a:pPr>
            <a:r>
              <a:rPr lang="en-IN" dirty="0"/>
              <a:t>-Bread:20 (People are purchasing bread)</a:t>
            </a:r>
          </a:p>
          <a:p>
            <a:pPr marL="0" indent="0">
              <a:buNone/>
            </a:pPr>
            <a:r>
              <a:rPr lang="en-IN" dirty="0"/>
              <a:t>So 20/100*100=20% support</a:t>
            </a:r>
          </a:p>
          <a:p>
            <a:r>
              <a:rPr lang="en-IN" dirty="0"/>
              <a:t>In 20 transaction, butter:9 transactions (people who are getting butter along bread)</a:t>
            </a:r>
          </a:p>
          <a:p>
            <a:r>
              <a:rPr lang="en-IN" dirty="0"/>
              <a:t>So 9/20*100=45%confidence </a:t>
            </a:r>
          </a:p>
          <a:p>
            <a:endParaRPr lang="en-IN" dirty="0"/>
          </a:p>
        </p:txBody>
      </p:sp>
    </p:spTree>
    <p:extLst>
      <p:ext uri="{BB962C8B-B14F-4D97-AF65-F5344CB8AC3E}">
        <p14:creationId xmlns:p14="http://schemas.microsoft.com/office/powerpoint/2010/main" val="8667439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9B81-8D5C-C3FA-F86B-0570F4F56F6F}"/>
              </a:ext>
            </a:extLst>
          </p:cNvPr>
          <p:cNvSpPr>
            <a:spLocks noGrp="1"/>
          </p:cNvSpPr>
          <p:nvPr>
            <p:ph type="title"/>
          </p:nvPr>
        </p:nvSpPr>
        <p:spPr>
          <a:xfrm>
            <a:off x="838200" y="365126"/>
            <a:ext cx="10515600" cy="1036292"/>
          </a:xfrm>
        </p:spPr>
        <p:txBody>
          <a:bodyPr/>
          <a:lstStyle/>
          <a:p>
            <a:r>
              <a:rPr lang="en-IN" dirty="0"/>
              <a:t>Classification of Association Rule</a:t>
            </a:r>
          </a:p>
        </p:txBody>
      </p:sp>
      <p:sp>
        <p:nvSpPr>
          <p:cNvPr id="3" name="Content Placeholder 2">
            <a:extLst>
              <a:ext uri="{FF2B5EF4-FFF2-40B4-BE49-F238E27FC236}">
                <a16:creationId xmlns:a16="http://schemas.microsoft.com/office/drawing/2014/main" id="{35179DCF-E574-0F39-A0A8-04F559D20BB8}"/>
              </a:ext>
            </a:extLst>
          </p:cNvPr>
          <p:cNvSpPr>
            <a:spLocks noGrp="1"/>
          </p:cNvSpPr>
          <p:nvPr>
            <p:ph idx="1"/>
          </p:nvPr>
        </p:nvSpPr>
        <p:spPr>
          <a:xfrm>
            <a:off x="838200" y="1401418"/>
            <a:ext cx="10515600" cy="4775545"/>
          </a:xfrm>
        </p:spPr>
        <p:txBody>
          <a:bodyPr/>
          <a:lstStyle/>
          <a:p>
            <a:r>
              <a:rPr lang="en-IN" dirty="0">
                <a:solidFill>
                  <a:srgbClr val="FF0000"/>
                </a:solidFill>
              </a:rPr>
              <a:t>Single dimensional Association Rule </a:t>
            </a:r>
            <a:r>
              <a:rPr lang="en-IN" dirty="0"/>
              <a:t>: </a:t>
            </a:r>
          </a:p>
          <a:p>
            <a:pPr>
              <a:buFontTx/>
              <a:buChar char="-"/>
            </a:pPr>
            <a:r>
              <a:rPr lang="en-IN" dirty="0"/>
              <a:t>Only dimension or predicate</a:t>
            </a:r>
          </a:p>
          <a:p>
            <a:pPr>
              <a:buFontTx/>
              <a:buChar char="-"/>
            </a:pPr>
            <a:r>
              <a:rPr lang="en-IN" dirty="0"/>
              <a:t>Bread=&gt;butter</a:t>
            </a:r>
          </a:p>
          <a:p>
            <a:pPr>
              <a:buFontTx/>
              <a:buChar char="-"/>
            </a:pPr>
            <a:endParaRPr lang="en-IN" dirty="0">
              <a:solidFill>
                <a:srgbClr val="FF0000"/>
              </a:solidFill>
            </a:endParaRPr>
          </a:p>
          <a:p>
            <a:pPr>
              <a:buFontTx/>
              <a:buChar char="-"/>
            </a:pPr>
            <a:r>
              <a:rPr lang="en-IN" dirty="0">
                <a:solidFill>
                  <a:srgbClr val="FF0000"/>
                </a:solidFill>
              </a:rPr>
              <a:t>Multidimensional Association Rule </a:t>
            </a:r>
          </a:p>
          <a:p>
            <a:pPr>
              <a:buFontTx/>
              <a:buChar char="-"/>
            </a:pPr>
            <a:r>
              <a:rPr lang="en-IN" dirty="0"/>
              <a:t>2 or more predicates or dimension </a:t>
            </a:r>
          </a:p>
          <a:p>
            <a:pPr>
              <a:buFontTx/>
              <a:buChar char="-"/>
            </a:pPr>
            <a:r>
              <a:rPr lang="en-IN" dirty="0"/>
              <a:t>Occupation(I.T), Age(&gt;22)=&gt;buys(High Speed Laptop)</a:t>
            </a:r>
          </a:p>
        </p:txBody>
      </p:sp>
    </p:spTree>
    <p:extLst>
      <p:ext uri="{BB962C8B-B14F-4D97-AF65-F5344CB8AC3E}">
        <p14:creationId xmlns:p14="http://schemas.microsoft.com/office/powerpoint/2010/main" val="34805770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67B5-0674-516B-A934-AD0F12A6F573}"/>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4DB4939B-F0F5-960B-5FFC-5E9CD9C48E72}"/>
              </a:ext>
            </a:extLst>
          </p:cNvPr>
          <p:cNvSpPr>
            <a:spLocks noGrp="1"/>
          </p:cNvSpPr>
          <p:nvPr>
            <p:ph idx="1"/>
          </p:nvPr>
        </p:nvSpPr>
        <p:spPr/>
        <p:txBody>
          <a:bodyPr>
            <a:normAutofit fontScale="92500"/>
          </a:bodyPr>
          <a:lstStyle/>
          <a:p>
            <a:r>
              <a:rPr lang="en-IN" dirty="0">
                <a:solidFill>
                  <a:srgbClr val="FF0000"/>
                </a:solidFill>
              </a:rPr>
              <a:t>Hybrid Dimensional Association rule:</a:t>
            </a:r>
          </a:p>
          <a:p>
            <a:pPr marL="0" indent="0">
              <a:buNone/>
            </a:pPr>
            <a:r>
              <a:rPr lang="en-IN" dirty="0"/>
              <a:t>-With repeated dimensions or predicates </a:t>
            </a:r>
          </a:p>
          <a:p>
            <a:pPr marL="0" indent="0">
              <a:buNone/>
            </a:pPr>
            <a:r>
              <a:rPr lang="en-IN" dirty="0"/>
              <a:t>Time(5’clk),buys(tea)=&gt;buys(biscuits)</a:t>
            </a:r>
          </a:p>
          <a:p>
            <a:pPr marL="0" indent="0">
              <a:buNone/>
            </a:pPr>
            <a:endParaRPr lang="en-IN" dirty="0"/>
          </a:p>
          <a:p>
            <a:pPr marL="0" indent="0">
              <a:buNone/>
            </a:pPr>
            <a:r>
              <a:rPr lang="en-IN" dirty="0"/>
              <a:t>Find the occurrence of item based on occurrence of other items in transaction ( set of itemset appear more no of times in total transaction)</a:t>
            </a:r>
          </a:p>
          <a:p>
            <a:pPr marL="0" indent="0">
              <a:buNone/>
            </a:pPr>
            <a:r>
              <a:rPr lang="en-IN" dirty="0"/>
              <a:t>{Diaper}=&gt;{Beer}</a:t>
            </a:r>
          </a:p>
          <a:p>
            <a:pPr marL="0" indent="0">
              <a:buNone/>
            </a:pPr>
            <a:r>
              <a:rPr lang="en-IN" dirty="0"/>
              <a:t>{Milk, Beer}=&gt;{Eggs, Coke}</a:t>
            </a:r>
          </a:p>
          <a:p>
            <a:pPr marL="0" indent="0">
              <a:buNone/>
            </a:pPr>
            <a:r>
              <a:rPr lang="en-IN" dirty="0"/>
              <a:t>{Beer, Coke}=&gt;{Milk}</a:t>
            </a:r>
          </a:p>
        </p:txBody>
      </p:sp>
    </p:spTree>
    <p:extLst>
      <p:ext uri="{BB962C8B-B14F-4D97-AF65-F5344CB8AC3E}">
        <p14:creationId xmlns:p14="http://schemas.microsoft.com/office/powerpoint/2010/main" val="8597551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8CA9-F5E4-6CF2-738E-D01DAEA6A1F0}"/>
              </a:ext>
            </a:extLst>
          </p:cNvPr>
          <p:cNvSpPr>
            <a:spLocks noGrp="1"/>
          </p:cNvSpPr>
          <p:nvPr>
            <p:ph type="title"/>
          </p:nvPr>
        </p:nvSpPr>
        <p:spPr/>
        <p:txBody>
          <a:bodyPr/>
          <a:lstStyle/>
          <a:p>
            <a:r>
              <a:rPr lang="en-IN" dirty="0"/>
              <a:t>Frequent itemset</a:t>
            </a:r>
          </a:p>
        </p:txBody>
      </p:sp>
      <p:sp>
        <p:nvSpPr>
          <p:cNvPr id="3" name="Content Placeholder 2">
            <a:extLst>
              <a:ext uri="{FF2B5EF4-FFF2-40B4-BE49-F238E27FC236}">
                <a16:creationId xmlns:a16="http://schemas.microsoft.com/office/drawing/2014/main" id="{7C7AFD34-AAAE-EF74-CE4E-E6F7E4C1A46F}"/>
              </a:ext>
            </a:extLst>
          </p:cNvPr>
          <p:cNvSpPr>
            <a:spLocks noGrp="1"/>
          </p:cNvSpPr>
          <p:nvPr>
            <p:ph idx="1"/>
          </p:nvPr>
        </p:nvSpPr>
        <p:spPr>
          <a:xfrm>
            <a:off x="838200" y="1690688"/>
            <a:ext cx="10515600" cy="4351338"/>
          </a:xfrm>
        </p:spPr>
        <p:txBody>
          <a:bodyPr/>
          <a:lstStyle/>
          <a:p>
            <a:r>
              <a:rPr lang="en-IN" dirty="0">
                <a:solidFill>
                  <a:srgbClr val="FF0000"/>
                </a:solidFill>
              </a:rPr>
              <a:t>Itemset</a:t>
            </a:r>
            <a:r>
              <a:rPr lang="en-IN" dirty="0"/>
              <a:t>: A collection of one or more items</a:t>
            </a:r>
          </a:p>
          <a:p>
            <a:r>
              <a:rPr lang="en-IN" dirty="0">
                <a:solidFill>
                  <a:srgbClr val="FF0000"/>
                </a:solidFill>
              </a:rPr>
              <a:t>K-itemset</a:t>
            </a:r>
            <a:r>
              <a:rPr lang="en-IN" dirty="0"/>
              <a:t>: An itemset that contains k items</a:t>
            </a:r>
          </a:p>
          <a:p>
            <a:r>
              <a:rPr lang="en-IN" dirty="0"/>
              <a:t>Frequency count:(</a:t>
            </a:r>
            <a:r>
              <a:rPr lang="en-US" b="0" i="0" dirty="0">
                <a:solidFill>
                  <a:srgbClr val="202124"/>
                </a:solidFill>
                <a:effectLst/>
                <a:latin typeface="arial" panose="020B0604020202020204" pitchFamily="34" charset="0"/>
              </a:rPr>
              <a:t>σ</a:t>
            </a:r>
            <a:r>
              <a:rPr lang="en-IN" dirty="0"/>
              <a:t>)</a:t>
            </a:r>
          </a:p>
          <a:p>
            <a:pPr marL="0" indent="0">
              <a:buNone/>
            </a:pPr>
            <a:r>
              <a:rPr lang="en-IN" dirty="0"/>
              <a:t>  -frequency of occurrence of itemset</a:t>
            </a:r>
          </a:p>
          <a:p>
            <a:pPr marL="0" indent="0">
              <a:buNone/>
            </a:pPr>
            <a:r>
              <a:rPr lang="en-IN" dirty="0"/>
              <a:t>  -</a:t>
            </a:r>
            <a:r>
              <a:rPr lang="en-IN" dirty="0" err="1"/>
              <a:t>E.g</a:t>
            </a:r>
            <a:r>
              <a:rPr lang="en-IN" dirty="0"/>
              <a:t> (Milk ,</a:t>
            </a:r>
            <a:r>
              <a:rPr lang="en-IN" dirty="0" err="1"/>
              <a:t>Diaper,Bread</a:t>
            </a:r>
            <a:r>
              <a:rPr lang="en-IN" dirty="0"/>
              <a:t>}=2</a:t>
            </a:r>
          </a:p>
          <a:p>
            <a:pPr marL="0" indent="0">
              <a:buNone/>
            </a:pPr>
            <a:endParaRPr lang="en-IN" dirty="0"/>
          </a:p>
        </p:txBody>
      </p:sp>
      <p:pic>
        <p:nvPicPr>
          <p:cNvPr id="5" name="Picture 4">
            <a:extLst>
              <a:ext uri="{FF2B5EF4-FFF2-40B4-BE49-F238E27FC236}">
                <a16:creationId xmlns:a16="http://schemas.microsoft.com/office/drawing/2014/main" id="{081586DB-07AB-C027-D6B6-D96F4728DA1E}"/>
              </a:ext>
            </a:extLst>
          </p:cNvPr>
          <p:cNvPicPr>
            <a:picLocks noChangeAspect="1"/>
          </p:cNvPicPr>
          <p:nvPr/>
        </p:nvPicPr>
        <p:blipFill>
          <a:blip r:embed="rId2"/>
          <a:stretch>
            <a:fillRect/>
          </a:stretch>
        </p:blipFill>
        <p:spPr>
          <a:xfrm>
            <a:off x="1868557" y="4352924"/>
            <a:ext cx="4227443" cy="1849093"/>
          </a:xfrm>
          <a:prstGeom prst="rect">
            <a:avLst/>
          </a:prstGeom>
        </p:spPr>
      </p:pic>
    </p:spTree>
    <p:extLst>
      <p:ext uri="{BB962C8B-B14F-4D97-AF65-F5344CB8AC3E}">
        <p14:creationId xmlns:p14="http://schemas.microsoft.com/office/powerpoint/2010/main" val="2982412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A2DD-DA9C-9AE0-2EED-F8DFE26C471F}"/>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B8060E65-4EFC-DF3A-079A-EB68EAFF77E4}"/>
              </a:ext>
            </a:extLst>
          </p:cNvPr>
          <p:cNvSpPr>
            <a:spLocks noGrp="1"/>
          </p:cNvSpPr>
          <p:nvPr>
            <p:ph idx="1"/>
          </p:nvPr>
        </p:nvSpPr>
        <p:spPr/>
        <p:txBody>
          <a:bodyPr/>
          <a:lstStyle/>
          <a:p>
            <a:r>
              <a:rPr lang="en-IN" dirty="0">
                <a:solidFill>
                  <a:srgbClr val="FF0000"/>
                </a:solidFill>
              </a:rPr>
              <a:t>Support:</a:t>
            </a:r>
          </a:p>
          <a:p>
            <a:r>
              <a:rPr lang="en-IN" dirty="0"/>
              <a:t>Fraction of transactions that contains an itemset</a:t>
            </a:r>
          </a:p>
          <a:p>
            <a:r>
              <a:rPr lang="en-IN" dirty="0"/>
              <a:t>(Milk ,Diaper, Bread}=2</a:t>
            </a:r>
          </a:p>
          <a:p>
            <a:pPr marL="0" indent="0">
              <a:buNone/>
            </a:pPr>
            <a:r>
              <a:rPr lang="en-IN" dirty="0"/>
              <a:t>                                      =2/5 =40%</a:t>
            </a:r>
          </a:p>
          <a:p>
            <a:endParaRPr lang="en-IN" dirty="0">
              <a:solidFill>
                <a:srgbClr val="FF0000"/>
              </a:solidFill>
            </a:endParaRPr>
          </a:p>
        </p:txBody>
      </p:sp>
    </p:spTree>
    <p:extLst>
      <p:ext uri="{BB962C8B-B14F-4D97-AF65-F5344CB8AC3E}">
        <p14:creationId xmlns:p14="http://schemas.microsoft.com/office/powerpoint/2010/main" val="11969527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9DEE-42DF-80BE-873D-89BCD752711B}"/>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084C665D-DB4A-A26E-42CD-BED492160AB4}"/>
              </a:ext>
            </a:extLst>
          </p:cNvPr>
          <p:cNvPicPr>
            <a:picLocks noGrp="1" noChangeAspect="1"/>
          </p:cNvPicPr>
          <p:nvPr>
            <p:ph idx="1"/>
          </p:nvPr>
        </p:nvPicPr>
        <p:blipFill>
          <a:blip r:embed="rId2"/>
          <a:stretch>
            <a:fillRect/>
          </a:stretch>
        </p:blipFill>
        <p:spPr>
          <a:xfrm>
            <a:off x="838199" y="1914283"/>
            <a:ext cx="4448175" cy="695325"/>
          </a:xfrm>
        </p:spPr>
      </p:pic>
      <p:pic>
        <p:nvPicPr>
          <p:cNvPr id="7" name="Picture 6">
            <a:extLst>
              <a:ext uri="{FF2B5EF4-FFF2-40B4-BE49-F238E27FC236}">
                <a16:creationId xmlns:a16="http://schemas.microsoft.com/office/drawing/2014/main" id="{FFC27F99-5C2D-4B68-0B40-2B24C857BA18}"/>
              </a:ext>
            </a:extLst>
          </p:cNvPr>
          <p:cNvPicPr>
            <a:picLocks noChangeAspect="1"/>
          </p:cNvPicPr>
          <p:nvPr/>
        </p:nvPicPr>
        <p:blipFill>
          <a:blip r:embed="rId3"/>
          <a:stretch>
            <a:fillRect/>
          </a:stretch>
        </p:blipFill>
        <p:spPr>
          <a:xfrm>
            <a:off x="838200" y="2609608"/>
            <a:ext cx="4448175" cy="1343025"/>
          </a:xfrm>
          <a:prstGeom prst="rect">
            <a:avLst/>
          </a:prstGeom>
        </p:spPr>
      </p:pic>
      <p:pic>
        <p:nvPicPr>
          <p:cNvPr id="9" name="Picture 8">
            <a:extLst>
              <a:ext uri="{FF2B5EF4-FFF2-40B4-BE49-F238E27FC236}">
                <a16:creationId xmlns:a16="http://schemas.microsoft.com/office/drawing/2014/main" id="{35B6A6CA-9F46-CB09-B3A2-80D18879E25E}"/>
              </a:ext>
            </a:extLst>
          </p:cNvPr>
          <p:cNvPicPr>
            <a:picLocks noChangeAspect="1"/>
          </p:cNvPicPr>
          <p:nvPr/>
        </p:nvPicPr>
        <p:blipFill>
          <a:blip r:embed="rId4"/>
          <a:stretch>
            <a:fillRect/>
          </a:stretch>
        </p:blipFill>
        <p:spPr>
          <a:xfrm>
            <a:off x="5444780" y="1914283"/>
            <a:ext cx="3648075" cy="2038350"/>
          </a:xfrm>
          <a:prstGeom prst="rect">
            <a:avLst/>
          </a:prstGeom>
        </p:spPr>
      </p:pic>
      <p:sp>
        <p:nvSpPr>
          <p:cNvPr id="10" name="TextBox 9">
            <a:extLst>
              <a:ext uri="{FF2B5EF4-FFF2-40B4-BE49-F238E27FC236}">
                <a16:creationId xmlns:a16="http://schemas.microsoft.com/office/drawing/2014/main" id="{3CF30D3A-5530-1B13-ACF1-C6BA798DBD55}"/>
              </a:ext>
            </a:extLst>
          </p:cNvPr>
          <p:cNvSpPr txBox="1"/>
          <p:nvPr/>
        </p:nvSpPr>
        <p:spPr>
          <a:xfrm>
            <a:off x="848138" y="4462670"/>
            <a:ext cx="7520610" cy="1200329"/>
          </a:xfrm>
          <a:prstGeom prst="rect">
            <a:avLst/>
          </a:prstGeom>
          <a:noFill/>
        </p:spPr>
        <p:txBody>
          <a:bodyPr wrap="square" rtlCol="0">
            <a:spAutoFit/>
          </a:bodyPr>
          <a:lstStyle/>
          <a:p>
            <a:r>
              <a:rPr lang="en-IN" dirty="0">
                <a:solidFill>
                  <a:srgbClr val="FF0000"/>
                </a:solidFill>
              </a:rPr>
              <a:t>Support: </a:t>
            </a:r>
            <a:r>
              <a:rPr lang="en-IN" dirty="0"/>
              <a:t>Contains X and Y = Total count of Left and right (both XY appear Together/Total transaction </a:t>
            </a:r>
          </a:p>
          <a:p>
            <a:r>
              <a:rPr lang="en-IN" dirty="0">
                <a:solidFill>
                  <a:srgbClr val="FF0000"/>
                </a:solidFill>
              </a:rPr>
              <a:t>Confident</a:t>
            </a:r>
            <a:r>
              <a:rPr lang="en-IN" dirty="0"/>
              <a:t> :  how often items in Y appear in transaction  that contains X  </a:t>
            </a:r>
          </a:p>
          <a:p>
            <a:r>
              <a:rPr lang="en-IN" dirty="0"/>
              <a:t>=Total Count of left &amp; Right(Both XY appear together) /  left(X)</a:t>
            </a:r>
          </a:p>
        </p:txBody>
      </p:sp>
    </p:spTree>
    <p:extLst>
      <p:ext uri="{BB962C8B-B14F-4D97-AF65-F5344CB8AC3E}">
        <p14:creationId xmlns:p14="http://schemas.microsoft.com/office/powerpoint/2010/main" val="7112808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5A85-621F-4D70-532E-71A86DC49928}"/>
              </a:ext>
            </a:extLst>
          </p:cNvPr>
          <p:cNvSpPr>
            <a:spLocks noGrp="1"/>
          </p:cNvSpPr>
          <p:nvPr>
            <p:ph type="title"/>
          </p:nvPr>
        </p:nvSpPr>
        <p:spPr>
          <a:xfrm>
            <a:off x="838200" y="365125"/>
            <a:ext cx="10515600" cy="1006475"/>
          </a:xfrm>
        </p:spPr>
        <p:txBody>
          <a:bodyPr>
            <a:normAutofit fontScale="90000"/>
          </a:bodyPr>
          <a:lstStyle/>
          <a:p>
            <a:r>
              <a:rPr lang="en-IN" b="1" dirty="0"/>
              <a:t>Correlation Analysis in Data Mining</a:t>
            </a:r>
            <a:br>
              <a:rPr lang="en-IN" b="1" dirty="0"/>
            </a:br>
            <a:endParaRPr lang="en-IN" dirty="0"/>
          </a:p>
        </p:txBody>
      </p:sp>
      <p:sp>
        <p:nvSpPr>
          <p:cNvPr id="3" name="Content Placeholder 2">
            <a:extLst>
              <a:ext uri="{FF2B5EF4-FFF2-40B4-BE49-F238E27FC236}">
                <a16:creationId xmlns:a16="http://schemas.microsoft.com/office/drawing/2014/main" id="{FDA3103A-6333-3AEE-212C-1D2168318C23}"/>
              </a:ext>
            </a:extLst>
          </p:cNvPr>
          <p:cNvSpPr>
            <a:spLocks noGrp="1"/>
          </p:cNvSpPr>
          <p:nvPr>
            <p:ph idx="1"/>
          </p:nvPr>
        </p:nvSpPr>
        <p:spPr>
          <a:xfrm>
            <a:off x="838200" y="924339"/>
            <a:ext cx="10515600" cy="5252624"/>
          </a:xfrm>
        </p:spPr>
        <p:txBody>
          <a:bodyPr/>
          <a:lstStyle/>
          <a:p>
            <a:pPr algn="just"/>
            <a:r>
              <a:rPr lang="en-US" dirty="0"/>
              <a:t>Correlation analysis is a </a:t>
            </a:r>
            <a:r>
              <a:rPr lang="en-US" dirty="0">
                <a:solidFill>
                  <a:srgbClr val="FF0000"/>
                </a:solidFill>
              </a:rPr>
              <a:t>statistical method </a:t>
            </a:r>
            <a:r>
              <a:rPr lang="en-US" dirty="0"/>
              <a:t>used to measure the strength of the linear relationship between </a:t>
            </a:r>
            <a:r>
              <a:rPr lang="en-US" dirty="0">
                <a:solidFill>
                  <a:srgbClr val="FF0000"/>
                </a:solidFill>
              </a:rPr>
              <a:t>two variables and compute their association.</a:t>
            </a:r>
          </a:p>
          <a:p>
            <a:pPr algn="just"/>
            <a:r>
              <a:rPr lang="en-US" dirty="0"/>
              <a:t>A </a:t>
            </a:r>
            <a:r>
              <a:rPr lang="en-US" dirty="0">
                <a:solidFill>
                  <a:srgbClr val="FF0000"/>
                </a:solidFill>
              </a:rPr>
              <a:t>high correlation </a:t>
            </a:r>
            <a:r>
              <a:rPr lang="en-US" dirty="0"/>
              <a:t>points to a </a:t>
            </a:r>
            <a:r>
              <a:rPr lang="en-US" dirty="0">
                <a:solidFill>
                  <a:srgbClr val="FF0000"/>
                </a:solidFill>
              </a:rPr>
              <a:t>strong relationship between the two variables</a:t>
            </a:r>
            <a:r>
              <a:rPr lang="en-US" dirty="0"/>
              <a:t>, while a </a:t>
            </a:r>
            <a:r>
              <a:rPr lang="en-US" dirty="0">
                <a:solidFill>
                  <a:srgbClr val="FF0000"/>
                </a:solidFill>
              </a:rPr>
              <a:t>low correlation means that the variables are weakly related. </a:t>
            </a:r>
          </a:p>
          <a:p>
            <a:pPr algn="just"/>
            <a:r>
              <a:rPr lang="en-US" dirty="0">
                <a:solidFill>
                  <a:srgbClr val="FF0000"/>
                </a:solidFill>
              </a:rPr>
              <a:t>Types</a:t>
            </a:r>
          </a:p>
          <a:p>
            <a:pPr algn="just"/>
            <a:r>
              <a:rPr lang="en-US" dirty="0"/>
              <a:t>Pearson correlation, </a:t>
            </a:r>
          </a:p>
          <a:p>
            <a:pPr algn="just"/>
            <a:r>
              <a:rPr lang="en-US" dirty="0"/>
              <a:t>Kendall rank correlation, </a:t>
            </a:r>
          </a:p>
          <a:p>
            <a:pPr algn="just"/>
            <a:r>
              <a:rPr lang="en-US" dirty="0"/>
              <a:t>Spearman correlation, and the </a:t>
            </a:r>
          </a:p>
          <a:p>
            <a:pPr algn="just"/>
            <a:r>
              <a:rPr lang="en-US" dirty="0"/>
              <a:t>Point-Biserial correlation.</a:t>
            </a:r>
            <a:endParaRPr lang="en-IN" dirty="0">
              <a:solidFill>
                <a:srgbClr val="FF0000"/>
              </a:solidFill>
            </a:endParaRPr>
          </a:p>
        </p:txBody>
      </p:sp>
    </p:spTree>
    <p:extLst>
      <p:ext uri="{BB962C8B-B14F-4D97-AF65-F5344CB8AC3E}">
        <p14:creationId xmlns:p14="http://schemas.microsoft.com/office/powerpoint/2010/main" val="22336604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A61C-2F84-9C8D-95B0-DA62B773A565}"/>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52887CDC-F349-08C1-0CA7-955C4AB7BAF1}"/>
              </a:ext>
            </a:extLst>
          </p:cNvPr>
          <p:cNvSpPr>
            <a:spLocks noGrp="1"/>
          </p:cNvSpPr>
          <p:nvPr>
            <p:ph idx="1"/>
          </p:nvPr>
        </p:nvSpPr>
        <p:spPr/>
        <p:txBody>
          <a:bodyPr/>
          <a:lstStyle/>
          <a:p>
            <a:r>
              <a:rPr lang="en-IN" b="1" dirty="0"/>
              <a:t>Pearson r correlation</a:t>
            </a:r>
          </a:p>
          <a:p>
            <a:r>
              <a:rPr lang="en-US" dirty="0"/>
              <a:t>Pearson r correlation is the most widely used correlation statistic to measure the degree of the </a:t>
            </a:r>
            <a:r>
              <a:rPr lang="en-US" dirty="0">
                <a:solidFill>
                  <a:srgbClr val="FF0000"/>
                </a:solidFill>
              </a:rPr>
              <a:t>relationship between linearly related variables </a:t>
            </a:r>
          </a:p>
          <a:p>
            <a:endParaRPr lang="en-IN" dirty="0">
              <a:solidFill>
                <a:srgbClr val="FF0000"/>
              </a:solidFill>
            </a:endParaRPr>
          </a:p>
        </p:txBody>
      </p:sp>
      <p:pic>
        <p:nvPicPr>
          <p:cNvPr id="5" name="Picture 4">
            <a:extLst>
              <a:ext uri="{FF2B5EF4-FFF2-40B4-BE49-F238E27FC236}">
                <a16:creationId xmlns:a16="http://schemas.microsoft.com/office/drawing/2014/main" id="{45DF504A-C791-D753-F618-9E254525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892" y="4447967"/>
            <a:ext cx="4162425" cy="1381125"/>
          </a:xfrm>
          <a:prstGeom prst="rect">
            <a:avLst/>
          </a:prstGeom>
        </p:spPr>
      </p:pic>
    </p:spTree>
    <p:extLst>
      <p:ext uri="{BB962C8B-B14F-4D97-AF65-F5344CB8AC3E}">
        <p14:creationId xmlns:p14="http://schemas.microsoft.com/office/powerpoint/2010/main" val="27506897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8AB9-3DBC-B5FF-F9EA-A98E7F5EFCF6}"/>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3F8579A0-25E8-749E-7B98-B1B2F8EB4D6F}"/>
              </a:ext>
            </a:extLst>
          </p:cNvPr>
          <p:cNvSpPr>
            <a:spLocks noGrp="1"/>
          </p:cNvSpPr>
          <p:nvPr>
            <p:ph idx="1"/>
          </p:nvPr>
        </p:nvSpPr>
        <p:spPr/>
        <p:txBody>
          <a:bodyPr/>
          <a:lstStyle/>
          <a:p>
            <a:r>
              <a:rPr lang="en-US" b="0" dirty="0">
                <a:effectLst/>
              </a:rPr>
              <a:t>N =</a:t>
            </a:r>
            <a:r>
              <a:rPr lang="en-US" dirty="0"/>
              <a:t> </a:t>
            </a:r>
            <a:r>
              <a:rPr lang="en-US" b="0" dirty="0">
                <a:effectLst/>
              </a:rPr>
              <a:t>the number of pairs of scores</a:t>
            </a:r>
            <a:endParaRPr lang="en-US" dirty="0"/>
          </a:p>
          <a:p>
            <a:r>
              <a:rPr lang="en-US" b="0" dirty="0" err="1">
                <a:effectLst/>
              </a:rPr>
              <a:t>Σxy</a:t>
            </a:r>
            <a:r>
              <a:rPr lang="en-US" b="0" dirty="0">
                <a:effectLst/>
              </a:rPr>
              <a:t> =</a:t>
            </a:r>
            <a:r>
              <a:rPr lang="en-US" dirty="0"/>
              <a:t> </a:t>
            </a:r>
            <a:r>
              <a:rPr lang="en-US" b="0" dirty="0">
                <a:effectLst/>
              </a:rPr>
              <a:t>the sum of the products of paired scores</a:t>
            </a:r>
            <a:endParaRPr lang="en-US" dirty="0"/>
          </a:p>
          <a:p>
            <a:r>
              <a:rPr lang="en-US" b="0" dirty="0" err="1">
                <a:effectLst/>
              </a:rPr>
              <a:t>Σx</a:t>
            </a:r>
            <a:r>
              <a:rPr lang="en-US" dirty="0"/>
              <a:t> </a:t>
            </a:r>
            <a:r>
              <a:rPr lang="en-US" b="0" dirty="0">
                <a:effectLst/>
              </a:rPr>
              <a:t>=</a:t>
            </a:r>
            <a:r>
              <a:rPr lang="en-US" dirty="0"/>
              <a:t> </a:t>
            </a:r>
            <a:r>
              <a:rPr lang="en-US" b="0" dirty="0">
                <a:effectLst/>
              </a:rPr>
              <a:t>the sum of x scores</a:t>
            </a:r>
            <a:endParaRPr lang="en-US" dirty="0"/>
          </a:p>
          <a:p>
            <a:r>
              <a:rPr lang="en-US" b="0" dirty="0" err="1">
                <a:effectLst/>
              </a:rPr>
              <a:t>Σy</a:t>
            </a:r>
            <a:r>
              <a:rPr lang="en-US" dirty="0"/>
              <a:t> </a:t>
            </a:r>
            <a:r>
              <a:rPr lang="en-US" b="0" dirty="0">
                <a:effectLst/>
              </a:rPr>
              <a:t>=</a:t>
            </a:r>
            <a:r>
              <a:rPr lang="en-US" dirty="0"/>
              <a:t> </a:t>
            </a:r>
            <a:r>
              <a:rPr lang="en-US" b="0" dirty="0">
                <a:effectLst/>
              </a:rPr>
              <a:t>the sum of y scores</a:t>
            </a:r>
            <a:endParaRPr lang="en-US" dirty="0"/>
          </a:p>
          <a:p>
            <a:r>
              <a:rPr lang="en-US" b="0" dirty="0">
                <a:effectLst/>
              </a:rPr>
              <a:t>Σx2</a:t>
            </a:r>
            <a:r>
              <a:rPr lang="en-US" dirty="0"/>
              <a:t> </a:t>
            </a:r>
            <a:r>
              <a:rPr lang="en-US" b="0" dirty="0">
                <a:effectLst/>
              </a:rPr>
              <a:t>=</a:t>
            </a:r>
            <a:r>
              <a:rPr lang="en-US" dirty="0"/>
              <a:t> </a:t>
            </a:r>
            <a:r>
              <a:rPr lang="en-US" b="0" dirty="0">
                <a:effectLst/>
              </a:rPr>
              <a:t>the sum of squared x scores</a:t>
            </a:r>
            <a:endParaRPr lang="en-US" dirty="0"/>
          </a:p>
          <a:p>
            <a:r>
              <a:rPr lang="en-US" b="0" dirty="0">
                <a:effectLst/>
              </a:rPr>
              <a:t>Σy2</a:t>
            </a:r>
            <a:r>
              <a:rPr lang="en-US" dirty="0"/>
              <a:t> </a:t>
            </a:r>
            <a:r>
              <a:rPr lang="en-US" b="0" dirty="0">
                <a:effectLst/>
              </a:rPr>
              <a:t>=</a:t>
            </a:r>
            <a:r>
              <a:rPr lang="en-US" dirty="0"/>
              <a:t> </a:t>
            </a:r>
            <a:r>
              <a:rPr lang="en-US" b="0" dirty="0">
                <a:effectLst/>
              </a:rPr>
              <a:t>the sum of squared y scores</a:t>
            </a:r>
            <a:endParaRPr lang="en-US" dirty="0"/>
          </a:p>
          <a:p>
            <a:endParaRPr lang="en-IN" dirty="0"/>
          </a:p>
        </p:txBody>
      </p:sp>
    </p:spTree>
    <p:extLst>
      <p:ext uri="{BB962C8B-B14F-4D97-AF65-F5344CB8AC3E}">
        <p14:creationId xmlns:p14="http://schemas.microsoft.com/office/powerpoint/2010/main" val="82916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ED24-70B0-9AB5-DC7E-626CA7D3062C}"/>
              </a:ext>
            </a:extLst>
          </p:cNvPr>
          <p:cNvSpPr>
            <a:spLocks noGrp="1"/>
          </p:cNvSpPr>
          <p:nvPr>
            <p:ph type="title"/>
          </p:nvPr>
        </p:nvSpPr>
        <p:spPr>
          <a:xfrm>
            <a:off x="838200" y="365125"/>
            <a:ext cx="10515600" cy="797753"/>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45EDE365-CDD0-8397-CA38-48D82AB155F6}"/>
              </a:ext>
            </a:extLst>
          </p:cNvPr>
          <p:cNvSpPr>
            <a:spLocks noGrp="1"/>
          </p:cNvSpPr>
          <p:nvPr>
            <p:ph idx="1"/>
          </p:nvPr>
        </p:nvSpPr>
        <p:spPr>
          <a:xfrm>
            <a:off x="917713" y="1162878"/>
            <a:ext cx="10515600" cy="4351338"/>
          </a:xfrm>
        </p:spPr>
        <p:txBody>
          <a:bodyPr/>
          <a:lstStyle/>
          <a:p>
            <a:r>
              <a:rPr lang="en-US" dirty="0"/>
              <a:t>Middle Tier: OLAP server</a:t>
            </a:r>
          </a:p>
          <a:p>
            <a:r>
              <a:rPr lang="en-US" dirty="0"/>
              <a:t>Concept of multidimensional database</a:t>
            </a:r>
          </a:p>
          <a:p>
            <a:r>
              <a:rPr lang="en-US" dirty="0"/>
              <a:t>It allows users to analyze the data using multidimensional views</a:t>
            </a:r>
          </a:p>
          <a:p>
            <a:r>
              <a:rPr lang="en-US" dirty="0"/>
              <a:t>OLAP Server Implemented by two models:</a:t>
            </a:r>
            <a:br>
              <a:rPr lang="en-US" dirty="0"/>
            </a:br>
            <a:r>
              <a:rPr lang="en-US" dirty="0"/>
              <a:t>                                                 ROLAP</a:t>
            </a:r>
          </a:p>
          <a:p>
            <a:pPr marL="0" indent="0">
              <a:buNone/>
            </a:pPr>
            <a:r>
              <a:rPr lang="en-US" dirty="0"/>
              <a:t>                                                    MOLAP</a:t>
            </a:r>
          </a:p>
          <a:p>
            <a:endParaRPr lang="en-US" dirty="0"/>
          </a:p>
          <a:p>
            <a:endParaRPr lang="en-IN" dirty="0"/>
          </a:p>
        </p:txBody>
      </p:sp>
    </p:spTree>
    <p:extLst>
      <p:ext uri="{BB962C8B-B14F-4D97-AF65-F5344CB8AC3E}">
        <p14:creationId xmlns:p14="http://schemas.microsoft.com/office/powerpoint/2010/main" val="14858334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A1A9-9CBA-98E8-DB90-E3E3D9F9B86E}"/>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DB5D942C-06CD-8CC5-F6FA-E98C73226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115" y="2576512"/>
            <a:ext cx="9687739" cy="2263845"/>
          </a:xfrm>
        </p:spPr>
      </p:pic>
    </p:spTree>
    <p:extLst>
      <p:ext uri="{BB962C8B-B14F-4D97-AF65-F5344CB8AC3E}">
        <p14:creationId xmlns:p14="http://schemas.microsoft.com/office/powerpoint/2010/main" val="8461124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D331-E1B9-361E-051B-2F979876C99E}"/>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C12AC475-0385-0D04-974D-3BD7EB58C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061" y="2136913"/>
            <a:ext cx="5977351" cy="2997856"/>
          </a:xfrm>
        </p:spPr>
      </p:pic>
    </p:spTree>
    <p:extLst>
      <p:ext uri="{BB962C8B-B14F-4D97-AF65-F5344CB8AC3E}">
        <p14:creationId xmlns:p14="http://schemas.microsoft.com/office/powerpoint/2010/main" val="33342033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6E04-7E24-1AE6-D379-901BD9BFF385}"/>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FCD8582B-6A8C-A86A-0C71-7384BDAA0DD5}"/>
              </a:ext>
            </a:extLst>
          </p:cNvPr>
          <p:cNvPicPr>
            <a:picLocks noGrp="1" noChangeAspect="1"/>
          </p:cNvPicPr>
          <p:nvPr>
            <p:ph idx="1"/>
          </p:nvPr>
        </p:nvPicPr>
        <p:blipFill>
          <a:blip r:embed="rId2"/>
          <a:stretch>
            <a:fillRect/>
          </a:stretch>
        </p:blipFill>
        <p:spPr>
          <a:xfrm>
            <a:off x="1141136" y="1990724"/>
            <a:ext cx="7539334" cy="3654701"/>
          </a:xfrm>
        </p:spPr>
      </p:pic>
    </p:spTree>
    <p:extLst>
      <p:ext uri="{BB962C8B-B14F-4D97-AF65-F5344CB8AC3E}">
        <p14:creationId xmlns:p14="http://schemas.microsoft.com/office/powerpoint/2010/main" val="25971633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5C89-80D1-1811-251E-42F354540D73}"/>
              </a:ext>
            </a:extLst>
          </p:cNvPr>
          <p:cNvSpPr>
            <a:spLocks noGrp="1"/>
          </p:cNvSpPr>
          <p:nvPr>
            <p:ph type="title"/>
          </p:nvPr>
        </p:nvSpPr>
        <p:spPr/>
        <p:txBody>
          <a:bodyPr/>
          <a:lstStyle/>
          <a:p>
            <a:r>
              <a:rPr lang="en-IN" b="1" dirty="0" err="1"/>
              <a:t>Apriori</a:t>
            </a:r>
            <a:r>
              <a:rPr lang="en-IN" b="1" dirty="0"/>
              <a:t> Algorithm</a:t>
            </a:r>
          </a:p>
        </p:txBody>
      </p:sp>
      <p:sp>
        <p:nvSpPr>
          <p:cNvPr id="3" name="Content Placeholder 2">
            <a:extLst>
              <a:ext uri="{FF2B5EF4-FFF2-40B4-BE49-F238E27FC236}">
                <a16:creationId xmlns:a16="http://schemas.microsoft.com/office/drawing/2014/main" id="{1CA1123F-028E-7655-2D09-CFE58CC41264}"/>
              </a:ext>
            </a:extLst>
          </p:cNvPr>
          <p:cNvSpPr>
            <a:spLocks noGrp="1"/>
          </p:cNvSpPr>
          <p:nvPr>
            <p:ph idx="1"/>
          </p:nvPr>
        </p:nvSpPr>
        <p:spPr/>
        <p:txBody>
          <a:bodyPr/>
          <a:lstStyle/>
          <a:p>
            <a:r>
              <a:rPr lang="en-US" b="1" dirty="0" err="1"/>
              <a:t>Apriori</a:t>
            </a:r>
            <a:r>
              <a:rPr lang="en-US" b="1" dirty="0"/>
              <a:t> algorithm</a:t>
            </a:r>
            <a:r>
              <a:rPr lang="en-US" dirty="0"/>
              <a:t> is given by R. Agrawal and R. Srikant in 1994.</a:t>
            </a:r>
          </a:p>
          <a:p>
            <a:r>
              <a:rPr lang="en-US" dirty="0"/>
              <a:t>An </a:t>
            </a:r>
            <a:r>
              <a:rPr lang="en-US" dirty="0">
                <a:solidFill>
                  <a:srgbClr val="FF0000"/>
                </a:solidFill>
              </a:rPr>
              <a:t>iterative approach or level-wise search </a:t>
            </a:r>
            <a:r>
              <a:rPr lang="en-US" dirty="0"/>
              <a:t>where k-frequent item sets are used to find k+1 item sets.</a:t>
            </a:r>
          </a:p>
          <a:p>
            <a:endParaRPr lang="en-IN" dirty="0"/>
          </a:p>
        </p:txBody>
      </p:sp>
    </p:spTree>
    <p:extLst>
      <p:ext uri="{BB962C8B-B14F-4D97-AF65-F5344CB8AC3E}">
        <p14:creationId xmlns:p14="http://schemas.microsoft.com/office/powerpoint/2010/main" val="18403918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3B15-0A52-3D51-6CB5-741A076AB29B}"/>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4A6491DF-A26F-8713-EFCA-D0CA74604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667" y="1458931"/>
            <a:ext cx="9959939" cy="5033944"/>
          </a:xfrm>
        </p:spPr>
      </p:pic>
    </p:spTree>
    <p:extLst>
      <p:ext uri="{BB962C8B-B14F-4D97-AF65-F5344CB8AC3E}">
        <p14:creationId xmlns:p14="http://schemas.microsoft.com/office/powerpoint/2010/main" val="21695698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BEBC1FFA-0153-63F1-0C9F-151EA86BF2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E1A3BB-AAEE-4890-814C-E89C8E6C14B1}" type="slidenum">
              <a:rPr lang="en-US" altLang="en-US" sz="1200"/>
              <a:pPr eaLnBrk="1" hangingPunct="1"/>
              <a:t>135</a:t>
            </a:fld>
            <a:endParaRPr lang="en-US" altLang="en-US" sz="1200"/>
          </a:p>
        </p:txBody>
      </p:sp>
      <p:sp>
        <p:nvSpPr>
          <p:cNvPr id="27651" name="Rectangle 2">
            <a:extLst>
              <a:ext uri="{FF2B5EF4-FFF2-40B4-BE49-F238E27FC236}">
                <a16:creationId xmlns:a16="http://schemas.microsoft.com/office/drawing/2014/main" id="{67B9E126-8147-84E0-85BE-03EFE614BD34}"/>
              </a:ext>
            </a:extLst>
          </p:cNvPr>
          <p:cNvSpPr>
            <a:spLocks noGrp="1" noChangeArrowheads="1"/>
          </p:cNvSpPr>
          <p:nvPr>
            <p:ph type="title"/>
          </p:nvPr>
        </p:nvSpPr>
        <p:spPr>
          <a:xfrm>
            <a:off x="2362200" y="304800"/>
            <a:ext cx="7793038" cy="609600"/>
          </a:xfrm>
        </p:spPr>
        <p:txBody>
          <a:bodyPr/>
          <a:lstStyle/>
          <a:p>
            <a:pPr eaLnBrk="1" hangingPunct="1"/>
            <a:r>
              <a:rPr lang="en-US" altLang="en-US" sz="3200" dirty="0"/>
              <a:t>The </a:t>
            </a:r>
            <a:r>
              <a:rPr lang="en-US" altLang="en-US" sz="3200" dirty="0" err="1"/>
              <a:t>Apriori</a:t>
            </a:r>
            <a:r>
              <a:rPr lang="en-US" altLang="en-US" sz="3200" dirty="0"/>
              <a:t> Algorithm—An Example </a:t>
            </a:r>
          </a:p>
        </p:txBody>
      </p:sp>
      <p:sp>
        <p:nvSpPr>
          <p:cNvPr id="27652" name="Text Box 3">
            <a:extLst>
              <a:ext uri="{FF2B5EF4-FFF2-40B4-BE49-F238E27FC236}">
                <a16:creationId xmlns:a16="http://schemas.microsoft.com/office/drawing/2014/main" id="{B007D65F-A08B-1480-F1FE-3AC187DF4F01}"/>
              </a:ext>
            </a:extLst>
          </p:cNvPr>
          <p:cNvSpPr txBox="1">
            <a:spLocks noChangeArrowheads="1"/>
          </p:cNvSpPr>
          <p:nvPr/>
        </p:nvSpPr>
        <p:spPr bwMode="auto">
          <a:xfrm>
            <a:off x="1524001" y="13716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Database TDB</a:t>
            </a:r>
          </a:p>
        </p:txBody>
      </p:sp>
      <p:sp>
        <p:nvSpPr>
          <p:cNvPr id="27653" name="Text Box 4">
            <a:extLst>
              <a:ext uri="{FF2B5EF4-FFF2-40B4-BE49-F238E27FC236}">
                <a16:creationId xmlns:a16="http://schemas.microsoft.com/office/drawing/2014/main" id="{04A31187-B226-B758-9F61-8027168C5A60}"/>
              </a:ext>
            </a:extLst>
          </p:cNvPr>
          <p:cNvSpPr txBox="1">
            <a:spLocks noChangeArrowheads="1"/>
          </p:cNvSpPr>
          <p:nvPr/>
        </p:nvSpPr>
        <p:spPr bwMode="auto">
          <a:xfrm>
            <a:off x="3700463" y="2273300"/>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1</a:t>
            </a:r>
            <a:r>
              <a:rPr lang="en-US" altLang="en-US" baseline="30000">
                <a:latin typeface="Times New Roman" panose="02020603050405020304" pitchFamily="18" charset="0"/>
              </a:rPr>
              <a:t>st</a:t>
            </a:r>
            <a:r>
              <a:rPr lang="en-US" altLang="en-US">
                <a:latin typeface="Times New Roman" panose="02020603050405020304" pitchFamily="18" charset="0"/>
              </a:rPr>
              <a:t> scan</a:t>
            </a:r>
          </a:p>
        </p:txBody>
      </p:sp>
      <p:sp>
        <p:nvSpPr>
          <p:cNvPr id="27654" name="Line 5">
            <a:extLst>
              <a:ext uri="{FF2B5EF4-FFF2-40B4-BE49-F238E27FC236}">
                <a16:creationId xmlns:a16="http://schemas.microsoft.com/office/drawing/2014/main" id="{465F775C-96E4-E481-C57B-DFE20ACCCE4F}"/>
              </a:ext>
            </a:extLst>
          </p:cNvPr>
          <p:cNvSpPr>
            <a:spLocks noChangeShapeType="1"/>
          </p:cNvSpPr>
          <p:nvPr/>
        </p:nvSpPr>
        <p:spPr bwMode="auto">
          <a:xfrm>
            <a:off x="3821113" y="2719388"/>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7655" name="Text Box 6">
            <a:extLst>
              <a:ext uri="{FF2B5EF4-FFF2-40B4-BE49-F238E27FC236}">
                <a16:creationId xmlns:a16="http://schemas.microsoft.com/office/drawing/2014/main" id="{683FDB4C-719E-DC06-2276-044FC038324A}"/>
              </a:ext>
            </a:extLst>
          </p:cNvPr>
          <p:cNvSpPr txBox="1">
            <a:spLocks noChangeArrowheads="1"/>
          </p:cNvSpPr>
          <p:nvPr/>
        </p:nvSpPr>
        <p:spPr bwMode="auto">
          <a:xfrm>
            <a:off x="4283075" y="17208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1</a:t>
            </a:r>
          </a:p>
        </p:txBody>
      </p:sp>
      <p:sp>
        <p:nvSpPr>
          <p:cNvPr id="27656" name="Text Box 7">
            <a:extLst>
              <a:ext uri="{FF2B5EF4-FFF2-40B4-BE49-F238E27FC236}">
                <a16:creationId xmlns:a16="http://schemas.microsoft.com/office/drawing/2014/main" id="{6D060D7E-9F08-D02E-8E6B-6CD6453EC478}"/>
              </a:ext>
            </a:extLst>
          </p:cNvPr>
          <p:cNvSpPr txBox="1">
            <a:spLocks noChangeArrowheads="1"/>
          </p:cNvSpPr>
          <p:nvPr/>
        </p:nvSpPr>
        <p:spPr bwMode="auto">
          <a:xfrm>
            <a:off x="6870701" y="156368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1</a:t>
            </a:r>
          </a:p>
        </p:txBody>
      </p:sp>
      <p:sp>
        <p:nvSpPr>
          <p:cNvPr id="27657" name="Text Box 8">
            <a:extLst>
              <a:ext uri="{FF2B5EF4-FFF2-40B4-BE49-F238E27FC236}">
                <a16:creationId xmlns:a16="http://schemas.microsoft.com/office/drawing/2014/main" id="{B354F39B-88F4-8FFC-789A-3339B323D05A}"/>
              </a:ext>
            </a:extLst>
          </p:cNvPr>
          <p:cNvSpPr txBox="1">
            <a:spLocks noChangeArrowheads="1"/>
          </p:cNvSpPr>
          <p:nvPr/>
        </p:nvSpPr>
        <p:spPr bwMode="auto">
          <a:xfrm>
            <a:off x="1825626" y="372903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2</a:t>
            </a:r>
          </a:p>
        </p:txBody>
      </p:sp>
      <p:sp>
        <p:nvSpPr>
          <p:cNvPr id="27658" name="Text Box 9">
            <a:extLst>
              <a:ext uri="{FF2B5EF4-FFF2-40B4-BE49-F238E27FC236}">
                <a16:creationId xmlns:a16="http://schemas.microsoft.com/office/drawing/2014/main" id="{995AE668-5434-1E43-5466-1D7075348E9F}"/>
              </a:ext>
            </a:extLst>
          </p:cNvPr>
          <p:cNvSpPr txBox="1">
            <a:spLocks noChangeArrowheads="1"/>
          </p:cNvSpPr>
          <p:nvPr/>
        </p:nvSpPr>
        <p:spPr bwMode="auto">
          <a:xfrm>
            <a:off x="4252913" y="33321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7659" name="Text Box 10">
            <a:extLst>
              <a:ext uri="{FF2B5EF4-FFF2-40B4-BE49-F238E27FC236}">
                <a16:creationId xmlns:a16="http://schemas.microsoft.com/office/drawing/2014/main" id="{CF038B05-FE7B-B13D-A033-1092FD5EFB47}"/>
              </a:ext>
            </a:extLst>
          </p:cNvPr>
          <p:cNvSpPr txBox="1">
            <a:spLocks noChangeArrowheads="1"/>
          </p:cNvSpPr>
          <p:nvPr/>
        </p:nvSpPr>
        <p:spPr bwMode="auto">
          <a:xfrm>
            <a:off x="7540625" y="33829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7660" name="Line 11">
            <a:extLst>
              <a:ext uri="{FF2B5EF4-FFF2-40B4-BE49-F238E27FC236}">
                <a16:creationId xmlns:a16="http://schemas.microsoft.com/office/drawing/2014/main" id="{CD318FE2-A2DF-FBBB-A3FF-1C131657689C}"/>
              </a:ext>
            </a:extLst>
          </p:cNvPr>
          <p:cNvSpPr>
            <a:spLocks noChangeShapeType="1"/>
          </p:cNvSpPr>
          <p:nvPr/>
        </p:nvSpPr>
        <p:spPr bwMode="auto">
          <a:xfrm flipH="1">
            <a:off x="6651626" y="4252913"/>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61" name="Text Box 12">
            <a:extLst>
              <a:ext uri="{FF2B5EF4-FFF2-40B4-BE49-F238E27FC236}">
                <a16:creationId xmlns:a16="http://schemas.microsoft.com/office/drawing/2014/main" id="{D2051E30-289D-E16D-B411-5E460E4C0D77}"/>
              </a:ext>
            </a:extLst>
          </p:cNvPr>
          <p:cNvSpPr txBox="1">
            <a:spLocks noChangeArrowheads="1"/>
          </p:cNvSpPr>
          <p:nvPr/>
        </p:nvSpPr>
        <p:spPr bwMode="auto">
          <a:xfrm>
            <a:off x="6632575" y="3751263"/>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Times New Roman" panose="02020603050405020304" pitchFamily="18" charset="0"/>
              </a:rPr>
              <a:t>2</a:t>
            </a:r>
            <a:r>
              <a:rPr lang="en-US" altLang="en-US" baseline="30000" dirty="0">
                <a:latin typeface="Times New Roman" panose="02020603050405020304" pitchFamily="18" charset="0"/>
              </a:rPr>
              <a:t>nd</a:t>
            </a:r>
            <a:r>
              <a:rPr lang="en-US" altLang="en-US" dirty="0">
                <a:latin typeface="Times New Roman" panose="02020603050405020304" pitchFamily="18" charset="0"/>
              </a:rPr>
              <a:t> scan</a:t>
            </a:r>
          </a:p>
        </p:txBody>
      </p:sp>
      <p:sp>
        <p:nvSpPr>
          <p:cNvPr id="27662" name="AutoShape 13">
            <a:extLst>
              <a:ext uri="{FF2B5EF4-FFF2-40B4-BE49-F238E27FC236}">
                <a16:creationId xmlns:a16="http://schemas.microsoft.com/office/drawing/2014/main" id="{32A6C4B4-682B-3E7E-499E-E167BFB2C70C}"/>
              </a:ext>
            </a:extLst>
          </p:cNvPr>
          <p:cNvSpPr>
            <a:spLocks noChangeArrowheads="1"/>
          </p:cNvSpPr>
          <p:nvPr/>
        </p:nvSpPr>
        <p:spPr bwMode="auto">
          <a:xfrm>
            <a:off x="9385301" y="3267225"/>
            <a:ext cx="627063"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3" name="Line 14">
            <a:extLst>
              <a:ext uri="{FF2B5EF4-FFF2-40B4-BE49-F238E27FC236}">
                <a16:creationId xmlns:a16="http://schemas.microsoft.com/office/drawing/2014/main" id="{88A78669-1970-8687-4DFB-206C29001533}"/>
              </a:ext>
            </a:extLst>
          </p:cNvPr>
          <p:cNvSpPr>
            <a:spLocks noChangeShapeType="1"/>
          </p:cNvSpPr>
          <p:nvPr/>
        </p:nvSpPr>
        <p:spPr bwMode="auto">
          <a:xfrm>
            <a:off x="4059239" y="6299200"/>
            <a:ext cx="1692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7664" name="Text Box 15">
            <a:extLst>
              <a:ext uri="{FF2B5EF4-FFF2-40B4-BE49-F238E27FC236}">
                <a16:creationId xmlns:a16="http://schemas.microsoft.com/office/drawing/2014/main" id="{3B17AF08-9D97-82F3-8320-7696E93A940F}"/>
              </a:ext>
            </a:extLst>
          </p:cNvPr>
          <p:cNvSpPr txBox="1">
            <a:spLocks noChangeArrowheads="1"/>
          </p:cNvSpPr>
          <p:nvPr/>
        </p:nvSpPr>
        <p:spPr bwMode="auto">
          <a:xfrm>
            <a:off x="2222500" y="5802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3</a:t>
            </a:r>
          </a:p>
        </p:txBody>
      </p:sp>
      <p:sp>
        <p:nvSpPr>
          <p:cNvPr id="27665" name="Text Box 16">
            <a:extLst>
              <a:ext uri="{FF2B5EF4-FFF2-40B4-BE49-F238E27FC236}">
                <a16:creationId xmlns:a16="http://schemas.microsoft.com/office/drawing/2014/main" id="{2A7DB69F-D523-9A46-A1C7-1A8968C0F652}"/>
              </a:ext>
            </a:extLst>
          </p:cNvPr>
          <p:cNvSpPr txBox="1">
            <a:spLocks noChangeArrowheads="1"/>
          </p:cNvSpPr>
          <p:nvPr/>
        </p:nvSpPr>
        <p:spPr bwMode="auto">
          <a:xfrm>
            <a:off x="5638801" y="5791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3</a:t>
            </a:r>
          </a:p>
        </p:txBody>
      </p:sp>
      <p:sp>
        <p:nvSpPr>
          <p:cNvPr id="27666" name="Text Box 17">
            <a:extLst>
              <a:ext uri="{FF2B5EF4-FFF2-40B4-BE49-F238E27FC236}">
                <a16:creationId xmlns:a16="http://schemas.microsoft.com/office/drawing/2014/main" id="{5F211AD6-6646-727E-7711-FD55C232F7C7}"/>
              </a:ext>
            </a:extLst>
          </p:cNvPr>
          <p:cNvSpPr txBox="1">
            <a:spLocks noChangeArrowheads="1"/>
          </p:cNvSpPr>
          <p:nvPr/>
        </p:nvSpPr>
        <p:spPr bwMode="auto">
          <a:xfrm>
            <a:off x="4232275" y="588168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3</a:t>
            </a:r>
            <a:r>
              <a:rPr lang="en-US" altLang="en-US" baseline="30000">
                <a:latin typeface="Times New Roman" panose="02020603050405020304" pitchFamily="18" charset="0"/>
              </a:rPr>
              <a:t>rd</a:t>
            </a:r>
            <a:r>
              <a:rPr lang="en-US" altLang="en-US">
                <a:latin typeface="Times New Roman" panose="02020603050405020304" pitchFamily="18" charset="0"/>
              </a:rPr>
              <a:t> scan</a:t>
            </a:r>
          </a:p>
        </p:txBody>
      </p:sp>
      <p:sp>
        <p:nvSpPr>
          <p:cNvPr id="27667" name="AutoShape 18">
            <a:extLst>
              <a:ext uri="{FF2B5EF4-FFF2-40B4-BE49-F238E27FC236}">
                <a16:creationId xmlns:a16="http://schemas.microsoft.com/office/drawing/2014/main" id="{BB660B60-3CCB-6178-4C4C-98666E6970BC}"/>
              </a:ext>
            </a:extLst>
          </p:cNvPr>
          <p:cNvSpPr>
            <a:spLocks noChangeArrowheads="1"/>
          </p:cNvSpPr>
          <p:nvPr/>
        </p:nvSpPr>
        <p:spPr bwMode="auto">
          <a:xfrm>
            <a:off x="1725614" y="5240487"/>
            <a:ext cx="184731"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8" name="Line 19">
            <a:extLst>
              <a:ext uri="{FF2B5EF4-FFF2-40B4-BE49-F238E27FC236}">
                <a16:creationId xmlns:a16="http://schemas.microsoft.com/office/drawing/2014/main" id="{B20D7AE1-D0A5-4467-9E41-9B4FEB17A092}"/>
              </a:ext>
            </a:extLst>
          </p:cNvPr>
          <p:cNvSpPr>
            <a:spLocks noChangeShapeType="1"/>
          </p:cNvSpPr>
          <p:nvPr/>
        </p:nvSpPr>
        <p:spPr bwMode="auto">
          <a:xfrm>
            <a:off x="6858000" y="2438400"/>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7669" name="Line 20">
            <a:extLst>
              <a:ext uri="{FF2B5EF4-FFF2-40B4-BE49-F238E27FC236}">
                <a16:creationId xmlns:a16="http://schemas.microsoft.com/office/drawing/2014/main" id="{5F42EC38-5448-9194-67FF-B2BE0902501D}"/>
              </a:ext>
            </a:extLst>
          </p:cNvPr>
          <p:cNvSpPr>
            <a:spLocks noChangeShapeType="1"/>
          </p:cNvSpPr>
          <p:nvPr/>
        </p:nvSpPr>
        <p:spPr bwMode="auto">
          <a:xfrm flipH="1">
            <a:off x="4191000" y="464820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532949" name="Group 21">
            <a:extLst>
              <a:ext uri="{FF2B5EF4-FFF2-40B4-BE49-F238E27FC236}">
                <a16:creationId xmlns:a16="http://schemas.microsoft.com/office/drawing/2014/main" id="{3AA02ED2-C982-72AC-07EA-524942BCB101}"/>
              </a:ext>
            </a:extLst>
          </p:cNvPr>
          <p:cNvGraphicFramePr>
            <a:graphicFrameLocks noGrp="1"/>
          </p:cNvGraphicFramePr>
          <p:nvPr/>
        </p:nvGraphicFramePr>
        <p:xfrm>
          <a:off x="1676400" y="1828800"/>
          <a:ext cx="1905000" cy="1554270"/>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Tid</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 D</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C,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B, 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2969" name="Group 41">
            <a:extLst>
              <a:ext uri="{FF2B5EF4-FFF2-40B4-BE49-F238E27FC236}">
                <a16:creationId xmlns:a16="http://schemas.microsoft.com/office/drawing/2014/main" id="{0E4EAB0D-E980-D48B-D47C-FB5C72B3FDEF}"/>
              </a:ext>
            </a:extLst>
          </p:cNvPr>
          <p:cNvGraphicFramePr>
            <a:graphicFrameLocks noGrp="1"/>
          </p:cNvGraphicFramePr>
          <p:nvPr/>
        </p:nvGraphicFramePr>
        <p:xfrm>
          <a:off x="4953000" y="1219200"/>
          <a:ext cx="1752600" cy="18653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532992" name="Group 64">
            <a:extLst>
              <a:ext uri="{FF2B5EF4-FFF2-40B4-BE49-F238E27FC236}">
                <a16:creationId xmlns:a16="http://schemas.microsoft.com/office/drawing/2014/main" id="{087736F3-40E2-76C2-E873-B2DE7BC5A600}"/>
              </a:ext>
            </a:extLst>
          </p:cNvPr>
          <p:cNvGraphicFramePr>
            <a:graphicFrameLocks noGrp="1"/>
          </p:cNvGraphicFramePr>
          <p:nvPr/>
        </p:nvGraphicFramePr>
        <p:xfrm>
          <a:off x="7467600" y="1371600"/>
          <a:ext cx="1752600" cy="155427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9" marB="4569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12" name="Group 84">
            <a:extLst>
              <a:ext uri="{FF2B5EF4-FFF2-40B4-BE49-F238E27FC236}">
                <a16:creationId xmlns:a16="http://schemas.microsoft.com/office/drawing/2014/main" id="{5D2A12A5-1BCC-7730-5AEF-61FA86FFE4C9}"/>
              </a:ext>
            </a:extLst>
          </p:cNvPr>
          <p:cNvGraphicFramePr>
            <a:graphicFrameLocks noGrp="1"/>
          </p:cNvGraphicFramePr>
          <p:nvPr/>
        </p:nvGraphicFramePr>
        <p:xfrm>
          <a:off x="8077200" y="3581401"/>
          <a:ext cx="1143000" cy="2176461"/>
        </p:xfrm>
        <a:graphic>
          <a:graphicData uri="http://schemas.openxmlformats.org/drawingml/2006/table">
            <a:tbl>
              <a:tblPr/>
              <a:tblGrid>
                <a:gridCol w="1143000">
                  <a:extLst>
                    <a:ext uri="{9D8B030D-6E8A-4147-A177-3AD203B41FA5}">
                      <a16:colId xmlns:a16="http://schemas.microsoft.com/office/drawing/2014/main" val="20000"/>
                    </a:ext>
                  </a:extLst>
                </a:gridCol>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30" name="Group 102">
            <a:extLst>
              <a:ext uri="{FF2B5EF4-FFF2-40B4-BE49-F238E27FC236}">
                <a16:creationId xmlns:a16="http://schemas.microsoft.com/office/drawing/2014/main" id="{15A27960-D33D-A64C-C63E-2E1201EECD0C}"/>
              </a:ext>
            </a:extLst>
          </p:cNvPr>
          <p:cNvGraphicFramePr>
            <a:graphicFrameLocks noGrp="1"/>
          </p:cNvGraphicFramePr>
          <p:nvPr/>
        </p:nvGraphicFramePr>
        <p:xfrm>
          <a:off x="4724400" y="3429000"/>
          <a:ext cx="1752600" cy="2005192"/>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 C}</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a:t>
                      </a:r>
                    </a:p>
                  </a:txBody>
                  <a:tcPr marT="45692" marB="4569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56" name="Group 128">
            <a:extLst>
              <a:ext uri="{FF2B5EF4-FFF2-40B4-BE49-F238E27FC236}">
                <a16:creationId xmlns:a16="http://schemas.microsoft.com/office/drawing/2014/main" id="{8CF61BFB-D801-C5B0-5F7E-E2C8F4F7D970}"/>
              </a:ext>
            </a:extLst>
          </p:cNvPr>
          <p:cNvGraphicFramePr>
            <a:graphicFrameLocks noGrp="1"/>
          </p:cNvGraphicFramePr>
          <p:nvPr/>
        </p:nvGraphicFramePr>
        <p:xfrm>
          <a:off x="2286000" y="3862388"/>
          <a:ext cx="1752600" cy="143213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77" marB="4567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76" name="Group 148">
            <a:extLst>
              <a:ext uri="{FF2B5EF4-FFF2-40B4-BE49-F238E27FC236}">
                <a16:creationId xmlns:a16="http://schemas.microsoft.com/office/drawing/2014/main" id="{2555A1B2-FA06-5AE0-F5E2-A2E4BCC6A2D1}"/>
              </a:ext>
            </a:extLst>
          </p:cNvPr>
          <p:cNvGraphicFramePr>
            <a:graphicFrameLocks noGrp="1"/>
          </p:cNvGraphicFramePr>
          <p:nvPr/>
        </p:nvGraphicFramePr>
        <p:xfrm>
          <a:off x="2667000" y="5867401"/>
          <a:ext cx="1143000" cy="658813"/>
        </p:xfrm>
        <a:graphic>
          <a:graphicData uri="http://schemas.openxmlformats.org/drawingml/2006/table">
            <a:tbl>
              <a:tblPr/>
              <a:tblGrid>
                <a:gridCol w="1143000">
                  <a:extLst>
                    <a:ext uri="{9D8B030D-6E8A-4147-A177-3AD203B41FA5}">
                      <a16:colId xmlns:a16="http://schemas.microsoft.com/office/drawing/2014/main" val="20000"/>
                    </a:ext>
                  </a:extLst>
                </a:gridCol>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33084" name="Group 156">
            <a:extLst>
              <a:ext uri="{FF2B5EF4-FFF2-40B4-BE49-F238E27FC236}">
                <a16:creationId xmlns:a16="http://schemas.microsoft.com/office/drawing/2014/main" id="{3E9BC33C-6C3B-EC3D-D0BB-4372DD54ECDB}"/>
              </a:ext>
            </a:extLst>
          </p:cNvPr>
          <p:cNvGraphicFramePr>
            <a:graphicFrameLocks noGrp="1"/>
          </p:cNvGraphicFramePr>
          <p:nvPr/>
        </p:nvGraphicFramePr>
        <p:xfrm>
          <a:off x="6096000" y="5867400"/>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816" name="Text Box 167">
            <a:extLst>
              <a:ext uri="{FF2B5EF4-FFF2-40B4-BE49-F238E27FC236}">
                <a16:creationId xmlns:a16="http://schemas.microsoft.com/office/drawing/2014/main" id="{719F4F1F-BC77-1BAE-2F3E-2AE9443C0456}"/>
              </a:ext>
            </a:extLst>
          </p:cNvPr>
          <p:cNvSpPr txBox="1">
            <a:spLocks noChangeArrowheads="1"/>
          </p:cNvSpPr>
          <p:nvPr/>
        </p:nvSpPr>
        <p:spPr bwMode="auto">
          <a:xfrm>
            <a:off x="33528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Sup</a:t>
            </a:r>
            <a:r>
              <a:rPr lang="en-US" altLang="en-US" baseline="-25000"/>
              <a:t>min</a:t>
            </a:r>
            <a:r>
              <a:rPr lang="en-US" altLang="en-US"/>
              <a:t> = 2</a:t>
            </a:r>
          </a:p>
        </p:txBody>
      </p:sp>
    </p:spTree>
    <p:extLst>
      <p:ext uri="{BB962C8B-B14F-4D97-AF65-F5344CB8AC3E}">
        <p14:creationId xmlns:p14="http://schemas.microsoft.com/office/powerpoint/2010/main" val="2012613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77E-FDC2-8B07-3D78-27732455ECE8}"/>
              </a:ext>
            </a:extLst>
          </p:cNvPr>
          <p:cNvSpPr>
            <a:spLocks noGrp="1"/>
          </p:cNvSpPr>
          <p:nvPr>
            <p:ph type="title"/>
          </p:nvPr>
        </p:nvSpPr>
        <p:spPr/>
        <p:txBody>
          <a:bodyPr>
            <a:normAutofit/>
          </a:bodyPr>
          <a:lstStyle/>
          <a:p>
            <a:r>
              <a:rPr lang="en-IN" b="1" kern="150" dirty="0">
                <a:effectLst/>
                <a:latin typeface="Times New Roman" panose="02020603050405020304" pitchFamily="18" charset="0"/>
                <a:ea typeface="Calibri" panose="020F0502020204030204" pitchFamily="34" charset="0"/>
              </a:rPr>
              <a:t>Model-4 Classification and Prediction</a:t>
            </a:r>
            <a:endParaRPr lang="en-IN" dirty="0"/>
          </a:p>
        </p:txBody>
      </p:sp>
      <p:sp>
        <p:nvSpPr>
          <p:cNvPr id="3" name="Content Placeholder 2">
            <a:extLst>
              <a:ext uri="{FF2B5EF4-FFF2-40B4-BE49-F238E27FC236}">
                <a16:creationId xmlns:a16="http://schemas.microsoft.com/office/drawing/2014/main" id="{FF2D8F06-050D-7BB5-A370-7C9E024CC9E7}"/>
              </a:ext>
            </a:extLst>
          </p:cNvPr>
          <p:cNvSpPr>
            <a:spLocks noGrp="1"/>
          </p:cNvSpPr>
          <p:nvPr>
            <p:ph idx="1"/>
          </p:nvPr>
        </p:nvSpPr>
        <p:spPr/>
        <p:txBody>
          <a:bodyPr/>
          <a:lstStyle/>
          <a:p>
            <a:r>
              <a:rPr lang="en-US" b="1" dirty="0"/>
              <a:t>Classification:</a:t>
            </a:r>
          </a:p>
          <a:p>
            <a:pPr marL="0" indent="0">
              <a:buNone/>
            </a:pPr>
            <a:r>
              <a:rPr lang="en-IN" dirty="0"/>
              <a:t>-Finding a good model that is used to predict the class of object whose class label is unknown.</a:t>
            </a:r>
          </a:p>
          <a:p>
            <a:pPr marL="0" indent="0">
              <a:buNone/>
            </a:pPr>
            <a:r>
              <a:rPr lang="en-IN" dirty="0"/>
              <a:t>-Ex: grouping of the patients based on their medical record </a:t>
            </a:r>
          </a:p>
          <a:p>
            <a:r>
              <a:rPr lang="en-IN" b="1" dirty="0"/>
              <a:t>Prediction:</a:t>
            </a:r>
          </a:p>
          <a:p>
            <a:pPr marL="0" indent="0" algn="just">
              <a:buNone/>
            </a:pPr>
            <a:r>
              <a:rPr lang="en-IN" b="1" dirty="0"/>
              <a:t>-</a:t>
            </a:r>
            <a:r>
              <a:rPr lang="en-IN" dirty="0"/>
              <a:t>predicting missing value / unknown value based on current past/current data.</a:t>
            </a:r>
          </a:p>
          <a:p>
            <a:pPr marL="0" indent="0" algn="just">
              <a:buNone/>
            </a:pPr>
            <a:r>
              <a:rPr lang="en-IN" dirty="0"/>
              <a:t>-Ex: predicting  the correct treatment for a person based on their medical condition </a:t>
            </a:r>
          </a:p>
        </p:txBody>
      </p:sp>
    </p:spTree>
    <p:extLst>
      <p:ext uri="{BB962C8B-B14F-4D97-AF65-F5344CB8AC3E}">
        <p14:creationId xmlns:p14="http://schemas.microsoft.com/office/powerpoint/2010/main" val="22945241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4A75-3A25-26EF-6D3E-C17798249919}"/>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C6BAF06D-C010-DC31-9D82-9569780E8740}"/>
              </a:ext>
            </a:extLst>
          </p:cNvPr>
          <p:cNvSpPr>
            <a:spLocks noGrp="1"/>
          </p:cNvSpPr>
          <p:nvPr>
            <p:ph idx="1"/>
          </p:nvPr>
        </p:nvSpPr>
        <p:spPr/>
        <p:txBody>
          <a:bodyPr/>
          <a:lstStyle/>
          <a:p>
            <a:r>
              <a:rPr lang="en-US" dirty="0"/>
              <a:t>Classification contains 2 steps:</a:t>
            </a:r>
          </a:p>
          <a:p>
            <a:pPr>
              <a:buFontTx/>
              <a:buChar char="-"/>
            </a:pPr>
            <a:r>
              <a:rPr lang="en-US" dirty="0"/>
              <a:t>Model construction / classifier </a:t>
            </a:r>
          </a:p>
          <a:p>
            <a:pPr>
              <a:buFontTx/>
              <a:buChar char="-"/>
            </a:pPr>
            <a:r>
              <a:rPr lang="en-US" dirty="0"/>
              <a:t>Model usage </a:t>
            </a:r>
          </a:p>
          <a:p>
            <a:pPr marL="0" indent="0">
              <a:buNone/>
            </a:pPr>
            <a:endParaRPr lang="en-IN" dirty="0"/>
          </a:p>
        </p:txBody>
      </p:sp>
    </p:spTree>
    <p:extLst>
      <p:ext uri="{BB962C8B-B14F-4D97-AF65-F5344CB8AC3E}">
        <p14:creationId xmlns:p14="http://schemas.microsoft.com/office/powerpoint/2010/main" val="4588895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EA3C-9E1B-CE44-93D5-D6107397F58A}"/>
              </a:ext>
            </a:extLst>
          </p:cNvPr>
          <p:cNvSpPr>
            <a:spLocks noGrp="1"/>
          </p:cNvSpPr>
          <p:nvPr>
            <p:ph type="title"/>
          </p:nvPr>
        </p:nvSpPr>
        <p:spPr/>
        <p:txBody>
          <a:bodyPr/>
          <a:lstStyle/>
          <a:p>
            <a:r>
              <a:rPr lang="en-IN" dirty="0" err="1"/>
              <a:t>condt</a:t>
            </a:r>
            <a:endParaRPr lang="en-IN" dirty="0"/>
          </a:p>
        </p:txBody>
      </p:sp>
      <p:pic>
        <p:nvPicPr>
          <p:cNvPr id="1026" name="Picture 2" descr="Building the Classifier or Model">
            <a:extLst>
              <a:ext uri="{FF2B5EF4-FFF2-40B4-BE49-F238E27FC236}">
                <a16:creationId xmlns:a16="http://schemas.microsoft.com/office/drawing/2014/main" id="{77CC51EF-5733-29B8-6F24-CF213199C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7560" y="1931542"/>
            <a:ext cx="7174465" cy="45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8511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5D2F-BD7F-6605-AB8A-8FDE26CF10D1}"/>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EE1A3A7A-0E9E-963D-EA7D-5DFA0CB90F79}"/>
              </a:ext>
            </a:extLst>
          </p:cNvPr>
          <p:cNvSpPr>
            <a:spLocks noGrp="1"/>
          </p:cNvSpPr>
          <p:nvPr>
            <p:ph idx="1"/>
          </p:nvPr>
        </p:nvSpPr>
        <p:spPr>
          <a:xfrm>
            <a:off x="838200" y="1387011"/>
            <a:ext cx="10515600" cy="4789952"/>
          </a:xfrm>
        </p:spPr>
        <p:txBody>
          <a:bodyPr/>
          <a:lstStyle/>
          <a:p>
            <a:r>
              <a:rPr lang="en-US" dirty="0"/>
              <a:t>Classification is to identify the category or the class label of a new observation. </a:t>
            </a:r>
          </a:p>
          <a:p>
            <a:r>
              <a:rPr lang="en-US" dirty="0"/>
              <a:t>First, a set of data is used as training data. The set of input data and the corresponding outputs are given to the algorithm. </a:t>
            </a:r>
          </a:p>
          <a:p>
            <a:r>
              <a:rPr lang="en-US" dirty="0"/>
              <a:t>So, the training data set includes the input data and their associated class labels. </a:t>
            </a:r>
          </a:p>
          <a:p>
            <a:r>
              <a:rPr lang="en-US" dirty="0"/>
              <a:t>Using the training dataset, the algorithm derives a model or the classifier.  The derived model can be a decision tree, mathematical formula or a neural network. </a:t>
            </a:r>
          </a:p>
          <a:p>
            <a:endParaRPr lang="en-IN" dirty="0"/>
          </a:p>
        </p:txBody>
      </p:sp>
    </p:spTree>
    <p:extLst>
      <p:ext uri="{BB962C8B-B14F-4D97-AF65-F5344CB8AC3E}">
        <p14:creationId xmlns:p14="http://schemas.microsoft.com/office/powerpoint/2010/main" val="75392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5A0F-2623-F9B6-011D-A6BE99BD1FB3}"/>
              </a:ext>
            </a:extLst>
          </p:cNvPr>
          <p:cNvSpPr>
            <a:spLocks noGrp="1"/>
          </p:cNvSpPr>
          <p:nvPr>
            <p:ph type="title"/>
          </p:nvPr>
        </p:nvSpPr>
        <p:spPr>
          <a:xfrm>
            <a:off x="838200" y="365126"/>
            <a:ext cx="10515600" cy="315912"/>
          </a:xfrm>
        </p:spPr>
        <p:txBody>
          <a:bodyPr>
            <a:normAutofit fontScale="90000"/>
          </a:bodyPr>
          <a:lstStyle/>
          <a:p>
            <a:r>
              <a:rPr lang="en-US" dirty="0" err="1"/>
              <a:t>Condt</a:t>
            </a:r>
            <a:endParaRPr lang="en-IN" dirty="0"/>
          </a:p>
        </p:txBody>
      </p:sp>
      <p:sp>
        <p:nvSpPr>
          <p:cNvPr id="3" name="Content Placeholder 2">
            <a:extLst>
              <a:ext uri="{FF2B5EF4-FFF2-40B4-BE49-F238E27FC236}">
                <a16:creationId xmlns:a16="http://schemas.microsoft.com/office/drawing/2014/main" id="{E8CC2F9E-7408-773C-9E6C-D509AE807051}"/>
              </a:ext>
            </a:extLst>
          </p:cNvPr>
          <p:cNvSpPr>
            <a:spLocks noGrp="1"/>
          </p:cNvSpPr>
          <p:nvPr>
            <p:ph idx="1"/>
          </p:nvPr>
        </p:nvSpPr>
        <p:spPr>
          <a:xfrm>
            <a:off x="738809" y="990738"/>
            <a:ext cx="10515600" cy="4351338"/>
          </a:xfrm>
        </p:spPr>
        <p:txBody>
          <a:bodyPr/>
          <a:lstStyle/>
          <a:p>
            <a:r>
              <a:rPr lang="en-US" dirty="0"/>
              <a:t>Top Tier: Front ends Tools/ Front End client Layer</a:t>
            </a:r>
          </a:p>
          <a:p>
            <a:r>
              <a:rPr lang="en-US" dirty="0">
                <a:solidFill>
                  <a:srgbClr val="FF0000"/>
                </a:solidFill>
              </a:rPr>
              <a:t>Query tool and report tool: </a:t>
            </a:r>
            <a:r>
              <a:rPr lang="en-US" dirty="0"/>
              <a:t>production of report</a:t>
            </a:r>
          </a:p>
          <a:p>
            <a:r>
              <a:rPr lang="en-US" dirty="0"/>
              <a:t>Query tool: creation of SQL</a:t>
            </a:r>
          </a:p>
          <a:p>
            <a:r>
              <a:rPr lang="en-US" dirty="0"/>
              <a:t>Application dependent tool:</a:t>
            </a:r>
          </a:p>
          <a:p>
            <a:r>
              <a:rPr lang="en-US" dirty="0"/>
              <a:t> </a:t>
            </a:r>
            <a:r>
              <a:rPr lang="en-US"/>
              <a:t>Data mining Tool:</a:t>
            </a:r>
          </a:p>
          <a:p>
            <a:pPr marL="0" indent="0">
              <a:buNone/>
            </a:pPr>
            <a:endParaRPr lang="en-US" dirty="0"/>
          </a:p>
          <a:p>
            <a:pPr marL="0" indent="0">
              <a:buNone/>
            </a:pPr>
            <a:endParaRPr lang="en-US" dirty="0">
              <a:solidFill>
                <a:srgbClr val="FF0000"/>
              </a:solidFill>
            </a:endParaRPr>
          </a:p>
          <a:p>
            <a:endParaRPr lang="en-IN" dirty="0"/>
          </a:p>
        </p:txBody>
      </p:sp>
    </p:spTree>
    <p:extLst>
      <p:ext uri="{BB962C8B-B14F-4D97-AF65-F5344CB8AC3E}">
        <p14:creationId xmlns:p14="http://schemas.microsoft.com/office/powerpoint/2010/main" val="4438933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4740-28CC-2B52-684A-A9CB455351FD}"/>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430115B3-3D56-1757-8F73-06A5F1A49862}"/>
              </a:ext>
            </a:extLst>
          </p:cNvPr>
          <p:cNvSpPr>
            <a:spLocks noGrp="1"/>
          </p:cNvSpPr>
          <p:nvPr>
            <p:ph idx="1"/>
          </p:nvPr>
        </p:nvSpPr>
        <p:spPr>
          <a:xfrm>
            <a:off x="838200" y="1510301"/>
            <a:ext cx="10515600" cy="4666662"/>
          </a:xfrm>
        </p:spPr>
        <p:txBody>
          <a:bodyPr/>
          <a:lstStyle/>
          <a:p>
            <a:pPr marL="0" indent="0">
              <a:buNone/>
            </a:pPr>
            <a:r>
              <a:rPr lang="en-US" dirty="0"/>
              <a:t>Model Usage:</a:t>
            </a:r>
          </a:p>
          <a:p>
            <a:pPr algn="l"/>
            <a:r>
              <a:rPr lang="en-IN" dirty="0"/>
              <a:t>Classify unknown data samples</a:t>
            </a:r>
          </a:p>
          <a:p>
            <a:pPr algn="l"/>
            <a:r>
              <a:rPr lang="en-US" dirty="0"/>
              <a:t>If the accuracy is acceptable, use the model to classify data objects whose class labels are not known</a:t>
            </a:r>
          </a:p>
          <a:p>
            <a:pPr algn="just"/>
            <a:r>
              <a:rPr lang="en-US" dirty="0"/>
              <a:t>In classification, when an unlabeled data is given to the model, it should find the class which it belongs to.  </a:t>
            </a:r>
          </a:p>
          <a:p>
            <a:pPr algn="just"/>
            <a:r>
              <a:rPr lang="en-US" dirty="0"/>
              <a:t>The new data provided to the model is the test data set.</a:t>
            </a:r>
          </a:p>
          <a:p>
            <a:endParaRPr lang="en-IN" dirty="0"/>
          </a:p>
        </p:txBody>
      </p:sp>
    </p:spTree>
    <p:extLst>
      <p:ext uri="{BB962C8B-B14F-4D97-AF65-F5344CB8AC3E}">
        <p14:creationId xmlns:p14="http://schemas.microsoft.com/office/powerpoint/2010/main" val="7623258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23B0-3C74-2370-F3C0-83FFCBC7E5B0}"/>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E9C1A7D0-4A63-326F-6BAF-A27933F64069}"/>
              </a:ext>
            </a:extLst>
          </p:cNvPr>
          <p:cNvSpPr>
            <a:spLocks noGrp="1"/>
          </p:cNvSpPr>
          <p:nvPr>
            <p:ph idx="1"/>
          </p:nvPr>
        </p:nvSpPr>
        <p:spPr/>
        <p:txBody>
          <a:bodyPr>
            <a:normAutofit/>
          </a:bodyPr>
          <a:lstStyle/>
          <a:p>
            <a:pPr algn="l"/>
            <a:r>
              <a:rPr lang="en-IN" b="0" i="0" u="none" strike="noStrike" baseline="0" dirty="0">
                <a:latin typeface="Times New Roman" panose="02020603050405020304" pitchFamily="18" charset="0"/>
              </a:rPr>
              <a:t>Predicts categorical class labels</a:t>
            </a:r>
          </a:p>
          <a:p>
            <a:pPr algn="l"/>
            <a:r>
              <a:rPr lang="en-IN" b="0" i="0" u="none" strike="noStrike" baseline="0" dirty="0">
                <a:latin typeface="Symbol" panose="05050102010706020507" pitchFamily="18" charset="2"/>
              </a:rPr>
              <a:t> </a:t>
            </a:r>
            <a:r>
              <a:rPr lang="en-IN" b="0" i="0" u="none" strike="noStrike" baseline="0" dirty="0">
                <a:latin typeface="Times New Roman" panose="02020603050405020304" pitchFamily="18" charset="0"/>
              </a:rPr>
              <a:t>Example: Typical Applications</a:t>
            </a:r>
          </a:p>
          <a:p>
            <a:pPr marL="0" indent="0" algn="l">
              <a:buNone/>
            </a:pPr>
            <a:r>
              <a:rPr lang="en-US" b="0" i="0" u="none" strike="noStrike" baseline="0" dirty="0">
                <a:latin typeface="Times New Roman" panose="02020603050405020304" pitchFamily="18" charset="0"/>
              </a:rPr>
              <a:t>        {credit history, salary} </a:t>
            </a: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credit approval ( Yes/No)</a:t>
            </a:r>
          </a:p>
          <a:p>
            <a:pPr marL="0" indent="0" algn="l">
              <a:buNone/>
            </a:pPr>
            <a:r>
              <a:rPr lang="en-IN" b="0" i="0" u="none" strike="noStrike" baseline="0" dirty="0">
                <a:latin typeface="Times New Roman" panose="02020603050405020304" pitchFamily="18" charset="0"/>
              </a:rPr>
              <a:t>        {Temp, Humidity} </a:t>
            </a:r>
            <a:r>
              <a:rPr lang="en-IN" b="0" i="0" u="none" strike="noStrike" baseline="0" dirty="0">
                <a:latin typeface="Wingdings" panose="05000000000000000000" pitchFamily="2" charset="2"/>
              </a:rPr>
              <a:t>   </a:t>
            </a:r>
            <a:r>
              <a:rPr lang="en-IN" b="0" i="0" u="none" strike="noStrike" baseline="0" dirty="0">
                <a:latin typeface="Times New Roman" panose="02020603050405020304" pitchFamily="18" charset="0"/>
              </a:rPr>
              <a:t>Rain (Yes/No)</a:t>
            </a:r>
          </a:p>
          <a:p>
            <a:pPr marL="0" indent="0" algn="l">
              <a:buNone/>
            </a:pPr>
            <a:r>
              <a:rPr lang="en-US" b="0" i="0" u="none" strike="noStrike" baseline="0" dirty="0">
                <a:latin typeface="Times New Roman" panose="02020603050405020304" pitchFamily="18" charset="0"/>
              </a:rPr>
              <a:t>         A set of documents </a:t>
            </a: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sports, technology, etc.</a:t>
            </a:r>
            <a:endParaRPr lang="en-IN" dirty="0"/>
          </a:p>
        </p:txBody>
      </p:sp>
    </p:spTree>
    <p:extLst>
      <p:ext uri="{BB962C8B-B14F-4D97-AF65-F5344CB8AC3E}">
        <p14:creationId xmlns:p14="http://schemas.microsoft.com/office/powerpoint/2010/main" val="9444635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DAEE-ECAE-FD3B-8B6E-19ADDCC9B0B0}"/>
              </a:ext>
            </a:extLst>
          </p:cNvPr>
          <p:cNvSpPr>
            <a:spLocks noGrp="1"/>
          </p:cNvSpPr>
          <p:nvPr>
            <p:ph type="title"/>
          </p:nvPr>
        </p:nvSpPr>
        <p:spPr>
          <a:xfrm>
            <a:off x="838200" y="365125"/>
            <a:ext cx="10515600" cy="919145"/>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CB238695-5CC8-F5C6-47D4-791E7B2BD74D}"/>
              </a:ext>
            </a:extLst>
          </p:cNvPr>
          <p:cNvSpPr>
            <a:spLocks noGrp="1"/>
          </p:cNvSpPr>
          <p:nvPr>
            <p:ph idx="1"/>
          </p:nvPr>
        </p:nvSpPr>
        <p:spPr>
          <a:xfrm>
            <a:off x="838200" y="1366463"/>
            <a:ext cx="10515600" cy="4810500"/>
          </a:xfrm>
        </p:spPr>
        <p:txBody>
          <a:bodyPr/>
          <a:lstStyle/>
          <a:p>
            <a:endParaRPr lang="en-IN" dirty="0"/>
          </a:p>
        </p:txBody>
      </p:sp>
      <p:graphicFrame>
        <p:nvGraphicFramePr>
          <p:cNvPr id="4" name="Object 3">
            <a:extLst>
              <a:ext uri="{FF2B5EF4-FFF2-40B4-BE49-F238E27FC236}">
                <a16:creationId xmlns:a16="http://schemas.microsoft.com/office/drawing/2014/main" id="{73F0A6D1-E084-20DE-2A41-69DDCF43F335}"/>
              </a:ext>
            </a:extLst>
          </p:cNvPr>
          <p:cNvGraphicFramePr>
            <a:graphicFrameLocks noChangeAspect="1"/>
          </p:cNvGraphicFramePr>
          <p:nvPr>
            <p:extLst>
              <p:ext uri="{D42A27DB-BD31-4B8C-83A1-F6EECF244321}">
                <p14:modId xmlns:p14="http://schemas.microsoft.com/office/powerpoint/2010/main" val="2753612697"/>
              </p:ext>
            </p:extLst>
          </p:nvPr>
        </p:nvGraphicFramePr>
        <p:xfrm>
          <a:off x="1376737" y="1921267"/>
          <a:ext cx="6811766" cy="4148638"/>
        </p:xfrm>
        <a:graphic>
          <a:graphicData uri="http://schemas.openxmlformats.org/presentationml/2006/ole">
            <mc:AlternateContent xmlns:mc="http://schemas.openxmlformats.org/markup-compatibility/2006">
              <mc:Choice xmlns:v="urn:schemas-microsoft-com:vml" Requires="v">
                <p:oleObj name="Bitmap Image" r:id="rId2" imgW="3879720" imgH="3867120" progId="PBrush">
                  <p:embed/>
                </p:oleObj>
              </mc:Choice>
              <mc:Fallback>
                <p:oleObj name="Bitmap Image" r:id="rId2" imgW="3879720" imgH="3867120" progId="PBrush">
                  <p:embed/>
                  <p:pic>
                    <p:nvPicPr>
                      <p:cNvPr id="0" name=""/>
                      <p:cNvPicPr/>
                      <p:nvPr/>
                    </p:nvPicPr>
                    <p:blipFill>
                      <a:blip r:embed="rId3"/>
                      <a:stretch>
                        <a:fillRect/>
                      </a:stretch>
                    </p:blipFill>
                    <p:spPr>
                      <a:xfrm>
                        <a:off x="1376737" y="1921267"/>
                        <a:ext cx="6811766" cy="4148638"/>
                      </a:xfrm>
                      <a:prstGeom prst="rect">
                        <a:avLst/>
                      </a:prstGeom>
                    </p:spPr>
                  </p:pic>
                </p:oleObj>
              </mc:Fallback>
            </mc:AlternateContent>
          </a:graphicData>
        </a:graphic>
      </p:graphicFrame>
    </p:spTree>
    <p:extLst>
      <p:ext uri="{BB962C8B-B14F-4D97-AF65-F5344CB8AC3E}">
        <p14:creationId xmlns:p14="http://schemas.microsoft.com/office/powerpoint/2010/main" val="18476732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09AF-B562-B3EA-B6E5-9B117B08109C}"/>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BC9EA271-0136-3C62-2039-49A9F87C5C67}"/>
              </a:ext>
            </a:extLst>
          </p:cNvPr>
          <p:cNvSpPr>
            <a:spLocks noGrp="1"/>
          </p:cNvSpPr>
          <p:nvPr>
            <p:ph idx="1"/>
          </p:nvPr>
        </p:nvSpPr>
        <p:spPr/>
        <p:txBody>
          <a:bodyPr>
            <a:normAutofit/>
          </a:bodyPr>
          <a:lstStyle/>
          <a:p>
            <a:pPr marL="0" indent="0" algn="l">
              <a:buNone/>
            </a:pPr>
            <a:r>
              <a:rPr lang="en-IN" sz="2400" b="0" i="0" u="none" strike="noStrike" baseline="0" dirty="0">
                <a:latin typeface="Times New Roman" panose="02020603050405020304" pitchFamily="18" charset="0"/>
              </a:rPr>
              <a:t>Common Techniques</a:t>
            </a:r>
          </a:p>
          <a:p>
            <a:pPr algn="l"/>
            <a:r>
              <a:rPr lang="en-US" sz="2400" b="0" i="0" u="none" strike="noStrike" baseline="0" dirty="0">
                <a:latin typeface="Times New Roman" panose="02020603050405020304" pitchFamily="18" charset="0"/>
              </a:rPr>
              <a:t>K-Nearest Neighbor (</a:t>
            </a:r>
            <a:r>
              <a:rPr lang="en-US" sz="2400" b="0" i="0" u="none" strike="noStrike" baseline="0" dirty="0" err="1">
                <a:latin typeface="Times New Roman" panose="02020603050405020304" pitchFamily="18" charset="0"/>
              </a:rPr>
              <a:t>kNN</a:t>
            </a:r>
            <a:r>
              <a:rPr lang="en-US" sz="2400" b="0" i="0" u="none" strike="noStrike" baseline="0" dirty="0">
                <a:latin typeface="Times New Roman" panose="02020603050405020304" pitchFamily="18" charset="0"/>
              </a:rPr>
              <a:t>) - Use k closest training data </a:t>
            </a:r>
            <a:r>
              <a:rPr lang="en-IN" sz="2400" b="0" i="0" u="none" strike="noStrike" baseline="0" dirty="0">
                <a:latin typeface="Times New Roman" panose="02020603050405020304" pitchFamily="18" charset="0"/>
              </a:rPr>
              <a:t>samples to predict category.</a:t>
            </a:r>
          </a:p>
          <a:p>
            <a:pPr algn="l"/>
            <a:r>
              <a:rPr lang="en-US" sz="2400" b="0" i="0" u="none" strike="noStrike" baseline="0" dirty="0">
                <a:latin typeface="Times New Roman" panose="02020603050405020304" pitchFamily="18" charset="0"/>
              </a:rPr>
              <a:t>Decision Trees (</a:t>
            </a:r>
            <a:r>
              <a:rPr lang="en-US" sz="2400" b="0" i="0" u="none" strike="noStrike" baseline="0" dirty="0" err="1">
                <a:latin typeface="Times New Roman" panose="02020603050405020304" pitchFamily="18" charset="0"/>
              </a:rPr>
              <a:t>DTree</a:t>
            </a:r>
            <a:r>
              <a:rPr lang="en-US" sz="2400" b="0" i="0" u="none" strike="noStrike" baseline="0" dirty="0">
                <a:latin typeface="Times New Roman" panose="02020603050405020304" pitchFamily="18" charset="0"/>
              </a:rPr>
              <a:t>)- Construct classification trees </a:t>
            </a:r>
            <a:r>
              <a:rPr lang="en-IN" sz="2400" b="0" i="0" u="none" strike="noStrike" baseline="0" dirty="0">
                <a:latin typeface="Times New Roman" panose="02020603050405020304" pitchFamily="18" charset="0"/>
              </a:rPr>
              <a:t>based on training data.</a:t>
            </a:r>
          </a:p>
          <a:p>
            <a:pPr algn="l"/>
            <a:r>
              <a:rPr lang="en-IN" sz="2400" dirty="0">
                <a:latin typeface="Times New Roman" panose="02020603050405020304" pitchFamily="18" charset="0"/>
              </a:rPr>
              <a:t>Neural Network</a:t>
            </a:r>
          </a:p>
          <a:p>
            <a:pPr algn="l"/>
            <a:r>
              <a:rPr lang="en-IN" sz="2400" dirty="0">
                <a:latin typeface="Times New Roman" panose="02020603050405020304" pitchFamily="18" charset="0"/>
              </a:rPr>
              <a:t>Support Vector Machines (SVMs).</a:t>
            </a:r>
          </a:p>
        </p:txBody>
      </p:sp>
    </p:spTree>
    <p:extLst>
      <p:ext uri="{BB962C8B-B14F-4D97-AF65-F5344CB8AC3E}">
        <p14:creationId xmlns:p14="http://schemas.microsoft.com/office/powerpoint/2010/main" val="3937955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AA2B-51AE-6194-0B45-05C410B42F05}"/>
              </a:ext>
            </a:extLst>
          </p:cNvPr>
          <p:cNvSpPr>
            <a:spLocks noGrp="1"/>
          </p:cNvSpPr>
          <p:nvPr>
            <p:ph type="title"/>
          </p:nvPr>
        </p:nvSpPr>
        <p:spPr/>
        <p:txBody>
          <a:bodyPr/>
          <a:lstStyle/>
          <a:p>
            <a:r>
              <a:rPr lang="en-IN" dirty="0"/>
              <a:t>Decision Tree Induction</a:t>
            </a:r>
          </a:p>
        </p:txBody>
      </p:sp>
      <p:sp>
        <p:nvSpPr>
          <p:cNvPr id="3" name="Content Placeholder 2">
            <a:extLst>
              <a:ext uri="{FF2B5EF4-FFF2-40B4-BE49-F238E27FC236}">
                <a16:creationId xmlns:a16="http://schemas.microsoft.com/office/drawing/2014/main" id="{7CB9AFA1-7F8E-4E45-B3B8-F721A358A286}"/>
              </a:ext>
            </a:extLst>
          </p:cNvPr>
          <p:cNvSpPr>
            <a:spLocks noGrp="1"/>
          </p:cNvSpPr>
          <p:nvPr>
            <p:ph idx="1"/>
          </p:nvPr>
        </p:nvSpPr>
        <p:spPr/>
        <p:txBody>
          <a:bodyPr/>
          <a:lstStyle/>
          <a:p>
            <a:r>
              <a:rPr lang="en-IN" dirty="0"/>
              <a:t>Flow chart like tree structure</a:t>
            </a:r>
          </a:p>
          <a:p>
            <a:r>
              <a:rPr lang="en-IN" dirty="0"/>
              <a:t>Support for making decision </a:t>
            </a:r>
          </a:p>
          <a:p>
            <a:r>
              <a:rPr lang="en-IN" dirty="0"/>
              <a:t>Defines rules in forms of form of tree</a:t>
            </a:r>
          </a:p>
          <a:p>
            <a:r>
              <a:rPr lang="en-IN"/>
              <a:t>Supervised approach</a:t>
            </a:r>
            <a:endParaRPr lang="en-IN" dirty="0"/>
          </a:p>
          <a:p>
            <a:pPr marL="0" indent="0">
              <a:buNone/>
            </a:pPr>
            <a:r>
              <a:rPr lang="en-IN" dirty="0"/>
              <a:t>Types of Node:</a:t>
            </a:r>
          </a:p>
          <a:p>
            <a:r>
              <a:rPr lang="en-IN" dirty="0"/>
              <a:t>Root Node – Main question</a:t>
            </a:r>
          </a:p>
          <a:p>
            <a:r>
              <a:rPr lang="en-IN" dirty="0"/>
              <a:t>Branch Node-intermediate decision</a:t>
            </a:r>
          </a:p>
          <a:p>
            <a:r>
              <a:rPr lang="en-IN" dirty="0"/>
              <a:t>Leaf Node- Answer</a:t>
            </a:r>
          </a:p>
          <a:p>
            <a:endParaRPr lang="en-IN" dirty="0"/>
          </a:p>
        </p:txBody>
      </p:sp>
    </p:spTree>
    <p:extLst>
      <p:ext uri="{BB962C8B-B14F-4D97-AF65-F5344CB8AC3E}">
        <p14:creationId xmlns:p14="http://schemas.microsoft.com/office/powerpoint/2010/main" val="1434965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A9DC-BB7A-71CA-45BD-9FF83574A6AF}"/>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5511A995-134D-557C-209E-29D5ACFFACD7}"/>
              </a:ext>
            </a:extLst>
          </p:cNvPr>
          <p:cNvSpPr>
            <a:spLocks noGrp="1"/>
          </p:cNvSpPr>
          <p:nvPr>
            <p:ph idx="1"/>
          </p:nvPr>
        </p:nvSpPr>
        <p:spPr/>
        <p:txBody>
          <a:bodyPr/>
          <a:lstStyle/>
          <a:p>
            <a:endParaRPr lang="en-IN" dirty="0"/>
          </a:p>
        </p:txBody>
      </p:sp>
      <p:graphicFrame>
        <p:nvGraphicFramePr>
          <p:cNvPr id="5" name="Object 4">
            <a:extLst>
              <a:ext uri="{FF2B5EF4-FFF2-40B4-BE49-F238E27FC236}">
                <a16:creationId xmlns:a16="http://schemas.microsoft.com/office/drawing/2014/main" id="{3880BF33-2D6D-D916-16E3-F5CA3BC1F5B4}"/>
              </a:ext>
            </a:extLst>
          </p:cNvPr>
          <p:cNvGraphicFramePr>
            <a:graphicFrameLocks noChangeAspect="1"/>
          </p:cNvGraphicFramePr>
          <p:nvPr>
            <p:extLst>
              <p:ext uri="{D42A27DB-BD31-4B8C-83A1-F6EECF244321}">
                <p14:modId xmlns:p14="http://schemas.microsoft.com/office/powerpoint/2010/main" val="1059580821"/>
              </p:ext>
            </p:extLst>
          </p:nvPr>
        </p:nvGraphicFramePr>
        <p:xfrm>
          <a:off x="616449" y="1690688"/>
          <a:ext cx="9616612" cy="4486275"/>
        </p:xfrm>
        <a:graphic>
          <a:graphicData uri="http://schemas.openxmlformats.org/presentationml/2006/ole">
            <mc:AlternateContent xmlns:mc="http://schemas.openxmlformats.org/markup-compatibility/2006">
              <mc:Choice xmlns:v="urn:schemas-microsoft-com:vml" Requires="v">
                <p:oleObj name="Bitmap Image" r:id="rId2" imgW="4248000" imgH="2374920" progId="PBrush">
                  <p:embed/>
                </p:oleObj>
              </mc:Choice>
              <mc:Fallback>
                <p:oleObj name="Bitmap Image" r:id="rId2" imgW="4248000" imgH="2374920" progId="PBrush">
                  <p:embed/>
                  <p:pic>
                    <p:nvPicPr>
                      <p:cNvPr id="0" name=""/>
                      <p:cNvPicPr/>
                      <p:nvPr/>
                    </p:nvPicPr>
                    <p:blipFill>
                      <a:blip r:embed="rId3"/>
                      <a:stretch>
                        <a:fillRect/>
                      </a:stretch>
                    </p:blipFill>
                    <p:spPr>
                      <a:xfrm>
                        <a:off x="616449" y="1690688"/>
                        <a:ext cx="9616612" cy="4486275"/>
                      </a:xfrm>
                      <a:prstGeom prst="rect">
                        <a:avLst/>
                      </a:prstGeom>
                    </p:spPr>
                  </p:pic>
                </p:oleObj>
              </mc:Fallback>
            </mc:AlternateContent>
          </a:graphicData>
        </a:graphic>
      </p:graphicFrame>
    </p:spTree>
    <p:extLst>
      <p:ext uri="{BB962C8B-B14F-4D97-AF65-F5344CB8AC3E}">
        <p14:creationId xmlns:p14="http://schemas.microsoft.com/office/powerpoint/2010/main" val="37943544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5F4F-195E-46F8-8159-363AD29DE7D7}"/>
              </a:ext>
            </a:extLst>
          </p:cNvPr>
          <p:cNvSpPr>
            <a:spLocks noGrp="1"/>
          </p:cNvSpPr>
          <p:nvPr>
            <p:ph type="title"/>
          </p:nvPr>
        </p:nvSpPr>
        <p:spPr/>
        <p:txBody>
          <a:bodyPr/>
          <a:lstStyle/>
          <a:p>
            <a:r>
              <a:rPr lang="en-IN" dirty="0" err="1"/>
              <a:t>condt</a:t>
            </a:r>
            <a:endParaRPr lang="en-IN" dirty="0"/>
          </a:p>
        </p:txBody>
      </p:sp>
      <p:pic>
        <p:nvPicPr>
          <p:cNvPr id="1026" name="Picture 2">
            <a:extLst>
              <a:ext uri="{FF2B5EF4-FFF2-40B4-BE49-F238E27FC236}">
                <a16:creationId xmlns:a16="http://schemas.microsoft.com/office/drawing/2014/main" id="{0C498AA9-CFB9-7514-3C22-9FF72C75DF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4139" y="2208945"/>
            <a:ext cx="7051711" cy="322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501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26B7-3CB8-5D99-8546-A1ADDB93D3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4BF8CC-3BC0-AC66-13DD-61FDF90798C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18546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B1CF-1A18-0FDA-3D69-5F162C1CC6E6}"/>
              </a:ext>
            </a:extLst>
          </p:cNvPr>
          <p:cNvSpPr>
            <a:spLocks noGrp="1"/>
          </p:cNvSpPr>
          <p:nvPr>
            <p:ph type="title"/>
          </p:nvPr>
        </p:nvSpPr>
        <p:spPr>
          <a:xfrm>
            <a:off x="838200" y="365126"/>
            <a:ext cx="10515600" cy="765032"/>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8D9B94CA-AAE5-633D-496A-534C22F7A277}"/>
              </a:ext>
            </a:extLst>
          </p:cNvPr>
          <p:cNvSpPr>
            <a:spLocks noGrp="1"/>
          </p:cNvSpPr>
          <p:nvPr>
            <p:ph idx="1"/>
          </p:nvPr>
        </p:nvSpPr>
        <p:spPr>
          <a:xfrm>
            <a:off x="838200" y="1243173"/>
            <a:ext cx="10515600" cy="4933790"/>
          </a:xfrm>
        </p:spPr>
        <p:txBody>
          <a:bodyPr/>
          <a:lstStyle/>
          <a:p>
            <a:r>
              <a:rPr lang="en-IN" b="0" i="0" dirty="0">
                <a:solidFill>
                  <a:srgbClr val="FF6600"/>
                </a:solidFill>
                <a:effectLst/>
                <a:latin typeface="Work Sans" pitchFamily="2" charset="0"/>
              </a:rPr>
              <a:t>Information Gain</a:t>
            </a:r>
          </a:p>
          <a:p>
            <a:r>
              <a:rPr lang="en-IN" dirty="0">
                <a:solidFill>
                  <a:srgbClr val="FF6600"/>
                </a:solidFill>
                <a:latin typeface="Work Sans" pitchFamily="2" charset="0"/>
              </a:rPr>
              <a:t>Entropy</a:t>
            </a:r>
            <a:endParaRPr lang="en-IN" b="0" i="0" dirty="0">
              <a:solidFill>
                <a:srgbClr val="3A3A3A"/>
              </a:solidFill>
              <a:effectLst/>
              <a:latin typeface="Work Sans" pitchFamily="2" charset="0"/>
            </a:endParaRPr>
          </a:p>
          <a:p>
            <a:pPr marL="0" indent="0">
              <a:buNone/>
            </a:pPr>
            <a:endParaRPr lang="en-IN" dirty="0"/>
          </a:p>
        </p:txBody>
      </p:sp>
    </p:spTree>
    <p:extLst>
      <p:ext uri="{BB962C8B-B14F-4D97-AF65-F5344CB8AC3E}">
        <p14:creationId xmlns:p14="http://schemas.microsoft.com/office/powerpoint/2010/main" val="825592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0F3C-9014-4B62-3B40-2670D9BFCF82}"/>
              </a:ext>
            </a:extLst>
          </p:cNvPr>
          <p:cNvSpPr>
            <a:spLocks noGrp="1"/>
          </p:cNvSpPr>
          <p:nvPr>
            <p:ph type="title"/>
          </p:nvPr>
        </p:nvSpPr>
        <p:spPr>
          <a:xfrm>
            <a:off x="838200" y="365126"/>
            <a:ext cx="10515600" cy="748058"/>
          </a:xfrm>
        </p:spPr>
        <p:txBody>
          <a:bodyPr/>
          <a:lstStyle/>
          <a:p>
            <a:r>
              <a:rPr lang="en-IN" dirty="0"/>
              <a:t>Multidimensional Data Model</a:t>
            </a:r>
          </a:p>
        </p:txBody>
      </p:sp>
      <p:sp>
        <p:nvSpPr>
          <p:cNvPr id="3" name="Content Placeholder 2">
            <a:extLst>
              <a:ext uri="{FF2B5EF4-FFF2-40B4-BE49-F238E27FC236}">
                <a16:creationId xmlns:a16="http://schemas.microsoft.com/office/drawing/2014/main" id="{14C6E147-FF91-BF26-EB0C-FE208EF89601}"/>
              </a:ext>
            </a:extLst>
          </p:cNvPr>
          <p:cNvSpPr>
            <a:spLocks noGrp="1"/>
          </p:cNvSpPr>
          <p:nvPr>
            <p:ph idx="1"/>
          </p:nvPr>
        </p:nvSpPr>
        <p:spPr>
          <a:xfrm>
            <a:off x="838200" y="1113184"/>
            <a:ext cx="10515600" cy="5655364"/>
          </a:xfrm>
        </p:spPr>
        <p:txBody>
          <a:bodyPr/>
          <a:lstStyle/>
          <a:p>
            <a:pPr marL="0" indent="0">
              <a:buNone/>
            </a:pPr>
            <a:r>
              <a:rPr lang="en-IN" dirty="0"/>
              <a:t>OLAP Cube –Data structure used quick data analysis</a:t>
            </a:r>
          </a:p>
          <a:p>
            <a:pPr marL="0" indent="0">
              <a:buNone/>
            </a:pPr>
            <a:r>
              <a:rPr lang="en-IN" dirty="0"/>
              <a:t>ETL tools- Data’s loaded into OLAP Cube</a:t>
            </a:r>
          </a:p>
          <a:p>
            <a:pPr marL="0" indent="0">
              <a:buNone/>
            </a:pPr>
            <a:r>
              <a:rPr lang="en-IN" dirty="0"/>
              <a:t>4 operations:</a:t>
            </a:r>
          </a:p>
          <a:p>
            <a:pPr marL="0" indent="0">
              <a:buNone/>
            </a:pPr>
            <a:r>
              <a:rPr lang="en-IN" dirty="0"/>
              <a:t>1.Roll-up(drill –up)</a:t>
            </a:r>
          </a:p>
          <a:p>
            <a:pPr marL="0" indent="0">
              <a:buNone/>
            </a:pPr>
            <a:r>
              <a:rPr lang="en-IN" dirty="0"/>
              <a:t>- Uses the concept of Hierarchy </a:t>
            </a:r>
          </a:p>
          <a:p>
            <a:pPr marL="0" indent="0">
              <a:buNone/>
            </a:pPr>
            <a:r>
              <a:rPr lang="en-IN" dirty="0"/>
              <a:t> </a:t>
            </a:r>
          </a:p>
        </p:txBody>
      </p:sp>
      <p:sp>
        <p:nvSpPr>
          <p:cNvPr id="4" name="Oval 3">
            <a:extLst>
              <a:ext uri="{FF2B5EF4-FFF2-40B4-BE49-F238E27FC236}">
                <a16:creationId xmlns:a16="http://schemas.microsoft.com/office/drawing/2014/main" id="{A42A86F2-317E-E766-B00F-4EE14FF26CE3}"/>
              </a:ext>
            </a:extLst>
          </p:cNvPr>
          <p:cNvSpPr/>
          <p:nvPr/>
        </p:nvSpPr>
        <p:spPr>
          <a:xfrm>
            <a:off x="3508513" y="3747052"/>
            <a:ext cx="1878496" cy="7480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Profit of company </a:t>
            </a:r>
          </a:p>
        </p:txBody>
      </p:sp>
      <p:sp>
        <p:nvSpPr>
          <p:cNvPr id="5" name="Rectangle: Rounded Corners 4">
            <a:extLst>
              <a:ext uri="{FF2B5EF4-FFF2-40B4-BE49-F238E27FC236}">
                <a16:creationId xmlns:a16="http://schemas.microsoft.com/office/drawing/2014/main" id="{B8DEAE0A-5C57-430B-2F44-19E79C038E8E}"/>
              </a:ext>
            </a:extLst>
          </p:cNvPr>
          <p:cNvSpPr/>
          <p:nvPr/>
        </p:nvSpPr>
        <p:spPr>
          <a:xfrm>
            <a:off x="2196548" y="5744816"/>
            <a:ext cx="1282148" cy="6559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Profit from cloths</a:t>
            </a:r>
          </a:p>
        </p:txBody>
      </p:sp>
      <p:sp>
        <p:nvSpPr>
          <p:cNvPr id="6" name="Rectangle 5">
            <a:extLst>
              <a:ext uri="{FF2B5EF4-FFF2-40B4-BE49-F238E27FC236}">
                <a16:creationId xmlns:a16="http://schemas.microsoft.com/office/drawing/2014/main" id="{655EB168-A5A3-9E1C-3202-E88F941F3846}"/>
              </a:ext>
            </a:extLst>
          </p:cNvPr>
          <p:cNvSpPr/>
          <p:nvPr/>
        </p:nvSpPr>
        <p:spPr>
          <a:xfrm>
            <a:off x="4447761" y="5790853"/>
            <a:ext cx="1282149" cy="6559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Profit from electronics </a:t>
            </a:r>
          </a:p>
        </p:txBody>
      </p:sp>
      <p:sp>
        <p:nvSpPr>
          <p:cNvPr id="7" name="Rectangle: Rounded Corners 6">
            <a:extLst>
              <a:ext uri="{FF2B5EF4-FFF2-40B4-BE49-F238E27FC236}">
                <a16:creationId xmlns:a16="http://schemas.microsoft.com/office/drawing/2014/main" id="{6241D666-A52F-1B23-BF91-A8E9AFEA3FA7}"/>
              </a:ext>
            </a:extLst>
          </p:cNvPr>
          <p:cNvSpPr/>
          <p:nvPr/>
        </p:nvSpPr>
        <p:spPr>
          <a:xfrm>
            <a:off x="6649279" y="5744816"/>
            <a:ext cx="1550504" cy="7480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Profit from kitchen item   </a:t>
            </a:r>
          </a:p>
        </p:txBody>
      </p:sp>
      <p:cxnSp>
        <p:nvCxnSpPr>
          <p:cNvPr id="13" name="Straight Arrow Connector 12">
            <a:extLst>
              <a:ext uri="{FF2B5EF4-FFF2-40B4-BE49-F238E27FC236}">
                <a16:creationId xmlns:a16="http://schemas.microsoft.com/office/drawing/2014/main" id="{F27DD9DE-00BD-F408-592C-615F0181244E}"/>
              </a:ext>
            </a:extLst>
          </p:cNvPr>
          <p:cNvCxnSpPr/>
          <p:nvPr/>
        </p:nvCxnSpPr>
        <p:spPr>
          <a:xfrm flipH="1">
            <a:off x="5327374" y="4244009"/>
            <a:ext cx="59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866F8F-D565-6593-5B86-960C83BA2DFA}"/>
              </a:ext>
            </a:extLst>
          </p:cNvPr>
          <p:cNvCxnSpPr>
            <a:endCxn id="4" idx="3"/>
          </p:cNvCxnSpPr>
          <p:nvPr/>
        </p:nvCxnSpPr>
        <p:spPr>
          <a:xfrm flipV="1">
            <a:off x="2961861" y="4385559"/>
            <a:ext cx="821751" cy="135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8C26D5-65A2-CB3B-472C-717DB095B6D0}"/>
              </a:ext>
            </a:extLst>
          </p:cNvPr>
          <p:cNvCxnSpPr/>
          <p:nvPr/>
        </p:nvCxnSpPr>
        <p:spPr>
          <a:xfrm flipH="1" flipV="1">
            <a:off x="4575371" y="4495110"/>
            <a:ext cx="811638" cy="1249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CF0E260-3046-D1DB-52BA-13A5443093B3}"/>
              </a:ext>
            </a:extLst>
          </p:cNvPr>
          <p:cNvCxnSpPr>
            <a:endCxn id="4" idx="5"/>
          </p:cNvCxnSpPr>
          <p:nvPr/>
        </p:nvCxnSpPr>
        <p:spPr>
          <a:xfrm flipH="1" flipV="1">
            <a:off x="5111910" y="4385559"/>
            <a:ext cx="1915055" cy="135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69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47F6-C89D-8B09-4D50-60345F273CBE}"/>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05AA62C4-4954-9640-362F-4A411D693FBB}"/>
              </a:ext>
            </a:extLst>
          </p:cNvPr>
          <p:cNvPicPr>
            <a:picLocks noGrp="1" noChangeAspect="1"/>
          </p:cNvPicPr>
          <p:nvPr>
            <p:ph idx="1"/>
          </p:nvPr>
        </p:nvPicPr>
        <p:blipFill>
          <a:blip r:embed="rId2"/>
          <a:stretch>
            <a:fillRect/>
          </a:stretch>
        </p:blipFill>
        <p:spPr>
          <a:xfrm>
            <a:off x="1401417" y="1825625"/>
            <a:ext cx="7132054" cy="4351338"/>
          </a:xfrm>
        </p:spPr>
      </p:pic>
    </p:spTree>
    <p:extLst>
      <p:ext uri="{BB962C8B-B14F-4D97-AF65-F5344CB8AC3E}">
        <p14:creationId xmlns:p14="http://schemas.microsoft.com/office/powerpoint/2010/main" val="355905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89E9-2AF1-32EC-05D1-510BF7843BC8}"/>
              </a:ext>
            </a:extLst>
          </p:cNvPr>
          <p:cNvSpPr>
            <a:spLocks noGrp="1"/>
          </p:cNvSpPr>
          <p:nvPr>
            <p:ph type="title"/>
          </p:nvPr>
        </p:nvSpPr>
        <p:spPr>
          <a:xfrm>
            <a:off x="838200" y="365126"/>
            <a:ext cx="10515600" cy="767936"/>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EE3B1674-EBBF-08C9-932B-798E8CC6DBE9}"/>
              </a:ext>
            </a:extLst>
          </p:cNvPr>
          <p:cNvSpPr>
            <a:spLocks noGrp="1"/>
          </p:cNvSpPr>
          <p:nvPr>
            <p:ph idx="1"/>
          </p:nvPr>
        </p:nvSpPr>
        <p:spPr>
          <a:xfrm>
            <a:off x="838200" y="1133062"/>
            <a:ext cx="10515600" cy="5043901"/>
          </a:xfrm>
        </p:spPr>
        <p:txBody>
          <a:bodyPr/>
          <a:lstStyle/>
          <a:p>
            <a:r>
              <a:rPr lang="en-IN" dirty="0"/>
              <a:t>Drill Down-</a:t>
            </a:r>
          </a:p>
          <a:p>
            <a:r>
              <a:rPr lang="en-IN" dirty="0"/>
              <a:t>-Reverse of drill up</a:t>
            </a:r>
          </a:p>
          <a:p>
            <a:r>
              <a:rPr lang="en-IN" dirty="0"/>
              <a:t>- data is drilled down</a:t>
            </a:r>
          </a:p>
          <a:p>
            <a:endParaRPr lang="en-IN" dirty="0"/>
          </a:p>
          <a:p>
            <a:pPr marL="0" indent="0">
              <a:buNone/>
            </a:pPr>
            <a:r>
              <a:rPr lang="en-IN" dirty="0"/>
              <a:t> </a:t>
            </a:r>
          </a:p>
          <a:p>
            <a:endParaRPr lang="en-IN" dirty="0"/>
          </a:p>
          <a:p>
            <a:endParaRPr lang="en-IN" dirty="0"/>
          </a:p>
          <a:p>
            <a:endParaRPr lang="en-IN" dirty="0"/>
          </a:p>
        </p:txBody>
      </p:sp>
      <p:sp>
        <p:nvSpPr>
          <p:cNvPr id="4" name="Oval 3">
            <a:extLst>
              <a:ext uri="{FF2B5EF4-FFF2-40B4-BE49-F238E27FC236}">
                <a16:creationId xmlns:a16="http://schemas.microsoft.com/office/drawing/2014/main" id="{63F92A34-DAA6-8B35-3F4F-3305764EB805}"/>
              </a:ext>
            </a:extLst>
          </p:cNvPr>
          <p:cNvSpPr/>
          <p:nvPr/>
        </p:nvSpPr>
        <p:spPr>
          <a:xfrm>
            <a:off x="3786809" y="2782956"/>
            <a:ext cx="1878496" cy="7480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Profit of company </a:t>
            </a:r>
          </a:p>
        </p:txBody>
      </p:sp>
      <p:sp>
        <p:nvSpPr>
          <p:cNvPr id="5" name="Rectangle: Rounded Corners 4">
            <a:extLst>
              <a:ext uri="{FF2B5EF4-FFF2-40B4-BE49-F238E27FC236}">
                <a16:creationId xmlns:a16="http://schemas.microsoft.com/office/drawing/2014/main" id="{33ECBFA9-0A94-E732-E1B9-166B9C2D3B61}"/>
              </a:ext>
            </a:extLst>
          </p:cNvPr>
          <p:cNvSpPr/>
          <p:nvPr/>
        </p:nvSpPr>
        <p:spPr>
          <a:xfrm>
            <a:off x="2315818" y="4840357"/>
            <a:ext cx="1540566" cy="526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t>Profit from cloths</a:t>
            </a:r>
            <a:endParaRPr lang="en-IN" dirty="0"/>
          </a:p>
        </p:txBody>
      </p:sp>
      <p:sp>
        <p:nvSpPr>
          <p:cNvPr id="6" name="Rectangle: Rounded Corners 5">
            <a:extLst>
              <a:ext uri="{FF2B5EF4-FFF2-40B4-BE49-F238E27FC236}">
                <a16:creationId xmlns:a16="http://schemas.microsoft.com/office/drawing/2014/main" id="{68AACEE2-C5AE-AC58-EEB8-081A3C8C3304}"/>
              </a:ext>
            </a:extLst>
          </p:cNvPr>
          <p:cNvSpPr/>
          <p:nvPr/>
        </p:nvSpPr>
        <p:spPr>
          <a:xfrm>
            <a:off x="4316896" y="4917521"/>
            <a:ext cx="1540566" cy="526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Profit from electronics</a:t>
            </a:r>
          </a:p>
          <a:p>
            <a:pPr algn="ctr"/>
            <a:endParaRPr lang="en-IN" dirty="0"/>
          </a:p>
        </p:txBody>
      </p:sp>
      <p:sp>
        <p:nvSpPr>
          <p:cNvPr id="7" name="Rectangle: Rounded Corners 6">
            <a:extLst>
              <a:ext uri="{FF2B5EF4-FFF2-40B4-BE49-F238E27FC236}">
                <a16:creationId xmlns:a16="http://schemas.microsoft.com/office/drawing/2014/main" id="{66AFA77F-6310-4E3A-E537-F30BD0ACBC43}"/>
              </a:ext>
            </a:extLst>
          </p:cNvPr>
          <p:cNvSpPr/>
          <p:nvPr/>
        </p:nvSpPr>
        <p:spPr>
          <a:xfrm>
            <a:off x="6334539" y="4840355"/>
            <a:ext cx="1656521" cy="526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Profit from kitchen</a:t>
            </a:r>
          </a:p>
        </p:txBody>
      </p:sp>
      <p:cxnSp>
        <p:nvCxnSpPr>
          <p:cNvPr id="9" name="Straight Arrow Connector 8">
            <a:extLst>
              <a:ext uri="{FF2B5EF4-FFF2-40B4-BE49-F238E27FC236}">
                <a16:creationId xmlns:a16="http://schemas.microsoft.com/office/drawing/2014/main" id="{8C1CB0FF-0081-CCDA-7D8B-0D121E8D17C6}"/>
              </a:ext>
            </a:extLst>
          </p:cNvPr>
          <p:cNvCxnSpPr>
            <a:stCxn id="4" idx="3"/>
          </p:cNvCxnSpPr>
          <p:nvPr/>
        </p:nvCxnSpPr>
        <p:spPr>
          <a:xfrm flipH="1">
            <a:off x="2922104" y="3421463"/>
            <a:ext cx="1139804" cy="141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C92144E-C505-6E8C-4AE7-77BF2AE06BDB}"/>
              </a:ext>
            </a:extLst>
          </p:cNvPr>
          <p:cNvCxnSpPr>
            <a:stCxn id="4" idx="4"/>
          </p:cNvCxnSpPr>
          <p:nvPr/>
        </p:nvCxnSpPr>
        <p:spPr>
          <a:xfrm>
            <a:off x="4726057" y="3531014"/>
            <a:ext cx="482047" cy="138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DFD4CA-7859-D123-757D-FD9F1115CC89}"/>
              </a:ext>
            </a:extLst>
          </p:cNvPr>
          <p:cNvCxnSpPr>
            <a:stCxn id="4" idx="5"/>
          </p:cNvCxnSpPr>
          <p:nvPr/>
        </p:nvCxnSpPr>
        <p:spPr>
          <a:xfrm>
            <a:off x="5390206" y="3421463"/>
            <a:ext cx="2150398" cy="149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60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2EC1-9309-88B2-3067-B6006366B292}"/>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F4F796CE-4856-3998-F9C2-8680479BCAF3}"/>
              </a:ext>
            </a:extLst>
          </p:cNvPr>
          <p:cNvPicPr>
            <a:picLocks noGrp="1" noChangeAspect="1"/>
          </p:cNvPicPr>
          <p:nvPr>
            <p:ph idx="1"/>
          </p:nvPr>
        </p:nvPicPr>
        <p:blipFill>
          <a:blip r:embed="rId2"/>
          <a:stretch>
            <a:fillRect/>
          </a:stretch>
        </p:blipFill>
        <p:spPr>
          <a:xfrm>
            <a:off x="1451113" y="1825624"/>
            <a:ext cx="8577470" cy="4853471"/>
          </a:xfrm>
        </p:spPr>
      </p:pic>
    </p:spTree>
    <p:extLst>
      <p:ext uri="{BB962C8B-B14F-4D97-AF65-F5344CB8AC3E}">
        <p14:creationId xmlns:p14="http://schemas.microsoft.com/office/powerpoint/2010/main" val="379821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6903-F259-6C93-D830-8F6A311C2BF2}"/>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817C3E0F-9F28-0A53-91A4-4AB4FC30622D}"/>
              </a:ext>
            </a:extLst>
          </p:cNvPr>
          <p:cNvSpPr>
            <a:spLocks noGrp="1"/>
          </p:cNvSpPr>
          <p:nvPr>
            <p:ph idx="1"/>
          </p:nvPr>
        </p:nvSpPr>
        <p:spPr/>
        <p:txBody>
          <a:bodyPr/>
          <a:lstStyle/>
          <a:p>
            <a:r>
              <a:rPr lang="en-IN" dirty="0"/>
              <a:t>Slice :</a:t>
            </a:r>
          </a:p>
          <a:p>
            <a:r>
              <a:rPr lang="en-IN" dirty="0"/>
              <a:t>Data cube is sliced and information is divided and new cube’s is formed </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Dimension Time is Sliced with Q1 as the filter.</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new cube is created altogether.</a:t>
            </a:r>
          </a:p>
          <a:p>
            <a:endParaRPr lang="en-IN" dirty="0"/>
          </a:p>
        </p:txBody>
      </p:sp>
    </p:spTree>
    <p:extLst>
      <p:ext uri="{BB962C8B-B14F-4D97-AF65-F5344CB8AC3E}">
        <p14:creationId xmlns:p14="http://schemas.microsoft.com/office/powerpoint/2010/main" val="117389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22EF-5BB0-4389-F6AE-79BB5C53D0B2}"/>
              </a:ext>
            </a:extLst>
          </p:cNvPr>
          <p:cNvSpPr>
            <a:spLocks noGrp="1"/>
          </p:cNvSpPr>
          <p:nvPr>
            <p:ph type="title"/>
          </p:nvPr>
        </p:nvSpPr>
        <p:spPr/>
        <p:txBody>
          <a:bodyPr/>
          <a:lstStyle/>
          <a:p>
            <a:r>
              <a:rPr lang="en-IN" sz="4400" b="1" kern="150" dirty="0">
                <a:effectLst/>
                <a:latin typeface="Times New Roman" panose="02020603050405020304" pitchFamily="18" charset="0"/>
                <a:ea typeface="Calibri" panose="020F0502020204030204" pitchFamily="34" charset="0"/>
              </a:rPr>
              <a:t>Introduction To Data Warehousing</a:t>
            </a:r>
            <a:endParaRPr lang="en-IN" dirty="0"/>
          </a:p>
        </p:txBody>
      </p:sp>
      <p:sp>
        <p:nvSpPr>
          <p:cNvPr id="3" name="Content Placeholder 2">
            <a:extLst>
              <a:ext uri="{FF2B5EF4-FFF2-40B4-BE49-F238E27FC236}">
                <a16:creationId xmlns:a16="http://schemas.microsoft.com/office/drawing/2014/main" id="{4A90B8AD-86FA-21A0-8996-4AE98248BDDF}"/>
              </a:ext>
            </a:extLst>
          </p:cNvPr>
          <p:cNvSpPr>
            <a:spLocks noGrp="1"/>
          </p:cNvSpPr>
          <p:nvPr>
            <p:ph idx="1"/>
          </p:nvPr>
        </p:nvSpPr>
        <p:spPr>
          <a:xfrm>
            <a:off x="838200" y="1825625"/>
            <a:ext cx="10515600" cy="4667250"/>
          </a:xfrm>
        </p:spPr>
        <p:txBody>
          <a:bodyPr/>
          <a:lstStyle/>
          <a:p>
            <a:r>
              <a:rPr lang="en-US" dirty="0"/>
              <a:t>Database-Collection of related data </a:t>
            </a:r>
          </a:p>
          <a:p>
            <a:pPr marL="0" indent="0">
              <a:buNone/>
            </a:pPr>
            <a:r>
              <a:rPr lang="en-US" dirty="0"/>
              <a:t>                  - structured with defined schema</a:t>
            </a:r>
          </a:p>
          <a:p>
            <a:pPr marL="0" indent="0">
              <a:buNone/>
            </a:pPr>
            <a:r>
              <a:rPr lang="en-US" dirty="0"/>
              <a:t>                  -Information organized in rows and columns </a:t>
            </a:r>
          </a:p>
          <a:p>
            <a:pPr marL="0" indent="0">
              <a:buNone/>
            </a:pPr>
            <a:r>
              <a:rPr lang="en-US" dirty="0"/>
              <a:t>                  -Ex MySQL, ORACLE, SQL</a:t>
            </a:r>
          </a:p>
          <a:p>
            <a:r>
              <a:rPr lang="en-US" dirty="0"/>
              <a:t>Data Warehouse- Special type of database</a:t>
            </a:r>
          </a:p>
          <a:p>
            <a:pPr marL="0" indent="0">
              <a:buNone/>
            </a:pPr>
            <a:r>
              <a:rPr lang="en-US" dirty="0"/>
              <a:t>                                - Analysis and report </a:t>
            </a:r>
          </a:p>
          <a:p>
            <a:pPr marL="0" indent="0">
              <a:buNone/>
            </a:pPr>
            <a:r>
              <a:rPr lang="en-US" dirty="0"/>
              <a:t>                                - Support for Business Intelligence Activities </a:t>
            </a:r>
          </a:p>
          <a:p>
            <a:pPr marL="0" indent="0">
              <a:buNone/>
            </a:pPr>
            <a:r>
              <a:rPr lang="en-IN" dirty="0"/>
              <a:t>                                - </a:t>
            </a:r>
            <a:r>
              <a:rPr lang="en-IN" dirty="0" err="1"/>
              <a:t>Ex:How</a:t>
            </a:r>
            <a:r>
              <a:rPr lang="en-IN" dirty="0"/>
              <a:t> Much % percentage Discount </a:t>
            </a:r>
          </a:p>
          <a:p>
            <a:pPr marL="0" indent="0">
              <a:buNone/>
            </a:pPr>
            <a:r>
              <a:rPr lang="en-IN" dirty="0"/>
              <a:t>                                - MY SQL with Special Data warehouse </a:t>
            </a:r>
          </a:p>
        </p:txBody>
      </p:sp>
    </p:spTree>
    <p:extLst>
      <p:ext uri="{BB962C8B-B14F-4D97-AF65-F5344CB8AC3E}">
        <p14:creationId xmlns:p14="http://schemas.microsoft.com/office/powerpoint/2010/main" val="42657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CAF3-3019-2C05-2782-3B20BF155509}"/>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5916CCD5-6731-C216-7C51-6D804025237D}"/>
              </a:ext>
            </a:extLst>
          </p:cNvPr>
          <p:cNvPicPr>
            <a:picLocks noGrp="1" noChangeAspect="1"/>
          </p:cNvPicPr>
          <p:nvPr>
            <p:ph idx="1"/>
          </p:nvPr>
        </p:nvPicPr>
        <p:blipFill>
          <a:blip r:embed="rId2"/>
          <a:stretch>
            <a:fillRect/>
          </a:stretch>
        </p:blipFill>
        <p:spPr>
          <a:xfrm>
            <a:off x="1282148" y="1825625"/>
            <a:ext cx="6741146" cy="4351338"/>
          </a:xfrm>
        </p:spPr>
      </p:pic>
    </p:spTree>
    <p:extLst>
      <p:ext uri="{BB962C8B-B14F-4D97-AF65-F5344CB8AC3E}">
        <p14:creationId xmlns:p14="http://schemas.microsoft.com/office/powerpoint/2010/main" val="129339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F75D-5FA4-1F36-1940-9200E14F89B5}"/>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90BBADFD-C550-5FA3-571B-C9844C1203C6}"/>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Dice:</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This operation is similar to a slice. The difference in dice is you select 2 or more dimensions that result in the creation of a sub-cube.</a:t>
            </a:r>
          </a:p>
          <a:p>
            <a:endParaRPr lang="en-IN" dirty="0"/>
          </a:p>
        </p:txBody>
      </p:sp>
    </p:spTree>
    <p:extLst>
      <p:ext uri="{BB962C8B-B14F-4D97-AF65-F5344CB8AC3E}">
        <p14:creationId xmlns:p14="http://schemas.microsoft.com/office/powerpoint/2010/main" val="150965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977E-BEB0-5BDB-A5FA-3A63AA513471}"/>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BE8D4636-2350-EC03-35D8-F1B7BC194D12}"/>
              </a:ext>
            </a:extLst>
          </p:cNvPr>
          <p:cNvPicPr>
            <a:picLocks noGrp="1" noChangeAspect="1"/>
          </p:cNvPicPr>
          <p:nvPr>
            <p:ph idx="1"/>
          </p:nvPr>
        </p:nvPicPr>
        <p:blipFill>
          <a:blip r:embed="rId2"/>
          <a:stretch>
            <a:fillRect/>
          </a:stretch>
        </p:blipFill>
        <p:spPr>
          <a:xfrm>
            <a:off x="2295939" y="1825625"/>
            <a:ext cx="5680724" cy="4351338"/>
          </a:xfrm>
        </p:spPr>
      </p:pic>
    </p:spTree>
    <p:extLst>
      <p:ext uri="{BB962C8B-B14F-4D97-AF65-F5344CB8AC3E}">
        <p14:creationId xmlns:p14="http://schemas.microsoft.com/office/powerpoint/2010/main" val="409309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56F-607B-800A-B38E-4C73072B7F84}"/>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472DF1CC-3CE1-C373-6CFE-37339E71C059}"/>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4) Pivot</a:t>
            </a:r>
            <a:endParaRPr lang="en-US" b="0"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In Pivot, you rotate the data axes to provide a substitute presentation of data.</a:t>
            </a:r>
          </a:p>
          <a:p>
            <a:pPr algn="l"/>
            <a:r>
              <a:rPr lang="en-US" b="0" i="0" dirty="0">
                <a:solidFill>
                  <a:srgbClr val="222222"/>
                </a:solidFill>
                <a:effectLst/>
                <a:latin typeface="Source Sans Pro" panose="020B0503030403020204" pitchFamily="34" charset="0"/>
              </a:rPr>
              <a:t>In the following example, the pivot is based on item types.</a:t>
            </a:r>
          </a:p>
          <a:p>
            <a:endParaRPr lang="en-IN" dirty="0"/>
          </a:p>
        </p:txBody>
      </p:sp>
    </p:spTree>
    <p:extLst>
      <p:ext uri="{BB962C8B-B14F-4D97-AF65-F5344CB8AC3E}">
        <p14:creationId xmlns:p14="http://schemas.microsoft.com/office/powerpoint/2010/main" val="373122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9921-8769-991D-FA90-0046ED13F47E}"/>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46A77A7C-AA16-53D9-206E-D4E4AD9BD720}"/>
              </a:ext>
            </a:extLst>
          </p:cNvPr>
          <p:cNvPicPr>
            <a:picLocks noGrp="1" noChangeAspect="1"/>
          </p:cNvPicPr>
          <p:nvPr>
            <p:ph idx="1"/>
          </p:nvPr>
        </p:nvPicPr>
        <p:blipFill>
          <a:blip r:embed="rId2"/>
          <a:stretch>
            <a:fillRect/>
          </a:stretch>
        </p:blipFill>
        <p:spPr>
          <a:xfrm>
            <a:off x="1639957" y="1825625"/>
            <a:ext cx="6756887" cy="4351338"/>
          </a:xfrm>
        </p:spPr>
      </p:pic>
    </p:spTree>
    <p:extLst>
      <p:ext uri="{BB962C8B-B14F-4D97-AF65-F5344CB8AC3E}">
        <p14:creationId xmlns:p14="http://schemas.microsoft.com/office/powerpoint/2010/main" val="939293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F579-90E2-3A8A-37E8-BD8D3DE3AE0A}"/>
              </a:ext>
            </a:extLst>
          </p:cNvPr>
          <p:cNvSpPr>
            <a:spLocks noGrp="1"/>
          </p:cNvSpPr>
          <p:nvPr>
            <p:ph type="title"/>
          </p:nvPr>
        </p:nvSpPr>
        <p:spPr>
          <a:xfrm>
            <a:off x="838200" y="365126"/>
            <a:ext cx="10515600" cy="837510"/>
          </a:xfrm>
        </p:spPr>
        <p:txBody>
          <a:bodyPr/>
          <a:lstStyle/>
          <a:p>
            <a:r>
              <a:rPr lang="en-US" dirty="0"/>
              <a:t>OLAP SERVER TYPES</a:t>
            </a:r>
            <a:endParaRPr lang="en-IN" dirty="0"/>
          </a:p>
        </p:txBody>
      </p:sp>
      <p:sp>
        <p:nvSpPr>
          <p:cNvPr id="3" name="Content Placeholder 2">
            <a:extLst>
              <a:ext uri="{FF2B5EF4-FFF2-40B4-BE49-F238E27FC236}">
                <a16:creationId xmlns:a16="http://schemas.microsoft.com/office/drawing/2014/main" id="{8ECC4EAF-ED7F-D3FA-6DBA-0F9E7BF3FD99}"/>
              </a:ext>
            </a:extLst>
          </p:cNvPr>
          <p:cNvSpPr>
            <a:spLocks noGrp="1"/>
          </p:cNvSpPr>
          <p:nvPr>
            <p:ph idx="1"/>
          </p:nvPr>
        </p:nvSpPr>
        <p:spPr>
          <a:xfrm>
            <a:off x="838200" y="1202636"/>
            <a:ext cx="10515600" cy="4974327"/>
          </a:xfrm>
        </p:spPr>
        <p:txBody>
          <a:bodyPr>
            <a:normAutofit lnSpcReduction="10000"/>
          </a:bodyPr>
          <a:lstStyle/>
          <a:p>
            <a:r>
              <a:rPr lang="en-US" dirty="0">
                <a:solidFill>
                  <a:srgbClr val="FF0000"/>
                </a:solidFill>
              </a:rPr>
              <a:t>ROLAP</a:t>
            </a:r>
          </a:p>
          <a:p>
            <a:r>
              <a:rPr lang="en-US" dirty="0">
                <a:solidFill>
                  <a:srgbClr val="FF0000"/>
                </a:solidFill>
              </a:rPr>
              <a:t>MOLAP</a:t>
            </a:r>
          </a:p>
          <a:p>
            <a:r>
              <a:rPr lang="en-US" dirty="0">
                <a:solidFill>
                  <a:srgbClr val="FF0000"/>
                </a:solidFill>
              </a:rPr>
              <a:t>HOLAP</a:t>
            </a:r>
          </a:p>
          <a:p>
            <a:endParaRPr lang="en-US" dirty="0">
              <a:solidFill>
                <a:srgbClr val="FF0000"/>
              </a:solidFill>
            </a:endParaRPr>
          </a:p>
          <a:p>
            <a:r>
              <a:rPr lang="en-US" dirty="0">
                <a:solidFill>
                  <a:srgbClr val="FF0000"/>
                </a:solidFill>
              </a:rPr>
              <a:t>ROLAP:</a:t>
            </a:r>
          </a:p>
          <a:p>
            <a:pPr marL="0" indent="0">
              <a:buNone/>
            </a:pPr>
            <a:r>
              <a:rPr lang="en-US" dirty="0">
                <a:solidFill>
                  <a:srgbClr val="FF0000"/>
                </a:solidFill>
              </a:rPr>
              <a:t>- </a:t>
            </a:r>
            <a:r>
              <a:rPr lang="en-US" dirty="0"/>
              <a:t>Relational OLAP</a:t>
            </a:r>
          </a:p>
          <a:p>
            <a:pPr>
              <a:buFontTx/>
              <a:buChar char="-"/>
            </a:pPr>
            <a:r>
              <a:rPr lang="en-US" dirty="0"/>
              <a:t>Tools can analyze large amount of data</a:t>
            </a:r>
          </a:p>
          <a:p>
            <a:pPr>
              <a:buFontTx/>
              <a:buChar char="-"/>
            </a:pPr>
            <a:r>
              <a:rPr lang="en-US" dirty="0"/>
              <a:t>ROLAP tools store and analyze volatile data</a:t>
            </a:r>
          </a:p>
          <a:p>
            <a:pPr>
              <a:buFontTx/>
              <a:buChar char="-"/>
            </a:pPr>
            <a:r>
              <a:rPr lang="en-US" dirty="0"/>
              <a:t>Expertise person can deal with ROLAP</a:t>
            </a:r>
          </a:p>
          <a:p>
            <a:pPr>
              <a:buFontTx/>
              <a:buChar char="-"/>
            </a:pPr>
            <a:r>
              <a:rPr lang="en-US" dirty="0"/>
              <a:t>Dis adv: Poor query performance </a:t>
            </a:r>
          </a:p>
          <a:p>
            <a:pPr>
              <a:buFontTx/>
              <a:buChar char="-"/>
            </a:pPr>
            <a:endParaRPr lang="en-IN" dirty="0">
              <a:solidFill>
                <a:srgbClr val="FF0000"/>
              </a:solidFill>
            </a:endParaRPr>
          </a:p>
        </p:txBody>
      </p:sp>
    </p:spTree>
    <p:extLst>
      <p:ext uri="{BB962C8B-B14F-4D97-AF65-F5344CB8AC3E}">
        <p14:creationId xmlns:p14="http://schemas.microsoft.com/office/powerpoint/2010/main" val="346162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F13F-50CA-C805-5894-F62A8B382B05}"/>
              </a:ext>
            </a:extLst>
          </p:cNvPr>
          <p:cNvSpPr>
            <a:spLocks noGrp="1"/>
          </p:cNvSpPr>
          <p:nvPr>
            <p:ph type="title"/>
          </p:nvPr>
        </p:nvSpPr>
        <p:spPr>
          <a:xfrm>
            <a:off x="838200" y="365126"/>
            <a:ext cx="10515600" cy="489640"/>
          </a:xfrm>
        </p:spPr>
        <p:txBody>
          <a:bodyPr>
            <a:normAutofit fontScale="90000"/>
          </a:bodyPr>
          <a:lstStyle/>
          <a:p>
            <a:r>
              <a:rPr lang="en-US" dirty="0" err="1"/>
              <a:t>condt</a:t>
            </a:r>
            <a:endParaRPr lang="en-IN" dirty="0"/>
          </a:p>
        </p:txBody>
      </p:sp>
      <p:sp>
        <p:nvSpPr>
          <p:cNvPr id="3" name="Content Placeholder 2">
            <a:extLst>
              <a:ext uri="{FF2B5EF4-FFF2-40B4-BE49-F238E27FC236}">
                <a16:creationId xmlns:a16="http://schemas.microsoft.com/office/drawing/2014/main" id="{0DBDE3EB-2E16-7E82-2C24-C89066DEAD59}"/>
              </a:ext>
            </a:extLst>
          </p:cNvPr>
          <p:cNvSpPr>
            <a:spLocks noGrp="1"/>
          </p:cNvSpPr>
          <p:nvPr>
            <p:ph idx="1"/>
          </p:nvPr>
        </p:nvSpPr>
        <p:spPr>
          <a:xfrm>
            <a:off x="838200" y="854766"/>
            <a:ext cx="10515600" cy="5322197"/>
          </a:xfrm>
        </p:spPr>
        <p:txBody>
          <a:bodyPr/>
          <a:lstStyle/>
          <a:p>
            <a:r>
              <a:rPr lang="en-US" dirty="0"/>
              <a:t>MOLAP:</a:t>
            </a:r>
          </a:p>
          <a:p>
            <a:pPr marL="0" indent="0">
              <a:buNone/>
            </a:pPr>
            <a:r>
              <a:rPr lang="en-US" dirty="0"/>
              <a:t>-Multidimensional OLAP</a:t>
            </a:r>
          </a:p>
          <a:p>
            <a:pPr marL="0" indent="0">
              <a:buNone/>
            </a:pPr>
            <a:r>
              <a:rPr lang="en-US" dirty="0"/>
              <a:t>-MOLAP easy to use</a:t>
            </a:r>
          </a:p>
          <a:p>
            <a:pPr marL="0" indent="0">
              <a:buNone/>
            </a:pPr>
            <a:r>
              <a:rPr lang="en-US" dirty="0"/>
              <a:t>-Information retrieval is fast</a:t>
            </a:r>
          </a:p>
          <a:p>
            <a:pPr marL="0" indent="0">
              <a:buNone/>
            </a:pPr>
            <a:r>
              <a:rPr lang="en-US" dirty="0"/>
              <a:t>-Can perform complex computation</a:t>
            </a:r>
          </a:p>
          <a:p>
            <a:pPr marL="0" indent="0">
              <a:buNone/>
            </a:pPr>
            <a:endParaRPr lang="en-US" dirty="0"/>
          </a:p>
          <a:p>
            <a:pPr marL="0" indent="0">
              <a:buNone/>
            </a:pPr>
            <a:r>
              <a:rPr lang="en-US" dirty="0"/>
              <a:t>HOLAP:</a:t>
            </a:r>
          </a:p>
          <a:p>
            <a:pPr marL="0" indent="0">
              <a:buNone/>
            </a:pPr>
            <a:r>
              <a:rPr lang="en-US" dirty="0"/>
              <a:t>-Hybrid OLAP</a:t>
            </a:r>
          </a:p>
          <a:p>
            <a:pPr marL="0" indent="0">
              <a:buNone/>
            </a:pPr>
            <a:r>
              <a:rPr lang="en-US" dirty="0"/>
              <a:t>-Complex computation</a:t>
            </a:r>
          </a:p>
          <a:p>
            <a:pPr marL="0" indent="0">
              <a:buNone/>
            </a:pPr>
            <a:r>
              <a:rPr lang="en-US" dirty="0"/>
              <a:t>-large amount data</a:t>
            </a:r>
          </a:p>
          <a:p>
            <a:pPr marL="0" indent="0">
              <a:buNone/>
            </a:pPr>
            <a:endParaRPr lang="en-IN" dirty="0"/>
          </a:p>
        </p:txBody>
      </p:sp>
    </p:spTree>
    <p:extLst>
      <p:ext uri="{BB962C8B-B14F-4D97-AF65-F5344CB8AC3E}">
        <p14:creationId xmlns:p14="http://schemas.microsoft.com/office/powerpoint/2010/main" val="246905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0042-1F32-F857-419C-2864C22F5357}"/>
              </a:ext>
            </a:extLst>
          </p:cNvPr>
          <p:cNvSpPr>
            <a:spLocks noGrp="1"/>
          </p:cNvSpPr>
          <p:nvPr>
            <p:ph type="title"/>
          </p:nvPr>
        </p:nvSpPr>
        <p:spPr>
          <a:xfrm>
            <a:off x="838200" y="365125"/>
            <a:ext cx="10515600" cy="867327"/>
          </a:xfrm>
        </p:spPr>
        <p:txBody>
          <a:bodyPr/>
          <a:lstStyle/>
          <a:p>
            <a:r>
              <a:rPr lang="en-IN" dirty="0"/>
              <a:t>Data Pre-processing</a:t>
            </a:r>
          </a:p>
        </p:txBody>
      </p:sp>
      <p:sp>
        <p:nvSpPr>
          <p:cNvPr id="3" name="Content Placeholder 2">
            <a:extLst>
              <a:ext uri="{FF2B5EF4-FFF2-40B4-BE49-F238E27FC236}">
                <a16:creationId xmlns:a16="http://schemas.microsoft.com/office/drawing/2014/main" id="{825E9FFD-BEE4-E866-CF3D-3D1336DD44A3}"/>
              </a:ext>
            </a:extLst>
          </p:cNvPr>
          <p:cNvSpPr>
            <a:spLocks noGrp="1"/>
          </p:cNvSpPr>
          <p:nvPr>
            <p:ph idx="1"/>
          </p:nvPr>
        </p:nvSpPr>
        <p:spPr>
          <a:xfrm>
            <a:off x="838200" y="1348547"/>
            <a:ext cx="10515600" cy="4351338"/>
          </a:xfrm>
        </p:spPr>
        <p:txBody>
          <a:bodyPr/>
          <a:lstStyle/>
          <a:p>
            <a:r>
              <a:rPr lang="en-IN" dirty="0"/>
              <a:t>It is done to improve the quality of data in data warehouse </a:t>
            </a:r>
          </a:p>
          <a:p>
            <a:r>
              <a:rPr lang="en-IN" dirty="0">
                <a:solidFill>
                  <a:srgbClr val="FF0000"/>
                </a:solidFill>
              </a:rPr>
              <a:t>Data cleaning</a:t>
            </a:r>
          </a:p>
          <a:p>
            <a:pPr marL="0" indent="0">
              <a:buNone/>
            </a:pPr>
            <a:r>
              <a:rPr lang="en-IN" dirty="0"/>
              <a:t>-Process of removal of incorrect, incomplete ,inaccurate data (Noisy data)</a:t>
            </a:r>
          </a:p>
          <a:p>
            <a:pPr marL="0" indent="0">
              <a:buNone/>
            </a:pPr>
            <a:r>
              <a:rPr lang="en-IN" dirty="0"/>
              <a:t>-replacing missing data</a:t>
            </a:r>
          </a:p>
        </p:txBody>
      </p:sp>
    </p:spTree>
    <p:extLst>
      <p:ext uri="{BB962C8B-B14F-4D97-AF65-F5344CB8AC3E}">
        <p14:creationId xmlns:p14="http://schemas.microsoft.com/office/powerpoint/2010/main" val="364492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EFE-946D-FCB8-36AF-A1FD3F4AC462}"/>
              </a:ext>
            </a:extLst>
          </p:cNvPr>
          <p:cNvSpPr>
            <a:spLocks noGrp="1"/>
          </p:cNvSpPr>
          <p:nvPr>
            <p:ph type="title"/>
          </p:nvPr>
        </p:nvSpPr>
        <p:spPr>
          <a:xfrm>
            <a:off x="838200" y="365125"/>
            <a:ext cx="10515600" cy="827571"/>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DB8589A7-465A-A7C8-7FA4-3234F3E365CC}"/>
              </a:ext>
            </a:extLst>
          </p:cNvPr>
          <p:cNvSpPr>
            <a:spLocks noGrp="1"/>
          </p:cNvSpPr>
          <p:nvPr>
            <p:ph idx="1"/>
          </p:nvPr>
        </p:nvSpPr>
        <p:spPr>
          <a:xfrm>
            <a:off x="838200" y="1253331"/>
            <a:ext cx="10515600" cy="4351338"/>
          </a:xfrm>
        </p:spPr>
        <p:txBody>
          <a:bodyPr/>
          <a:lstStyle/>
          <a:p>
            <a:r>
              <a:rPr lang="en-IN" dirty="0"/>
              <a:t>Ways to handle the missing data during cleaning:</a:t>
            </a:r>
          </a:p>
          <a:p>
            <a:pPr marL="0" indent="0">
              <a:buNone/>
            </a:pPr>
            <a:r>
              <a:rPr lang="en-IN" dirty="0"/>
              <a:t>- Manual Entry of missing data </a:t>
            </a:r>
          </a:p>
          <a:p>
            <a:pPr>
              <a:buFontTx/>
              <a:buChar char="-"/>
            </a:pPr>
            <a:r>
              <a:rPr lang="en-IN" dirty="0"/>
              <a:t>Using attribute “ MEAN”</a:t>
            </a:r>
          </a:p>
          <a:p>
            <a:pPr>
              <a:buFontTx/>
              <a:buChar char="-"/>
            </a:pPr>
            <a:r>
              <a:rPr lang="en-IN" dirty="0"/>
              <a:t>Using </a:t>
            </a:r>
            <a:r>
              <a:rPr lang="en-IN" dirty="0" err="1"/>
              <a:t>Attribute”Medium</a:t>
            </a:r>
            <a:r>
              <a:rPr lang="en-IN" dirty="0"/>
              <a:t>”</a:t>
            </a:r>
          </a:p>
          <a:p>
            <a:pPr>
              <a:buFontTx/>
              <a:buChar char="-"/>
            </a:pPr>
            <a:r>
              <a:rPr lang="en-IN" dirty="0"/>
              <a:t>Using “Most probable value “</a:t>
            </a:r>
          </a:p>
          <a:p>
            <a:pPr>
              <a:buFontTx/>
              <a:buChar char="-"/>
            </a:pPr>
            <a:r>
              <a:rPr lang="en-IN" dirty="0"/>
              <a:t>Using global constant [NA]</a:t>
            </a:r>
          </a:p>
          <a:p>
            <a:pPr>
              <a:buFontTx/>
              <a:buChar char="-"/>
            </a:pPr>
            <a:r>
              <a:rPr lang="en-IN" dirty="0"/>
              <a:t>Ignore that tuple</a:t>
            </a:r>
          </a:p>
          <a:p>
            <a:pPr marL="0" indent="0">
              <a:buNone/>
            </a:pPr>
            <a:endParaRPr lang="en-IN" dirty="0"/>
          </a:p>
        </p:txBody>
      </p:sp>
    </p:spTree>
    <p:extLst>
      <p:ext uri="{BB962C8B-B14F-4D97-AF65-F5344CB8AC3E}">
        <p14:creationId xmlns:p14="http://schemas.microsoft.com/office/powerpoint/2010/main" val="348715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82BC-5AD2-19B5-DC14-7A5AC6199F2A}"/>
              </a:ext>
            </a:extLst>
          </p:cNvPr>
          <p:cNvSpPr>
            <a:spLocks noGrp="1"/>
          </p:cNvSpPr>
          <p:nvPr>
            <p:ph type="title"/>
          </p:nvPr>
        </p:nvSpPr>
        <p:spPr>
          <a:xfrm>
            <a:off x="838200" y="365126"/>
            <a:ext cx="10515600" cy="877266"/>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1782071-EE8D-0594-3C68-974C9D2955C5}"/>
              </a:ext>
            </a:extLst>
          </p:cNvPr>
          <p:cNvSpPr>
            <a:spLocks noGrp="1"/>
          </p:cNvSpPr>
          <p:nvPr>
            <p:ph idx="1"/>
          </p:nvPr>
        </p:nvSpPr>
        <p:spPr>
          <a:xfrm>
            <a:off x="838200" y="1242392"/>
            <a:ext cx="10515600" cy="4351338"/>
          </a:xfrm>
        </p:spPr>
        <p:txBody>
          <a:bodyPr/>
          <a:lstStyle/>
          <a:p>
            <a:r>
              <a:rPr lang="en-IN" dirty="0"/>
              <a:t>Noisy Data:</a:t>
            </a:r>
          </a:p>
          <a:p>
            <a:pPr marL="0" indent="0">
              <a:buNone/>
            </a:pPr>
            <a:r>
              <a:rPr lang="en-IN" dirty="0"/>
              <a:t>Binning:</a:t>
            </a:r>
          </a:p>
          <a:p>
            <a:pPr marL="0" indent="0">
              <a:buNone/>
            </a:pPr>
            <a:r>
              <a:rPr lang="en-IN" dirty="0"/>
              <a:t>Data:10,2,19,18,20,18,25,28,22</a:t>
            </a:r>
          </a:p>
          <a:p>
            <a:pPr marL="0" indent="0">
              <a:buNone/>
            </a:pPr>
            <a:r>
              <a:rPr lang="en-IN" dirty="0"/>
              <a:t>Sort:2,10,18,18,19,20,22,25,28</a:t>
            </a:r>
          </a:p>
          <a:p>
            <a:pPr marL="0" indent="0">
              <a:buNone/>
            </a:pPr>
            <a:r>
              <a:rPr lang="en-IN" dirty="0"/>
              <a:t>2,10,18</a:t>
            </a:r>
          </a:p>
          <a:p>
            <a:pPr marL="0" indent="0">
              <a:buNone/>
            </a:pPr>
            <a:r>
              <a:rPr lang="en-IN" dirty="0"/>
              <a:t>18,19,20</a:t>
            </a:r>
          </a:p>
          <a:p>
            <a:pPr marL="0" indent="0">
              <a:buNone/>
            </a:pPr>
            <a:r>
              <a:rPr lang="en-IN" dirty="0"/>
              <a:t>22,25,28</a:t>
            </a:r>
          </a:p>
          <a:p>
            <a:pPr marL="0" indent="0">
              <a:buNone/>
            </a:pPr>
            <a:r>
              <a:rPr lang="en-IN" dirty="0"/>
              <a:t>Bin Size =3</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939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0141-F0B3-E91B-6853-48AC5271D724}"/>
              </a:ext>
            </a:extLst>
          </p:cNvPr>
          <p:cNvSpPr>
            <a:spLocks noGrp="1"/>
          </p:cNvSpPr>
          <p:nvPr>
            <p:ph type="title"/>
          </p:nvPr>
        </p:nvSpPr>
        <p:spPr>
          <a:xfrm>
            <a:off x="838200" y="365126"/>
            <a:ext cx="10515600" cy="857388"/>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E8E70A99-DFE4-7E1F-37D2-A0134890383C}"/>
              </a:ext>
            </a:extLst>
          </p:cNvPr>
          <p:cNvSpPr>
            <a:spLocks noGrp="1"/>
          </p:cNvSpPr>
          <p:nvPr>
            <p:ph idx="1"/>
          </p:nvPr>
        </p:nvSpPr>
        <p:spPr>
          <a:xfrm>
            <a:off x="838200" y="1222514"/>
            <a:ext cx="10515600" cy="4954449"/>
          </a:xfrm>
        </p:spPr>
        <p:txBody>
          <a:bodyPr/>
          <a:lstStyle/>
          <a:p>
            <a:r>
              <a:rPr lang="en-US" dirty="0"/>
              <a:t>Data Lake- It is centralized repository that allows you to store all structured and unstructured data at any scale </a:t>
            </a:r>
          </a:p>
          <a:p>
            <a:r>
              <a:rPr lang="en-US" dirty="0"/>
              <a:t>Ex: AWS, </a:t>
            </a:r>
            <a:r>
              <a:rPr lang="en-US" dirty="0" err="1"/>
              <a:t>Azure,BigQuery</a:t>
            </a:r>
            <a:r>
              <a:rPr lang="en-US" dirty="0"/>
              <a:t>…</a:t>
            </a:r>
            <a:endParaRPr lang="en-IN" dirty="0"/>
          </a:p>
        </p:txBody>
      </p:sp>
    </p:spTree>
    <p:extLst>
      <p:ext uri="{BB962C8B-B14F-4D97-AF65-F5344CB8AC3E}">
        <p14:creationId xmlns:p14="http://schemas.microsoft.com/office/powerpoint/2010/main" val="29208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B5CA-869E-670E-A668-3DED3EFBBCB1}"/>
              </a:ext>
            </a:extLst>
          </p:cNvPr>
          <p:cNvSpPr>
            <a:spLocks noGrp="1"/>
          </p:cNvSpPr>
          <p:nvPr>
            <p:ph type="title"/>
          </p:nvPr>
        </p:nvSpPr>
        <p:spPr>
          <a:xfrm>
            <a:off x="838200" y="365126"/>
            <a:ext cx="10515600" cy="871008"/>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68DDE07-89A1-A1D7-B5AC-3AA6968C0A5F}"/>
              </a:ext>
            </a:extLst>
          </p:cNvPr>
          <p:cNvSpPr>
            <a:spLocks noGrp="1"/>
          </p:cNvSpPr>
          <p:nvPr>
            <p:ph idx="1"/>
          </p:nvPr>
        </p:nvSpPr>
        <p:spPr>
          <a:xfrm>
            <a:off x="838200" y="1456267"/>
            <a:ext cx="10515600" cy="4720696"/>
          </a:xfrm>
        </p:spPr>
        <p:txBody>
          <a:bodyPr/>
          <a:lstStyle/>
          <a:p>
            <a:r>
              <a:rPr lang="en-IN" dirty="0"/>
              <a:t>Smoothing by BIN Mean</a:t>
            </a:r>
          </a:p>
          <a:p>
            <a:r>
              <a:rPr lang="en-IN" dirty="0"/>
              <a:t>Value of bin is replaced by mean Value(Average )</a:t>
            </a:r>
          </a:p>
          <a:p>
            <a:pPr marL="0" indent="0">
              <a:buNone/>
            </a:pPr>
            <a:r>
              <a:rPr lang="en-IN" dirty="0"/>
              <a:t> 2, 10,18-----2+10+18=30/3=10</a:t>
            </a:r>
          </a:p>
          <a:p>
            <a:pPr marL="0" indent="0">
              <a:buNone/>
            </a:pPr>
            <a:r>
              <a:rPr lang="en-IN" dirty="0"/>
              <a:t>18,19,20------18+19+20=57/3=19</a:t>
            </a:r>
          </a:p>
          <a:p>
            <a:pPr marL="0" indent="0">
              <a:buNone/>
            </a:pPr>
            <a:r>
              <a:rPr lang="en-IN" dirty="0"/>
              <a:t>22,25,28-------22+25+28=75/3=25</a:t>
            </a:r>
          </a:p>
          <a:p>
            <a:pPr marL="0" indent="0">
              <a:buNone/>
            </a:pPr>
            <a:endParaRPr lang="en-IN" dirty="0"/>
          </a:p>
          <a:p>
            <a:pPr marL="0" indent="0">
              <a:buNone/>
            </a:pPr>
            <a:r>
              <a:rPr lang="en-IN" dirty="0"/>
              <a:t>10,10,10</a:t>
            </a:r>
          </a:p>
          <a:p>
            <a:pPr marL="0" indent="0">
              <a:buNone/>
            </a:pPr>
            <a:r>
              <a:rPr lang="en-IN" dirty="0"/>
              <a:t>19,19,19</a:t>
            </a:r>
          </a:p>
          <a:p>
            <a:pPr marL="0" indent="0">
              <a:buNone/>
            </a:pPr>
            <a:r>
              <a:rPr lang="en-IN" dirty="0"/>
              <a:t>25,25,25</a:t>
            </a:r>
          </a:p>
        </p:txBody>
      </p:sp>
    </p:spTree>
    <p:extLst>
      <p:ext uri="{BB962C8B-B14F-4D97-AF65-F5344CB8AC3E}">
        <p14:creationId xmlns:p14="http://schemas.microsoft.com/office/powerpoint/2010/main" val="4983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FDB3-1D1D-5C47-F972-483D74FD3171}"/>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020905B7-D0F5-D0BE-8A2A-CD4AE2324271}"/>
              </a:ext>
            </a:extLst>
          </p:cNvPr>
          <p:cNvSpPr>
            <a:spLocks noGrp="1"/>
          </p:cNvSpPr>
          <p:nvPr>
            <p:ph idx="1"/>
          </p:nvPr>
        </p:nvSpPr>
        <p:spPr/>
        <p:txBody>
          <a:bodyPr/>
          <a:lstStyle/>
          <a:p>
            <a:r>
              <a:rPr lang="en-IN" dirty="0"/>
              <a:t>Smoothing by Medians </a:t>
            </a:r>
          </a:p>
          <a:p>
            <a:r>
              <a:rPr lang="en-IN" dirty="0"/>
              <a:t>Odd=n+1/2</a:t>
            </a:r>
          </a:p>
          <a:p>
            <a:r>
              <a:rPr lang="en-IN" dirty="0"/>
              <a:t>Even=n/2</a:t>
            </a:r>
          </a:p>
          <a:p>
            <a:endParaRPr lang="en-IN" dirty="0"/>
          </a:p>
          <a:p>
            <a:pPr marL="0" indent="0">
              <a:buNone/>
            </a:pPr>
            <a:r>
              <a:rPr lang="en-IN" dirty="0"/>
              <a:t>10,10,10</a:t>
            </a:r>
          </a:p>
          <a:p>
            <a:pPr marL="0" indent="0">
              <a:buNone/>
            </a:pPr>
            <a:r>
              <a:rPr lang="en-IN" dirty="0"/>
              <a:t>19,19,19</a:t>
            </a:r>
          </a:p>
          <a:p>
            <a:pPr marL="0" indent="0">
              <a:buNone/>
            </a:pPr>
            <a:r>
              <a:rPr lang="en-IN" dirty="0"/>
              <a:t>25,25,25</a:t>
            </a:r>
          </a:p>
          <a:p>
            <a:endParaRPr lang="en-IN" dirty="0"/>
          </a:p>
        </p:txBody>
      </p:sp>
    </p:spTree>
    <p:extLst>
      <p:ext uri="{BB962C8B-B14F-4D97-AF65-F5344CB8AC3E}">
        <p14:creationId xmlns:p14="http://schemas.microsoft.com/office/powerpoint/2010/main" val="2290365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3EC9-C13F-C1D8-36FE-0BA571F29DE1}"/>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0155CD4-64AB-178B-731D-29BB88CD5215}"/>
              </a:ext>
            </a:extLst>
          </p:cNvPr>
          <p:cNvSpPr>
            <a:spLocks noGrp="1"/>
          </p:cNvSpPr>
          <p:nvPr>
            <p:ph idx="1"/>
          </p:nvPr>
        </p:nvSpPr>
        <p:spPr/>
        <p:txBody>
          <a:bodyPr>
            <a:normAutofit lnSpcReduction="10000"/>
          </a:bodyPr>
          <a:lstStyle/>
          <a:p>
            <a:r>
              <a:rPr lang="en-IN" dirty="0"/>
              <a:t>Smoothing by Bin Boundaries:</a:t>
            </a:r>
          </a:p>
          <a:p>
            <a:r>
              <a:rPr lang="en-IN" dirty="0"/>
              <a:t>Two Min and Max value </a:t>
            </a:r>
          </a:p>
          <a:p>
            <a:pPr marL="0" indent="0">
              <a:buNone/>
            </a:pPr>
            <a:r>
              <a:rPr lang="en-IN" dirty="0">
                <a:solidFill>
                  <a:srgbClr val="FF0000"/>
                </a:solidFill>
              </a:rPr>
              <a:t>2,10,18</a:t>
            </a:r>
          </a:p>
          <a:p>
            <a:pPr marL="0" indent="0">
              <a:buNone/>
            </a:pPr>
            <a:r>
              <a:rPr lang="en-IN" dirty="0">
                <a:solidFill>
                  <a:srgbClr val="FF0000"/>
                </a:solidFill>
              </a:rPr>
              <a:t>18,19,20</a:t>
            </a:r>
          </a:p>
          <a:p>
            <a:pPr marL="0" indent="0">
              <a:buNone/>
            </a:pPr>
            <a:r>
              <a:rPr lang="en-IN" dirty="0">
                <a:solidFill>
                  <a:srgbClr val="FF0000"/>
                </a:solidFill>
              </a:rPr>
              <a:t>22,25,28</a:t>
            </a:r>
          </a:p>
          <a:p>
            <a:endParaRPr lang="en-IN" dirty="0"/>
          </a:p>
          <a:p>
            <a:r>
              <a:rPr lang="en-IN" dirty="0"/>
              <a:t>2,   2,  18</a:t>
            </a:r>
          </a:p>
          <a:p>
            <a:r>
              <a:rPr lang="en-IN" dirty="0"/>
              <a:t>18  18 20</a:t>
            </a:r>
          </a:p>
          <a:p>
            <a:r>
              <a:rPr lang="en-IN" dirty="0"/>
              <a:t>22   22  28</a:t>
            </a:r>
          </a:p>
        </p:txBody>
      </p:sp>
    </p:spTree>
    <p:extLst>
      <p:ext uri="{BB962C8B-B14F-4D97-AF65-F5344CB8AC3E}">
        <p14:creationId xmlns:p14="http://schemas.microsoft.com/office/powerpoint/2010/main" val="169543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CC8D-BFEE-30F0-F0E3-2C5A5376BEE4}"/>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57B5066D-DE22-9C47-4762-12E9AB81EE95}"/>
              </a:ext>
            </a:extLst>
          </p:cNvPr>
          <p:cNvPicPr>
            <a:picLocks noGrp="1" noChangeAspect="1"/>
          </p:cNvPicPr>
          <p:nvPr>
            <p:ph idx="1"/>
          </p:nvPr>
        </p:nvPicPr>
        <p:blipFill>
          <a:blip r:embed="rId2"/>
          <a:stretch>
            <a:fillRect/>
          </a:stretch>
        </p:blipFill>
        <p:spPr>
          <a:xfrm>
            <a:off x="1639957" y="1915319"/>
            <a:ext cx="7532618" cy="4171950"/>
          </a:xfrm>
        </p:spPr>
      </p:pic>
    </p:spTree>
    <p:extLst>
      <p:ext uri="{BB962C8B-B14F-4D97-AF65-F5344CB8AC3E}">
        <p14:creationId xmlns:p14="http://schemas.microsoft.com/office/powerpoint/2010/main" val="247821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9A87-8FCF-1202-FEC7-E89615ADA43B}"/>
              </a:ext>
            </a:extLst>
          </p:cNvPr>
          <p:cNvSpPr>
            <a:spLocks noGrp="1"/>
          </p:cNvSpPr>
          <p:nvPr>
            <p:ph type="title"/>
          </p:nvPr>
        </p:nvSpPr>
        <p:spPr>
          <a:xfrm>
            <a:off x="838200" y="365126"/>
            <a:ext cx="10515600" cy="1016414"/>
          </a:xfrm>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A207DF71-305C-40A7-20C3-58E52983D212}"/>
              </a:ext>
            </a:extLst>
          </p:cNvPr>
          <p:cNvPicPr>
            <a:picLocks noGrp="1" noChangeAspect="1"/>
          </p:cNvPicPr>
          <p:nvPr>
            <p:ph idx="1"/>
          </p:nvPr>
        </p:nvPicPr>
        <p:blipFill>
          <a:blip r:embed="rId2"/>
          <a:stretch>
            <a:fillRect/>
          </a:stretch>
        </p:blipFill>
        <p:spPr>
          <a:xfrm>
            <a:off x="732803" y="1782797"/>
            <a:ext cx="5438775" cy="4019550"/>
          </a:xfrm>
        </p:spPr>
      </p:pic>
      <p:pic>
        <p:nvPicPr>
          <p:cNvPr id="7" name="Picture 6">
            <a:extLst>
              <a:ext uri="{FF2B5EF4-FFF2-40B4-BE49-F238E27FC236}">
                <a16:creationId xmlns:a16="http://schemas.microsoft.com/office/drawing/2014/main" id="{4BE423F6-4AAF-88C6-40B9-58D6B70FCF94}"/>
              </a:ext>
            </a:extLst>
          </p:cNvPr>
          <p:cNvPicPr>
            <a:picLocks noChangeAspect="1"/>
          </p:cNvPicPr>
          <p:nvPr/>
        </p:nvPicPr>
        <p:blipFill>
          <a:blip r:embed="rId3"/>
          <a:stretch>
            <a:fillRect/>
          </a:stretch>
        </p:blipFill>
        <p:spPr>
          <a:xfrm>
            <a:off x="4884875" y="1782797"/>
            <a:ext cx="3495675" cy="3105150"/>
          </a:xfrm>
          <a:prstGeom prst="rect">
            <a:avLst/>
          </a:prstGeom>
        </p:spPr>
      </p:pic>
    </p:spTree>
    <p:extLst>
      <p:ext uri="{BB962C8B-B14F-4D97-AF65-F5344CB8AC3E}">
        <p14:creationId xmlns:p14="http://schemas.microsoft.com/office/powerpoint/2010/main" val="88930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65FB-6CE3-7EBD-93BE-4F6B4426604F}"/>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4E73B59C-18A2-1B39-53C2-ED9D679B5019}"/>
              </a:ext>
            </a:extLst>
          </p:cNvPr>
          <p:cNvSpPr>
            <a:spLocks noGrp="1"/>
          </p:cNvSpPr>
          <p:nvPr>
            <p:ph idx="1"/>
          </p:nvPr>
        </p:nvSpPr>
        <p:spPr/>
        <p:txBody>
          <a:bodyPr>
            <a:normAutofit lnSpcReduction="10000"/>
          </a:bodyPr>
          <a:lstStyle/>
          <a:p>
            <a:r>
              <a:rPr lang="en-US" dirty="0"/>
              <a:t>(II) Regression</a:t>
            </a:r>
          </a:p>
          <a:p>
            <a:pPr marL="0" indent="0">
              <a:buNone/>
            </a:pPr>
            <a:r>
              <a:rPr lang="en-US" dirty="0"/>
              <a:t>-fitting data into function</a:t>
            </a:r>
          </a:p>
          <a:p>
            <a:pPr marL="0" indent="0">
              <a:buNone/>
            </a:pPr>
            <a:r>
              <a:rPr lang="en-US" dirty="0"/>
              <a:t>-Linear Regression- fit two attributes</a:t>
            </a:r>
          </a:p>
          <a:p>
            <a:pPr marL="0" indent="0">
              <a:buNone/>
            </a:pPr>
            <a:r>
              <a:rPr lang="en-US" dirty="0"/>
              <a:t>-Multiple linear regression –more than two attributes fitted into multidimensional surface</a:t>
            </a:r>
          </a:p>
          <a:p>
            <a:pPr marL="0" indent="0">
              <a:buNone/>
            </a:pPr>
            <a:r>
              <a:rPr lang="en-US" dirty="0"/>
              <a:t>(iii)Clustering</a:t>
            </a:r>
          </a:p>
          <a:p>
            <a:pPr marL="0" indent="0">
              <a:buNone/>
            </a:pPr>
            <a:r>
              <a:rPr lang="en-US" dirty="0"/>
              <a:t>-Similar values are organized into groups </a:t>
            </a:r>
          </a:p>
          <a:p>
            <a:pPr marL="0" indent="0">
              <a:buNone/>
            </a:pPr>
            <a:r>
              <a:rPr lang="en-US" dirty="0"/>
              <a:t>-values that fall outside the clusters may be considered outlier</a:t>
            </a:r>
          </a:p>
          <a:p>
            <a:pPr marL="0" indent="0">
              <a:buNone/>
            </a:pPr>
            <a:r>
              <a:rPr lang="en-US" dirty="0"/>
              <a:t> </a:t>
            </a:r>
            <a:endParaRPr lang="en-IN" dirty="0"/>
          </a:p>
        </p:txBody>
      </p:sp>
    </p:spTree>
    <p:extLst>
      <p:ext uri="{BB962C8B-B14F-4D97-AF65-F5344CB8AC3E}">
        <p14:creationId xmlns:p14="http://schemas.microsoft.com/office/powerpoint/2010/main" val="3221171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E020-AE62-4DDF-BF1E-ACE43799C7C2}"/>
              </a:ext>
            </a:extLst>
          </p:cNvPr>
          <p:cNvSpPr>
            <a:spLocks noGrp="1"/>
          </p:cNvSpPr>
          <p:nvPr>
            <p:ph type="title"/>
          </p:nvPr>
        </p:nvSpPr>
        <p:spPr/>
        <p:txBody>
          <a:bodyPr/>
          <a:lstStyle/>
          <a:p>
            <a:r>
              <a:rPr lang="en-US" dirty="0"/>
              <a:t>Data Integration </a:t>
            </a:r>
            <a:endParaRPr lang="en-IN" dirty="0"/>
          </a:p>
        </p:txBody>
      </p:sp>
      <p:sp>
        <p:nvSpPr>
          <p:cNvPr id="3" name="Content Placeholder 2">
            <a:extLst>
              <a:ext uri="{FF2B5EF4-FFF2-40B4-BE49-F238E27FC236}">
                <a16:creationId xmlns:a16="http://schemas.microsoft.com/office/drawing/2014/main" id="{98BD0A21-3D15-0D78-95EC-F4A232FB61A6}"/>
              </a:ext>
            </a:extLst>
          </p:cNvPr>
          <p:cNvSpPr>
            <a:spLocks noGrp="1"/>
          </p:cNvSpPr>
          <p:nvPr>
            <p:ph idx="1"/>
          </p:nvPr>
        </p:nvSpPr>
        <p:spPr/>
        <p:txBody>
          <a:bodyPr/>
          <a:lstStyle/>
          <a:p>
            <a:r>
              <a:rPr lang="en-US" dirty="0"/>
              <a:t>It is preprocessing method that involves merging  of data from different sources in order to form a data store like data warehouse.</a:t>
            </a:r>
          </a:p>
          <a:p>
            <a:pPr marL="0" indent="0">
              <a:buNone/>
            </a:pPr>
            <a:r>
              <a:rPr lang="en-US" dirty="0">
                <a:solidFill>
                  <a:srgbClr val="FF0000"/>
                </a:solidFill>
              </a:rPr>
              <a:t>Issues in Data Integration:</a:t>
            </a:r>
          </a:p>
          <a:p>
            <a:pPr marL="514350" indent="-514350">
              <a:buAutoNum type="arabicPeriod"/>
            </a:pPr>
            <a:r>
              <a:rPr lang="en-US" dirty="0">
                <a:solidFill>
                  <a:srgbClr val="FF0000"/>
                </a:solidFill>
              </a:rPr>
              <a:t>Schema integration and object matching </a:t>
            </a:r>
          </a:p>
          <a:p>
            <a:pPr marL="514350" indent="-514350">
              <a:buAutoNum type="arabicPeriod"/>
            </a:pPr>
            <a:r>
              <a:rPr lang="en-US" dirty="0">
                <a:solidFill>
                  <a:srgbClr val="FF0000"/>
                </a:solidFill>
              </a:rPr>
              <a:t>Redundancy – unwanted attributes (Derived from other attributes)</a:t>
            </a:r>
          </a:p>
          <a:p>
            <a:pPr marL="514350" indent="-514350">
              <a:buAutoNum type="arabicPeriod"/>
            </a:pPr>
            <a:r>
              <a:rPr lang="en-US" dirty="0">
                <a:solidFill>
                  <a:srgbClr val="FF0000"/>
                </a:solidFill>
              </a:rPr>
              <a:t>Detection and resolution of data value conflicts </a:t>
            </a:r>
            <a:endParaRPr lang="en-IN" dirty="0">
              <a:solidFill>
                <a:srgbClr val="FF0000"/>
              </a:solidFill>
            </a:endParaRPr>
          </a:p>
        </p:txBody>
      </p:sp>
    </p:spTree>
    <p:extLst>
      <p:ext uri="{BB962C8B-B14F-4D97-AF65-F5344CB8AC3E}">
        <p14:creationId xmlns:p14="http://schemas.microsoft.com/office/powerpoint/2010/main" val="169392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E1B2-37F8-8702-55DD-7BEBBB114588}"/>
              </a:ext>
            </a:extLst>
          </p:cNvPr>
          <p:cNvSpPr>
            <a:spLocks noGrp="1"/>
          </p:cNvSpPr>
          <p:nvPr>
            <p:ph type="title"/>
          </p:nvPr>
        </p:nvSpPr>
        <p:spPr>
          <a:xfrm>
            <a:off x="838200" y="365126"/>
            <a:ext cx="10515600" cy="807692"/>
          </a:xfrm>
        </p:spPr>
        <p:txBody>
          <a:bodyPr/>
          <a:lstStyle/>
          <a:p>
            <a:r>
              <a:rPr lang="en-IN" dirty="0"/>
              <a:t>Data transformation</a:t>
            </a:r>
          </a:p>
        </p:txBody>
      </p:sp>
      <p:sp>
        <p:nvSpPr>
          <p:cNvPr id="3" name="Content Placeholder 2">
            <a:extLst>
              <a:ext uri="{FF2B5EF4-FFF2-40B4-BE49-F238E27FC236}">
                <a16:creationId xmlns:a16="http://schemas.microsoft.com/office/drawing/2014/main" id="{B7D28F7C-DA55-0BFB-97DD-8580F8BC0172}"/>
              </a:ext>
            </a:extLst>
          </p:cNvPr>
          <p:cNvSpPr>
            <a:spLocks noGrp="1"/>
          </p:cNvSpPr>
          <p:nvPr>
            <p:ph idx="1"/>
          </p:nvPr>
        </p:nvSpPr>
        <p:spPr>
          <a:xfrm>
            <a:off x="838200" y="1172818"/>
            <a:ext cx="10515600" cy="5004145"/>
          </a:xfrm>
        </p:spPr>
        <p:txBody>
          <a:bodyPr/>
          <a:lstStyle/>
          <a:p>
            <a:r>
              <a:rPr lang="en-IN" dirty="0"/>
              <a:t>It is data pre-processing technique that transform the data into alternative forms appropriate for mining .</a:t>
            </a:r>
          </a:p>
          <a:p>
            <a:pPr marL="0" indent="0">
              <a:buNone/>
            </a:pPr>
            <a:r>
              <a:rPr lang="en-IN" dirty="0"/>
              <a:t>Techniques: </a:t>
            </a:r>
          </a:p>
          <a:p>
            <a:r>
              <a:rPr lang="en-IN" dirty="0"/>
              <a:t>Smoothing-Removing noise from data[binning by mean, medium, boundary, regression, clustering ]</a:t>
            </a:r>
          </a:p>
          <a:p>
            <a:r>
              <a:rPr lang="en-IN" dirty="0"/>
              <a:t>Aggregate –summary or aggregate function [constructing a data cube]</a:t>
            </a:r>
          </a:p>
          <a:p>
            <a:r>
              <a:rPr lang="en-IN" dirty="0"/>
              <a:t>Generalization-lower level concept are replaced with higher level </a:t>
            </a:r>
          </a:p>
          <a:p>
            <a:r>
              <a:rPr lang="en-IN" dirty="0"/>
              <a:t>Normalization- attribute’s values are normalized by scaling their values . So that they fall in specified range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85633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E104-EC0B-E4EA-84AD-B0AE0408EA7F}"/>
              </a:ext>
            </a:extLst>
          </p:cNvPr>
          <p:cNvSpPr>
            <a:spLocks noGrp="1"/>
          </p:cNvSpPr>
          <p:nvPr>
            <p:ph type="title"/>
          </p:nvPr>
        </p:nvSpPr>
        <p:spPr>
          <a:xfrm>
            <a:off x="838200" y="365126"/>
            <a:ext cx="10515600" cy="767936"/>
          </a:xfrm>
        </p:spPr>
        <p:txBody>
          <a:bodyPr/>
          <a:lstStyle/>
          <a:p>
            <a:r>
              <a:rPr lang="en-IN" dirty="0" err="1"/>
              <a:t>Condt</a:t>
            </a:r>
            <a:r>
              <a:rPr lang="en-IN" dirty="0"/>
              <a:t>.</a:t>
            </a:r>
          </a:p>
        </p:txBody>
      </p:sp>
      <p:sp>
        <p:nvSpPr>
          <p:cNvPr id="3" name="Content Placeholder 2">
            <a:extLst>
              <a:ext uri="{FF2B5EF4-FFF2-40B4-BE49-F238E27FC236}">
                <a16:creationId xmlns:a16="http://schemas.microsoft.com/office/drawing/2014/main" id="{A23A07C1-9587-47A1-6F14-818F207BCC27}"/>
              </a:ext>
            </a:extLst>
          </p:cNvPr>
          <p:cNvSpPr>
            <a:spLocks noGrp="1"/>
          </p:cNvSpPr>
          <p:nvPr>
            <p:ph idx="1"/>
          </p:nvPr>
        </p:nvSpPr>
        <p:spPr>
          <a:xfrm>
            <a:off x="838200" y="1133062"/>
            <a:ext cx="10515600" cy="5043901"/>
          </a:xfrm>
        </p:spPr>
        <p:txBody>
          <a:bodyPr/>
          <a:lstStyle/>
          <a:p>
            <a:r>
              <a:rPr lang="en-IN" dirty="0"/>
              <a:t>Min – Max Normalization:</a:t>
            </a:r>
          </a:p>
          <a:p>
            <a:r>
              <a:rPr lang="en-IN" dirty="0"/>
              <a:t>Z-score normalization:</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7E037593-1868-5A88-ACE6-995647685C12}"/>
              </a:ext>
            </a:extLst>
          </p:cNvPr>
          <p:cNvPicPr>
            <a:picLocks noChangeAspect="1"/>
          </p:cNvPicPr>
          <p:nvPr/>
        </p:nvPicPr>
        <p:blipFill>
          <a:blip r:embed="rId2"/>
          <a:stretch>
            <a:fillRect/>
          </a:stretch>
        </p:blipFill>
        <p:spPr>
          <a:xfrm>
            <a:off x="1669774" y="2914649"/>
            <a:ext cx="7207526" cy="1697107"/>
          </a:xfrm>
          <a:prstGeom prst="rect">
            <a:avLst/>
          </a:prstGeom>
        </p:spPr>
      </p:pic>
    </p:spTree>
    <p:extLst>
      <p:ext uri="{BB962C8B-B14F-4D97-AF65-F5344CB8AC3E}">
        <p14:creationId xmlns:p14="http://schemas.microsoft.com/office/powerpoint/2010/main" val="1679333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E07C-FAE5-95E7-124A-B9E33077DACB}"/>
              </a:ext>
            </a:extLst>
          </p:cNvPr>
          <p:cNvSpPr>
            <a:spLocks noGrp="1"/>
          </p:cNvSpPr>
          <p:nvPr>
            <p:ph type="title"/>
          </p:nvPr>
        </p:nvSpPr>
        <p:spPr/>
        <p:txBody>
          <a:bodyPr/>
          <a:lstStyle/>
          <a:p>
            <a:r>
              <a:rPr lang="en-IN" dirty="0" err="1"/>
              <a:t>condt</a:t>
            </a:r>
            <a:endParaRPr lang="en-IN" dirty="0"/>
          </a:p>
        </p:txBody>
      </p:sp>
      <p:graphicFrame>
        <p:nvGraphicFramePr>
          <p:cNvPr id="4" name="Content Placeholder 3">
            <a:extLst>
              <a:ext uri="{FF2B5EF4-FFF2-40B4-BE49-F238E27FC236}">
                <a16:creationId xmlns:a16="http://schemas.microsoft.com/office/drawing/2014/main" id="{0E411B79-AF63-D1DA-5334-EA4208115296}"/>
              </a:ext>
            </a:extLst>
          </p:cNvPr>
          <p:cNvGraphicFramePr>
            <a:graphicFrameLocks noGrp="1"/>
          </p:cNvGraphicFramePr>
          <p:nvPr>
            <p:ph idx="1"/>
            <p:extLst>
              <p:ext uri="{D42A27DB-BD31-4B8C-83A1-F6EECF244321}">
                <p14:modId xmlns:p14="http://schemas.microsoft.com/office/powerpoint/2010/main" val="3879895687"/>
              </p:ext>
            </p:extLst>
          </p:nvPr>
        </p:nvGraphicFramePr>
        <p:xfrm>
          <a:off x="1027043" y="1367424"/>
          <a:ext cx="10515600" cy="1828800"/>
        </p:xfrm>
        <a:graphic>
          <a:graphicData uri="http://schemas.openxmlformats.org/drawingml/2006/table">
            <a:tbl>
              <a:tblPr/>
              <a:tblGrid>
                <a:gridCol w="10515600">
                  <a:extLst>
                    <a:ext uri="{9D8B030D-6E8A-4147-A177-3AD203B41FA5}">
                      <a16:colId xmlns:a16="http://schemas.microsoft.com/office/drawing/2014/main" val="3476379674"/>
                    </a:ext>
                  </a:extLst>
                </a:gridCol>
              </a:tblGrid>
              <a:tr h="0">
                <a:tc>
                  <a:txBody>
                    <a:bodyPr/>
                    <a:lstStyle/>
                    <a:p>
                      <a:r>
                        <a:rPr lang="en-IN" b="1" dirty="0"/>
                        <a:t>marks</a:t>
                      </a:r>
                    </a:p>
                  </a:txBody>
                  <a:tcPr anchor="ctr">
                    <a:lnL>
                      <a:noFill/>
                    </a:lnL>
                    <a:lnR>
                      <a:noFill/>
                    </a:lnR>
                    <a:lnT>
                      <a:noFill/>
                    </a:lnT>
                    <a:lnB>
                      <a:noFill/>
                    </a:lnB>
                  </a:tcPr>
                </a:tc>
                <a:extLst>
                  <a:ext uri="{0D108BD9-81ED-4DB2-BD59-A6C34878D82A}">
                    <a16:rowId xmlns:a16="http://schemas.microsoft.com/office/drawing/2014/main" val="3594373798"/>
                  </a:ext>
                </a:extLst>
              </a:tr>
              <a:tr h="0">
                <a:tc>
                  <a:txBody>
                    <a:bodyPr/>
                    <a:lstStyle/>
                    <a:p>
                      <a:r>
                        <a:rPr lang="en-IN" dirty="0"/>
                        <a:t>8</a:t>
                      </a:r>
                    </a:p>
                  </a:txBody>
                  <a:tcPr anchor="ctr">
                    <a:lnL>
                      <a:noFill/>
                    </a:lnL>
                    <a:lnR>
                      <a:noFill/>
                    </a:lnR>
                    <a:lnT>
                      <a:noFill/>
                    </a:lnT>
                    <a:lnB>
                      <a:noFill/>
                    </a:lnB>
                  </a:tcPr>
                </a:tc>
                <a:extLst>
                  <a:ext uri="{0D108BD9-81ED-4DB2-BD59-A6C34878D82A}">
                    <a16:rowId xmlns:a16="http://schemas.microsoft.com/office/drawing/2014/main" val="447947968"/>
                  </a:ext>
                </a:extLst>
              </a:tr>
              <a:tr h="0">
                <a:tc>
                  <a:txBody>
                    <a:bodyPr/>
                    <a:lstStyle/>
                    <a:p>
                      <a:r>
                        <a:rPr lang="en-IN"/>
                        <a:t>10</a:t>
                      </a:r>
                    </a:p>
                  </a:txBody>
                  <a:tcPr anchor="ctr">
                    <a:lnL>
                      <a:noFill/>
                    </a:lnL>
                    <a:lnR>
                      <a:noFill/>
                    </a:lnR>
                    <a:lnT>
                      <a:noFill/>
                    </a:lnT>
                    <a:lnB>
                      <a:noFill/>
                    </a:lnB>
                  </a:tcPr>
                </a:tc>
                <a:extLst>
                  <a:ext uri="{0D108BD9-81ED-4DB2-BD59-A6C34878D82A}">
                    <a16:rowId xmlns:a16="http://schemas.microsoft.com/office/drawing/2014/main" val="3103301816"/>
                  </a:ext>
                </a:extLst>
              </a:tr>
              <a:tr h="0">
                <a:tc>
                  <a:txBody>
                    <a:bodyPr/>
                    <a:lstStyle/>
                    <a:p>
                      <a:r>
                        <a:rPr lang="en-IN"/>
                        <a:t>15</a:t>
                      </a:r>
                    </a:p>
                  </a:txBody>
                  <a:tcPr anchor="ctr">
                    <a:lnL>
                      <a:noFill/>
                    </a:lnL>
                    <a:lnR>
                      <a:noFill/>
                    </a:lnR>
                    <a:lnT>
                      <a:noFill/>
                    </a:lnT>
                    <a:lnB>
                      <a:noFill/>
                    </a:lnB>
                  </a:tcPr>
                </a:tc>
                <a:extLst>
                  <a:ext uri="{0D108BD9-81ED-4DB2-BD59-A6C34878D82A}">
                    <a16:rowId xmlns:a16="http://schemas.microsoft.com/office/drawing/2014/main" val="3684697500"/>
                  </a:ext>
                </a:extLst>
              </a:tr>
              <a:tr h="0">
                <a:tc>
                  <a:txBody>
                    <a:bodyPr/>
                    <a:lstStyle/>
                    <a:p>
                      <a:r>
                        <a:rPr lang="en-IN" dirty="0"/>
                        <a:t>20</a:t>
                      </a:r>
                      <a:r>
                        <a:rPr lang="en-IN" b="1" dirty="0"/>
                        <a:t>  </a:t>
                      </a:r>
                      <a:endParaRPr lang="en-IN" dirty="0"/>
                    </a:p>
                  </a:txBody>
                  <a:tcPr anchor="ctr">
                    <a:lnL>
                      <a:noFill/>
                    </a:lnL>
                    <a:lnR>
                      <a:noFill/>
                    </a:lnR>
                    <a:lnT>
                      <a:noFill/>
                    </a:lnT>
                    <a:lnB>
                      <a:noFill/>
                    </a:lnB>
                  </a:tcPr>
                </a:tc>
                <a:extLst>
                  <a:ext uri="{0D108BD9-81ED-4DB2-BD59-A6C34878D82A}">
                    <a16:rowId xmlns:a16="http://schemas.microsoft.com/office/drawing/2014/main" val="627666717"/>
                  </a:ext>
                </a:extLst>
              </a:tr>
            </a:tbl>
          </a:graphicData>
        </a:graphic>
      </p:graphicFrame>
      <p:sp>
        <p:nvSpPr>
          <p:cNvPr id="6" name="TextBox 5">
            <a:extLst>
              <a:ext uri="{FF2B5EF4-FFF2-40B4-BE49-F238E27FC236}">
                <a16:creationId xmlns:a16="http://schemas.microsoft.com/office/drawing/2014/main" id="{A68B9E94-4276-613B-C64C-A2DB9C12AF59}"/>
              </a:ext>
            </a:extLst>
          </p:cNvPr>
          <p:cNvSpPr txBox="1"/>
          <p:nvPr/>
        </p:nvSpPr>
        <p:spPr>
          <a:xfrm>
            <a:off x="838200" y="3429000"/>
            <a:ext cx="8285922" cy="1200329"/>
          </a:xfrm>
          <a:prstGeom prst="rect">
            <a:avLst/>
          </a:prstGeom>
          <a:noFill/>
        </p:spPr>
        <p:txBody>
          <a:bodyPr wrap="square">
            <a:spAutoFit/>
          </a:bodyPr>
          <a:lstStyle/>
          <a:p>
            <a:r>
              <a:rPr lang="en-US" b="1" dirty="0"/>
              <a:t>Min:</a:t>
            </a:r>
            <a:r>
              <a:rPr lang="en-US" dirty="0"/>
              <a:t> </a:t>
            </a:r>
          </a:p>
          <a:p>
            <a:r>
              <a:rPr lang="en-US" dirty="0"/>
              <a:t>The minimum value of the given attribute. Here Min is </a:t>
            </a:r>
            <a:r>
              <a:rPr lang="en-US" b="1" dirty="0"/>
              <a:t>8</a:t>
            </a:r>
            <a:endParaRPr lang="en-US" dirty="0"/>
          </a:p>
          <a:p>
            <a:r>
              <a:rPr lang="en-US" b="1" dirty="0"/>
              <a:t>Max:</a:t>
            </a:r>
            <a:r>
              <a:rPr lang="en-US" dirty="0"/>
              <a:t> </a:t>
            </a:r>
          </a:p>
          <a:p>
            <a:r>
              <a:rPr lang="en-US" dirty="0"/>
              <a:t>The maximum value of the given attribute. Here Max is </a:t>
            </a:r>
            <a:r>
              <a:rPr lang="en-US" b="1" dirty="0"/>
              <a:t>20</a:t>
            </a:r>
            <a:endParaRPr lang="en-US" dirty="0"/>
          </a:p>
        </p:txBody>
      </p:sp>
      <p:sp>
        <p:nvSpPr>
          <p:cNvPr id="8" name="TextBox 7">
            <a:extLst>
              <a:ext uri="{FF2B5EF4-FFF2-40B4-BE49-F238E27FC236}">
                <a16:creationId xmlns:a16="http://schemas.microsoft.com/office/drawing/2014/main" id="{74A5A377-61E4-567B-E0E1-CA0C23B17271}"/>
              </a:ext>
            </a:extLst>
          </p:cNvPr>
          <p:cNvSpPr txBox="1"/>
          <p:nvPr/>
        </p:nvSpPr>
        <p:spPr>
          <a:xfrm>
            <a:off x="951671" y="4738549"/>
            <a:ext cx="9822346" cy="1477328"/>
          </a:xfrm>
          <a:prstGeom prst="rect">
            <a:avLst/>
          </a:prstGeom>
          <a:noFill/>
        </p:spPr>
        <p:txBody>
          <a:bodyPr wrap="square">
            <a:spAutoFit/>
          </a:bodyPr>
          <a:lstStyle/>
          <a:p>
            <a:r>
              <a:rPr lang="en-US" b="1" dirty="0"/>
              <a:t>V:</a:t>
            </a:r>
            <a:r>
              <a:rPr lang="en-US" dirty="0"/>
              <a:t> V is the respective value of the attribute. For example here V1=8, V2=10, V3=15, and V4=20</a:t>
            </a:r>
          </a:p>
          <a:p>
            <a:r>
              <a:rPr lang="en-US" b="1" dirty="0" err="1"/>
              <a:t>newMax</a:t>
            </a:r>
            <a:r>
              <a:rPr lang="en-US" b="1" dirty="0"/>
              <a:t>:</a:t>
            </a:r>
            <a:r>
              <a:rPr lang="en-US" dirty="0"/>
              <a:t> </a:t>
            </a:r>
          </a:p>
          <a:p>
            <a:r>
              <a:rPr lang="en-US" dirty="0"/>
              <a:t>1</a:t>
            </a:r>
          </a:p>
          <a:p>
            <a:r>
              <a:rPr lang="en-US" b="1" dirty="0" err="1"/>
              <a:t>newMin</a:t>
            </a:r>
            <a:r>
              <a:rPr lang="en-US" b="1" dirty="0"/>
              <a:t>:</a:t>
            </a:r>
            <a:r>
              <a:rPr lang="en-US" dirty="0"/>
              <a:t> </a:t>
            </a:r>
          </a:p>
          <a:p>
            <a:r>
              <a:rPr lang="en-US" dirty="0"/>
              <a:t>0</a:t>
            </a:r>
          </a:p>
        </p:txBody>
      </p:sp>
    </p:spTree>
    <p:extLst>
      <p:ext uri="{BB962C8B-B14F-4D97-AF65-F5344CB8AC3E}">
        <p14:creationId xmlns:p14="http://schemas.microsoft.com/office/powerpoint/2010/main" val="112156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6E36-779C-9F37-D432-3AB6EF0AB78B}"/>
              </a:ext>
            </a:extLst>
          </p:cNvPr>
          <p:cNvSpPr>
            <a:spLocks noGrp="1"/>
          </p:cNvSpPr>
          <p:nvPr>
            <p:ph type="title"/>
          </p:nvPr>
        </p:nvSpPr>
        <p:spPr>
          <a:xfrm>
            <a:off x="838200" y="365126"/>
            <a:ext cx="10515600" cy="698362"/>
          </a:xfrm>
        </p:spPr>
        <p:txBody>
          <a:bodyPr/>
          <a:lstStyle/>
          <a:p>
            <a:pPr algn="ctr"/>
            <a:r>
              <a:rPr lang="en-US" dirty="0"/>
              <a:t>Database Vs  Datawarehouse</a:t>
            </a:r>
            <a:endParaRPr lang="en-IN" dirty="0"/>
          </a:p>
        </p:txBody>
      </p:sp>
      <p:graphicFrame>
        <p:nvGraphicFramePr>
          <p:cNvPr id="4" name="Table 4">
            <a:extLst>
              <a:ext uri="{FF2B5EF4-FFF2-40B4-BE49-F238E27FC236}">
                <a16:creationId xmlns:a16="http://schemas.microsoft.com/office/drawing/2014/main" id="{54A06591-97CE-87E8-AE50-57BE4DCFF98E}"/>
              </a:ext>
            </a:extLst>
          </p:cNvPr>
          <p:cNvGraphicFramePr>
            <a:graphicFrameLocks noGrp="1"/>
          </p:cNvGraphicFramePr>
          <p:nvPr>
            <p:ph idx="1"/>
            <p:extLst>
              <p:ext uri="{D42A27DB-BD31-4B8C-83A1-F6EECF244321}">
                <p14:modId xmlns:p14="http://schemas.microsoft.com/office/powerpoint/2010/main" val="77943319"/>
              </p:ext>
            </p:extLst>
          </p:nvPr>
        </p:nvGraphicFramePr>
        <p:xfrm>
          <a:off x="3313045" y="1378363"/>
          <a:ext cx="6327912" cy="4893229"/>
        </p:xfrm>
        <a:graphic>
          <a:graphicData uri="http://schemas.openxmlformats.org/drawingml/2006/table">
            <a:tbl>
              <a:tblPr firstRow="1" bandRow="1">
                <a:tableStyleId>{5C22544A-7EE6-4342-B048-85BDC9FD1C3A}</a:tableStyleId>
              </a:tblPr>
              <a:tblGrid>
                <a:gridCol w="791963">
                  <a:extLst>
                    <a:ext uri="{9D8B030D-6E8A-4147-A177-3AD203B41FA5}">
                      <a16:colId xmlns:a16="http://schemas.microsoft.com/office/drawing/2014/main" val="802717590"/>
                    </a:ext>
                  </a:extLst>
                </a:gridCol>
                <a:gridCol w="2769835">
                  <a:extLst>
                    <a:ext uri="{9D8B030D-6E8A-4147-A177-3AD203B41FA5}">
                      <a16:colId xmlns:a16="http://schemas.microsoft.com/office/drawing/2014/main" val="1732610426"/>
                    </a:ext>
                  </a:extLst>
                </a:gridCol>
                <a:gridCol w="2766114">
                  <a:extLst>
                    <a:ext uri="{9D8B030D-6E8A-4147-A177-3AD203B41FA5}">
                      <a16:colId xmlns:a16="http://schemas.microsoft.com/office/drawing/2014/main" val="1317494729"/>
                    </a:ext>
                  </a:extLst>
                </a:gridCol>
              </a:tblGrid>
              <a:tr h="799454">
                <a:tc>
                  <a:txBody>
                    <a:bodyPr/>
                    <a:lstStyle/>
                    <a:p>
                      <a:pPr algn="ctr"/>
                      <a:r>
                        <a:rPr lang="en-IN" dirty="0"/>
                        <a:t> </a:t>
                      </a:r>
                      <a:r>
                        <a:rPr lang="en-IN" dirty="0" err="1"/>
                        <a:t>S.No</a:t>
                      </a:r>
                      <a:endParaRPr lang="en-IN" dirty="0"/>
                    </a:p>
                  </a:txBody>
                  <a:tcPr/>
                </a:tc>
                <a:tc>
                  <a:txBody>
                    <a:bodyPr/>
                    <a:lstStyle/>
                    <a:p>
                      <a:pPr algn="ctr"/>
                      <a:r>
                        <a:rPr lang="en-IN" dirty="0"/>
                        <a:t> Database</a:t>
                      </a:r>
                    </a:p>
                  </a:txBody>
                  <a:tcPr/>
                </a:tc>
                <a:tc>
                  <a:txBody>
                    <a:bodyPr/>
                    <a:lstStyle/>
                    <a:p>
                      <a:pPr algn="ctr"/>
                      <a:r>
                        <a:rPr lang="en-IN" dirty="0"/>
                        <a:t>Datawarehouse</a:t>
                      </a:r>
                    </a:p>
                  </a:txBody>
                  <a:tcPr/>
                </a:tc>
                <a:extLst>
                  <a:ext uri="{0D108BD9-81ED-4DB2-BD59-A6C34878D82A}">
                    <a16:rowId xmlns:a16="http://schemas.microsoft.com/office/drawing/2014/main" val="1230725561"/>
                  </a:ext>
                </a:extLst>
              </a:tr>
              <a:tr h="545155">
                <a:tc>
                  <a:txBody>
                    <a:bodyPr/>
                    <a:lstStyle/>
                    <a:p>
                      <a:pPr algn="ctr"/>
                      <a:r>
                        <a:rPr lang="en-IN" dirty="0"/>
                        <a:t>1.</a:t>
                      </a:r>
                    </a:p>
                  </a:txBody>
                  <a:tcPr/>
                </a:tc>
                <a:tc>
                  <a:txBody>
                    <a:bodyPr/>
                    <a:lstStyle/>
                    <a:p>
                      <a:pPr algn="l"/>
                      <a:r>
                        <a:rPr lang="en-IN" dirty="0"/>
                        <a:t>Transactional Based </a:t>
                      </a:r>
                    </a:p>
                  </a:txBody>
                  <a:tcPr/>
                </a:tc>
                <a:tc>
                  <a:txBody>
                    <a:bodyPr/>
                    <a:lstStyle/>
                    <a:p>
                      <a:pPr algn="l"/>
                      <a:r>
                        <a:rPr lang="en-IN" dirty="0"/>
                        <a:t>Analytical Based </a:t>
                      </a:r>
                    </a:p>
                  </a:txBody>
                  <a:tcPr/>
                </a:tc>
                <a:extLst>
                  <a:ext uri="{0D108BD9-81ED-4DB2-BD59-A6C34878D82A}">
                    <a16:rowId xmlns:a16="http://schemas.microsoft.com/office/drawing/2014/main" val="1067203134"/>
                  </a:ext>
                </a:extLst>
              </a:tr>
              <a:tr h="1125385">
                <a:tc>
                  <a:txBody>
                    <a:bodyPr/>
                    <a:lstStyle/>
                    <a:p>
                      <a:pPr algn="ctr"/>
                      <a:r>
                        <a:rPr lang="en-IN" dirty="0"/>
                        <a:t>2.</a:t>
                      </a:r>
                    </a:p>
                  </a:txBody>
                  <a:tcPr/>
                </a:tc>
                <a:tc>
                  <a:txBody>
                    <a:bodyPr/>
                    <a:lstStyle/>
                    <a:p>
                      <a:pPr algn="l"/>
                      <a:r>
                        <a:rPr lang="en-IN" dirty="0"/>
                        <a:t>Used to Store data ,retrieve,..</a:t>
                      </a:r>
                    </a:p>
                  </a:txBody>
                  <a:tcPr/>
                </a:tc>
                <a:tc>
                  <a:txBody>
                    <a:bodyPr/>
                    <a:lstStyle/>
                    <a:p>
                      <a:pPr algn="l"/>
                      <a:r>
                        <a:rPr lang="en-IN" dirty="0"/>
                        <a:t>Used to Analysis data</a:t>
                      </a:r>
                    </a:p>
                    <a:p>
                      <a:pPr algn="l"/>
                      <a:r>
                        <a:rPr lang="en-IN" dirty="0"/>
                        <a:t>Prediction of data</a:t>
                      </a:r>
                    </a:p>
                    <a:p>
                      <a:pPr algn="l"/>
                      <a:r>
                        <a:rPr lang="en-IN" dirty="0"/>
                        <a:t>Decision support</a:t>
                      </a:r>
                    </a:p>
                  </a:txBody>
                  <a:tcPr/>
                </a:tc>
                <a:extLst>
                  <a:ext uri="{0D108BD9-81ED-4DB2-BD59-A6C34878D82A}">
                    <a16:rowId xmlns:a16="http://schemas.microsoft.com/office/drawing/2014/main" val="2486885373"/>
                  </a:ext>
                </a:extLst>
              </a:tr>
              <a:tr h="545155">
                <a:tc>
                  <a:txBody>
                    <a:bodyPr/>
                    <a:lstStyle/>
                    <a:p>
                      <a:pPr algn="ctr"/>
                      <a:r>
                        <a:rPr lang="en-IN" dirty="0"/>
                        <a:t>3.</a:t>
                      </a:r>
                    </a:p>
                  </a:txBody>
                  <a:tcPr/>
                </a:tc>
                <a:tc>
                  <a:txBody>
                    <a:bodyPr/>
                    <a:lstStyle/>
                    <a:p>
                      <a:r>
                        <a:rPr lang="en-IN" dirty="0"/>
                        <a:t>OLTP</a:t>
                      </a:r>
                    </a:p>
                  </a:txBody>
                  <a:tcPr/>
                </a:tc>
                <a:tc>
                  <a:txBody>
                    <a:bodyPr/>
                    <a:lstStyle/>
                    <a:p>
                      <a:r>
                        <a:rPr lang="en-IN" dirty="0"/>
                        <a:t>OLAP</a:t>
                      </a:r>
                    </a:p>
                  </a:txBody>
                  <a:tcPr/>
                </a:tc>
                <a:extLst>
                  <a:ext uri="{0D108BD9-81ED-4DB2-BD59-A6C34878D82A}">
                    <a16:rowId xmlns:a16="http://schemas.microsoft.com/office/drawing/2014/main" val="504709540"/>
                  </a:ext>
                </a:extLst>
              </a:tr>
              <a:tr h="787770">
                <a:tc>
                  <a:txBody>
                    <a:bodyPr/>
                    <a:lstStyle/>
                    <a:p>
                      <a:pPr algn="ctr"/>
                      <a:r>
                        <a:rPr lang="en-IN" dirty="0"/>
                        <a:t>4.</a:t>
                      </a:r>
                    </a:p>
                  </a:txBody>
                  <a:tcPr/>
                </a:tc>
                <a:tc>
                  <a:txBody>
                    <a:bodyPr/>
                    <a:lstStyle/>
                    <a:p>
                      <a:r>
                        <a:rPr lang="en-IN" dirty="0"/>
                        <a:t>Fundamental operation of business</a:t>
                      </a:r>
                    </a:p>
                  </a:txBody>
                  <a:tcPr/>
                </a:tc>
                <a:tc>
                  <a:txBody>
                    <a:bodyPr/>
                    <a:lstStyle/>
                    <a:p>
                      <a:r>
                        <a:rPr lang="en-IN" dirty="0"/>
                        <a:t>Help to analyse the business</a:t>
                      </a:r>
                    </a:p>
                  </a:txBody>
                  <a:tcPr/>
                </a:tc>
                <a:extLst>
                  <a:ext uri="{0D108BD9-81ED-4DB2-BD59-A6C34878D82A}">
                    <a16:rowId xmlns:a16="http://schemas.microsoft.com/office/drawing/2014/main" val="3330774096"/>
                  </a:ext>
                </a:extLst>
              </a:tr>
              <a:tr h="545155">
                <a:tc>
                  <a:txBody>
                    <a:bodyPr/>
                    <a:lstStyle/>
                    <a:p>
                      <a:pPr algn="ctr"/>
                      <a:r>
                        <a:rPr lang="en-IN" dirty="0"/>
                        <a:t>5.</a:t>
                      </a:r>
                    </a:p>
                  </a:txBody>
                  <a:tcPr/>
                </a:tc>
                <a:tc>
                  <a:txBody>
                    <a:bodyPr/>
                    <a:lstStyle/>
                    <a:p>
                      <a:r>
                        <a:rPr lang="en-IN" dirty="0"/>
                        <a:t>Day to Day Processing </a:t>
                      </a:r>
                    </a:p>
                  </a:txBody>
                  <a:tcPr/>
                </a:tc>
                <a:tc>
                  <a:txBody>
                    <a:bodyPr/>
                    <a:lstStyle/>
                    <a:p>
                      <a:r>
                        <a:rPr lang="en-IN" dirty="0"/>
                        <a:t>Historical Processing </a:t>
                      </a:r>
                    </a:p>
                  </a:txBody>
                  <a:tcPr/>
                </a:tc>
                <a:extLst>
                  <a:ext uri="{0D108BD9-81ED-4DB2-BD59-A6C34878D82A}">
                    <a16:rowId xmlns:a16="http://schemas.microsoft.com/office/drawing/2014/main" val="1781027963"/>
                  </a:ext>
                </a:extLst>
              </a:tr>
              <a:tr h="545155">
                <a:tc>
                  <a:txBody>
                    <a:bodyPr/>
                    <a:lstStyle/>
                    <a:p>
                      <a:pPr algn="ctr"/>
                      <a:r>
                        <a:rPr lang="en-IN" dirty="0"/>
                        <a:t>6.</a:t>
                      </a:r>
                    </a:p>
                  </a:txBody>
                  <a:tcPr/>
                </a:tc>
                <a:tc>
                  <a:txBody>
                    <a:bodyPr/>
                    <a:lstStyle/>
                    <a:p>
                      <a:r>
                        <a:rPr lang="en-IN" dirty="0"/>
                        <a:t>Relational Database</a:t>
                      </a:r>
                    </a:p>
                  </a:txBody>
                  <a:tcPr/>
                </a:tc>
                <a:tc>
                  <a:txBody>
                    <a:bodyPr/>
                    <a:lstStyle/>
                    <a:p>
                      <a:r>
                        <a:rPr lang="en-IN" dirty="0"/>
                        <a:t>Multidimensional arrays</a:t>
                      </a:r>
                    </a:p>
                  </a:txBody>
                  <a:tcPr/>
                </a:tc>
                <a:extLst>
                  <a:ext uri="{0D108BD9-81ED-4DB2-BD59-A6C34878D82A}">
                    <a16:rowId xmlns:a16="http://schemas.microsoft.com/office/drawing/2014/main" val="1437742174"/>
                  </a:ext>
                </a:extLst>
              </a:tr>
            </a:tbl>
          </a:graphicData>
        </a:graphic>
      </p:graphicFrame>
    </p:spTree>
    <p:extLst>
      <p:ext uri="{BB962C8B-B14F-4D97-AF65-F5344CB8AC3E}">
        <p14:creationId xmlns:p14="http://schemas.microsoft.com/office/powerpoint/2010/main" val="1572477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6041-B5A1-9D22-A706-8E350AB05204}"/>
              </a:ext>
            </a:extLst>
          </p:cNvPr>
          <p:cNvSpPr>
            <a:spLocks noGrp="1"/>
          </p:cNvSpPr>
          <p:nvPr>
            <p:ph type="title"/>
          </p:nvPr>
        </p:nvSpPr>
        <p:spPr>
          <a:xfrm>
            <a:off x="838200" y="365126"/>
            <a:ext cx="10515600" cy="877266"/>
          </a:xfrm>
        </p:spPr>
        <p:txBody>
          <a:bodyPr/>
          <a:lstStyle/>
          <a:p>
            <a:r>
              <a:rPr lang="en-IN" dirty="0" err="1"/>
              <a:t>condt</a:t>
            </a:r>
            <a:endParaRPr lang="en-IN" dirty="0"/>
          </a:p>
        </p:txBody>
      </p:sp>
      <p:sp>
        <p:nvSpPr>
          <p:cNvPr id="7" name="Content Placeholder 6">
            <a:extLst>
              <a:ext uri="{FF2B5EF4-FFF2-40B4-BE49-F238E27FC236}">
                <a16:creationId xmlns:a16="http://schemas.microsoft.com/office/drawing/2014/main" id="{FE51FB7A-F675-BEE1-8414-461B4959A5BD}"/>
              </a:ext>
            </a:extLst>
          </p:cNvPr>
          <p:cNvSpPr>
            <a:spLocks noGrp="1"/>
          </p:cNvSpPr>
          <p:nvPr>
            <p:ph idx="1"/>
          </p:nvPr>
        </p:nvSpPr>
        <p:spPr>
          <a:xfrm>
            <a:off x="838200" y="1003852"/>
            <a:ext cx="10515600" cy="5173111"/>
          </a:xfrm>
        </p:spPr>
        <p:txBody>
          <a:bodyPr/>
          <a:lstStyle/>
          <a:p>
            <a:pPr marL="0" indent="0">
              <a:buNone/>
            </a:pPr>
            <a:endParaRPr lang="en-IN" dirty="0"/>
          </a:p>
        </p:txBody>
      </p:sp>
      <p:pic>
        <p:nvPicPr>
          <p:cNvPr id="9" name="Picture 8">
            <a:extLst>
              <a:ext uri="{FF2B5EF4-FFF2-40B4-BE49-F238E27FC236}">
                <a16:creationId xmlns:a16="http://schemas.microsoft.com/office/drawing/2014/main" id="{8118D4E4-87EE-C51F-B8EE-745564AC3EDF}"/>
              </a:ext>
            </a:extLst>
          </p:cNvPr>
          <p:cNvPicPr>
            <a:picLocks noChangeAspect="1"/>
          </p:cNvPicPr>
          <p:nvPr/>
        </p:nvPicPr>
        <p:blipFill>
          <a:blip r:embed="rId2"/>
          <a:stretch>
            <a:fillRect/>
          </a:stretch>
        </p:blipFill>
        <p:spPr>
          <a:xfrm>
            <a:off x="1560444" y="1157287"/>
            <a:ext cx="7312094" cy="4885704"/>
          </a:xfrm>
          <a:prstGeom prst="rect">
            <a:avLst/>
          </a:prstGeom>
        </p:spPr>
      </p:pic>
    </p:spTree>
    <p:extLst>
      <p:ext uri="{BB962C8B-B14F-4D97-AF65-F5344CB8AC3E}">
        <p14:creationId xmlns:p14="http://schemas.microsoft.com/office/powerpoint/2010/main" val="1258227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CC76-3358-9CBC-323F-305BAF0632DC}"/>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A15207D5-DF70-402A-FB26-60D677358FF3}"/>
              </a:ext>
            </a:extLst>
          </p:cNvPr>
          <p:cNvPicPr>
            <a:picLocks noGrp="1" noChangeAspect="1"/>
          </p:cNvPicPr>
          <p:nvPr>
            <p:ph idx="1"/>
          </p:nvPr>
        </p:nvPicPr>
        <p:blipFill>
          <a:blip r:embed="rId2"/>
          <a:stretch>
            <a:fillRect/>
          </a:stretch>
        </p:blipFill>
        <p:spPr>
          <a:xfrm>
            <a:off x="1331843" y="1825625"/>
            <a:ext cx="9273209" cy="4351338"/>
          </a:xfrm>
        </p:spPr>
      </p:pic>
    </p:spTree>
    <p:extLst>
      <p:ext uri="{BB962C8B-B14F-4D97-AF65-F5344CB8AC3E}">
        <p14:creationId xmlns:p14="http://schemas.microsoft.com/office/powerpoint/2010/main" val="2385559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8E7A-DBC6-7973-04F5-89DC71B5E1C3}"/>
              </a:ext>
            </a:extLst>
          </p:cNvPr>
          <p:cNvSpPr>
            <a:spLocks noGrp="1"/>
          </p:cNvSpPr>
          <p:nvPr>
            <p:ph type="title"/>
          </p:nvPr>
        </p:nvSpPr>
        <p:spPr/>
        <p:txBody>
          <a:bodyPr/>
          <a:lstStyle/>
          <a:p>
            <a:r>
              <a:rPr lang="en-IN" dirty="0" err="1"/>
              <a:t>condt</a:t>
            </a:r>
            <a:endParaRPr lang="en-IN" dirty="0"/>
          </a:p>
        </p:txBody>
      </p:sp>
      <p:graphicFrame>
        <p:nvGraphicFramePr>
          <p:cNvPr id="4" name="Content Placeholder 3">
            <a:extLst>
              <a:ext uri="{FF2B5EF4-FFF2-40B4-BE49-F238E27FC236}">
                <a16:creationId xmlns:a16="http://schemas.microsoft.com/office/drawing/2014/main" id="{2D02649A-55A9-141E-EB36-964266998564}"/>
              </a:ext>
            </a:extLst>
          </p:cNvPr>
          <p:cNvGraphicFramePr>
            <a:graphicFrameLocks noGrp="1"/>
          </p:cNvGraphicFramePr>
          <p:nvPr>
            <p:ph idx="1"/>
            <p:extLst>
              <p:ext uri="{D42A27DB-BD31-4B8C-83A1-F6EECF244321}">
                <p14:modId xmlns:p14="http://schemas.microsoft.com/office/powerpoint/2010/main" val="2537436832"/>
              </p:ext>
            </p:extLst>
          </p:nvPr>
        </p:nvGraphicFramePr>
        <p:xfrm>
          <a:off x="838200" y="2172494"/>
          <a:ext cx="10515600" cy="1828800"/>
        </p:xfrm>
        <a:graphic>
          <a:graphicData uri="http://schemas.openxmlformats.org/drawingml/2006/table">
            <a:tbl>
              <a:tblPr/>
              <a:tblGrid>
                <a:gridCol w="5257800">
                  <a:extLst>
                    <a:ext uri="{9D8B030D-6E8A-4147-A177-3AD203B41FA5}">
                      <a16:colId xmlns:a16="http://schemas.microsoft.com/office/drawing/2014/main" val="151984154"/>
                    </a:ext>
                  </a:extLst>
                </a:gridCol>
                <a:gridCol w="5257800">
                  <a:extLst>
                    <a:ext uri="{9D8B030D-6E8A-4147-A177-3AD203B41FA5}">
                      <a16:colId xmlns:a16="http://schemas.microsoft.com/office/drawing/2014/main" val="3407784581"/>
                    </a:ext>
                  </a:extLst>
                </a:gridCol>
              </a:tblGrid>
              <a:tr h="0">
                <a:tc>
                  <a:txBody>
                    <a:bodyPr/>
                    <a:lstStyle/>
                    <a:p>
                      <a:r>
                        <a:rPr lang="en-IN" b="1"/>
                        <a:t>marks</a:t>
                      </a:r>
                    </a:p>
                  </a:txBody>
                  <a:tcPr anchor="ctr">
                    <a:lnL>
                      <a:noFill/>
                    </a:lnL>
                    <a:lnR>
                      <a:noFill/>
                    </a:lnR>
                    <a:lnT>
                      <a:noFill/>
                    </a:lnT>
                    <a:lnB>
                      <a:noFill/>
                    </a:lnB>
                  </a:tcPr>
                </a:tc>
                <a:tc>
                  <a:txBody>
                    <a:bodyPr/>
                    <a:lstStyle/>
                    <a:p>
                      <a:r>
                        <a:rPr lang="en-IN" b="1"/>
                        <a:t>marks after Min-Max normalization</a:t>
                      </a:r>
                    </a:p>
                  </a:txBody>
                  <a:tcPr anchor="ctr">
                    <a:lnL>
                      <a:noFill/>
                    </a:lnL>
                    <a:lnR>
                      <a:noFill/>
                    </a:lnR>
                    <a:lnT>
                      <a:noFill/>
                    </a:lnT>
                    <a:lnB>
                      <a:noFill/>
                    </a:lnB>
                  </a:tcPr>
                </a:tc>
                <a:extLst>
                  <a:ext uri="{0D108BD9-81ED-4DB2-BD59-A6C34878D82A}">
                    <a16:rowId xmlns:a16="http://schemas.microsoft.com/office/drawing/2014/main" val="815870851"/>
                  </a:ext>
                </a:extLst>
              </a:tr>
              <a:tr h="0">
                <a:tc>
                  <a:txBody>
                    <a:bodyPr/>
                    <a:lstStyle/>
                    <a:p>
                      <a:r>
                        <a:rPr lang="en-IN"/>
                        <a:t>8</a:t>
                      </a:r>
                    </a:p>
                  </a:txBody>
                  <a:tcPr anchor="ctr">
                    <a:lnL>
                      <a:noFill/>
                    </a:lnL>
                    <a:lnR>
                      <a:noFill/>
                    </a:lnR>
                    <a:lnT>
                      <a:noFill/>
                    </a:lnT>
                    <a:lnB>
                      <a:noFill/>
                    </a:lnB>
                  </a:tcPr>
                </a:tc>
                <a:tc>
                  <a:txBody>
                    <a:bodyPr/>
                    <a:lstStyle/>
                    <a:p>
                      <a:r>
                        <a:rPr lang="en-IN"/>
                        <a:t>0</a:t>
                      </a:r>
                    </a:p>
                  </a:txBody>
                  <a:tcPr anchor="ctr">
                    <a:lnL>
                      <a:noFill/>
                    </a:lnL>
                    <a:lnR>
                      <a:noFill/>
                    </a:lnR>
                    <a:lnT>
                      <a:noFill/>
                    </a:lnT>
                    <a:lnB>
                      <a:noFill/>
                    </a:lnB>
                  </a:tcPr>
                </a:tc>
                <a:extLst>
                  <a:ext uri="{0D108BD9-81ED-4DB2-BD59-A6C34878D82A}">
                    <a16:rowId xmlns:a16="http://schemas.microsoft.com/office/drawing/2014/main" val="3503988620"/>
                  </a:ext>
                </a:extLst>
              </a:tr>
              <a:tr h="0">
                <a:tc>
                  <a:txBody>
                    <a:bodyPr/>
                    <a:lstStyle/>
                    <a:p>
                      <a:r>
                        <a:rPr lang="en-IN"/>
                        <a:t>10</a:t>
                      </a:r>
                    </a:p>
                  </a:txBody>
                  <a:tcPr anchor="ctr">
                    <a:lnL>
                      <a:noFill/>
                    </a:lnL>
                    <a:lnR>
                      <a:noFill/>
                    </a:lnR>
                    <a:lnT>
                      <a:noFill/>
                    </a:lnT>
                    <a:lnB>
                      <a:noFill/>
                    </a:lnB>
                  </a:tcPr>
                </a:tc>
                <a:tc>
                  <a:txBody>
                    <a:bodyPr/>
                    <a:lstStyle/>
                    <a:p>
                      <a:r>
                        <a:rPr lang="en-IN"/>
                        <a:t>0.16</a:t>
                      </a:r>
                    </a:p>
                  </a:txBody>
                  <a:tcPr anchor="ctr">
                    <a:lnL>
                      <a:noFill/>
                    </a:lnL>
                    <a:lnR>
                      <a:noFill/>
                    </a:lnR>
                    <a:lnT>
                      <a:noFill/>
                    </a:lnT>
                    <a:lnB>
                      <a:noFill/>
                    </a:lnB>
                  </a:tcPr>
                </a:tc>
                <a:extLst>
                  <a:ext uri="{0D108BD9-81ED-4DB2-BD59-A6C34878D82A}">
                    <a16:rowId xmlns:a16="http://schemas.microsoft.com/office/drawing/2014/main" val="1339904591"/>
                  </a:ext>
                </a:extLst>
              </a:tr>
              <a:tr h="0">
                <a:tc>
                  <a:txBody>
                    <a:bodyPr/>
                    <a:lstStyle/>
                    <a:p>
                      <a:r>
                        <a:rPr lang="en-IN"/>
                        <a:t>15</a:t>
                      </a:r>
                    </a:p>
                  </a:txBody>
                  <a:tcPr anchor="ctr">
                    <a:lnL>
                      <a:noFill/>
                    </a:lnL>
                    <a:lnR>
                      <a:noFill/>
                    </a:lnR>
                    <a:lnT>
                      <a:noFill/>
                    </a:lnT>
                    <a:lnB>
                      <a:noFill/>
                    </a:lnB>
                  </a:tcPr>
                </a:tc>
                <a:tc>
                  <a:txBody>
                    <a:bodyPr/>
                    <a:lstStyle/>
                    <a:p>
                      <a:r>
                        <a:rPr lang="en-IN"/>
                        <a:t>0.58</a:t>
                      </a:r>
                    </a:p>
                  </a:txBody>
                  <a:tcPr anchor="ctr">
                    <a:lnL>
                      <a:noFill/>
                    </a:lnL>
                    <a:lnR>
                      <a:noFill/>
                    </a:lnR>
                    <a:lnT>
                      <a:noFill/>
                    </a:lnT>
                    <a:lnB>
                      <a:noFill/>
                    </a:lnB>
                  </a:tcPr>
                </a:tc>
                <a:extLst>
                  <a:ext uri="{0D108BD9-81ED-4DB2-BD59-A6C34878D82A}">
                    <a16:rowId xmlns:a16="http://schemas.microsoft.com/office/drawing/2014/main" val="2383156379"/>
                  </a:ext>
                </a:extLst>
              </a:tr>
              <a:tr h="0">
                <a:tc>
                  <a:txBody>
                    <a:bodyPr/>
                    <a:lstStyle/>
                    <a:p>
                      <a:r>
                        <a:rPr lang="en-IN"/>
                        <a:t>20</a:t>
                      </a:r>
                    </a:p>
                  </a:txBody>
                  <a:tcPr anchor="ctr">
                    <a:lnL>
                      <a:noFill/>
                    </a:lnL>
                    <a:lnR>
                      <a:noFill/>
                    </a:lnR>
                    <a:lnT>
                      <a:noFill/>
                    </a:lnT>
                    <a:lnB>
                      <a:noFill/>
                    </a:lnB>
                  </a:tcPr>
                </a:tc>
                <a:tc>
                  <a:txBody>
                    <a:bodyPr/>
                    <a:lstStyle/>
                    <a:p>
                      <a:r>
                        <a:rPr lang="en-IN" dirty="0"/>
                        <a:t>1</a:t>
                      </a:r>
                    </a:p>
                  </a:txBody>
                  <a:tcPr anchor="ctr">
                    <a:lnL>
                      <a:noFill/>
                    </a:lnL>
                    <a:lnR>
                      <a:noFill/>
                    </a:lnR>
                    <a:lnT>
                      <a:noFill/>
                    </a:lnT>
                    <a:lnB>
                      <a:noFill/>
                    </a:lnB>
                  </a:tcPr>
                </a:tc>
                <a:extLst>
                  <a:ext uri="{0D108BD9-81ED-4DB2-BD59-A6C34878D82A}">
                    <a16:rowId xmlns:a16="http://schemas.microsoft.com/office/drawing/2014/main" val="3348416498"/>
                  </a:ext>
                </a:extLst>
              </a:tr>
            </a:tbl>
          </a:graphicData>
        </a:graphic>
      </p:graphicFrame>
    </p:spTree>
    <p:extLst>
      <p:ext uri="{BB962C8B-B14F-4D97-AF65-F5344CB8AC3E}">
        <p14:creationId xmlns:p14="http://schemas.microsoft.com/office/powerpoint/2010/main" val="319198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785E-517D-54E1-4405-A5C6D92F878A}"/>
              </a:ext>
            </a:extLst>
          </p:cNvPr>
          <p:cNvSpPr>
            <a:spLocks noGrp="1"/>
          </p:cNvSpPr>
          <p:nvPr>
            <p:ph type="title"/>
          </p:nvPr>
        </p:nvSpPr>
        <p:spPr/>
        <p:txBody>
          <a:bodyPr/>
          <a:lstStyle/>
          <a:p>
            <a:r>
              <a:rPr lang="en-IN" dirty="0"/>
              <a:t>Problem 2</a:t>
            </a:r>
          </a:p>
        </p:txBody>
      </p:sp>
      <p:sp>
        <p:nvSpPr>
          <p:cNvPr id="3" name="Content Placeholder 2">
            <a:extLst>
              <a:ext uri="{FF2B5EF4-FFF2-40B4-BE49-F238E27FC236}">
                <a16:creationId xmlns:a16="http://schemas.microsoft.com/office/drawing/2014/main" id="{3539CB7B-85F7-0520-68B4-6D805D1EDBE6}"/>
              </a:ext>
            </a:extLst>
          </p:cNvPr>
          <p:cNvSpPr>
            <a:spLocks noGrp="1"/>
          </p:cNvSpPr>
          <p:nvPr>
            <p:ph idx="1"/>
          </p:nvPr>
        </p:nvSpPr>
        <p:spPr/>
        <p:txBody>
          <a:bodyPr/>
          <a:lstStyle/>
          <a:p>
            <a:r>
              <a:rPr lang="en-US" b="0" i="0" dirty="0">
                <a:solidFill>
                  <a:srgbClr val="333333"/>
                </a:solidFill>
                <a:effectLst/>
                <a:latin typeface="Helvetica Neue"/>
              </a:rPr>
              <a:t>Suppose we have to normalize the following data set, </a:t>
            </a:r>
            <a:r>
              <a:rPr lang="en-US" b="1" i="0" dirty="0">
                <a:solidFill>
                  <a:srgbClr val="333333"/>
                </a:solidFill>
                <a:effectLst/>
                <a:latin typeface="Helvetica Neue"/>
              </a:rPr>
              <a:t>200</a:t>
            </a:r>
            <a:r>
              <a:rPr lang="en-US" b="0" i="0" dirty="0">
                <a:solidFill>
                  <a:srgbClr val="333333"/>
                </a:solidFill>
                <a:effectLst/>
                <a:latin typeface="Helvetica Neue"/>
              </a:rPr>
              <a:t>, </a:t>
            </a:r>
            <a:r>
              <a:rPr lang="en-US" b="1" i="0" dirty="0">
                <a:solidFill>
                  <a:srgbClr val="333333"/>
                </a:solidFill>
                <a:effectLst/>
                <a:latin typeface="Helvetica Neue"/>
              </a:rPr>
              <a:t>300</a:t>
            </a:r>
            <a:r>
              <a:rPr lang="en-US" b="0" i="0" dirty="0">
                <a:solidFill>
                  <a:srgbClr val="333333"/>
                </a:solidFill>
                <a:effectLst/>
                <a:latin typeface="Helvetica Neue"/>
              </a:rPr>
              <a:t>, </a:t>
            </a:r>
            <a:r>
              <a:rPr lang="en-US" b="1" i="0" dirty="0">
                <a:solidFill>
                  <a:srgbClr val="333333"/>
                </a:solidFill>
                <a:effectLst/>
                <a:latin typeface="Helvetica Neue"/>
              </a:rPr>
              <a:t>400</a:t>
            </a:r>
            <a:r>
              <a:rPr lang="en-US" b="0" i="0" dirty="0">
                <a:solidFill>
                  <a:srgbClr val="333333"/>
                </a:solidFill>
                <a:effectLst/>
                <a:latin typeface="Helvetica Neue"/>
              </a:rPr>
              <a:t>, </a:t>
            </a:r>
            <a:r>
              <a:rPr lang="en-US" b="1" i="0" dirty="0">
                <a:solidFill>
                  <a:srgbClr val="333333"/>
                </a:solidFill>
                <a:effectLst/>
                <a:latin typeface="Helvetica Neue"/>
              </a:rPr>
              <a:t>600</a:t>
            </a:r>
            <a:r>
              <a:rPr lang="en-US" b="0" i="0" dirty="0">
                <a:solidFill>
                  <a:srgbClr val="333333"/>
                </a:solidFill>
                <a:effectLst/>
                <a:latin typeface="Helvetica Neue"/>
              </a:rPr>
              <a:t>, </a:t>
            </a:r>
            <a:r>
              <a:rPr lang="en-US" b="1" i="0" dirty="0">
                <a:solidFill>
                  <a:srgbClr val="333333"/>
                </a:solidFill>
                <a:effectLst/>
                <a:latin typeface="Helvetica Neue"/>
              </a:rPr>
              <a:t>1000</a:t>
            </a:r>
            <a:r>
              <a:rPr lang="en-US" b="0" i="0" dirty="0">
                <a:solidFill>
                  <a:srgbClr val="333333"/>
                </a:solidFill>
                <a:effectLst/>
                <a:latin typeface="Helvetica Neue"/>
              </a:rPr>
              <a:t> to a new range [0, 1], then using min-max normalization</a:t>
            </a:r>
          </a:p>
          <a:p>
            <a:endParaRPr lang="en-US" dirty="0">
              <a:solidFill>
                <a:srgbClr val="333333"/>
              </a:solidFill>
              <a:latin typeface="Helvetica Neue"/>
            </a:endParaRPr>
          </a:p>
          <a:p>
            <a:r>
              <a:rPr lang="en-US" b="0" i="0" dirty="0">
                <a:solidFill>
                  <a:srgbClr val="333333"/>
                </a:solidFill>
                <a:effectLst/>
                <a:latin typeface="Helvetica Neue"/>
              </a:rPr>
              <a:t>min = 200, max = 1000, </a:t>
            </a:r>
            <a:r>
              <a:rPr lang="en-US" b="0" i="0" dirty="0" err="1">
                <a:solidFill>
                  <a:srgbClr val="333333"/>
                </a:solidFill>
                <a:effectLst/>
                <a:latin typeface="Helvetica Neue"/>
              </a:rPr>
              <a:t>new_min</a:t>
            </a:r>
            <a:r>
              <a:rPr lang="en-US" b="0" i="0" dirty="0">
                <a:solidFill>
                  <a:srgbClr val="333333"/>
                </a:solidFill>
                <a:effectLst/>
                <a:latin typeface="Helvetica Neue"/>
              </a:rPr>
              <a:t> = 0, </a:t>
            </a:r>
            <a:r>
              <a:rPr lang="en-US" b="0" i="0" dirty="0" err="1">
                <a:solidFill>
                  <a:srgbClr val="333333"/>
                </a:solidFill>
                <a:effectLst/>
                <a:latin typeface="Helvetica Neue"/>
              </a:rPr>
              <a:t>new_max</a:t>
            </a:r>
            <a:r>
              <a:rPr lang="en-US" b="0" i="0" dirty="0">
                <a:solidFill>
                  <a:srgbClr val="333333"/>
                </a:solidFill>
                <a:effectLst/>
                <a:latin typeface="Helvetica Neue"/>
              </a:rPr>
              <a:t> = 1</a:t>
            </a:r>
            <a:endParaRPr lang="en-IN" dirty="0"/>
          </a:p>
        </p:txBody>
      </p:sp>
    </p:spTree>
    <p:extLst>
      <p:ext uri="{BB962C8B-B14F-4D97-AF65-F5344CB8AC3E}">
        <p14:creationId xmlns:p14="http://schemas.microsoft.com/office/powerpoint/2010/main" val="939314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54C4-0191-F5C1-732C-3A8AC535CD78}"/>
              </a:ext>
            </a:extLst>
          </p:cNvPr>
          <p:cNvSpPr>
            <a:spLocks noGrp="1"/>
          </p:cNvSpPr>
          <p:nvPr>
            <p:ph type="title"/>
          </p:nvPr>
        </p:nvSpPr>
        <p:spPr/>
        <p:txBody>
          <a:bodyPr/>
          <a:lstStyle/>
          <a:p>
            <a:r>
              <a:rPr lang="en-IN" dirty="0" err="1"/>
              <a:t>condt</a:t>
            </a:r>
            <a:endParaRPr lang="en-IN" dirty="0"/>
          </a:p>
        </p:txBody>
      </p:sp>
      <p:pic>
        <p:nvPicPr>
          <p:cNvPr id="1028" name="Picture 4">
            <a:extLst>
              <a:ext uri="{FF2B5EF4-FFF2-40B4-BE49-F238E27FC236}">
                <a16:creationId xmlns:a16="http://schemas.microsoft.com/office/drawing/2014/main" id="{96FD4300-7108-84DD-205D-E569002AE0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496" y="1825625"/>
            <a:ext cx="99192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614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85E3-1429-9A9A-A0A1-1842BC09B48D}"/>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C5537DA5-90A6-D775-5C41-E2FB227D92AE}"/>
              </a:ext>
            </a:extLst>
          </p:cNvPr>
          <p:cNvSpPr>
            <a:spLocks noGrp="1"/>
          </p:cNvSpPr>
          <p:nvPr>
            <p:ph idx="1"/>
          </p:nvPr>
        </p:nvSpPr>
        <p:spPr>
          <a:xfrm>
            <a:off x="838200" y="1557268"/>
            <a:ext cx="10515600" cy="4351338"/>
          </a:xfrm>
        </p:spPr>
        <p:txBody>
          <a:bodyPr/>
          <a:lstStyle/>
          <a:p>
            <a:r>
              <a:rPr lang="en-IN" dirty="0"/>
              <a:t>Zero- Score  Normalization</a:t>
            </a:r>
          </a:p>
          <a:p>
            <a:pPr marL="0" indent="0">
              <a:buNone/>
            </a:pPr>
            <a:r>
              <a:rPr lang="en-US" b="1" dirty="0">
                <a:solidFill>
                  <a:srgbClr val="000000"/>
                </a:solidFill>
                <a:effectLst/>
              </a:rPr>
              <a:t>New value = (x – μ) / σ</a:t>
            </a:r>
            <a:r>
              <a:rPr lang="en-IN" dirty="0"/>
              <a:t> </a:t>
            </a:r>
          </a:p>
          <a:p>
            <a:pPr marL="0" indent="0">
              <a:buNone/>
            </a:pPr>
            <a:r>
              <a:rPr lang="en-US" b="1" dirty="0">
                <a:solidFill>
                  <a:srgbClr val="000000"/>
                </a:solidFill>
                <a:effectLst/>
              </a:rPr>
              <a:t>x</a:t>
            </a:r>
            <a:r>
              <a:rPr lang="en-US" dirty="0">
                <a:solidFill>
                  <a:srgbClr val="000000"/>
                </a:solidFill>
                <a:effectLst/>
              </a:rPr>
              <a:t>: Original value</a:t>
            </a:r>
            <a:endParaRPr lang="en-US" dirty="0"/>
          </a:p>
          <a:p>
            <a:pPr marL="0" indent="0">
              <a:buNone/>
            </a:pPr>
            <a:r>
              <a:rPr lang="en-US" b="1" dirty="0">
                <a:solidFill>
                  <a:srgbClr val="000000"/>
                </a:solidFill>
                <a:effectLst/>
              </a:rPr>
              <a:t>μ</a:t>
            </a:r>
            <a:r>
              <a:rPr lang="en-US" dirty="0">
                <a:solidFill>
                  <a:srgbClr val="000000"/>
                </a:solidFill>
                <a:effectLst/>
              </a:rPr>
              <a:t>: Mean of data</a:t>
            </a:r>
            <a:endParaRPr lang="en-US" dirty="0"/>
          </a:p>
          <a:p>
            <a:pPr marL="0" indent="0">
              <a:buNone/>
            </a:pPr>
            <a:r>
              <a:rPr lang="en-US" b="1" dirty="0">
                <a:solidFill>
                  <a:srgbClr val="000000"/>
                </a:solidFill>
                <a:effectLst/>
              </a:rPr>
              <a:t>σ</a:t>
            </a:r>
            <a:r>
              <a:rPr lang="en-US" dirty="0">
                <a:solidFill>
                  <a:srgbClr val="000000"/>
                </a:solidFill>
                <a:effectLst/>
              </a:rPr>
              <a:t>: Standard deviation of data</a:t>
            </a:r>
            <a:endParaRPr lang="en-US" dirty="0"/>
          </a:p>
          <a:p>
            <a:endParaRPr lang="en-IN" dirty="0"/>
          </a:p>
        </p:txBody>
      </p:sp>
    </p:spTree>
    <p:extLst>
      <p:ext uri="{BB962C8B-B14F-4D97-AF65-F5344CB8AC3E}">
        <p14:creationId xmlns:p14="http://schemas.microsoft.com/office/powerpoint/2010/main" val="2099406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5B9F-4955-67F2-4103-27084B761681}"/>
              </a:ext>
            </a:extLst>
          </p:cNvPr>
          <p:cNvSpPr>
            <a:spLocks noGrp="1"/>
          </p:cNvSpPr>
          <p:nvPr>
            <p:ph type="title"/>
          </p:nvPr>
        </p:nvSpPr>
        <p:spPr/>
        <p:txBody>
          <a:bodyPr/>
          <a:lstStyle/>
          <a:p>
            <a:r>
              <a:rPr lang="en-IN" dirty="0" err="1"/>
              <a:t>condt</a:t>
            </a:r>
            <a:endParaRPr lang="en-IN" dirty="0"/>
          </a:p>
        </p:txBody>
      </p:sp>
      <p:graphicFrame>
        <p:nvGraphicFramePr>
          <p:cNvPr id="8" name="Content Placeholder 7">
            <a:extLst>
              <a:ext uri="{FF2B5EF4-FFF2-40B4-BE49-F238E27FC236}">
                <a16:creationId xmlns:a16="http://schemas.microsoft.com/office/drawing/2014/main" id="{7D749721-02BC-6D48-8874-1B004EAD785F}"/>
              </a:ext>
            </a:extLst>
          </p:cNvPr>
          <p:cNvGraphicFramePr>
            <a:graphicFrameLocks noGrp="1"/>
          </p:cNvGraphicFramePr>
          <p:nvPr>
            <p:ph idx="1"/>
            <p:extLst>
              <p:ext uri="{D42A27DB-BD31-4B8C-83A1-F6EECF244321}">
                <p14:modId xmlns:p14="http://schemas.microsoft.com/office/powerpoint/2010/main" val="1167423226"/>
              </p:ext>
            </p:extLst>
          </p:nvPr>
        </p:nvGraphicFramePr>
        <p:xfrm>
          <a:off x="957470" y="1655659"/>
          <a:ext cx="8861107" cy="2787130"/>
        </p:xfrm>
        <a:graphic>
          <a:graphicData uri="http://schemas.openxmlformats.org/drawingml/2006/table">
            <a:tbl>
              <a:tblPr/>
              <a:tblGrid>
                <a:gridCol w="8861107">
                  <a:extLst>
                    <a:ext uri="{9D8B030D-6E8A-4147-A177-3AD203B41FA5}">
                      <a16:colId xmlns:a16="http://schemas.microsoft.com/office/drawing/2014/main" val="398271496"/>
                    </a:ext>
                  </a:extLst>
                </a:gridCol>
              </a:tblGrid>
              <a:tr h="557426">
                <a:tc>
                  <a:txBody>
                    <a:bodyPr/>
                    <a:lstStyle/>
                    <a:p>
                      <a:r>
                        <a:rPr lang="en-IN" b="1" dirty="0"/>
                        <a:t>marks</a:t>
                      </a:r>
                      <a:endParaRPr lang="en-IN" dirty="0"/>
                    </a:p>
                  </a:txBody>
                  <a:tcPr anchor="ctr">
                    <a:lnL>
                      <a:noFill/>
                    </a:lnL>
                    <a:lnR>
                      <a:noFill/>
                    </a:lnR>
                    <a:lnT>
                      <a:noFill/>
                    </a:lnT>
                    <a:lnB>
                      <a:noFill/>
                    </a:lnB>
                  </a:tcPr>
                </a:tc>
                <a:extLst>
                  <a:ext uri="{0D108BD9-81ED-4DB2-BD59-A6C34878D82A}">
                    <a16:rowId xmlns:a16="http://schemas.microsoft.com/office/drawing/2014/main" val="2879286855"/>
                  </a:ext>
                </a:extLst>
              </a:tr>
              <a:tr h="557426">
                <a:tc>
                  <a:txBody>
                    <a:bodyPr/>
                    <a:lstStyle/>
                    <a:p>
                      <a:r>
                        <a:rPr lang="en-IN"/>
                        <a:t>8</a:t>
                      </a:r>
                    </a:p>
                  </a:txBody>
                  <a:tcPr anchor="ctr">
                    <a:lnL>
                      <a:noFill/>
                    </a:lnL>
                    <a:lnR>
                      <a:noFill/>
                    </a:lnR>
                    <a:lnT>
                      <a:noFill/>
                    </a:lnT>
                    <a:lnB>
                      <a:noFill/>
                    </a:lnB>
                  </a:tcPr>
                </a:tc>
                <a:extLst>
                  <a:ext uri="{0D108BD9-81ED-4DB2-BD59-A6C34878D82A}">
                    <a16:rowId xmlns:a16="http://schemas.microsoft.com/office/drawing/2014/main" val="3680424169"/>
                  </a:ext>
                </a:extLst>
              </a:tr>
              <a:tr h="557426">
                <a:tc>
                  <a:txBody>
                    <a:bodyPr/>
                    <a:lstStyle/>
                    <a:p>
                      <a:r>
                        <a:rPr lang="en-IN"/>
                        <a:t>10</a:t>
                      </a:r>
                    </a:p>
                  </a:txBody>
                  <a:tcPr anchor="ctr">
                    <a:lnL>
                      <a:noFill/>
                    </a:lnL>
                    <a:lnR>
                      <a:noFill/>
                    </a:lnR>
                    <a:lnT>
                      <a:noFill/>
                    </a:lnT>
                    <a:lnB>
                      <a:noFill/>
                    </a:lnB>
                  </a:tcPr>
                </a:tc>
                <a:extLst>
                  <a:ext uri="{0D108BD9-81ED-4DB2-BD59-A6C34878D82A}">
                    <a16:rowId xmlns:a16="http://schemas.microsoft.com/office/drawing/2014/main" val="1968674784"/>
                  </a:ext>
                </a:extLst>
              </a:tr>
              <a:tr h="557426">
                <a:tc>
                  <a:txBody>
                    <a:bodyPr/>
                    <a:lstStyle/>
                    <a:p>
                      <a:r>
                        <a:rPr lang="en-IN"/>
                        <a:t>15</a:t>
                      </a:r>
                    </a:p>
                  </a:txBody>
                  <a:tcPr anchor="ctr">
                    <a:lnL>
                      <a:noFill/>
                    </a:lnL>
                    <a:lnR>
                      <a:noFill/>
                    </a:lnR>
                    <a:lnT>
                      <a:noFill/>
                    </a:lnT>
                    <a:lnB>
                      <a:noFill/>
                    </a:lnB>
                  </a:tcPr>
                </a:tc>
                <a:extLst>
                  <a:ext uri="{0D108BD9-81ED-4DB2-BD59-A6C34878D82A}">
                    <a16:rowId xmlns:a16="http://schemas.microsoft.com/office/drawing/2014/main" val="258897795"/>
                  </a:ext>
                </a:extLst>
              </a:tr>
              <a:tr h="557426">
                <a:tc>
                  <a:txBody>
                    <a:bodyPr/>
                    <a:lstStyle/>
                    <a:p>
                      <a:r>
                        <a:rPr lang="en-IN" dirty="0"/>
                        <a:t>20</a:t>
                      </a:r>
                      <a:r>
                        <a:rPr lang="en-IN" b="1" dirty="0"/>
                        <a:t>  </a:t>
                      </a:r>
                      <a:endParaRPr lang="en-IN" dirty="0"/>
                    </a:p>
                  </a:txBody>
                  <a:tcPr anchor="ctr">
                    <a:lnL>
                      <a:noFill/>
                    </a:lnL>
                    <a:lnR>
                      <a:noFill/>
                    </a:lnR>
                    <a:lnT>
                      <a:noFill/>
                    </a:lnT>
                    <a:lnB>
                      <a:noFill/>
                    </a:lnB>
                  </a:tcPr>
                </a:tc>
                <a:extLst>
                  <a:ext uri="{0D108BD9-81ED-4DB2-BD59-A6C34878D82A}">
                    <a16:rowId xmlns:a16="http://schemas.microsoft.com/office/drawing/2014/main" val="869266307"/>
                  </a:ext>
                </a:extLst>
              </a:tr>
            </a:tbl>
          </a:graphicData>
        </a:graphic>
      </p:graphicFrame>
      <p:sp>
        <p:nvSpPr>
          <p:cNvPr id="9" name="Rectangle 1">
            <a:extLst>
              <a:ext uri="{FF2B5EF4-FFF2-40B4-BE49-F238E27FC236}">
                <a16:creationId xmlns:a16="http://schemas.microsoft.com/office/drawing/2014/main" id="{1A999B4C-3BAD-1515-1D25-DD52A462EA16}"/>
              </a:ext>
            </a:extLst>
          </p:cNvPr>
          <p:cNvSpPr>
            <a:spLocks noChangeArrowheads="1"/>
          </p:cNvSpPr>
          <p:nvPr/>
        </p:nvSpPr>
        <p:spPr bwMode="auto">
          <a:xfrm>
            <a:off x="957470" y="1608054"/>
            <a:ext cx="102737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How to calculate Z-Score of the following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6723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D52A-FB5A-1583-5A92-41686D967C8C}"/>
              </a:ext>
            </a:extLst>
          </p:cNvPr>
          <p:cNvSpPr>
            <a:spLocks noGrp="1"/>
          </p:cNvSpPr>
          <p:nvPr>
            <p:ph type="title"/>
          </p:nvPr>
        </p:nvSpPr>
        <p:spPr>
          <a:xfrm>
            <a:off x="838200" y="365125"/>
            <a:ext cx="10515600" cy="917023"/>
          </a:xfrm>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9B00EEFF-3440-A60C-00DC-18C472F8134B}"/>
              </a:ext>
            </a:extLst>
          </p:cNvPr>
          <p:cNvPicPr>
            <a:picLocks noGrp="1" noChangeAspect="1"/>
          </p:cNvPicPr>
          <p:nvPr>
            <p:ph idx="1"/>
          </p:nvPr>
        </p:nvPicPr>
        <p:blipFill>
          <a:blip r:embed="rId2"/>
          <a:stretch>
            <a:fillRect/>
          </a:stretch>
        </p:blipFill>
        <p:spPr>
          <a:xfrm>
            <a:off x="1669774" y="2167731"/>
            <a:ext cx="7145613" cy="4143617"/>
          </a:xfrm>
        </p:spPr>
      </p:pic>
    </p:spTree>
    <p:extLst>
      <p:ext uri="{BB962C8B-B14F-4D97-AF65-F5344CB8AC3E}">
        <p14:creationId xmlns:p14="http://schemas.microsoft.com/office/powerpoint/2010/main" val="128601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55D3-2001-D963-310B-8F92D5065000}"/>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0C43F46-F2DE-BC80-1467-70A8A7F99A36}"/>
              </a:ext>
            </a:extLst>
          </p:cNvPr>
          <p:cNvSpPr>
            <a:spLocks noGrp="1"/>
          </p:cNvSpPr>
          <p:nvPr>
            <p:ph idx="1"/>
          </p:nvPr>
        </p:nvSpPr>
        <p:spPr>
          <a:xfrm>
            <a:off x="838200" y="1557268"/>
            <a:ext cx="10515600" cy="4351338"/>
          </a:xfrm>
        </p:spPr>
        <p:txBody>
          <a:bodyPr/>
          <a:lstStyle/>
          <a:p>
            <a:r>
              <a:rPr lang="en-US" b="1" dirty="0"/>
              <a:t>Mean =</a:t>
            </a:r>
            <a:r>
              <a:rPr lang="en-US" dirty="0"/>
              <a:t> 13.25</a:t>
            </a:r>
          </a:p>
          <a:p>
            <a:r>
              <a:rPr lang="en-US" b="1" dirty="0">
                <a:hlinkClick r:id="rId2">
                  <a:extLst>
                    <a:ext uri="{A12FA001-AC4F-418D-AE19-62706E023703}">
                      <ahyp:hlinkClr xmlns:ahyp="http://schemas.microsoft.com/office/drawing/2018/hyperlinkcolor" val="tx"/>
                    </a:ext>
                  </a:extLst>
                </a:hlinkClick>
              </a:rPr>
              <a:t>Standard deviation</a:t>
            </a:r>
            <a:r>
              <a:rPr lang="en-US" dirty="0"/>
              <a:t> = 4.6</a:t>
            </a:r>
          </a:p>
          <a:p>
            <a:endParaRPr lang="en-IN" dirty="0"/>
          </a:p>
        </p:txBody>
      </p:sp>
      <p:pic>
        <p:nvPicPr>
          <p:cNvPr id="5" name="Picture 4">
            <a:extLst>
              <a:ext uri="{FF2B5EF4-FFF2-40B4-BE49-F238E27FC236}">
                <a16:creationId xmlns:a16="http://schemas.microsoft.com/office/drawing/2014/main" id="{E54C8FFD-CC06-CDAD-100F-F073310E13A7}"/>
              </a:ext>
            </a:extLst>
          </p:cNvPr>
          <p:cNvPicPr>
            <a:picLocks noChangeAspect="1"/>
          </p:cNvPicPr>
          <p:nvPr/>
        </p:nvPicPr>
        <p:blipFill>
          <a:blip r:embed="rId3"/>
          <a:stretch>
            <a:fillRect/>
          </a:stretch>
        </p:blipFill>
        <p:spPr>
          <a:xfrm>
            <a:off x="1838739" y="2753138"/>
            <a:ext cx="6202018" cy="2981739"/>
          </a:xfrm>
          <a:prstGeom prst="rect">
            <a:avLst/>
          </a:prstGeom>
        </p:spPr>
      </p:pic>
    </p:spTree>
    <p:extLst>
      <p:ext uri="{BB962C8B-B14F-4D97-AF65-F5344CB8AC3E}">
        <p14:creationId xmlns:p14="http://schemas.microsoft.com/office/powerpoint/2010/main" val="1165311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B9AE-0D54-24F2-13C3-E14C3DC5F63C}"/>
              </a:ext>
            </a:extLst>
          </p:cNvPr>
          <p:cNvSpPr>
            <a:spLocks noGrp="1"/>
          </p:cNvSpPr>
          <p:nvPr>
            <p:ph type="title"/>
          </p:nvPr>
        </p:nvSpPr>
        <p:spPr/>
        <p:txBody>
          <a:bodyPr/>
          <a:lstStyle/>
          <a:p>
            <a:r>
              <a:rPr lang="en-IN" dirty="0" err="1"/>
              <a:t>condt</a:t>
            </a:r>
            <a:endParaRPr lang="en-IN" dirty="0"/>
          </a:p>
        </p:txBody>
      </p:sp>
      <p:graphicFrame>
        <p:nvGraphicFramePr>
          <p:cNvPr id="4" name="Content Placeholder 3">
            <a:extLst>
              <a:ext uri="{FF2B5EF4-FFF2-40B4-BE49-F238E27FC236}">
                <a16:creationId xmlns:a16="http://schemas.microsoft.com/office/drawing/2014/main" id="{B31D724B-1B48-6B9D-29D8-2361C31EB32F}"/>
              </a:ext>
            </a:extLst>
          </p:cNvPr>
          <p:cNvGraphicFramePr>
            <a:graphicFrameLocks noGrp="1"/>
          </p:cNvGraphicFramePr>
          <p:nvPr>
            <p:ph idx="1"/>
            <p:extLst>
              <p:ext uri="{D42A27DB-BD31-4B8C-83A1-F6EECF244321}">
                <p14:modId xmlns:p14="http://schemas.microsoft.com/office/powerpoint/2010/main" val="3439031105"/>
              </p:ext>
            </p:extLst>
          </p:nvPr>
        </p:nvGraphicFramePr>
        <p:xfrm>
          <a:off x="838200" y="2162555"/>
          <a:ext cx="10515600" cy="1828800"/>
        </p:xfrm>
        <a:graphic>
          <a:graphicData uri="http://schemas.openxmlformats.org/drawingml/2006/table">
            <a:tbl>
              <a:tblPr/>
              <a:tblGrid>
                <a:gridCol w="5257800">
                  <a:extLst>
                    <a:ext uri="{9D8B030D-6E8A-4147-A177-3AD203B41FA5}">
                      <a16:colId xmlns:a16="http://schemas.microsoft.com/office/drawing/2014/main" val="1120297183"/>
                    </a:ext>
                  </a:extLst>
                </a:gridCol>
                <a:gridCol w="5257800">
                  <a:extLst>
                    <a:ext uri="{9D8B030D-6E8A-4147-A177-3AD203B41FA5}">
                      <a16:colId xmlns:a16="http://schemas.microsoft.com/office/drawing/2014/main" val="2666928992"/>
                    </a:ext>
                  </a:extLst>
                </a:gridCol>
              </a:tblGrid>
              <a:tr h="0">
                <a:tc>
                  <a:txBody>
                    <a:bodyPr/>
                    <a:lstStyle/>
                    <a:p>
                      <a:r>
                        <a:rPr lang="en-IN" b="1"/>
                        <a:t>marks</a:t>
                      </a:r>
                      <a:endParaRPr lang="en-IN"/>
                    </a:p>
                  </a:txBody>
                  <a:tcPr anchor="ctr">
                    <a:lnL>
                      <a:noFill/>
                    </a:lnL>
                    <a:lnR>
                      <a:noFill/>
                    </a:lnR>
                    <a:lnT>
                      <a:noFill/>
                    </a:lnT>
                    <a:lnB>
                      <a:noFill/>
                    </a:lnB>
                  </a:tcPr>
                </a:tc>
                <a:tc>
                  <a:txBody>
                    <a:bodyPr/>
                    <a:lstStyle/>
                    <a:p>
                      <a:r>
                        <a:rPr lang="en-IN"/>
                        <a:t>marks after z-score normalization</a:t>
                      </a:r>
                    </a:p>
                  </a:txBody>
                  <a:tcPr anchor="ctr">
                    <a:lnL>
                      <a:noFill/>
                    </a:lnL>
                    <a:lnR>
                      <a:noFill/>
                    </a:lnR>
                    <a:lnT>
                      <a:noFill/>
                    </a:lnT>
                    <a:lnB>
                      <a:noFill/>
                    </a:lnB>
                  </a:tcPr>
                </a:tc>
                <a:extLst>
                  <a:ext uri="{0D108BD9-81ED-4DB2-BD59-A6C34878D82A}">
                    <a16:rowId xmlns:a16="http://schemas.microsoft.com/office/drawing/2014/main" val="918401134"/>
                  </a:ext>
                </a:extLst>
              </a:tr>
              <a:tr h="0">
                <a:tc>
                  <a:txBody>
                    <a:bodyPr/>
                    <a:lstStyle/>
                    <a:p>
                      <a:r>
                        <a:rPr lang="en-IN"/>
                        <a:t>8</a:t>
                      </a:r>
                    </a:p>
                  </a:txBody>
                  <a:tcPr anchor="ctr">
                    <a:lnL>
                      <a:noFill/>
                    </a:lnL>
                    <a:lnR>
                      <a:noFill/>
                    </a:lnR>
                    <a:lnT>
                      <a:noFill/>
                    </a:lnT>
                    <a:lnB>
                      <a:noFill/>
                    </a:lnB>
                  </a:tcPr>
                </a:tc>
                <a:tc>
                  <a:txBody>
                    <a:bodyPr/>
                    <a:lstStyle/>
                    <a:p>
                      <a:r>
                        <a:rPr lang="en-IN"/>
                        <a:t>-1.14</a:t>
                      </a:r>
                    </a:p>
                  </a:txBody>
                  <a:tcPr anchor="ctr">
                    <a:lnL>
                      <a:noFill/>
                    </a:lnL>
                    <a:lnR>
                      <a:noFill/>
                    </a:lnR>
                    <a:lnT>
                      <a:noFill/>
                    </a:lnT>
                    <a:lnB>
                      <a:noFill/>
                    </a:lnB>
                  </a:tcPr>
                </a:tc>
                <a:extLst>
                  <a:ext uri="{0D108BD9-81ED-4DB2-BD59-A6C34878D82A}">
                    <a16:rowId xmlns:a16="http://schemas.microsoft.com/office/drawing/2014/main" val="4284156184"/>
                  </a:ext>
                </a:extLst>
              </a:tr>
              <a:tr h="0">
                <a:tc>
                  <a:txBody>
                    <a:bodyPr/>
                    <a:lstStyle/>
                    <a:p>
                      <a:r>
                        <a:rPr lang="en-IN"/>
                        <a:t>10</a:t>
                      </a:r>
                    </a:p>
                  </a:txBody>
                  <a:tcPr anchor="ctr">
                    <a:lnL>
                      <a:noFill/>
                    </a:lnL>
                    <a:lnR>
                      <a:noFill/>
                    </a:lnR>
                    <a:lnT>
                      <a:noFill/>
                    </a:lnT>
                    <a:lnB>
                      <a:noFill/>
                    </a:lnB>
                  </a:tcPr>
                </a:tc>
                <a:tc>
                  <a:txBody>
                    <a:bodyPr/>
                    <a:lstStyle/>
                    <a:p>
                      <a:r>
                        <a:rPr lang="en-IN"/>
                        <a:t>-0.7</a:t>
                      </a:r>
                    </a:p>
                  </a:txBody>
                  <a:tcPr anchor="ctr">
                    <a:lnL>
                      <a:noFill/>
                    </a:lnL>
                    <a:lnR>
                      <a:noFill/>
                    </a:lnR>
                    <a:lnT>
                      <a:noFill/>
                    </a:lnT>
                    <a:lnB>
                      <a:noFill/>
                    </a:lnB>
                  </a:tcPr>
                </a:tc>
                <a:extLst>
                  <a:ext uri="{0D108BD9-81ED-4DB2-BD59-A6C34878D82A}">
                    <a16:rowId xmlns:a16="http://schemas.microsoft.com/office/drawing/2014/main" val="3989376456"/>
                  </a:ext>
                </a:extLst>
              </a:tr>
              <a:tr h="0">
                <a:tc>
                  <a:txBody>
                    <a:bodyPr/>
                    <a:lstStyle/>
                    <a:p>
                      <a:r>
                        <a:rPr lang="en-IN"/>
                        <a:t>15</a:t>
                      </a:r>
                    </a:p>
                  </a:txBody>
                  <a:tcPr anchor="ctr">
                    <a:lnL>
                      <a:noFill/>
                    </a:lnL>
                    <a:lnR>
                      <a:noFill/>
                    </a:lnR>
                    <a:lnT>
                      <a:noFill/>
                    </a:lnT>
                    <a:lnB>
                      <a:noFill/>
                    </a:lnB>
                  </a:tcPr>
                </a:tc>
                <a:tc>
                  <a:txBody>
                    <a:bodyPr/>
                    <a:lstStyle/>
                    <a:p>
                      <a:r>
                        <a:rPr lang="en-IN"/>
                        <a:t>0.3</a:t>
                      </a:r>
                    </a:p>
                  </a:txBody>
                  <a:tcPr anchor="ctr">
                    <a:lnL>
                      <a:noFill/>
                    </a:lnL>
                    <a:lnR>
                      <a:noFill/>
                    </a:lnR>
                    <a:lnT>
                      <a:noFill/>
                    </a:lnT>
                    <a:lnB>
                      <a:noFill/>
                    </a:lnB>
                  </a:tcPr>
                </a:tc>
                <a:extLst>
                  <a:ext uri="{0D108BD9-81ED-4DB2-BD59-A6C34878D82A}">
                    <a16:rowId xmlns:a16="http://schemas.microsoft.com/office/drawing/2014/main" val="1632222698"/>
                  </a:ext>
                </a:extLst>
              </a:tr>
              <a:tr h="0">
                <a:tc>
                  <a:txBody>
                    <a:bodyPr/>
                    <a:lstStyle/>
                    <a:p>
                      <a:r>
                        <a:rPr lang="en-IN"/>
                        <a:t>20</a:t>
                      </a:r>
                    </a:p>
                  </a:txBody>
                  <a:tcPr anchor="ctr">
                    <a:lnL>
                      <a:noFill/>
                    </a:lnL>
                    <a:lnR>
                      <a:noFill/>
                    </a:lnR>
                    <a:lnT>
                      <a:noFill/>
                    </a:lnT>
                    <a:lnB>
                      <a:noFill/>
                    </a:lnB>
                  </a:tcPr>
                </a:tc>
                <a:tc>
                  <a:txBody>
                    <a:bodyPr/>
                    <a:lstStyle/>
                    <a:p>
                      <a:r>
                        <a:rPr lang="en-IN" dirty="0"/>
                        <a:t>1.4</a:t>
                      </a:r>
                    </a:p>
                  </a:txBody>
                  <a:tcPr anchor="ctr">
                    <a:lnL>
                      <a:noFill/>
                    </a:lnL>
                    <a:lnR>
                      <a:noFill/>
                    </a:lnR>
                    <a:lnT>
                      <a:noFill/>
                    </a:lnT>
                    <a:lnB>
                      <a:noFill/>
                    </a:lnB>
                  </a:tcPr>
                </a:tc>
                <a:extLst>
                  <a:ext uri="{0D108BD9-81ED-4DB2-BD59-A6C34878D82A}">
                    <a16:rowId xmlns:a16="http://schemas.microsoft.com/office/drawing/2014/main" val="2511245459"/>
                  </a:ext>
                </a:extLst>
              </a:tr>
            </a:tbl>
          </a:graphicData>
        </a:graphic>
      </p:graphicFrame>
    </p:spTree>
    <p:extLst>
      <p:ext uri="{BB962C8B-B14F-4D97-AF65-F5344CB8AC3E}">
        <p14:creationId xmlns:p14="http://schemas.microsoft.com/office/powerpoint/2010/main" val="338448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A167-AFA2-2808-1147-E93E4382E09A}"/>
              </a:ext>
            </a:extLst>
          </p:cNvPr>
          <p:cNvSpPr>
            <a:spLocks noGrp="1"/>
          </p:cNvSpPr>
          <p:nvPr>
            <p:ph type="title"/>
          </p:nvPr>
        </p:nvSpPr>
        <p:spPr>
          <a:xfrm>
            <a:off x="838200" y="365125"/>
            <a:ext cx="10515600" cy="917023"/>
          </a:xfrm>
        </p:spPr>
        <p:txBody>
          <a:bodyPr/>
          <a:lstStyle/>
          <a:p>
            <a:r>
              <a:rPr lang="en-IN" dirty="0"/>
              <a:t>Features of DW</a:t>
            </a:r>
          </a:p>
        </p:txBody>
      </p:sp>
      <p:sp>
        <p:nvSpPr>
          <p:cNvPr id="3" name="Content Placeholder 2">
            <a:extLst>
              <a:ext uri="{FF2B5EF4-FFF2-40B4-BE49-F238E27FC236}">
                <a16:creationId xmlns:a16="http://schemas.microsoft.com/office/drawing/2014/main" id="{E04BD563-C89A-94E9-0FC0-E6C721D336A0}"/>
              </a:ext>
            </a:extLst>
          </p:cNvPr>
          <p:cNvSpPr>
            <a:spLocks noGrp="1"/>
          </p:cNvSpPr>
          <p:nvPr>
            <p:ph idx="1"/>
          </p:nvPr>
        </p:nvSpPr>
        <p:spPr>
          <a:xfrm>
            <a:off x="838200" y="1351722"/>
            <a:ext cx="10515600" cy="4825241"/>
          </a:xfrm>
        </p:spPr>
        <p:txBody>
          <a:bodyPr>
            <a:normAutofit lnSpcReduction="10000"/>
          </a:bodyPr>
          <a:lstStyle/>
          <a:p>
            <a:r>
              <a:rPr lang="en-IN" dirty="0"/>
              <a:t>Subjected oriented-</a:t>
            </a:r>
            <a:r>
              <a:rPr lang="en-US" b="0" i="0" dirty="0">
                <a:solidFill>
                  <a:srgbClr val="474747"/>
                </a:solidFill>
                <a:effectLst/>
                <a:latin typeface="Open Sans" panose="020B0606030504020204" pitchFamily="34" charset="0"/>
              </a:rPr>
              <a:t>It provides information catered to a </a:t>
            </a:r>
            <a:r>
              <a:rPr lang="en-US" b="0" i="0" dirty="0">
                <a:solidFill>
                  <a:srgbClr val="FF0000"/>
                </a:solidFill>
                <a:effectLst/>
                <a:latin typeface="Open Sans" panose="020B0606030504020204" pitchFamily="34" charset="0"/>
              </a:rPr>
              <a:t>specific subject</a:t>
            </a:r>
            <a:r>
              <a:rPr lang="en-US" b="0" i="0" dirty="0">
                <a:solidFill>
                  <a:srgbClr val="474747"/>
                </a:solidFill>
                <a:effectLst/>
                <a:latin typeface="Open Sans" panose="020B0606030504020204" pitchFamily="34" charset="0"/>
              </a:rPr>
              <a:t> instead of the </a:t>
            </a:r>
            <a:r>
              <a:rPr lang="en-US" b="0" i="0" dirty="0">
                <a:solidFill>
                  <a:srgbClr val="FF0000"/>
                </a:solidFill>
                <a:effectLst/>
                <a:latin typeface="Open Sans" panose="020B0606030504020204" pitchFamily="34" charset="0"/>
              </a:rPr>
              <a:t>whole organization’s ongoing operations</a:t>
            </a:r>
            <a:endParaRPr lang="en-IN" dirty="0">
              <a:solidFill>
                <a:srgbClr val="FF0000"/>
              </a:solidFill>
            </a:endParaRPr>
          </a:p>
          <a:p>
            <a:r>
              <a:rPr lang="en-IN" dirty="0"/>
              <a:t>Integrated-</a:t>
            </a:r>
            <a:r>
              <a:rPr lang="en-IN" dirty="0" err="1"/>
              <a:t>i</a:t>
            </a:r>
            <a:r>
              <a:rPr lang="en-US" b="0" i="0" dirty="0">
                <a:solidFill>
                  <a:srgbClr val="474747"/>
                </a:solidFill>
                <a:effectLst/>
                <a:latin typeface="Open Sans" panose="020B0606030504020204" pitchFamily="34" charset="0"/>
              </a:rPr>
              <a:t>t is developed by </a:t>
            </a:r>
            <a:r>
              <a:rPr lang="en-US" b="0" i="0" dirty="0">
                <a:solidFill>
                  <a:srgbClr val="FF0000"/>
                </a:solidFill>
                <a:effectLst/>
                <a:latin typeface="Open Sans" panose="020B0606030504020204" pitchFamily="34" charset="0"/>
              </a:rPr>
              <a:t>combining data from multiple sources</a:t>
            </a:r>
            <a:r>
              <a:rPr lang="en-US" b="0" i="0" dirty="0">
                <a:solidFill>
                  <a:srgbClr val="474747"/>
                </a:solidFill>
                <a:effectLst/>
                <a:latin typeface="Open Sans" panose="020B0606030504020204" pitchFamily="34" charset="0"/>
              </a:rPr>
              <a:t>, such as flat files and relational databases, which offers better data analysis.</a:t>
            </a:r>
            <a:endParaRPr lang="en-IN" dirty="0"/>
          </a:p>
          <a:p>
            <a:r>
              <a:rPr lang="en-IN" dirty="0"/>
              <a:t>Time variant -</a:t>
            </a:r>
            <a:r>
              <a:rPr lang="en-US" b="0" i="0" dirty="0">
                <a:solidFill>
                  <a:srgbClr val="474747"/>
                </a:solidFill>
                <a:effectLst/>
                <a:latin typeface="Open Sans" panose="020B0606030504020204" pitchFamily="34" charset="0"/>
              </a:rPr>
              <a:t>The data in a DWH gives information from a </a:t>
            </a:r>
            <a:r>
              <a:rPr lang="en-US" b="0" i="0" dirty="0">
                <a:solidFill>
                  <a:srgbClr val="FF0000"/>
                </a:solidFill>
                <a:effectLst/>
                <a:latin typeface="Open Sans" panose="020B0606030504020204" pitchFamily="34" charset="0"/>
              </a:rPr>
              <a:t>specific historical point of time</a:t>
            </a:r>
            <a:r>
              <a:rPr lang="en-US" b="0" i="0" dirty="0">
                <a:solidFill>
                  <a:srgbClr val="474747"/>
                </a:solidFill>
                <a:effectLst/>
                <a:latin typeface="Open Sans" panose="020B0606030504020204" pitchFamily="34" charset="0"/>
              </a:rPr>
              <a:t>. </a:t>
            </a:r>
            <a:r>
              <a:rPr lang="en-US" dirty="0">
                <a:solidFill>
                  <a:srgbClr val="474747"/>
                </a:solidFill>
                <a:latin typeface="Open Sans" panose="020B0606030504020204" pitchFamily="34" charset="0"/>
              </a:rPr>
              <a:t>T</a:t>
            </a:r>
            <a:r>
              <a:rPr lang="en-US" b="0" i="0" dirty="0">
                <a:solidFill>
                  <a:srgbClr val="474747"/>
                </a:solidFill>
                <a:effectLst/>
                <a:latin typeface="Open Sans" panose="020B0606030504020204" pitchFamily="34" charset="0"/>
              </a:rPr>
              <a:t>he data is categorized with a particular time frame.</a:t>
            </a:r>
            <a:endParaRPr lang="en-IN" dirty="0"/>
          </a:p>
          <a:p>
            <a:r>
              <a:rPr lang="en-IN" dirty="0"/>
              <a:t>Non –volatile -</a:t>
            </a:r>
            <a:r>
              <a:rPr lang="en-US" b="0" i="0" dirty="0">
                <a:solidFill>
                  <a:srgbClr val="474747"/>
                </a:solidFill>
                <a:effectLst/>
                <a:latin typeface="Open Sans" panose="020B0606030504020204" pitchFamily="34" charset="0"/>
              </a:rPr>
              <a:t>Non-volatile refers to </a:t>
            </a:r>
            <a:r>
              <a:rPr lang="en-US" b="0" i="0" dirty="0">
                <a:solidFill>
                  <a:srgbClr val="FF0000"/>
                </a:solidFill>
                <a:effectLst/>
                <a:latin typeface="Open Sans" panose="020B0606030504020204" pitchFamily="34" charset="0"/>
              </a:rPr>
              <a:t>historical data that is not omitted when newer data is added.</a:t>
            </a:r>
          </a:p>
          <a:p>
            <a:pPr marL="0" indent="0">
              <a:buNone/>
            </a:pPr>
            <a:r>
              <a:rPr lang="en-US" b="0" i="0" dirty="0">
                <a:solidFill>
                  <a:srgbClr val="222222"/>
                </a:solidFill>
                <a:effectLst/>
                <a:latin typeface="Source Sans Pro" panose="020B0503030403020204" pitchFamily="34" charset="0"/>
              </a:rPr>
              <a:t>    -previous data is not erased when new data is entered in it</a:t>
            </a:r>
            <a:endParaRPr lang="en-IN" dirty="0">
              <a:solidFill>
                <a:srgbClr val="FF0000"/>
              </a:solidFill>
            </a:endParaRPr>
          </a:p>
          <a:p>
            <a:pPr marL="0" indent="0">
              <a:buNone/>
            </a:pPr>
            <a:endParaRPr lang="en-IN" dirty="0"/>
          </a:p>
          <a:p>
            <a:endParaRPr lang="en-IN" dirty="0"/>
          </a:p>
        </p:txBody>
      </p:sp>
    </p:spTree>
    <p:extLst>
      <p:ext uri="{BB962C8B-B14F-4D97-AF65-F5344CB8AC3E}">
        <p14:creationId xmlns:p14="http://schemas.microsoft.com/office/powerpoint/2010/main" val="3391966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B9AE-0D54-24F2-13C3-E14C3DC5F63C}"/>
              </a:ext>
            </a:extLst>
          </p:cNvPr>
          <p:cNvSpPr>
            <a:spLocks noGrp="1"/>
          </p:cNvSpPr>
          <p:nvPr>
            <p:ph type="title"/>
          </p:nvPr>
        </p:nvSpPr>
        <p:spPr/>
        <p:txBody>
          <a:bodyPr/>
          <a:lstStyle/>
          <a:p>
            <a:r>
              <a:rPr lang="en-IN" dirty="0" err="1"/>
              <a:t>condt</a:t>
            </a:r>
            <a:endParaRPr lang="en-IN" dirty="0"/>
          </a:p>
        </p:txBody>
      </p:sp>
      <p:graphicFrame>
        <p:nvGraphicFramePr>
          <p:cNvPr id="4" name="Content Placeholder 3">
            <a:extLst>
              <a:ext uri="{FF2B5EF4-FFF2-40B4-BE49-F238E27FC236}">
                <a16:creationId xmlns:a16="http://schemas.microsoft.com/office/drawing/2014/main" id="{B31D724B-1B48-6B9D-29D8-2361C31EB32F}"/>
              </a:ext>
            </a:extLst>
          </p:cNvPr>
          <p:cNvGraphicFramePr>
            <a:graphicFrameLocks noGrp="1"/>
          </p:cNvGraphicFramePr>
          <p:nvPr>
            <p:ph idx="1"/>
          </p:nvPr>
        </p:nvGraphicFramePr>
        <p:xfrm>
          <a:off x="838200" y="2162555"/>
          <a:ext cx="10515600" cy="1828800"/>
        </p:xfrm>
        <a:graphic>
          <a:graphicData uri="http://schemas.openxmlformats.org/drawingml/2006/table">
            <a:tbl>
              <a:tblPr/>
              <a:tblGrid>
                <a:gridCol w="5257800">
                  <a:extLst>
                    <a:ext uri="{9D8B030D-6E8A-4147-A177-3AD203B41FA5}">
                      <a16:colId xmlns:a16="http://schemas.microsoft.com/office/drawing/2014/main" val="1120297183"/>
                    </a:ext>
                  </a:extLst>
                </a:gridCol>
                <a:gridCol w="5257800">
                  <a:extLst>
                    <a:ext uri="{9D8B030D-6E8A-4147-A177-3AD203B41FA5}">
                      <a16:colId xmlns:a16="http://schemas.microsoft.com/office/drawing/2014/main" val="2666928992"/>
                    </a:ext>
                  </a:extLst>
                </a:gridCol>
              </a:tblGrid>
              <a:tr h="0">
                <a:tc>
                  <a:txBody>
                    <a:bodyPr/>
                    <a:lstStyle/>
                    <a:p>
                      <a:r>
                        <a:rPr lang="en-IN" b="1"/>
                        <a:t>marks</a:t>
                      </a:r>
                      <a:endParaRPr lang="en-IN"/>
                    </a:p>
                  </a:txBody>
                  <a:tcPr anchor="ctr">
                    <a:lnL>
                      <a:noFill/>
                    </a:lnL>
                    <a:lnR>
                      <a:noFill/>
                    </a:lnR>
                    <a:lnT>
                      <a:noFill/>
                    </a:lnT>
                    <a:lnB>
                      <a:noFill/>
                    </a:lnB>
                  </a:tcPr>
                </a:tc>
                <a:tc>
                  <a:txBody>
                    <a:bodyPr/>
                    <a:lstStyle/>
                    <a:p>
                      <a:r>
                        <a:rPr lang="en-IN"/>
                        <a:t>marks after z-score normalization</a:t>
                      </a:r>
                    </a:p>
                  </a:txBody>
                  <a:tcPr anchor="ctr">
                    <a:lnL>
                      <a:noFill/>
                    </a:lnL>
                    <a:lnR>
                      <a:noFill/>
                    </a:lnR>
                    <a:lnT>
                      <a:noFill/>
                    </a:lnT>
                    <a:lnB>
                      <a:noFill/>
                    </a:lnB>
                  </a:tcPr>
                </a:tc>
                <a:extLst>
                  <a:ext uri="{0D108BD9-81ED-4DB2-BD59-A6C34878D82A}">
                    <a16:rowId xmlns:a16="http://schemas.microsoft.com/office/drawing/2014/main" val="918401134"/>
                  </a:ext>
                </a:extLst>
              </a:tr>
              <a:tr h="0">
                <a:tc>
                  <a:txBody>
                    <a:bodyPr/>
                    <a:lstStyle/>
                    <a:p>
                      <a:r>
                        <a:rPr lang="en-IN"/>
                        <a:t>8</a:t>
                      </a:r>
                    </a:p>
                  </a:txBody>
                  <a:tcPr anchor="ctr">
                    <a:lnL>
                      <a:noFill/>
                    </a:lnL>
                    <a:lnR>
                      <a:noFill/>
                    </a:lnR>
                    <a:lnT>
                      <a:noFill/>
                    </a:lnT>
                    <a:lnB>
                      <a:noFill/>
                    </a:lnB>
                  </a:tcPr>
                </a:tc>
                <a:tc>
                  <a:txBody>
                    <a:bodyPr/>
                    <a:lstStyle/>
                    <a:p>
                      <a:r>
                        <a:rPr lang="en-IN"/>
                        <a:t>-1.14</a:t>
                      </a:r>
                    </a:p>
                  </a:txBody>
                  <a:tcPr anchor="ctr">
                    <a:lnL>
                      <a:noFill/>
                    </a:lnL>
                    <a:lnR>
                      <a:noFill/>
                    </a:lnR>
                    <a:lnT>
                      <a:noFill/>
                    </a:lnT>
                    <a:lnB>
                      <a:noFill/>
                    </a:lnB>
                  </a:tcPr>
                </a:tc>
                <a:extLst>
                  <a:ext uri="{0D108BD9-81ED-4DB2-BD59-A6C34878D82A}">
                    <a16:rowId xmlns:a16="http://schemas.microsoft.com/office/drawing/2014/main" val="4284156184"/>
                  </a:ext>
                </a:extLst>
              </a:tr>
              <a:tr h="0">
                <a:tc>
                  <a:txBody>
                    <a:bodyPr/>
                    <a:lstStyle/>
                    <a:p>
                      <a:r>
                        <a:rPr lang="en-IN"/>
                        <a:t>10</a:t>
                      </a:r>
                    </a:p>
                  </a:txBody>
                  <a:tcPr anchor="ctr">
                    <a:lnL>
                      <a:noFill/>
                    </a:lnL>
                    <a:lnR>
                      <a:noFill/>
                    </a:lnR>
                    <a:lnT>
                      <a:noFill/>
                    </a:lnT>
                    <a:lnB>
                      <a:noFill/>
                    </a:lnB>
                  </a:tcPr>
                </a:tc>
                <a:tc>
                  <a:txBody>
                    <a:bodyPr/>
                    <a:lstStyle/>
                    <a:p>
                      <a:r>
                        <a:rPr lang="en-IN"/>
                        <a:t>-0.7</a:t>
                      </a:r>
                    </a:p>
                  </a:txBody>
                  <a:tcPr anchor="ctr">
                    <a:lnL>
                      <a:noFill/>
                    </a:lnL>
                    <a:lnR>
                      <a:noFill/>
                    </a:lnR>
                    <a:lnT>
                      <a:noFill/>
                    </a:lnT>
                    <a:lnB>
                      <a:noFill/>
                    </a:lnB>
                  </a:tcPr>
                </a:tc>
                <a:extLst>
                  <a:ext uri="{0D108BD9-81ED-4DB2-BD59-A6C34878D82A}">
                    <a16:rowId xmlns:a16="http://schemas.microsoft.com/office/drawing/2014/main" val="3989376456"/>
                  </a:ext>
                </a:extLst>
              </a:tr>
              <a:tr h="0">
                <a:tc>
                  <a:txBody>
                    <a:bodyPr/>
                    <a:lstStyle/>
                    <a:p>
                      <a:r>
                        <a:rPr lang="en-IN"/>
                        <a:t>15</a:t>
                      </a:r>
                    </a:p>
                  </a:txBody>
                  <a:tcPr anchor="ctr">
                    <a:lnL>
                      <a:noFill/>
                    </a:lnL>
                    <a:lnR>
                      <a:noFill/>
                    </a:lnR>
                    <a:lnT>
                      <a:noFill/>
                    </a:lnT>
                    <a:lnB>
                      <a:noFill/>
                    </a:lnB>
                  </a:tcPr>
                </a:tc>
                <a:tc>
                  <a:txBody>
                    <a:bodyPr/>
                    <a:lstStyle/>
                    <a:p>
                      <a:r>
                        <a:rPr lang="en-IN"/>
                        <a:t>0.3</a:t>
                      </a:r>
                    </a:p>
                  </a:txBody>
                  <a:tcPr anchor="ctr">
                    <a:lnL>
                      <a:noFill/>
                    </a:lnL>
                    <a:lnR>
                      <a:noFill/>
                    </a:lnR>
                    <a:lnT>
                      <a:noFill/>
                    </a:lnT>
                    <a:lnB>
                      <a:noFill/>
                    </a:lnB>
                  </a:tcPr>
                </a:tc>
                <a:extLst>
                  <a:ext uri="{0D108BD9-81ED-4DB2-BD59-A6C34878D82A}">
                    <a16:rowId xmlns:a16="http://schemas.microsoft.com/office/drawing/2014/main" val="1632222698"/>
                  </a:ext>
                </a:extLst>
              </a:tr>
              <a:tr h="0">
                <a:tc>
                  <a:txBody>
                    <a:bodyPr/>
                    <a:lstStyle/>
                    <a:p>
                      <a:r>
                        <a:rPr lang="en-IN"/>
                        <a:t>20</a:t>
                      </a:r>
                    </a:p>
                  </a:txBody>
                  <a:tcPr anchor="ctr">
                    <a:lnL>
                      <a:noFill/>
                    </a:lnL>
                    <a:lnR>
                      <a:noFill/>
                    </a:lnR>
                    <a:lnT>
                      <a:noFill/>
                    </a:lnT>
                    <a:lnB>
                      <a:noFill/>
                    </a:lnB>
                  </a:tcPr>
                </a:tc>
                <a:tc>
                  <a:txBody>
                    <a:bodyPr/>
                    <a:lstStyle/>
                    <a:p>
                      <a:r>
                        <a:rPr lang="en-IN" dirty="0"/>
                        <a:t>1.4</a:t>
                      </a:r>
                    </a:p>
                  </a:txBody>
                  <a:tcPr anchor="ctr">
                    <a:lnL>
                      <a:noFill/>
                    </a:lnL>
                    <a:lnR>
                      <a:noFill/>
                    </a:lnR>
                    <a:lnT>
                      <a:noFill/>
                    </a:lnT>
                    <a:lnB>
                      <a:noFill/>
                    </a:lnB>
                  </a:tcPr>
                </a:tc>
                <a:extLst>
                  <a:ext uri="{0D108BD9-81ED-4DB2-BD59-A6C34878D82A}">
                    <a16:rowId xmlns:a16="http://schemas.microsoft.com/office/drawing/2014/main" val="2511245459"/>
                  </a:ext>
                </a:extLst>
              </a:tr>
            </a:tbl>
          </a:graphicData>
        </a:graphic>
      </p:graphicFrame>
    </p:spTree>
    <p:extLst>
      <p:ext uri="{BB962C8B-B14F-4D97-AF65-F5344CB8AC3E}">
        <p14:creationId xmlns:p14="http://schemas.microsoft.com/office/powerpoint/2010/main" val="4190025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3DC7-7800-61FB-3297-D39FA07DBAC5}"/>
              </a:ext>
            </a:extLst>
          </p:cNvPr>
          <p:cNvSpPr>
            <a:spLocks noGrp="1"/>
          </p:cNvSpPr>
          <p:nvPr>
            <p:ph type="title"/>
          </p:nvPr>
        </p:nvSpPr>
        <p:spPr/>
        <p:txBody>
          <a:bodyPr/>
          <a:lstStyle/>
          <a:p>
            <a:r>
              <a:rPr lang="en-IN" dirty="0"/>
              <a:t>Problem 2</a:t>
            </a:r>
            <a:br>
              <a:rPr lang="en-IN" dirty="0"/>
            </a:br>
            <a:endParaRPr lang="en-IN" dirty="0"/>
          </a:p>
        </p:txBody>
      </p:sp>
      <p:sp>
        <p:nvSpPr>
          <p:cNvPr id="3" name="Content Placeholder 2">
            <a:extLst>
              <a:ext uri="{FF2B5EF4-FFF2-40B4-BE49-F238E27FC236}">
                <a16:creationId xmlns:a16="http://schemas.microsoft.com/office/drawing/2014/main" id="{14D3FF28-A3C2-F5B9-D02C-939355D4BD26}"/>
              </a:ext>
            </a:extLst>
          </p:cNvPr>
          <p:cNvSpPr>
            <a:spLocks noGrp="1"/>
          </p:cNvSpPr>
          <p:nvPr>
            <p:ph idx="1"/>
          </p:nvPr>
        </p:nvSpPr>
        <p:spPr/>
        <p:txBody>
          <a:bodyPr/>
          <a:lstStyle/>
          <a:p>
            <a:r>
              <a:rPr lang="en-US" b="0" i="0" dirty="0">
                <a:solidFill>
                  <a:srgbClr val="333333"/>
                </a:solidFill>
                <a:effectLst/>
                <a:latin typeface="Helvetica Neue"/>
              </a:rPr>
              <a:t>we have to normalize the following data set, </a:t>
            </a:r>
            <a:r>
              <a:rPr lang="en-US" b="1" i="0" dirty="0">
                <a:solidFill>
                  <a:srgbClr val="333333"/>
                </a:solidFill>
                <a:effectLst/>
                <a:latin typeface="Helvetica Neue"/>
              </a:rPr>
              <a:t>200</a:t>
            </a:r>
            <a:r>
              <a:rPr lang="en-US" b="0" i="0" dirty="0">
                <a:solidFill>
                  <a:srgbClr val="333333"/>
                </a:solidFill>
                <a:effectLst/>
                <a:latin typeface="Helvetica Neue"/>
              </a:rPr>
              <a:t>, </a:t>
            </a:r>
            <a:r>
              <a:rPr lang="en-US" b="1" i="0" dirty="0">
                <a:solidFill>
                  <a:srgbClr val="333333"/>
                </a:solidFill>
                <a:effectLst/>
                <a:latin typeface="Helvetica Neue"/>
              </a:rPr>
              <a:t>300</a:t>
            </a:r>
            <a:r>
              <a:rPr lang="en-US" b="0" i="0" dirty="0">
                <a:solidFill>
                  <a:srgbClr val="333333"/>
                </a:solidFill>
                <a:effectLst/>
                <a:latin typeface="Helvetica Neue"/>
              </a:rPr>
              <a:t>, </a:t>
            </a:r>
            <a:r>
              <a:rPr lang="en-US" b="1" i="0" dirty="0">
                <a:solidFill>
                  <a:srgbClr val="333333"/>
                </a:solidFill>
                <a:effectLst/>
                <a:latin typeface="Helvetica Neue"/>
              </a:rPr>
              <a:t>400</a:t>
            </a:r>
            <a:r>
              <a:rPr lang="en-US" b="0" i="0" dirty="0">
                <a:solidFill>
                  <a:srgbClr val="333333"/>
                </a:solidFill>
                <a:effectLst/>
                <a:latin typeface="Helvetica Neue"/>
              </a:rPr>
              <a:t>, </a:t>
            </a:r>
            <a:r>
              <a:rPr lang="en-US" b="1" i="0" dirty="0">
                <a:solidFill>
                  <a:srgbClr val="333333"/>
                </a:solidFill>
                <a:effectLst/>
                <a:latin typeface="Helvetica Neue"/>
              </a:rPr>
              <a:t>600</a:t>
            </a:r>
            <a:r>
              <a:rPr lang="en-US" b="0" i="0" dirty="0">
                <a:solidFill>
                  <a:srgbClr val="333333"/>
                </a:solidFill>
                <a:effectLst/>
                <a:latin typeface="Helvetica Neue"/>
              </a:rPr>
              <a:t>, </a:t>
            </a:r>
            <a:r>
              <a:rPr lang="en-US" b="1" i="0" dirty="0">
                <a:solidFill>
                  <a:srgbClr val="333333"/>
                </a:solidFill>
                <a:effectLst/>
                <a:latin typeface="Helvetica Neue"/>
              </a:rPr>
              <a:t>1000</a:t>
            </a:r>
            <a:r>
              <a:rPr lang="en-US" b="0" i="0" dirty="0">
                <a:solidFill>
                  <a:srgbClr val="333333"/>
                </a:solidFill>
                <a:effectLst/>
                <a:latin typeface="Helvetica Neue"/>
              </a:rPr>
              <a:t>  then using Z-Score normalization</a:t>
            </a:r>
          </a:p>
          <a:p>
            <a:endParaRPr lang="en-IN" dirty="0"/>
          </a:p>
        </p:txBody>
      </p:sp>
    </p:spTree>
    <p:extLst>
      <p:ext uri="{BB962C8B-B14F-4D97-AF65-F5344CB8AC3E}">
        <p14:creationId xmlns:p14="http://schemas.microsoft.com/office/powerpoint/2010/main" val="690607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D34-E129-51CA-D2D8-7A4C9BFC1177}"/>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77662AEB-3CB4-DD98-33B4-1BCB587371D5}"/>
              </a:ext>
            </a:extLst>
          </p:cNvPr>
          <p:cNvPicPr>
            <a:picLocks noGrp="1" noChangeAspect="1"/>
          </p:cNvPicPr>
          <p:nvPr>
            <p:ph idx="1"/>
          </p:nvPr>
        </p:nvPicPr>
        <p:blipFill>
          <a:blip r:embed="rId2"/>
          <a:stretch>
            <a:fillRect/>
          </a:stretch>
        </p:blipFill>
        <p:spPr>
          <a:xfrm>
            <a:off x="1321491" y="2168973"/>
            <a:ext cx="9572262" cy="1766923"/>
          </a:xfrm>
        </p:spPr>
      </p:pic>
    </p:spTree>
    <p:extLst>
      <p:ext uri="{BB962C8B-B14F-4D97-AF65-F5344CB8AC3E}">
        <p14:creationId xmlns:p14="http://schemas.microsoft.com/office/powerpoint/2010/main" val="2057347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88BE-EA1C-FAA2-1F45-548C423CEBD6}"/>
              </a:ext>
            </a:extLst>
          </p:cNvPr>
          <p:cNvSpPr>
            <a:spLocks noGrp="1"/>
          </p:cNvSpPr>
          <p:nvPr>
            <p:ph type="title"/>
          </p:nvPr>
        </p:nvSpPr>
        <p:spPr/>
        <p:txBody>
          <a:bodyPr/>
          <a:lstStyle/>
          <a:p>
            <a:r>
              <a:rPr lang="en-IN" dirty="0"/>
              <a:t>Decimal Scaling </a:t>
            </a:r>
          </a:p>
        </p:txBody>
      </p:sp>
      <p:sp>
        <p:nvSpPr>
          <p:cNvPr id="3" name="Content Placeholder 2">
            <a:extLst>
              <a:ext uri="{FF2B5EF4-FFF2-40B4-BE49-F238E27FC236}">
                <a16:creationId xmlns:a16="http://schemas.microsoft.com/office/drawing/2014/main" id="{C98F98BE-BF24-43C2-E4CC-10C6099A14BC}"/>
              </a:ext>
            </a:extLst>
          </p:cNvPr>
          <p:cNvSpPr>
            <a:spLocks noGrp="1"/>
          </p:cNvSpPr>
          <p:nvPr>
            <p:ph idx="1"/>
          </p:nvPr>
        </p:nvSpPr>
        <p:spPr/>
        <p:txBody>
          <a:bodyPr/>
          <a:lstStyle/>
          <a:p>
            <a:r>
              <a:rPr lang="en-US" dirty="0"/>
              <a:t>A value v of attribute A is can be normalized by the following formula</a:t>
            </a:r>
          </a:p>
          <a:p>
            <a:r>
              <a:rPr lang="en-US" dirty="0"/>
              <a:t>Normalized value of attribute  = </a:t>
            </a:r>
            <a:r>
              <a:rPr lang="en-US" b="1" dirty="0"/>
              <a:t>( v</a:t>
            </a:r>
            <a:r>
              <a:rPr lang="en-US" b="1" baseline="30000" dirty="0"/>
              <a:t>i</a:t>
            </a:r>
            <a:r>
              <a:rPr lang="en-US" b="1" dirty="0"/>
              <a:t> / 10</a:t>
            </a:r>
            <a:r>
              <a:rPr lang="en-US" b="1" baseline="30000" dirty="0"/>
              <a:t>j</a:t>
            </a:r>
            <a:r>
              <a:rPr lang="en-US" b="1" dirty="0"/>
              <a:t> )</a:t>
            </a:r>
            <a:endParaRPr lang="en-US" dirty="0"/>
          </a:p>
          <a:p>
            <a:endParaRPr lang="en-IN" dirty="0"/>
          </a:p>
        </p:txBody>
      </p:sp>
      <p:graphicFrame>
        <p:nvGraphicFramePr>
          <p:cNvPr id="4" name="Table 3">
            <a:extLst>
              <a:ext uri="{FF2B5EF4-FFF2-40B4-BE49-F238E27FC236}">
                <a16:creationId xmlns:a16="http://schemas.microsoft.com/office/drawing/2014/main" id="{BFB2F3C4-D650-4DBA-21EB-3A12B153BD16}"/>
              </a:ext>
            </a:extLst>
          </p:cNvPr>
          <p:cNvGraphicFramePr>
            <a:graphicFrameLocks noGrp="1"/>
          </p:cNvGraphicFramePr>
          <p:nvPr>
            <p:extLst>
              <p:ext uri="{D42A27DB-BD31-4B8C-83A1-F6EECF244321}">
                <p14:modId xmlns:p14="http://schemas.microsoft.com/office/powerpoint/2010/main" val="2073529603"/>
              </p:ext>
            </p:extLst>
          </p:nvPr>
        </p:nvGraphicFramePr>
        <p:xfrm>
          <a:off x="838200" y="3315494"/>
          <a:ext cx="8955405" cy="1371600"/>
        </p:xfrm>
        <a:graphic>
          <a:graphicData uri="http://schemas.openxmlformats.org/drawingml/2006/table">
            <a:tbl>
              <a:tblPr/>
              <a:tblGrid>
                <a:gridCol w="2985135">
                  <a:extLst>
                    <a:ext uri="{9D8B030D-6E8A-4147-A177-3AD203B41FA5}">
                      <a16:colId xmlns:a16="http://schemas.microsoft.com/office/drawing/2014/main" val="2120205301"/>
                    </a:ext>
                  </a:extLst>
                </a:gridCol>
                <a:gridCol w="2985135">
                  <a:extLst>
                    <a:ext uri="{9D8B030D-6E8A-4147-A177-3AD203B41FA5}">
                      <a16:colId xmlns:a16="http://schemas.microsoft.com/office/drawing/2014/main" val="964459484"/>
                    </a:ext>
                  </a:extLst>
                </a:gridCol>
                <a:gridCol w="2985135">
                  <a:extLst>
                    <a:ext uri="{9D8B030D-6E8A-4147-A177-3AD203B41FA5}">
                      <a16:colId xmlns:a16="http://schemas.microsoft.com/office/drawing/2014/main" val="3502538294"/>
                    </a:ext>
                  </a:extLst>
                </a:gridCol>
              </a:tblGrid>
              <a:tr h="0">
                <a:tc>
                  <a:txBody>
                    <a:bodyPr/>
                    <a:lstStyle/>
                    <a:p>
                      <a:r>
                        <a:rPr lang="en-IN" b="1"/>
                        <a:t>CGPA</a:t>
                      </a:r>
                      <a:endParaRPr lang="en-IN"/>
                    </a:p>
                  </a:txBody>
                  <a:tcPr anchor="ctr">
                    <a:lnL>
                      <a:noFill/>
                    </a:lnL>
                    <a:lnR>
                      <a:noFill/>
                    </a:lnR>
                    <a:lnT>
                      <a:noFill/>
                    </a:lnT>
                    <a:lnB>
                      <a:noFill/>
                    </a:lnB>
                  </a:tcPr>
                </a:tc>
                <a:tc>
                  <a:txBody>
                    <a:bodyPr/>
                    <a:lstStyle/>
                    <a:p>
                      <a:r>
                        <a:rPr lang="en-IN" b="1"/>
                        <a:t>Formula</a:t>
                      </a:r>
                      <a:endParaRPr lang="en-IN"/>
                    </a:p>
                  </a:txBody>
                  <a:tcPr anchor="ctr">
                    <a:lnL>
                      <a:noFill/>
                    </a:lnL>
                    <a:lnR>
                      <a:noFill/>
                    </a:lnR>
                    <a:lnT>
                      <a:noFill/>
                    </a:lnT>
                    <a:lnB>
                      <a:noFill/>
                    </a:lnB>
                  </a:tcPr>
                </a:tc>
                <a:tc>
                  <a:txBody>
                    <a:bodyPr/>
                    <a:lstStyle/>
                    <a:p>
                      <a:r>
                        <a:rPr lang="en-US" b="1"/>
                        <a:t>CGPA Normalized after Decimal scaling</a:t>
                      </a:r>
                      <a:endParaRPr lang="en-US"/>
                    </a:p>
                  </a:txBody>
                  <a:tcPr anchor="ctr">
                    <a:lnL>
                      <a:noFill/>
                    </a:lnL>
                    <a:lnR>
                      <a:noFill/>
                    </a:lnR>
                    <a:lnT>
                      <a:noFill/>
                    </a:lnT>
                    <a:lnB>
                      <a:noFill/>
                    </a:lnB>
                  </a:tcPr>
                </a:tc>
                <a:extLst>
                  <a:ext uri="{0D108BD9-81ED-4DB2-BD59-A6C34878D82A}">
                    <a16:rowId xmlns:a16="http://schemas.microsoft.com/office/drawing/2014/main" val="19239069"/>
                  </a:ext>
                </a:extLst>
              </a:tr>
              <a:tr h="0">
                <a:tc>
                  <a:txBody>
                    <a:bodyPr/>
                    <a:lstStyle/>
                    <a:p>
                      <a:r>
                        <a:rPr lang="en-IN"/>
                        <a:t>2</a:t>
                      </a:r>
                    </a:p>
                  </a:txBody>
                  <a:tcPr anchor="ctr">
                    <a:lnL>
                      <a:noFill/>
                    </a:lnL>
                    <a:lnR>
                      <a:noFill/>
                    </a:lnR>
                    <a:lnT>
                      <a:noFill/>
                    </a:lnT>
                    <a:lnB>
                      <a:noFill/>
                    </a:lnB>
                  </a:tcPr>
                </a:tc>
                <a:tc>
                  <a:txBody>
                    <a:bodyPr/>
                    <a:lstStyle/>
                    <a:p>
                      <a:r>
                        <a:rPr lang="en-IN"/>
                        <a:t>2/10</a:t>
                      </a:r>
                    </a:p>
                  </a:txBody>
                  <a:tcPr anchor="ctr">
                    <a:lnL>
                      <a:noFill/>
                    </a:lnL>
                    <a:lnR>
                      <a:noFill/>
                    </a:lnR>
                    <a:lnT>
                      <a:noFill/>
                    </a:lnT>
                    <a:lnB>
                      <a:noFill/>
                    </a:lnB>
                  </a:tcPr>
                </a:tc>
                <a:tc>
                  <a:txBody>
                    <a:bodyPr/>
                    <a:lstStyle/>
                    <a:p>
                      <a:r>
                        <a:rPr lang="en-IN"/>
                        <a:t>0.2</a:t>
                      </a:r>
                    </a:p>
                  </a:txBody>
                  <a:tcPr anchor="ctr">
                    <a:lnL>
                      <a:noFill/>
                    </a:lnL>
                    <a:lnR>
                      <a:noFill/>
                    </a:lnR>
                    <a:lnT>
                      <a:noFill/>
                    </a:lnT>
                    <a:lnB>
                      <a:noFill/>
                    </a:lnB>
                  </a:tcPr>
                </a:tc>
                <a:extLst>
                  <a:ext uri="{0D108BD9-81ED-4DB2-BD59-A6C34878D82A}">
                    <a16:rowId xmlns:a16="http://schemas.microsoft.com/office/drawing/2014/main" val="3871938802"/>
                  </a:ext>
                </a:extLst>
              </a:tr>
              <a:tr h="0">
                <a:tc>
                  <a:txBody>
                    <a:bodyPr/>
                    <a:lstStyle/>
                    <a:p>
                      <a:r>
                        <a:rPr lang="en-IN"/>
                        <a:t>3</a:t>
                      </a:r>
                    </a:p>
                  </a:txBody>
                  <a:tcPr anchor="ctr">
                    <a:lnL>
                      <a:noFill/>
                    </a:lnL>
                    <a:lnR>
                      <a:noFill/>
                    </a:lnR>
                    <a:lnT>
                      <a:noFill/>
                    </a:lnT>
                    <a:lnB>
                      <a:noFill/>
                    </a:lnB>
                  </a:tcPr>
                </a:tc>
                <a:tc>
                  <a:txBody>
                    <a:bodyPr/>
                    <a:lstStyle/>
                    <a:p>
                      <a:r>
                        <a:rPr lang="en-IN"/>
                        <a:t>3/10</a:t>
                      </a:r>
                    </a:p>
                  </a:txBody>
                  <a:tcPr anchor="ctr">
                    <a:lnL>
                      <a:noFill/>
                    </a:lnL>
                    <a:lnR>
                      <a:noFill/>
                    </a:lnR>
                    <a:lnT>
                      <a:noFill/>
                    </a:lnT>
                    <a:lnB>
                      <a:noFill/>
                    </a:lnB>
                  </a:tcPr>
                </a:tc>
                <a:tc>
                  <a:txBody>
                    <a:bodyPr/>
                    <a:lstStyle/>
                    <a:p>
                      <a:r>
                        <a:rPr lang="en-IN" dirty="0"/>
                        <a:t>0.3</a:t>
                      </a:r>
                    </a:p>
                  </a:txBody>
                  <a:tcPr anchor="ctr">
                    <a:lnL>
                      <a:noFill/>
                    </a:lnL>
                    <a:lnR>
                      <a:noFill/>
                    </a:lnR>
                    <a:lnT>
                      <a:noFill/>
                    </a:lnT>
                    <a:lnB>
                      <a:noFill/>
                    </a:lnB>
                  </a:tcPr>
                </a:tc>
                <a:extLst>
                  <a:ext uri="{0D108BD9-81ED-4DB2-BD59-A6C34878D82A}">
                    <a16:rowId xmlns:a16="http://schemas.microsoft.com/office/drawing/2014/main" val="467992591"/>
                  </a:ext>
                </a:extLst>
              </a:tr>
            </a:tbl>
          </a:graphicData>
        </a:graphic>
      </p:graphicFrame>
      <p:sp>
        <p:nvSpPr>
          <p:cNvPr id="5" name="Rectangle 1">
            <a:extLst>
              <a:ext uri="{FF2B5EF4-FFF2-40B4-BE49-F238E27FC236}">
                <a16:creationId xmlns:a16="http://schemas.microsoft.com/office/drawing/2014/main" id="{86FD1D72-B332-8789-E97F-04B9A120B884}"/>
              </a:ext>
            </a:extLst>
          </p:cNvPr>
          <p:cNvSpPr>
            <a:spLocks noChangeArrowheads="1"/>
          </p:cNvSpPr>
          <p:nvPr/>
        </p:nvSpPr>
        <p:spPr bwMode="auto">
          <a:xfrm>
            <a:off x="838200" y="3267889"/>
            <a:ext cx="103830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Example of Decimal scaling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3309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EC01-A597-87D2-C027-5E38AB897B77}"/>
              </a:ext>
            </a:extLst>
          </p:cNvPr>
          <p:cNvSpPr>
            <a:spLocks noGrp="1"/>
          </p:cNvSpPr>
          <p:nvPr>
            <p:ph type="title"/>
          </p:nvPr>
        </p:nvSpPr>
        <p:spPr>
          <a:xfrm>
            <a:off x="838200" y="365126"/>
            <a:ext cx="10515600" cy="926962"/>
          </a:xfrm>
        </p:spPr>
        <p:txBody>
          <a:bodyPr/>
          <a:lstStyle/>
          <a:p>
            <a:r>
              <a:rPr lang="en-IN" dirty="0"/>
              <a:t>Data Reduction </a:t>
            </a:r>
          </a:p>
        </p:txBody>
      </p:sp>
      <p:sp>
        <p:nvSpPr>
          <p:cNvPr id="3" name="Content Placeholder 2">
            <a:extLst>
              <a:ext uri="{FF2B5EF4-FFF2-40B4-BE49-F238E27FC236}">
                <a16:creationId xmlns:a16="http://schemas.microsoft.com/office/drawing/2014/main" id="{54E946D4-A0FB-43EE-1FB9-EF21F4534478}"/>
              </a:ext>
            </a:extLst>
          </p:cNvPr>
          <p:cNvSpPr>
            <a:spLocks noGrp="1"/>
          </p:cNvSpPr>
          <p:nvPr>
            <p:ph idx="1"/>
          </p:nvPr>
        </p:nvSpPr>
        <p:spPr>
          <a:xfrm>
            <a:off x="838200" y="1292088"/>
            <a:ext cx="10515600" cy="4884875"/>
          </a:xfrm>
        </p:spPr>
        <p:txBody>
          <a:bodyPr>
            <a:normAutofit/>
          </a:bodyPr>
          <a:lstStyle/>
          <a:p>
            <a:r>
              <a:rPr lang="en-IN" dirty="0"/>
              <a:t>Reduced representation of dataset from the available dataset.</a:t>
            </a:r>
          </a:p>
          <a:p>
            <a:r>
              <a:rPr lang="en-US" altLang="en-US" sz="2800" dirty="0"/>
              <a:t>Why data reduction? </a:t>
            </a:r>
            <a:r>
              <a:rPr lang="en-US" altLang="en-US" sz="2800" dirty="0">
                <a:cs typeface="Tahoma" panose="020B0604030504040204" pitchFamily="34" charset="0"/>
              </a:rPr>
              <a:t>— </a:t>
            </a:r>
            <a:r>
              <a:rPr lang="en-US" altLang="en-US" sz="2800" dirty="0"/>
              <a:t>A database/data warehouse may store terabytes of data.  Complex data analysis may take a very long time to run on the complete data set</a:t>
            </a:r>
          </a:p>
          <a:p>
            <a:r>
              <a:rPr lang="en-IN" dirty="0"/>
              <a:t>Easy visualization </a:t>
            </a:r>
          </a:p>
          <a:p>
            <a:r>
              <a:rPr lang="en-IN" dirty="0"/>
              <a:t>Improve computation time and  space </a:t>
            </a:r>
          </a:p>
          <a:p>
            <a:r>
              <a:rPr lang="en-IN" dirty="0"/>
              <a:t>Remove irrelevant /noisy data </a:t>
            </a:r>
          </a:p>
          <a:p>
            <a:r>
              <a:rPr lang="en-IN" dirty="0"/>
              <a:t>-Integrity of the original data should be maintain even after reduction in data volume</a:t>
            </a:r>
          </a:p>
          <a:p>
            <a:r>
              <a:rPr lang="en-IN" dirty="0"/>
              <a:t>-It should produce same analytics result as on original data.</a:t>
            </a:r>
          </a:p>
        </p:txBody>
      </p:sp>
    </p:spTree>
    <p:extLst>
      <p:ext uri="{BB962C8B-B14F-4D97-AF65-F5344CB8AC3E}">
        <p14:creationId xmlns:p14="http://schemas.microsoft.com/office/powerpoint/2010/main" val="3956810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0318-7C17-8F23-9976-7A74BDE712CB}"/>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F0C27799-7A20-0D2A-AE7A-ABE62022C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677" y="1825625"/>
            <a:ext cx="6440557" cy="4351338"/>
          </a:xfrm>
        </p:spPr>
      </p:pic>
    </p:spTree>
    <p:extLst>
      <p:ext uri="{BB962C8B-B14F-4D97-AF65-F5344CB8AC3E}">
        <p14:creationId xmlns:p14="http://schemas.microsoft.com/office/powerpoint/2010/main" val="1360851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B83B-AFCF-7329-2250-1AD0AC9B3521}"/>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8E617AB-C15D-1730-4FDC-8BF084A6A3D1}"/>
              </a:ext>
            </a:extLst>
          </p:cNvPr>
          <p:cNvSpPr>
            <a:spLocks noGrp="1"/>
          </p:cNvSpPr>
          <p:nvPr>
            <p:ph idx="1"/>
          </p:nvPr>
        </p:nvSpPr>
        <p:spPr>
          <a:xfrm>
            <a:off x="838200" y="1835564"/>
            <a:ext cx="10515600" cy="4351338"/>
          </a:xfrm>
        </p:spPr>
        <p:txBody>
          <a:bodyPr>
            <a:normAutofit/>
          </a:bodyPr>
          <a:lstStyle/>
          <a:p>
            <a:r>
              <a:rPr lang="en-IN" dirty="0">
                <a:solidFill>
                  <a:srgbClr val="FF0000"/>
                </a:solidFill>
              </a:rPr>
              <a:t>Dimensionality  reduction: </a:t>
            </a:r>
            <a:r>
              <a:rPr lang="en-IN" dirty="0"/>
              <a:t>Remove redundant attributes </a:t>
            </a:r>
          </a:p>
          <a:p>
            <a:pPr marL="0" indent="0">
              <a:buNone/>
            </a:pPr>
            <a:r>
              <a:rPr lang="en-IN" dirty="0"/>
              <a:t>-weakly important data is removed. </a:t>
            </a:r>
          </a:p>
          <a:p>
            <a:pPr marL="0" indent="0">
              <a:buNone/>
            </a:pPr>
            <a:r>
              <a:rPr lang="en-IN" dirty="0"/>
              <a:t>-remove outdated or redundancy data.</a:t>
            </a:r>
          </a:p>
          <a:p>
            <a:r>
              <a:rPr lang="en-IN" dirty="0"/>
              <a:t>Two type:</a:t>
            </a:r>
          </a:p>
          <a:p>
            <a:r>
              <a:rPr lang="en-IN" dirty="0">
                <a:solidFill>
                  <a:srgbClr val="FF0000"/>
                </a:solidFill>
              </a:rPr>
              <a:t>Attribute selection/ feature selection(Subset selection)</a:t>
            </a:r>
          </a:p>
          <a:p>
            <a:r>
              <a:rPr lang="en-IN" dirty="0"/>
              <a:t>{x1,x2} choose one out of two</a:t>
            </a:r>
          </a:p>
          <a:p>
            <a:r>
              <a:rPr lang="en-IN" dirty="0"/>
              <a:t>{x1,x2,x3} choose two out of three</a:t>
            </a:r>
          </a:p>
          <a:p>
            <a:pPr marL="0" indent="0">
              <a:buNone/>
            </a:pPr>
            <a:r>
              <a:rPr lang="en-IN" dirty="0"/>
              <a:t> {x1,x2},{x2,x3},{x3,x1}… </a:t>
            </a:r>
          </a:p>
          <a:p>
            <a:endParaRPr lang="en-IN" dirty="0"/>
          </a:p>
          <a:p>
            <a:endParaRPr lang="en-IN" dirty="0">
              <a:solidFill>
                <a:srgbClr val="FF0000"/>
              </a:solidFill>
            </a:endParaRPr>
          </a:p>
        </p:txBody>
      </p:sp>
    </p:spTree>
    <p:extLst>
      <p:ext uri="{BB962C8B-B14F-4D97-AF65-F5344CB8AC3E}">
        <p14:creationId xmlns:p14="http://schemas.microsoft.com/office/powerpoint/2010/main" val="1505168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85B7-00E6-FE74-9572-0AB6679B156F}"/>
              </a:ext>
            </a:extLst>
          </p:cNvPr>
          <p:cNvSpPr>
            <a:spLocks noGrp="1"/>
          </p:cNvSpPr>
          <p:nvPr>
            <p:ph type="title"/>
          </p:nvPr>
        </p:nvSpPr>
        <p:spPr>
          <a:xfrm>
            <a:off x="838200" y="365125"/>
            <a:ext cx="10515600" cy="956779"/>
          </a:xfrm>
        </p:spPr>
        <p:txBody>
          <a:bodyPr>
            <a:normAutofit fontScale="90000"/>
          </a:bodyPr>
          <a:lstStyle/>
          <a:p>
            <a:r>
              <a:rPr lang="en-IN" dirty="0" err="1"/>
              <a:t>Condt</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17BB-092C-2799-7A49-252435E9A4AD}"/>
                  </a:ext>
                </a:extLst>
              </p:cNvPr>
              <p:cNvSpPr>
                <a:spLocks noGrp="1"/>
              </p:cNvSpPr>
              <p:nvPr>
                <p:ph idx="1"/>
              </p:nvPr>
            </p:nvSpPr>
            <p:spPr/>
            <p:txBody>
              <a:bodyPr/>
              <a:lstStyle/>
              <a:p>
                <a:r>
                  <a:rPr lang="en-IN" dirty="0"/>
                  <a:t>Every subset of original set of attributes can be considered .</a:t>
                </a:r>
              </a:p>
              <a:p>
                <a:r>
                  <a:rPr lang="en-IN" dirty="0"/>
                  <a:t>Find subset that has the best evaluation </a:t>
                </a:r>
              </a:p>
              <a:p>
                <a:r>
                  <a:rPr lang="en-IN" dirty="0"/>
                  <a:t>{x1,x2……</a:t>
                </a:r>
                <a:r>
                  <a:rPr lang="en-IN" dirty="0" err="1"/>
                  <a:t>xD</a:t>
                </a:r>
                <a:r>
                  <a:rPr lang="en-IN" dirty="0"/>
                  <a:t>) </a:t>
                </a:r>
              </a:p>
              <a:p>
                <a:pPr>
                  <a:lnSpc>
                    <a:spcPct val="107000"/>
                  </a:lnSpc>
                  <a:spcAft>
                    <a:spcPts val="800"/>
                  </a:spcAft>
                </a:pPr>
                <a14:m>
                  <m:oMath xmlns:m="http://schemas.openxmlformats.org/officeDocument/2006/math">
                    <m:sSup>
                      <m:sSup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𝐷</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t>Optimization Problem ( finding best)</a:t>
                </a:r>
              </a:p>
              <a:p>
                <a:pPr marL="0" indent="0">
                  <a:lnSpc>
                    <a:spcPct val="107000"/>
                  </a:lnSpc>
                  <a:spcAft>
                    <a:spcPts val="800"/>
                  </a:spcAft>
                  <a:buNone/>
                </a:pPr>
                <a:endParaRPr lang="en-IN" dirty="0"/>
              </a:p>
            </p:txBody>
          </p:sp>
        </mc:Choice>
        <mc:Fallback xmlns="">
          <p:sp>
            <p:nvSpPr>
              <p:cNvPr id="3" name="Content Placeholder 2">
                <a:extLst>
                  <a:ext uri="{FF2B5EF4-FFF2-40B4-BE49-F238E27FC236}">
                    <a16:creationId xmlns:a16="http://schemas.microsoft.com/office/drawing/2014/main" id="{BF4A17BB-092C-2799-7A49-252435E9A4A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26844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9D12-78A9-111D-7FE1-6AACD09F2D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264A58-FE6A-5027-C1ED-0BC8402C832C}"/>
              </a:ext>
            </a:extLst>
          </p:cNvPr>
          <p:cNvSpPr>
            <a:spLocks noGrp="1"/>
          </p:cNvSpPr>
          <p:nvPr>
            <p:ph idx="1"/>
          </p:nvPr>
        </p:nvSpPr>
        <p:spPr/>
        <p:txBody>
          <a:bodyPr/>
          <a:lstStyle/>
          <a:p>
            <a:r>
              <a:rPr lang="en-IN" dirty="0">
                <a:solidFill>
                  <a:srgbClr val="FF0000"/>
                </a:solidFill>
              </a:rPr>
              <a:t>Numerosity Reduction </a:t>
            </a:r>
            <a:r>
              <a:rPr lang="en-IN" dirty="0"/>
              <a:t>– Data is replaced by estimated value / alter value</a:t>
            </a:r>
          </a:p>
          <a:p>
            <a:r>
              <a:rPr lang="en-US" dirty="0"/>
              <a:t>Data replaced with mathematical models or smaller form of  representation of the data instead of actual data.</a:t>
            </a:r>
          </a:p>
          <a:p>
            <a:r>
              <a:rPr lang="en-US" dirty="0"/>
              <a:t>Parametric</a:t>
            </a:r>
          </a:p>
          <a:p>
            <a:r>
              <a:rPr lang="en-US" dirty="0"/>
              <a:t>Non-Parametric</a:t>
            </a:r>
          </a:p>
          <a:p>
            <a:endParaRPr lang="en-IN" dirty="0"/>
          </a:p>
        </p:txBody>
      </p:sp>
    </p:spTree>
    <p:extLst>
      <p:ext uri="{BB962C8B-B14F-4D97-AF65-F5344CB8AC3E}">
        <p14:creationId xmlns:p14="http://schemas.microsoft.com/office/powerpoint/2010/main" val="264112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3263-4150-4E46-45D8-C854508CE3B7}"/>
              </a:ext>
            </a:extLst>
          </p:cNvPr>
          <p:cNvSpPr>
            <a:spLocks noGrp="1"/>
          </p:cNvSpPr>
          <p:nvPr>
            <p:ph type="title"/>
          </p:nvPr>
        </p:nvSpPr>
        <p:spPr/>
        <p:txBody>
          <a:bodyPr/>
          <a:lstStyle/>
          <a:p>
            <a:r>
              <a:rPr lang="en-IN" dirty="0" err="1"/>
              <a:t>condt</a:t>
            </a:r>
            <a:endParaRPr lang="en-IN" dirty="0"/>
          </a:p>
        </p:txBody>
      </p:sp>
      <p:pic>
        <p:nvPicPr>
          <p:cNvPr id="5" name="Content Placeholder 4">
            <a:extLst>
              <a:ext uri="{FF2B5EF4-FFF2-40B4-BE49-F238E27FC236}">
                <a16:creationId xmlns:a16="http://schemas.microsoft.com/office/drawing/2014/main" id="{98F4BA80-81BE-7DA1-8B0C-4692CB331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374" y="2372519"/>
            <a:ext cx="7055126" cy="3257550"/>
          </a:xfrm>
        </p:spPr>
      </p:pic>
    </p:spTree>
    <p:extLst>
      <p:ext uri="{BB962C8B-B14F-4D97-AF65-F5344CB8AC3E}">
        <p14:creationId xmlns:p14="http://schemas.microsoft.com/office/powerpoint/2010/main" val="369600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3828-022A-B954-55CA-AA17092CBCF6}"/>
              </a:ext>
            </a:extLst>
          </p:cNvPr>
          <p:cNvSpPr>
            <a:spLocks noGrp="1"/>
          </p:cNvSpPr>
          <p:nvPr>
            <p:ph type="title"/>
          </p:nvPr>
        </p:nvSpPr>
        <p:spPr>
          <a:xfrm>
            <a:off x="838200" y="365125"/>
            <a:ext cx="10515600" cy="867327"/>
          </a:xfrm>
        </p:spPr>
        <p:txBody>
          <a:bodyPr/>
          <a:lstStyle/>
          <a:p>
            <a:r>
              <a:rPr lang="en-IN" dirty="0"/>
              <a:t>Datawarehouse Architecture</a:t>
            </a:r>
          </a:p>
        </p:txBody>
      </p:sp>
      <p:sp>
        <p:nvSpPr>
          <p:cNvPr id="3" name="Content Placeholder 2">
            <a:extLst>
              <a:ext uri="{FF2B5EF4-FFF2-40B4-BE49-F238E27FC236}">
                <a16:creationId xmlns:a16="http://schemas.microsoft.com/office/drawing/2014/main" id="{0E250FCF-8CD2-ADB6-B17D-5B0F7324072C}"/>
              </a:ext>
            </a:extLst>
          </p:cNvPr>
          <p:cNvSpPr>
            <a:spLocks noGrp="1"/>
          </p:cNvSpPr>
          <p:nvPr>
            <p:ph idx="1"/>
          </p:nvPr>
        </p:nvSpPr>
        <p:spPr>
          <a:xfrm>
            <a:off x="838200" y="1461052"/>
            <a:ext cx="10515600" cy="4715911"/>
          </a:xfrm>
        </p:spPr>
        <p:txBody>
          <a:bodyPr>
            <a:normAutofit lnSpcReduction="10000"/>
          </a:bodyPr>
          <a:lstStyle/>
          <a:p>
            <a:r>
              <a:rPr lang="en-US" dirty="0"/>
              <a:t>To design an effective and efficient data warehouse, we need to </a:t>
            </a:r>
            <a:r>
              <a:rPr lang="en-US" dirty="0">
                <a:solidFill>
                  <a:srgbClr val="FF0000"/>
                </a:solidFill>
              </a:rPr>
              <a:t>understand and analyze the business needs </a:t>
            </a:r>
            <a:r>
              <a:rPr lang="en-US" dirty="0"/>
              <a:t>and construct a </a:t>
            </a:r>
            <a:r>
              <a:rPr lang="en-US" b="1" dirty="0"/>
              <a:t>business analysis framework</a:t>
            </a:r>
            <a:r>
              <a:rPr lang="en-US" dirty="0"/>
              <a:t>.</a:t>
            </a:r>
          </a:p>
          <a:p>
            <a:pPr algn="l"/>
            <a:r>
              <a:rPr lang="en-US" dirty="0"/>
              <a:t>The </a:t>
            </a:r>
            <a:r>
              <a:rPr lang="en-US" dirty="0">
                <a:solidFill>
                  <a:srgbClr val="FF0000"/>
                </a:solidFill>
              </a:rPr>
              <a:t>top-down view </a:t>
            </a:r>
            <a:r>
              <a:rPr lang="en-US" dirty="0"/>
              <a:t>allows the selection of the relevant information necessary for </a:t>
            </a:r>
            <a:r>
              <a:rPr lang="en-IN" dirty="0"/>
              <a:t>the data warehouse</a:t>
            </a:r>
            <a:r>
              <a:rPr lang="en-IN" sz="1800" b="0" i="0" u="none" strike="noStrike" baseline="0" dirty="0">
                <a:latin typeface="Minion-Regular"/>
              </a:rPr>
              <a:t>.</a:t>
            </a:r>
          </a:p>
          <a:p>
            <a:pPr algn="l"/>
            <a:r>
              <a:rPr lang="en-US" dirty="0"/>
              <a:t>The </a:t>
            </a:r>
            <a:r>
              <a:rPr lang="en-US" dirty="0">
                <a:solidFill>
                  <a:srgbClr val="FF0000"/>
                </a:solidFill>
              </a:rPr>
              <a:t>data source view </a:t>
            </a:r>
            <a:r>
              <a:rPr lang="en-US" dirty="0"/>
              <a:t>exposes the information being captured, stored, and managed </a:t>
            </a:r>
            <a:r>
              <a:rPr lang="en-IN" dirty="0"/>
              <a:t>by operational systems.</a:t>
            </a:r>
          </a:p>
          <a:p>
            <a:pPr algn="l"/>
            <a:r>
              <a:rPr lang="en-US" dirty="0"/>
              <a:t>The </a:t>
            </a:r>
            <a:r>
              <a:rPr lang="en-US" dirty="0">
                <a:solidFill>
                  <a:srgbClr val="FF0000"/>
                </a:solidFill>
              </a:rPr>
              <a:t>data warehouse view </a:t>
            </a:r>
            <a:r>
              <a:rPr lang="en-US" dirty="0"/>
              <a:t>includes fact tables and dimension tables.</a:t>
            </a:r>
          </a:p>
          <a:p>
            <a:pPr algn="l"/>
            <a:r>
              <a:rPr lang="en-US" dirty="0">
                <a:solidFill>
                  <a:srgbClr val="FF0000"/>
                </a:solidFill>
              </a:rPr>
              <a:t>business query view </a:t>
            </a:r>
            <a:r>
              <a:rPr lang="en-US" dirty="0"/>
              <a:t>is the perspective of data in the data warehouse from end user. It is the </a:t>
            </a:r>
            <a:r>
              <a:rPr lang="en-US" dirty="0">
                <a:solidFill>
                  <a:srgbClr val="FF0000"/>
                </a:solidFill>
              </a:rPr>
              <a:t>view of the data </a:t>
            </a:r>
            <a:r>
              <a:rPr lang="en-US" dirty="0"/>
              <a:t>from the viewpoint of the end-user.</a:t>
            </a:r>
            <a:endParaRPr lang="en-IN" dirty="0"/>
          </a:p>
        </p:txBody>
      </p:sp>
    </p:spTree>
    <p:extLst>
      <p:ext uri="{BB962C8B-B14F-4D97-AF65-F5344CB8AC3E}">
        <p14:creationId xmlns:p14="http://schemas.microsoft.com/office/powerpoint/2010/main" val="447941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4561-079B-FCE3-4794-77E21F017F20}"/>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A2C12815-3EB5-C0DB-EC34-79A4085CF45B}"/>
              </a:ext>
            </a:extLst>
          </p:cNvPr>
          <p:cNvSpPr>
            <a:spLocks noGrp="1"/>
          </p:cNvSpPr>
          <p:nvPr>
            <p:ph idx="1"/>
          </p:nvPr>
        </p:nvSpPr>
        <p:spPr/>
        <p:txBody>
          <a:bodyPr/>
          <a:lstStyle/>
          <a:p>
            <a:r>
              <a:rPr lang="en-US" dirty="0"/>
              <a:t>Parametric: model into which the data fits</a:t>
            </a:r>
          </a:p>
          <a:p>
            <a:r>
              <a:rPr lang="en-IN" dirty="0"/>
              <a:t>y = </a:t>
            </a:r>
            <a:r>
              <a:rPr lang="en-IN" dirty="0" err="1"/>
              <a:t>wx+b</a:t>
            </a:r>
            <a:endParaRPr lang="en-IN" dirty="0"/>
          </a:p>
          <a:p>
            <a:r>
              <a:rPr lang="en-IN" dirty="0"/>
              <a:t>Non Parametric: Not using model </a:t>
            </a:r>
          </a:p>
          <a:p>
            <a:pPr marL="0" indent="0">
              <a:buNone/>
            </a:pPr>
            <a:r>
              <a:rPr lang="en-IN" dirty="0"/>
              <a:t>Histogram, Clustering, Sampling, Data Cube Aggregation, Data Compression.</a:t>
            </a:r>
          </a:p>
        </p:txBody>
      </p:sp>
    </p:spTree>
    <p:extLst>
      <p:ext uri="{BB962C8B-B14F-4D97-AF65-F5344CB8AC3E}">
        <p14:creationId xmlns:p14="http://schemas.microsoft.com/office/powerpoint/2010/main" val="7341024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4048-97A8-9124-0770-EC55A3B040CA}"/>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134DF493-64AB-4A0F-54A0-F50F9D87E878}"/>
              </a:ext>
            </a:extLst>
          </p:cNvPr>
          <p:cNvSpPr>
            <a:spLocks noGrp="1"/>
          </p:cNvSpPr>
          <p:nvPr>
            <p:ph idx="1"/>
          </p:nvPr>
        </p:nvSpPr>
        <p:spPr>
          <a:xfrm>
            <a:off x="838200" y="1497634"/>
            <a:ext cx="10515600" cy="4351338"/>
          </a:xfrm>
        </p:spPr>
        <p:txBody>
          <a:bodyPr/>
          <a:lstStyle/>
          <a:p>
            <a:r>
              <a:rPr lang="en-IN" b="1" dirty="0"/>
              <a:t>Histograms</a:t>
            </a:r>
            <a:endParaRPr lang="en-US" dirty="0"/>
          </a:p>
          <a:p>
            <a:r>
              <a:rPr lang="en-US" dirty="0"/>
              <a:t>divisions the data distribution n of A into disjoint subsets, or buckets</a:t>
            </a:r>
          </a:p>
          <a:p>
            <a:r>
              <a:rPr lang="en-US" dirty="0"/>
              <a:t>A histogram is a graph that represents frequency distribution which describes how often a value appears in the data</a:t>
            </a:r>
          </a:p>
          <a:p>
            <a:endParaRPr lang="en-IN" dirty="0"/>
          </a:p>
        </p:txBody>
      </p:sp>
      <p:pic>
        <p:nvPicPr>
          <p:cNvPr id="5" name="Picture 4">
            <a:extLst>
              <a:ext uri="{FF2B5EF4-FFF2-40B4-BE49-F238E27FC236}">
                <a16:creationId xmlns:a16="http://schemas.microsoft.com/office/drawing/2014/main" id="{5EC6607A-5D42-FEAA-64D4-50A2CDF98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707296"/>
            <a:ext cx="6755296" cy="2991678"/>
          </a:xfrm>
          <a:prstGeom prst="rect">
            <a:avLst/>
          </a:prstGeom>
        </p:spPr>
      </p:pic>
    </p:spTree>
    <p:extLst>
      <p:ext uri="{BB962C8B-B14F-4D97-AF65-F5344CB8AC3E}">
        <p14:creationId xmlns:p14="http://schemas.microsoft.com/office/powerpoint/2010/main" val="3160581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E0BF-E509-87DD-D677-5F540C910678}"/>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CB1789D7-73FB-CC19-AD00-9F03A8DD73E2}"/>
              </a:ext>
            </a:extLst>
          </p:cNvPr>
          <p:cNvSpPr>
            <a:spLocks noGrp="1"/>
          </p:cNvSpPr>
          <p:nvPr>
            <p:ph idx="1"/>
          </p:nvPr>
        </p:nvSpPr>
        <p:spPr>
          <a:xfrm>
            <a:off x="838200" y="1388304"/>
            <a:ext cx="10515600" cy="4351338"/>
          </a:xfrm>
        </p:spPr>
        <p:txBody>
          <a:bodyPr>
            <a:normAutofit fontScale="92500" lnSpcReduction="20000"/>
          </a:bodyPr>
          <a:lstStyle/>
          <a:p>
            <a:r>
              <a:rPr lang="en-IN" b="1" dirty="0"/>
              <a:t>Clustering:</a:t>
            </a:r>
          </a:p>
          <a:p>
            <a:r>
              <a:rPr lang="en-US" dirty="0"/>
              <a:t>Clustering techniques groups similar objects from the data so that the objects in a cluster are similar to each other, but they are dissimilar to objects in another cluster</a:t>
            </a:r>
            <a:r>
              <a:rPr lang="en-IN" b="1" dirty="0"/>
              <a:t>.</a:t>
            </a:r>
          </a:p>
          <a:p>
            <a:r>
              <a:rPr lang="en-US" dirty="0"/>
              <a:t>The quality of the cluster depends on the </a:t>
            </a:r>
            <a:r>
              <a:rPr lang="en-US" dirty="0">
                <a:solidFill>
                  <a:srgbClr val="FF0000"/>
                </a:solidFill>
              </a:rPr>
              <a:t>diameter of the cluster</a:t>
            </a:r>
            <a:r>
              <a:rPr lang="en-US" dirty="0"/>
              <a:t>, i.e., the max distance between any two objects in the cluster.</a:t>
            </a:r>
          </a:p>
          <a:p>
            <a:endParaRPr lang="en-US" dirty="0"/>
          </a:p>
          <a:p>
            <a:endParaRPr lang="en-US" dirty="0"/>
          </a:p>
          <a:p>
            <a:endParaRPr lang="en-US" dirty="0"/>
          </a:p>
          <a:p>
            <a:endParaRPr lang="en-US" dirty="0"/>
          </a:p>
          <a:p>
            <a:r>
              <a:rPr lang="en-US" b="1" dirty="0"/>
              <a:t>Sampling:</a:t>
            </a:r>
            <a:r>
              <a:rPr lang="en-US" dirty="0"/>
              <a:t> One of the methods used for data reduction is sampling, as it can reduce the large data set into a much smaller data sample</a:t>
            </a:r>
            <a:endParaRPr lang="en-IN" b="1" dirty="0"/>
          </a:p>
          <a:p>
            <a:endParaRPr lang="en-IN" b="1" dirty="0"/>
          </a:p>
          <a:p>
            <a:endParaRPr lang="en-IN" dirty="0"/>
          </a:p>
        </p:txBody>
      </p:sp>
      <p:pic>
        <p:nvPicPr>
          <p:cNvPr id="5" name="Picture 4">
            <a:extLst>
              <a:ext uri="{FF2B5EF4-FFF2-40B4-BE49-F238E27FC236}">
                <a16:creationId xmlns:a16="http://schemas.microsoft.com/office/drawing/2014/main" id="{31CCFEBA-2DB0-DEC0-A50F-54F8B4805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550" y="3428999"/>
            <a:ext cx="2374900" cy="1451113"/>
          </a:xfrm>
          <a:prstGeom prst="rect">
            <a:avLst/>
          </a:prstGeom>
        </p:spPr>
      </p:pic>
    </p:spTree>
    <p:extLst>
      <p:ext uri="{BB962C8B-B14F-4D97-AF65-F5344CB8AC3E}">
        <p14:creationId xmlns:p14="http://schemas.microsoft.com/office/powerpoint/2010/main" val="3858049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4458-8405-8B0F-AA7E-CC3076EABD59}"/>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21166339-39E6-1AA1-DF18-E36BFE07924A}"/>
              </a:ext>
            </a:extLst>
          </p:cNvPr>
          <p:cNvSpPr>
            <a:spLocks noGrp="1"/>
          </p:cNvSpPr>
          <p:nvPr>
            <p:ph idx="1"/>
          </p:nvPr>
        </p:nvSpPr>
        <p:spPr/>
        <p:txBody>
          <a:bodyPr/>
          <a:lstStyle/>
          <a:p>
            <a:r>
              <a:rPr lang="en-IN" dirty="0">
                <a:solidFill>
                  <a:srgbClr val="FF0000"/>
                </a:solidFill>
              </a:rPr>
              <a:t>Data Cube Aggregation:</a:t>
            </a:r>
          </a:p>
          <a:p>
            <a:r>
              <a:rPr lang="en-IN" dirty="0"/>
              <a:t>It is a process in which info is </a:t>
            </a:r>
            <a:r>
              <a:rPr lang="en-IN" dirty="0">
                <a:solidFill>
                  <a:srgbClr val="FF0000"/>
                </a:solidFill>
              </a:rPr>
              <a:t>gathered and expressed i</a:t>
            </a:r>
            <a:r>
              <a:rPr lang="en-IN" dirty="0"/>
              <a:t>n </a:t>
            </a:r>
            <a:r>
              <a:rPr lang="en-IN" dirty="0">
                <a:solidFill>
                  <a:srgbClr val="FF0000"/>
                </a:solidFill>
              </a:rPr>
              <a:t>summary form</a:t>
            </a:r>
          </a:p>
          <a:p>
            <a:r>
              <a:rPr lang="en-IN" dirty="0">
                <a:solidFill>
                  <a:srgbClr val="FF0000"/>
                </a:solidFill>
              </a:rPr>
              <a:t>Dataset represented in smaller volume </a:t>
            </a:r>
          </a:p>
          <a:p>
            <a:endParaRPr lang="en-IN" dirty="0"/>
          </a:p>
        </p:txBody>
      </p:sp>
    </p:spTree>
    <p:extLst>
      <p:ext uri="{BB962C8B-B14F-4D97-AF65-F5344CB8AC3E}">
        <p14:creationId xmlns:p14="http://schemas.microsoft.com/office/powerpoint/2010/main" val="356279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26EA-2249-E833-7E09-29D5DCE2A3FA}"/>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62741498-EAC8-C1B9-2B74-19BD66E1D5A2}"/>
              </a:ext>
            </a:extLst>
          </p:cNvPr>
          <p:cNvSpPr>
            <a:spLocks noGrp="1"/>
          </p:cNvSpPr>
          <p:nvPr>
            <p:ph idx="1"/>
          </p:nvPr>
        </p:nvSpPr>
        <p:spPr/>
        <p:txBody>
          <a:bodyPr/>
          <a:lstStyle/>
          <a:p>
            <a:r>
              <a:rPr lang="en-IN" dirty="0">
                <a:solidFill>
                  <a:srgbClr val="FF0000"/>
                </a:solidFill>
              </a:rPr>
              <a:t>Data Compression </a:t>
            </a:r>
            <a:r>
              <a:rPr lang="en-IN" dirty="0"/>
              <a:t>–Encoding of data </a:t>
            </a:r>
          </a:p>
          <a:p>
            <a:pPr marL="0" indent="0">
              <a:buNone/>
            </a:pPr>
            <a:r>
              <a:rPr lang="en-IN" dirty="0"/>
              <a:t>-Lossless data reduction –compressed data can reconstructed  to form original data without losing any information </a:t>
            </a:r>
          </a:p>
          <a:p>
            <a:pPr marL="0" indent="0">
              <a:buNone/>
            </a:pPr>
            <a:r>
              <a:rPr lang="en-IN" dirty="0"/>
              <a:t>-Loss data reduction- Unable to reconstruct the original data from compressed one </a:t>
            </a:r>
          </a:p>
          <a:p>
            <a:endParaRPr lang="en-IN" dirty="0"/>
          </a:p>
        </p:txBody>
      </p:sp>
    </p:spTree>
    <p:extLst>
      <p:ext uri="{BB962C8B-B14F-4D97-AF65-F5344CB8AC3E}">
        <p14:creationId xmlns:p14="http://schemas.microsoft.com/office/powerpoint/2010/main" val="361140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B807-B376-9AC6-BFEA-299493BB3376}"/>
              </a:ext>
            </a:extLst>
          </p:cNvPr>
          <p:cNvSpPr>
            <a:spLocks noGrp="1"/>
          </p:cNvSpPr>
          <p:nvPr>
            <p:ph type="title"/>
          </p:nvPr>
        </p:nvSpPr>
        <p:spPr>
          <a:xfrm>
            <a:off x="838200" y="365126"/>
            <a:ext cx="10515600" cy="767936"/>
          </a:xfrm>
        </p:spPr>
        <p:txBody>
          <a:bodyPr/>
          <a:lstStyle/>
          <a:p>
            <a:r>
              <a:rPr lang="en-IN" dirty="0"/>
              <a:t>PCA(Principal Component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2A191-176E-6E37-7E3C-6FEDF0024511}"/>
                  </a:ext>
                </a:extLst>
              </p:cNvPr>
              <p:cNvSpPr>
                <a:spLocks noGrp="1"/>
              </p:cNvSpPr>
              <p:nvPr>
                <p:ph idx="1"/>
              </p:nvPr>
            </p:nvSpPr>
            <p:spPr>
              <a:xfrm>
                <a:off x="838200" y="1341782"/>
                <a:ext cx="10515600" cy="5151091"/>
              </a:xfrm>
            </p:spPr>
            <p:txBody>
              <a:bodyPr/>
              <a:lstStyle/>
              <a:p>
                <a:r>
                  <a:rPr lang="en-IN" dirty="0"/>
                  <a:t>Step 1:data set 1:</a:t>
                </a:r>
              </a:p>
              <a:p>
                <a:endParaRPr lang="en-IN" dirty="0"/>
              </a:p>
              <a:p>
                <a:endParaRPr lang="en-IN" dirty="0"/>
              </a:p>
              <a:p>
                <a:r>
                  <a:rPr lang="en-IN" dirty="0"/>
                  <a:t>Step 2: mean of variable</a:t>
                </a:r>
              </a:p>
              <a:p>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800" i="1">
                              <a:effectLst/>
                              <a:latin typeface="Cambria Math" panose="02040503050406030204" pitchFamily="18" charset="0"/>
                              <a:ea typeface="Calibri" panose="020F0502020204030204" pitchFamily="34" charset="0"/>
                              <a:cs typeface="Times New Roman" panose="02020603050405020304" pitchFamily="18" charset="0"/>
                            </a:rPr>
                            <m:t>1   </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800" i="1">
                              <a:effectLst/>
                              <a:latin typeface="Cambria Math" panose="02040503050406030204" pitchFamily="18" charset="0"/>
                              <a:ea typeface="Calibri" panose="020F0502020204030204" pitchFamily="34" charset="0"/>
                              <a:cs typeface="Times New Roman" panose="02020603050405020304" pitchFamily="18" charset="0"/>
                            </a:rPr>
                            <m:t>2    </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𝑖𝑁</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ub>
                      </m:sSub>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Step 3: Calculate covariance matrix </a:t>
                </a:r>
              </a:p>
              <a:p>
                <a:pPr marL="0" indent="0">
                  <a:buNone/>
                </a:pPr>
                <a:r>
                  <a:rPr lang="en-IN" dirty="0"/>
                  <a:t>               Covariance of all Pair (</a:t>
                </a:r>
                <a14:m>
                  <m:oMath xmlns:m="http://schemas.openxmlformats.org/officeDocument/2006/math">
                    <m:sSub>
                      <m:sSubPr>
                        <m:ctrlPr>
                          <a:rPr lang="en-IN" sz="2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dirty="0">
                    <a:ea typeface="Calibri" panose="020F0502020204030204" pitchFamily="34"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ea typeface="Calibri" panose="020F0502020204030204" pitchFamily="34" charset="0"/>
                            <a:cs typeface="Times New Roman" panose="02020603050405020304" pitchFamily="18" charset="0"/>
                          </a:rPr>
                        </m:ctrlPr>
                      </m:sSubPr>
                      <m:e>
                        <m:r>
                          <a:rPr lang="en-IN" i="1">
                            <a:latin typeface="Cambria Math" panose="02040503050406030204" pitchFamily="18" charset="0"/>
                            <a:ea typeface="Calibri" panose="020F0502020204030204" pitchFamily="34" charset="0"/>
                            <a:cs typeface="Times New Roman" panose="02020603050405020304" pitchFamily="18" charset="0"/>
                          </a:rPr>
                          <m:t>𝑋</m:t>
                        </m:r>
                      </m:e>
                      <m:sub>
                        <m:r>
                          <a:rPr lang="en-IN" b="0" i="1" smtClean="0">
                            <a:latin typeface="Cambria Math" panose="02040503050406030204" pitchFamily="18" charset="0"/>
                            <a:ea typeface="Calibri" panose="020F0502020204030204" pitchFamily="34" charset="0"/>
                            <a:cs typeface="Times New Roman" panose="02020603050405020304" pitchFamily="18" charset="0"/>
                          </a:rPr>
                          <m:t>𝑗</m:t>
                        </m:r>
                      </m:sub>
                    </m:sSub>
                    <m:r>
                      <a:rPr lang="en-IN" b="0" i="1" smtClean="0">
                        <a:latin typeface="Cambria Math" panose="02040503050406030204" pitchFamily="18" charset="0"/>
                        <a:ea typeface="Calibri" panose="020F0502020204030204" pitchFamily="34" charset="0"/>
                        <a:cs typeface="Times New Roman" panose="02020603050405020304" pitchFamily="18" charset="0"/>
                      </a:rPr>
                      <m:t>)</m:t>
                    </m:r>
                  </m:oMath>
                </a14:m>
                <a:endParaRPr lang="en-IN" dirty="0"/>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COV(</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den>
                    </m:f>
                    <m:nary>
                      <m:naryPr>
                        <m:chr m:val="∑"/>
                        <m:limLoc m:val="undOv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sup>
                      <m:e>
                        <m:r>
                          <a:rPr lang="en-IN" sz="1800" i="1">
                            <a:effectLst/>
                            <a:latin typeface="Cambria Math" panose="02040503050406030204" pitchFamily="18" charset="0"/>
                            <a:ea typeface="Calibri" panose="020F0502020204030204" pitchFamily="34" charset="0"/>
                            <a:cs typeface="Times New Roman" panose="02020603050405020304" pitchFamily="18" charset="0"/>
                          </a:rPr>
                          <m:t>(</m:t>
                        </m:r>
                      </m:e>
                    </m:nary>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ub>
                        </m:sSub>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𝑗𝑘</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ub>
                        </m:sSub>
                      </m:e>
                    </m:acc>
                    <m:r>
                      <a:rPr lang="en-IN"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1AF2A191-176E-6E37-7E3C-6FEDF0024511}"/>
                  </a:ext>
                </a:extLst>
              </p:cNvPr>
              <p:cNvSpPr>
                <a:spLocks noGrp="1" noRot="1" noChangeAspect="1" noMove="1" noResize="1" noEditPoints="1" noAdjustHandles="1" noChangeArrowheads="1" noChangeShapeType="1" noTextEdit="1"/>
              </p:cNvSpPr>
              <p:nvPr>
                <p:ph idx="1"/>
              </p:nvPr>
            </p:nvSpPr>
            <p:spPr>
              <a:xfrm>
                <a:off x="838200" y="1341782"/>
                <a:ext cx="10515600" cy="5151091"/>
              </a:xfrm>
              <a:blipFill>
                <a:blip r:embed="rId2"/>
                <a:stretch>
                  <a:fillRect l="-1043" t="-1893"/>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67E76DFB-C158-05E1-36FC-56149D276C2E}"/>
              </a:ext>
            </a:extLst>
          </p:cNvPr>
          <p:cNvGraphicFramePr>
            <a:graphicFrameLocks noGrp="1"/>
          </p:cNvGraphicFramePr>
          <p:nvPr>
            <p:extLst>
              <p:ext uri="{D42A27DB-BD31-4B8C-83A1-F6EECF244321}">
                <p14:modId xmlns:p14="http://schemas.microsoft.com/office/powerpoint/2010/main" val="2187583357"/>
              </p:ext>
            </p:extLst>
          </p:nvPr>
        </p:nvGraphicFramePr>
        <p:xfrm>
          <a:off x="4064000" y="1341783"/>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47255638"/>
                    </a:ext>
                  </a:extLst>
                </a:gridCol>
                <a:gridCol w="1625600">
                  <a:extLst>
                    <a:ext uri="{9D8B030D-6E8A-4147-A177-3AD203B41FA5}">
                      <a16:colId xmlns:a16="http://schemas.microsoft.com/office/drawing/2014/main" val="1284193011"/>
                    </a:ext>
                  </a:extLst>
                </a:gridCol>
                <a:gridCol w="1625600">
                  <a:extLst>
                    <a:ext uri="{9D8B030D-6E8A-4147-A177-3AD203B41FA5}">
                      <a16:colId xmlns:a16="http://schemas.microsoft.com/office/drawing/2014/main" val="1676586039"/>
                    </a:ext>
                  </a:extLst>
                </a:gridCol>
                <a:gridCol w="1625600">
                  <a:extLst>
                    <a:ext uri="{9D8B030D-6E8A-4147-A177-3AD203B41FA5}">
                      <a16:colId xmlns:a16="http://schemas.microsoft.com/office/drawing/2014/main" val="2619373058"/>
                    </a:ext>
                  </a:extLst>
                </a:gridCol>
                <a:gridCol w="1625600">
                  <a:extLst>
                    <a:ext uri="{9D8B030D-6E8A-4147-A177-3AD203B41FA5}">
                      <a16:colId xmlns:a16="http://schemas.microsoft.com/office/drawing/2014/main" val="272744741"/>
                    </a:ext>
                  </a:extLst>
                </a:gridCol>
              </a:tblGrid>
              <a:tr h="370840">
                <a:tc>
                  <a:txBody>
                    <a:bodyPr/>
                    <a:lstStyle/>
                    <a:p>
                      <a:r>
                        <a:rPr lang="en-IN" dirty="0"/>
                        <a:t> Example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Example 2</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Example 3</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Example 4</a:t>
                      </a:r>
                    </a:p>
                    <a:p>
                      <a:endParaRPr lang="en-IN" dirty="0"/>
                    </a:p>
                  </a:txBody>
                  <a:tcPr/>
                </a:tc>
                <a:tc>
                  <a:txBody>
                    <a:bodyPr/>
                    <a:lstStyle/>
                    <a:p>
                      <a:r>
                        <a:rPr lang="en-IN" dirty="0" err="1"/>
                        <a:t>exampleN</a:t>
                      </a:r>
                      <a:endParaRPr lang="en-IN" dirty="0"/>
                    </a:p>
                  </a:txBody>
                  <a:tcPr/>
                </a:tc>
                <a:extLst>
                  <a:ext uri="{0D108BD9-81ED-4DB2-BD59-A6C34878D82A}">
                    <a16:rowId xmlns:a16="http://schemas.microsoft.com/office/drawing/2014/main" val="1322396860"/>
                  </a:ext>
                </a:extLst>
              </a:tr>
              <a:tr h="370840">
                <a:tc>
                  <a:txBody>
                    <a:bodyPr/>
                    <a:lstStyle/>
                    <a:p>
                      <a:r>
                        <a:rPr lang="en-IN" dirty="0"/>
                        <a:t>X1</a:t>
                      </a:r>
                    </a:p>
                  </a:txBody>
                  <a:tcPr/>
                </a:tc>
                <a:tc>
                  <a:txBody>
                    <a:bodyPr/>
                    <a:lstStyle/>
                    <a:p>
                      <a:r>
                        <a:rPr lang="en-IN" dirty="0"/>
                        <a:t>X11</a:t>
                      </a:r>
                    </a:p>
                  </a:txBody>
                  <a:tcPr/>
                </a:tc>
                <a:tc>
                  <a:txBody>
                    <a:bodyPr/>
                    <a:lstStyle/>
                    <a:p>
                      <a:r>
                        <a:rPr lang="en-IN" dirty="0"/>
                        <a:t>X21</a:t>
                      </a:r>
                    </a:p>
                  </a:txBody>
                  <a:tcPr/>
                </a:tc>
                <a:tc>
                  <a:txBody>
                    <a:bodyPr/>
                    <a:lstStyle/>
                    <a:p>
                      <a:r>
                        <a:rPr lang="en-IN" dirty="0"/>
                        <a:t>X31</a:t>
                      </a:r>
                    </a:p>
                  </a:txBody>
                  <a:tcPr/>
                </a:tc>
                <a:tc>
                  <a:txBody>
                    <a:bodyPr/>
                    <a:lstStyle/>
                    <a:p>
                      <a:r>
                        <a:rPr lang="en-IN" dirty="0"/>
                        <a:t> X1N</a:t>
                      </a:r>
                    </a:p>
                  </a:txBody>
                  <a:tcPr/>
                </a:tc>
                <a:extLst>
                  <a:ext uri="{0D108BD9-81ED-4DB2-BD59-A6C34878D82A}">
                    <a16:rowId xmlns:a16="http://schemas.microsoft.com/office/drawing/2014/main" val="3277973679"/>
                  </a:ext>
                </a:extLst>
              </a:tr>
              <a:tr h="370840">
                <a:tc>
                  <a:txBody>
                    <a:bodyPr/>
                    <a:lstStyle/>
                    <a:p>
                      <a:r>
                        <a:rPr lang="en-IN" dirty="0"/>
                        <a:t>X2</a:t>
                      </a:r>
                    </a:p>
                  </a:txBody>
                  <a:tcPr/>
                </a:tc>
                <a:tc>
                  <a:txBody>
                    <a:bodyPr/>
                    <a:lstStyle/>
                    <a:p>
                      <a:r>
                        <a:rPr lang="en-IN" dirty="0"/>
                        <a:t>X12</a:t>
                      </a:r>
                    </a:p>
                  </a:txBody>
                  <a:tcPr/>
                </a:tc>
                <a:tc>
                  <a:txBody>
                    <a:bodyPr/>
                    <a:lstStyle/>
                    <a:p>
                      <a:r>
                        <a:rPr lang="en-IN" dirty="0"/>
                        <a:t>X22</a:t>
                      </a:r>
                    </a:p>
                  </a:txBody>
                  <a:tcPr/>
                </a:tc>
                <a:tc>
                  <a:txBody>
                    <a:bodyPr/>
                    <a:lstStyle/>
                    <a:p>
                      <a:r>
                        <a:rPr lang="en-IN" dirty="0"/>
                        <a:t>X32</a:t>
                      </a:r>
                    </a:p>
                  </a:txBody>
                  <a:tcPr/>
                </a:tc>
                <a:tc>
                  <a:txBody>
                    <a:bodyPr/>
                    <a:lstStyle/>
                    <a:p>
                      <a:r>
                        <a:rPr lang="en-IN" dirty="0" err="1"/>
                        <a:t>XnN</a:t>
                      </a:r>
                      <a:endParaRPr lang="en-IN" dirty="0"/>
                    </a:p>
                  </a:txBody>
                  <a:tcPr/>
                </a:tc>
                <a:extLst>
                  <a:ext uri="{0D108BD9-81ED-4DB2-BD59-A6C34878D82A}">
                    <a16:rowId xmlns:a16="http://schemas.microsoft.com/office/drawing/2014/main" val="2240904521"/>
                  </a:ext>
                </a:extLst>
              </a:tr>
            </a:tbl>
          </a:graphicData>
        </a:graphic>
      </p:graphicFrame>
    </p:spTree>
    <p:extLst>
      <p:ext uri="{BB962C8B-B14F-4D97-AF65-F5344CB8AC3E}">
        <p14:creationId xmlns:p14="http://schemas.microsoft.com/office/powerpoint/2010/main" val="3698934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071A-AAD0-A461-B77A-68A06E8C33C2}"/>
              </a:ext>
            </a:extLst>
          </p:cNvPr>
          <p:cNvSpPr>
            <a:spLocks noGrp="1"/>
          </p:cNvSpPr>
          <p:nvPr>
            <p:ph type="title"/>
          </p:nvPr>
        </p:nvSpPr>
        <p:spPr/>
        <p:txBody>
          <a:bodyPr/>
          <a:lstStyle/>
          <a:p>
            <a:r>
              <a:rPr lang="en-IN" dirty="0" err="1"/>
              <a:t>condt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F15395-0A29-B971-BA2E-FAF93562CAC1}"/>
                  </a:ext>
                </a:extLst>
              </p:cNvPr>
              <p:cNvSpPr>
                <a:spLocks noGrp="1"/>
              </p:cNvSpPr>
              <p:nvPr>
                <p:ph idx="1"/>
              </p:nvPr>
            </p:nvSpPr>
            <p:spPr/>
            <p:txBody>
              <a:bodyPr/>
              <a:lstStyle/>
              <a:p>
                <a:r>
                  <a:rPr lang="en-IN" dirty="0"/>
                  <a:t>Construct N* N Covariance Matrix</a:t>
                </a:r>
              </a:p>
              <a:p>
                <a:pPr marL="0" indent="0">
                  <a:buNone/>
                </a:pPr>
                <a:r>
                  <a:rPr lang="en-IN" dirty="0"/>
                  <a:t> S= </a:t>
                </a:r>
                <a14:m>
                  <m:oMath xmlns:m="http://schemas.openxmlformats.org/officeDocument/2006/math">
                    <m:m>
                      <m:mPr>
                        <m:mcs>
                          <m:mc>
                            <m:mcPr>
                              <m:count m:val="3"/>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𝑥𝑛</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e>
                      </m:mr>
                    </m:m>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 Find eigen values and vector </a:t>
                </a:r>
              </a:p>
              <a:p>
                <a:r>
                  <a:rPr lang="en-IN" dirty="0"/>
                  <a:t>Normalized eigen values and vector</a:t>
                </a:r>
              </a:p>
              <a:p>
                <a:r>
                  <a:rPr lang="en-IN" dirty="0"/>
                  <a:t>Derive New Dataset</a:t>
                </a:r>
              </a:p>
              <a:p>
                <a:endParaRPr lang="en-IN" dirty="0"/>
              </a:p>
            </p:txBody>
          </p:sp>
        </mc:Choice>
        <mc:Fallback xmlns="">
          <p:sp>
            <p:nvSpPr>
              <p:cNvPr id="3" name="Content Placeholder 2">
                <a:extLst>
                  <a:ext uri="{FF2B5EF4-FFF2-40B4-BE49-F238E27FC236}">
                    <a16:creationId xmlns:a16="http://schemas.microsoft.com/office/drawing/2014/main" id="{1FF15395-0A29-B971-BA2E-FAF93562CAC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496316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6D9F-8737-BFF7-4738-127D067CAFC3}"/>
              </a:ext>
            </a:extLst>
          </p:cNvPr>
          <p:cNvSpPr>
            <a:spLocks noGrp="1"/>
          </p:cNvSpPr>
          <p:nvPr>
            <p:ph type="title"/>
          </p:nvPr>
        </p:nvSpPr>
        <p:spPr>
          <a:xfrm>
            <a:off x="838200" y="365126"/>
            <a:ext cx="10515600" cy="817632"/>
          </a:xfrm>
        </p:spPr>
        <p:txBody>
          <a:bodyPr/>
          <a:lstStyle/>
          <a:p>
            <a:r>
              <a:rPr lang="en-IN" dirty="0"/>
              <a:t>Example</a:t>
            </a:r>
          </a:p>
        </p:txBody>
      </p:sp>
      <p:sp>
        <p:nvSpPr>
          <p:cNvPr id="3" name="Content Placeholder 2">
            <a:extLst>
              <a:ext uri="{FF2B5EF4-FFF2-40B4-BE49-F238E27FC236}">
                <a16:creationId xmlns:a16="http://schemas.microsoft.com/office/drawing/2014/main" id="{154CFD9A-B3BC-90CB-AF61-9BDA48BE01E7}"/>
              </a:ext>
            </a:extLst>
          </p:cNvPr>
          <p:cNvSpPr>
            <a:spLocks noGrp="1"/>
          </p:cNvSpPr>
          <p:nvPr>
            <p:ph idx="1"/>
          </p:nvPr>
        </p:nvSpPr>
        <p:spPr/>
        <p:txBody>
          <a:bodyPr/>
          <a:lstStyle/>
          <a:p>
            <a:r>
              <a:rPr lang="en-IN" sz="1800" dirty="0">
                <a:effectLst/>
                <a:latin typeface="Calibri" panose="020F0502020204030204" pitchFamily="34" charset="0"/>
                <a:ea typeface="Times New Roman" panose="02020603050405020304" pitchFamily="18" charset="0"/>
                <a:cs typeface="Times New Roman" panose="02020603050405020304" pitchFamily="18" charset="0"/>
              </a:rPr>
              <a:t>Given Following Data use PCA to reduce the dimension from 2 to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r>
              <a:rPr lang="en-IN" dirty="0"/>
              <a:t>Step1:</a:t>
            </a:r>
          </a:p>
          <a:p>
            <a:pPr>
              <a:lnSpc>
                <a:spcPct val="10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 of Features: n=2</a:t>
            </a:r>
          </a:p>
          <a:p>
            <a:pPr>
              <a:lnSpc>
                <a:spcPct val="10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 of sample: N=4</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919AF2F0-D250-B6CD-0D52-951ABDD3CE14}"/>
              </a:ext>
            </a:extLst>
          </p:cNvPr>
          <p:cNvGraphicFramePr>
            <a:graphicFrameLocks noGrp="1"/>
          </p:cNvGraphicFramePr>
          <p:nvPr>
            <p:extLst>
              <p:ext uri="{D42A27DB-BD31-4B8C-83A1-F6EECF244321}">
                <p14:modId xmlns:p14="http://schemas.microsoft.com/office/powerpoint/2010/main" val="507036523"/>
              </p:ext>
            </p:extLst>
          </p:nvPr>
        </p:nvGraphicFramePr>
        <p:xfrm>
          <a:off x="1036872" y="2481850"/>
          <a:ext cx="6755405" cy="1285080"/>
        </p:xfrm>
        <a:graphic>
          <a:graphicData uri="http://schemas.openxmlformats.org/drawingml/2006/table">
            <a:tbl>
              <a:tblPr firstRow="1" firstCol="1" bandRow="1">
                <a:tableStyleId>{5C22544A-7EE6-4342-B048-85BDC9FD1C3A}</a:tableStyleId>
              </a:tblPr>
              <a:tblGrid>
                <a:gridCol w="1350931">
                  <a:extLst>
                    <a:ext uri="{9D8B030D-6E8A-4147-A177-3AD203B41FA5}">
                      <a16:colId xmlns:a16="http://schemas.microsoft.com/office/drawing/2014/main" val="1365373519"/>
                    </a:ext>
                  </a:extLst>
                </a:gridCol>
                <a:gridCol w="1350931">
                  <a:extLst>
                    <a:ext uri="{9D8B030D-6E8A-4147-A177-3AD203B41FA5}">
                      <a16:colId xmlns:a16="http://schemas.microsoft.com/office/drawing/2014/main" val="3021291078"/>
                    </a:ext>
                  </a:extLst>
                </a:gridCol>
                <a:gridCol w="1350931">
                  <a:extLst>
                    <a:ext uri="{9D8B030D-6E8A-4147-A177-3AD203B41FA5}">
                      <a16:colId xmlns:a16="http://schemas.microsoft.com/office/drawing/2014/main" val="2563065110"/>
                    </a:ext>
                  </a:extLst>
                </a:gridCol>
                <a:gridCol w="1350931">
                  <a:extLst>
                    <a:ext uri="{9D8B030D-6E8A-4147-A177-3AD203B41FA5}">
                      <a16:colId xmlns:a16="http://schemas.microsoft.com/office/drawing/2014/main" val="1967740525"/>
                    </a:ext>
                  </a:extLst>
                </a:gridCol>
                <a:gridCol w="1351681">
                  <a:extLst>
                    <a:ext uri="{9D8B030D-6E8A-4147-A177-3AD203B41FA5}">
                      <a16:colId xmlns:a16="http://schemas.microsoft.com/office/drawing/2014/main" val="4181933955"/>
                    </a:ext>
                  </a:extLst>
                </a:gridCol>
              </a:tblGrid>
              <a:tr h="428360">
                <a:tc>
                  <a:txBody>
                    <a:bodyPr/>
                    <a:lstStyle/>
                    <a:p>
                      <a:pPr algn="ctr">
                        <a:lnSpc>
                          <a:spcPct val="107000"/>
                        </a:lnSpc>
                        <a:spcAft>
                          <a:spcPts val="800"/>
                        </a:spcAft>
                      </a:pPr>
                      <a:r>
                        <a:rPr lang="en-IN" sz="2400" dirty="0">
                          <a:effectLst/>
                        </a:rPr>
                        <a:t>Features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Ex1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Ex2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Ex3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Ex4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908164"/>
                  </a:ext>
                </a:extLst>
              </a:tr>
              <a:tr h="428360">
                <a:tc>
                  <a:txBody>
                    <a:bodyPr/>
                    <a:lstStyle/>
                    <a:p>
                      <a:pPr algn="ctr">
                        <a:lnSpc>
                          <a:spcPct val="107000"/>
                        </a:lnSpc>
                        <a:spcAft>
                          <a:spcPts val="800"/>
                        </a:spcAft>
                      </a:pPr>
                      <a:r>
                        <a:rPr lang="en-IN" sz="2400">
                          <a:effectLst/>
                        </a:rPr>
                        <a:t>X</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8</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7</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9442599"/>
                  </a:ext>
                </a:extLst>
              </a:tr>
              <a:tr h="428360">
                <a:tc>
                  <a:txBody>
                    <a:bodyPr/>
                    <a:lstStyle/>
                    <a:p>
                      <a:pPr algn="ctr">
                        <a:lnSpc>
                          <a:spcPct val="107000"/>
                        </a:lnSpc>
                        <a:spcAft>
                          <a:spcPts val="800"/>
                        </a:spcAft>
                      </a:pPr>
                      <a:r>
                        <a:rPr lang="en-IN" sz="2400">
                          <a:effectLst/>
                        </a:rPr>
                        <a: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14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7362917"/>
                  </a:ext>
                </a:extLst>
              </a:tr>
            </a:tbl>
          </a:graphicData>
        </a:graphic>
      </p:graphicFrame>
    </p:spTree>
    <p:extLst>
      <p:ext uri="{BB962C8B-B14F-4D97-AF65-F5344CB8AC3E}">
        <p14:creationId xmlns:p14="http://schemas.microsoft.com/office/powerpoint/2010/main" val="398036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5698-4F87-0910-7BDB-3A76A05654BA}"/>
              </a:ext>
            </a:extLst>
          </p:cNvPr>
          <p:cNvSpPr>
            <a:spLocks noGrp="1"/>
          </p:cNvSpPr>
          <p:nvPr>
            <p:ph type="title"/>
          </p:nvPr>
        </p:nvSpPr>
        <p:spPr>
          <a:xfrm>
            <a:off x="838200" y="365125"/>
            <a:ext cx="10515600" cy="668545"/>
          </a:xfrm>
        </p:spPr>
        <p:txBody>
          <a:bodyPr>
            <a:normAutofit fontScale="90000"/>
          </a:bodyPr>
          <a:lstStyle/>
          <a:p>
            <a:r>
              <a:rPr lang="en-IN" dirty="0" err="1"/>
              <a:t>condt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F11494-91E5-6C27-9C23-E130134D2B83}"/>
                  </a:ext>
                </a:extLst>
              </p:cNvPr>
              <p:cNvSpPr>
                <a:spLocks noGrp="1"/>
              </p:cNvSpPr>
              <p:nvPr>
                <p:ph idx="1"/>
              </p:nvPr>
            </p:nvSpPr>
            <p:spPr>
              <a:xfrm>
                <a:off x="838200" y="934278"/>
                <a:ext cx="10515600" cy="5242685"/>
              </a:xfrm>
            </p:spPr>
            <p:txBody>
              <a:bodyPr/>
              <a:lstStyle/>
              <a:p>
                <a:pPr marL="0" indent="0">
                  <a:buNone/>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Step 2:</a:t>
                </a:r>
              </a:p>
              <a:p>
                <a:pPr marL="0" indent="0">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Mean(</a:t>
                </a:r>
                <a14:m>
                  <m:oMath xmlns:m="http://schemas.openxmlformats.org/officeDocument/2006/math">
                    <m:acc>
                      <m:accPr>
                        <m:chr m:val="̅"/>
                        <m:ctrlPr>
                          <a:rPr lang="en-IN"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2800" i="1">
                                <a:effectLst/>
                                <a:latin typeface="Cambria Math" panose="02040503050406030204" pitchFamily="18" charset="0"/>
                                <a:ea typeface="Calibri" panose="020F0502020204030204" pitchFamily="34" charset="0"/>
                                <a:cs typeface="Times New Roman" panose="02020603050405020304" pitchFamily="18" charset="0"/>
                              </a:rPr>
                              <m:t>𝑗</m:t>
                            </m:r>
                            <m:r>
                              <a:rPr lang="en-IN" sz="2800" i="1">
                                <a:effectLst/>
                                <a:latin typeface="Cambria Math" panose="02040503050406030204" pitchFamily="18" charset="0"/>
                                <a:ea typeface="Calibri" panose="020F0502020204030204" pitchFamily="34" charset="0"/>
                                <a:cs typeface="Times New Roman" panose="02020603050405020304" pitchFamily="18" charset="0"/>
                              </a:rPr>
                              <m:t>  </m:t>
                            </m:r>
                          </m:sub>
                        </m:sSub>
                      </m:e>
                    </m:acc>
                    <m:r>
                      <a:rPr lang="en-IN" sz="2800" i="1">
                        <a:effectLst/>
                        <a:latin typeface="Cambria Math" panose="02040503050406030204" pitchFamily="18" charset="0"/>
                        <a:ea typeface="Calibri" panose="020F0502020204030204" pitchFamily="34" charset="0"/>
                        <a:cs typeface="Times New Roman" panose="02020603050405020304" pitchFamily="18" charset="0"/>
                      </a:rPr>
                      <m:t>=4+8+13+7</m:t>
                    </m:r>
                  </m:oMath>
                </a14:m>
                <a:r>
                  <a:rPr lang="en-IN" sz="2800" dirty="0">
                    <a:effectLst/>
                    <a:latin typeface="Calibri" panose="020F0502020204030204" pitchFamily="34" charset="0"/>
                    <a:ea typeface="Times New Roman" panose="02020603050405020304" pitchFamily="18" charset="0"/>
                    <a:cs typeface="Times New Roman" panose="02020603050405020304" pitchFamily="18" charset="0"/>
                  </a:rPr>
                  <a:t>)/4=8 </a:t>
                </a:r>
              </a:p>
              <a:p>
                <a:pPr marL="0" indent="0">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Mean(</a:t>
                </a:r>
                <a14:m>
                  <m:oMath xmlns:m="http://schemas.openxmlformats.org/officeDocument/2006/math">
                    <m:acc>
                      <m:accPr>
                        <m:chr m:val="̅"/>
                        <m:ctrlPr>
                          <a:rPr lang="en-IN" sz="2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8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IN" sz="2800" i="1">
                                <a:effectLst/>
                                <a:latin typeface="Cambria Math" panose="02040503050406030204" pitchFamily="18" charset="0"/>
                                <a:ea typeface="Calibri" panose="020F0502020204030204" pitchFamily="34" charset="0"/>
                                <a:cs typeface="Times New Roman" panose="02020603050405020304" pitchFamily="18" charset="0"/>
                              </a:rPr>
                              <m:t>𝑗</m:t>
                            </m:r>
                            <m:r>
                              <a:rPr lang="en-IN" sz="2800" i="1">
                                <a:effectLst/>
                                <a:latin typeface="Cambria Math" panose="02040503050406030204" pitchFamily="18" charset="0"/>
                                <a:ea typeface="Calibri" panose="020F0502020204030204" pitchFamily="34" charset="0"/>
                                <a:cs typeface="Times New Roman" panose="02020603050405020304" pitchFamily="18" charset="0"/>
                              </a:rPr>
                              <m:t>  </m:t>
                            </m:r>
                          </m:sub>
                        </m:sSub>
                      </m:e>
                    </m:acc>
                    <m:r>
                      <a:rPr lang="en-IN" sz="2800" i="1">
                        <a:effectLst/>
                        <a:latin typeface="Cambria Math" panose="02040503050406030204" pitchFamily="18" charset="0"/>
                        <a:ea typeface="Calibri" panose="020F0502020204030204" pitchFamily="34" charset="0"/>
                        <a:cs typeface="Times New Roman" panose="02020603050405020304" pitchFamily="18" charset="0"/>
                      </a:rPr>
                      <m:t>=11+4+5+14</m:t>
                    </m:r>
                  </m:oMath>
                </a14:m>
                <a:r>
                  <a:rPr lang="en-IN" sz="2800" dirty="0">
                    <a:effectLst/>
                    <a:latin typeface="Calibri" panose="020F0502020204030204" pitchFamily="34" charset="0"/>
                    <a:ea typeface="Times New Roman" panose="02020603050405020304" pitchFamily="18" charset="0"/>
                    <a:cs typeface="Times New Roman" panose="02020603050405020304" pitchFamily="18" charset="0"/>
                  </a:rPr>
                  <a:t>)/4=8.5</a:t>
                </a:r>
              </a:p>
              <a:p>
                <a:pPr marL="0" indent="0">
                  <a:buNone/>
                </a:pPr>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Step</a:t>
                </a:r>
                <a:r>
                  <a:rPr lang="en-IN" dirty="0">
                    <a:solidFill>
                      <a:srgbClr val="FF0000"/>
                    </a:solidFill>
                    <a:latin typeface="Calibri" panose="020F0502020204030204" pitchFamily="34" charset="0"/>
                    <a:cs typeface="Times New Roman" panose="02020603050405020304" pitchFamily="18" charset="0"/>
                  </a:rPr>
                  <a:t> 3:</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Computation of covariance Matrix</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(x,y)=(x,x)(x,y)(y,x)(y,y)</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Cov</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(x,x)= 1/N-1 </a:t>
                </a:r>
                <a14:m>
                  <m:oMath xmlns:m="http://schemas.openxmlformats.org/officeDocument/2006/math">
                    <m:nary>
                      <m:naryPr>
                        <m:chr m:val="∑"/>
                        <m:limLoc m:val="undOv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𝑁</m:t>
                        </m:r>
                      </m:sup>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𝑥𝑖</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e>
                    </m:nary>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e>
                    </m:acc>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F6F11494-91E5-6C27-9C23-E130134D2B83}"/>
                  </a:ext>
                </a:extLst>
              </p:cNvPr>
              <p:cNvSpPr>
                <a:spLocks noGrp="1" noRot="1" noChangeAspect="1" noMove="1" noResize="1" noEditPoints="1" noAdjustHandles="1" noChangeArrowheads="1" noChangeShapeType="1" noTextEdit="1"/>
              </p:cNvSpPr>
              <p:nvPr>
                <p:ph idx="1"/>
              </p:nvPr>
            </p:nvSpPr>
            <p:spPr>
              <a:xfrm>
                <a:off x="838200" y="934278"/>
                <a:ext cx="10515600" cy="5242685"/>
              </a:xfrm>
              <a:blipFill>
                <a:blip r:embed="rId2"/>
                <a:stretch>
                  <a:fillRect l="-1217" t="-1860"/>
                </a:stretch>
              </a:blipFill>
            </p:spPr>
            <p:txBody>
              <a:bodyPr/>
              <a:lstStyle/>
              <a:p>
                <a:r>
                  <a:rPr lang="en-IN">
                    <a:noFill/>
                  </a:rPr>
                  <a:t> </a:t>
                </a:r>
              </a:p>
            </p:txBody>
          </p:sp>
        </mc:Fallback>
      </mc:AlternateContent>
    </p:spTree>
    <p:extLst>
      <p:ext uri="{BB962C8B-B14F-4D97-AF65-F5344CB8AC3E}">
        <p14:creationId xmlns:p14="http://schemas.microsoft.com/office/powerpoint/2010/main" val="2888859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0CCC-F05A-0F6D-61DA-C796523797BC}"/>
              </a:ext>
            </a:extLst>
          </p:cNvPr>
          <p:cNvSpPr>
            <a:spLocks noGrp="1"/>
          </p:cNvSpPr>
          <p:nvPr>
            <p:ph type="title"/>
          </p:nvPr>
        </p:nvSpPr>
        <p:spPr/>
        <p:txBody>
          <a:bodyPr/>
          <a:lstStyle/>
          <a:p>
            <a:r>
              <a:rPr lang="en-US" dirty="0"/>
              <a:t>Module -2 </a:t>
            </a:r>
            <a:r>
              <a:rPr lang="en-IN" sz="4000" b="1" kern="150" dirty="0">
                <a:effectLst/>
                <a:latin typeface="Times New Roman" panose="02020603050405020304" pitchFamily="18" charset="0"/>
                <a:ea typeface="Calibri" panose="020F0502020204030204" pitchFamily="34" charset="0"/>
              </a:rPr>
              <a:t>Data Mining Concepts</a:t>
            </a:r>
            <a:endParaRPr lang="en-IN" sz="4000" dirty="0"/>
          </a:p>
        </p:txBody>
      </p:sp>
      <p:sp>
        <p:nvSpPr>
          <p:cNvPr id="3" name="Content Placeholder 2">
            <a:extLst>
              <a:ext uri="{FF2B5EF4-FFF2-40B4-BE49-F238E27FC236}">
                <a16:creationId xmlns:a16="http://schemas.microsoft.com/office/drawing/2014/main" id="{674C5322-6CF5-96E8-4C74-874C34294B99}"/>
              </a:ext>
            </a:extLst>
          </p:cNvPr>
          <p:cNvSpPr>
            <a:spLocks noGrp="1"/>
          </p:cNvSpPr>
          <p:nvPr>
            <p:ph idx="1"/>
          </p:nvPr>
        </p:nvSpPr>
        <p:spPr/>
        <p:txBody>
          <a:bodyPr/>
          <a:lstStyle/>
          <a:p>
            <a:r>
              <a:rPr lang="en-US" dirty="0"/>
              <a:t>Introduction to Data Mining:</a:t>
            </a:r>
          </a:p>
          <a:p>
            <a:pPr marL="0" indent="0">
              <a:buNone/>
            </a:pPr>
            <a:r>
              <a:rPr lang="en-US" dirty="0"/>
              <a:t>-</a:t>
            </a:r>
            <a:r>
              <a:rPr lang="en-US" dirty="0">
                <a:solidFill>
                  <a:srgbClr val="FF0000"/>
                </a:solidFill>
              </a:rPr>
              <a:t>Discovering or mining or extracting  </a:t>
            </a:r>
            <a:r>
              <a:rPr lang="en-US" dirty="0"/>
              <a:t>knowledge or pattens from a large amount of data.</a:t>
            </a:r>
          </a:p>
          <a:p>
            <a:pPr marL="0" indent="0">
              <a:buNone/>
            </a:pPr>
            <a:r>
              <a:rPr lang="en-US" dirty="0"/>
              <a:t>-Extracting </a:t>
            </a:r>
            <a:r>
              <a:rPr lang="en-US" dirty="0">
                <a:solidFill>
                  <a:srgbClr val="FF0000"/>
                </a:solidFill>
              </a:rPr>
              <a:t>significant</a:t>
            </a:r>
            <a:r>
              <a:rPr lang="en-US" dirty="0"/>
              <a:t> data</a:t>
            </a:r>
          </a:p>
          <a:p>
            <a:pPr marL="0" indent="0">
              <a:buNone/>
            </a:pPr>
            <a:r>
              <a:rPr lang="en-US" dirty="0"/>
              <a:t>-KDD(Knowledge discover from data)</a:t>
            </a:r>
          </a:p>
          <a:p>
            <a:pPr marL="0" indent="0">
              <a:buNone/>
            </a:pPr>
            <a:r>
              <a:rPr lang="en-US" dirty="0"/>
              <a:t>-Exploratory data analysis or data driven or deductive learning</a:t>
            </a:r>
          </a:p>
          <a:p>
            <a:pPr marL="0" indent="0">
              <a:buNone/>
            </a:pPr>
            <a:r>
              <a:rPr lang="en-US" dirty="0"/>
              <a:t>--Knowledge discovery in data or knowledge extraction</a:t>
            </a:r>
          </a:p>
          <a:p>
            <a:pPr marL="0" indent="0">
              <a:buNone/>
            </a:pPr>
            <a:endParaRPr lang="en-IN" dirty="0"/>
          </a:p>
        </p:txBody>
      </p:sp>
    </p:spTree>
    <p:extLst>
      <p:ext uri="{BB962C8B-B14F-4D97-AF65-F5344CB8AC3E}">
        <p14:creationId xmlns:p14="http://schemas.microsoft.com/office/powerpoint/2010/main" val="332728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9F09-B74D-F741-8BC6-EA9C3AA311D5}"/>
              </a:ext>
            </a:extLst>
          </p:cNvPr>
          <p:cNvSpPr>
            <a:spLocks noGrp="1"/>
          </p:cNvSpPr>
          <p:nvPr>
            <p:ph type="title"/>
          </p:nvPr>
        </p:nvSpPr>
        <p:spPr>
          <a:xfrm>
            <a:off x="838200" y="365126"/>
            <a:ext cx="10515600" cy="817632"/>
          </a:xfrm>
        </p:spPr>
        <p:txBody>
          <a:bodyPr>
            <a:normAutofit fontScale="90000"/>
          </a:bodyPr>
          <a:lstStyle/>
          <a:p>
            <a:r>
              <a:rPr lang="en-IN" b="1" dirty="0"/>
              <a:t>Three-Tier Data Warehouse Architecture</a:t>
            </a:r>
            <a:br>
              <a:rPr lang="en-IN" b="1" dirty="0"/>
            </a:br>
            <a:endParaRPr lang="en-IN" dirty="0"/>
          </a:p>
        </p:txBody>
      </p:sp>
      <p:sp>
        <p:nvSpPr>
          <p:cNvPr id="3" name="Content Placeholder 2">
            <a:extLst>
              <a:ext uri="{FF2B5EF4-FFF2-40B4-BE49-F238E27FC236}">
                <a16:creationId xmlns:a16="http://schemas.microsoft.com/office/drawing/2014/main" id="{5075DD5C-6786-68B9-952B-D817AD4A506E}"/>
              </a:ext>
            </a:extLst>
          </p:cNvPr>
          <p:cNvSpPr>
            <a:spLocks noGrp="1"/>
          </p:cNvSpPr>
          <p:nvPr>
            <p:ph idx="1"/>
          </p:nvPr>
        </p:nvSpPr>
        <p:spPr>
          <a:xfrm>
            <a:off x="838200" y="1182758"/>
            <a:ext cx="10515600" cy="4994205"/>
          </a:xfrm>
        </p:spPr>
        <p:txBody>
          <a:bodyPr/>
          <a:lstStyle/>
          <a:p>
            <a:r>
              <a:rPr lang="en-US" dirty="0"/>
              <a:t>Three layer/Tier</a:t>
            </a:r>
          </a:p>
          <a:p>
            <a:pPr algn="just">
              <a:buFont typeface="+mj-lt"/>
              <a:buAutoNum type="arabicPeriod"/>
            </a:pPr>
            <a:r>
              <a:rPr lang="en-US" b="0" i="0" dirty="0">
                <a:solidFill>
                  <a:srgbClr val="000000"/>
                </a:solidFill>
                <a:effectLst/>
                <a:latin typeface="inter-regular"/>
              </a:rPr>
              <a:t>Bottom Tier (Data Warehouse Server)</a:t>
            </a:r>
          </a:p>
          <a:p>
            <a:pPr algn="just">
              <a:buFont typeface="+mj-lt"/>
              <a:buAutoNum type="arabicPeriod"/>
            </a:pPr>
            <a:r>
              <a:rPr lang="en-US" b="0" i="0" dirty="0">
                <a:solidFill>
                  <a:srgbClr val="000000"/>
                </a:solidFill>
                <a:effectLst/>
                <a:latin typeface="inter-regular"/>
              </a:rPr>
              <a:t>Middle Tier (OLAP Server)</a:t>
            </a:r>
          </a:p>
          <a:p>
            <a:pPr algn="just">
              <a:buFont typeface="+mj-lt"/>
              <a:buAutoNum type="arabicPeriod"/>
            </a:pPr>
            <a:r>
              <a:rPr lang="en-US" b="0" i="0" dirty="0">
                <a:solidFill>
                  <a:srgbClr val="000000"/>
                </a:solidFill>
                <a:effectLst/>
                <a:latin typeface="inter-regular"/>
              </a:rPr>
              <a:t>Top Tier (Front end Tools).</a:t>
            </a:r>
          </a:p>
          <a:p>
            <a:pPr marL="0" indent="0">
              <a:buNone/>
            </a:pPr>
            <a:endParaRPr lang="en-IN" dirty="0"/>
          </a:p>
        </p:txBody>
      </p:sp>
    </p:spTree>
    <p:extLst>
      <p:ext uri="{BB962C8B-B14F-4D97-AF65-F5344CB8AC3E}">
        <p14:creationId xmlns:p14="http://schemas.microsoft.com/office/powerpoint/2010/main" val="30452031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5684-2059-A7A5-7E8E-5973716BE983}"/>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B0228B3A-1982-FF15-0C8C-0E75BDFD7583}"/>
              </a:ext>
            </a:extLst>
          </p:cNvPr>
          <p:cNvSpPr>
            <a:spLocks noGrp="1"/>
          </p:cNvSpPr>
          <p:nvPr>
            <p:ph idx="1"/>
          </p:nvPr>
        </p:nvSpPr>
        <p:spPr/>
        <p:txBody>
          <a:bodyPr/>
          <a:lstStyle/>
          <a:p>
            <a:r>
              <a:rPr lang="en-US" dirty="0">
                <a:solidFill>
                  <a:srgbClr val="FF0000"/>
                </a:solidFill>
              </a:rPr>
              <a:t>Need of Data mining:</a:t>
            </a:r>
          </a:p>
          <a:p>
            <a:pPr marL="0" indent="0">
              <a:buNone/>
            </a:pPr>
            <a:r>
              <a:rPr lang="en-US" dirty="0"/>
              <a:t>-Finding hidden information from data</a:t>
            </a:r>
          </a:p>
          <a:p>
            <a:pPr marL="0" indent="0">
              <a:buNone/>
            </a:pPr>
            <a:r>
              <a:rPr lang="en-US" dirty="0"/>
              <a:t>-Extracting useful information</a:t>
            </a:r>
          </a:p>
          <a:p>
            <a:pPr marL="0" indent="0">
              <a:buNone/>
            </a:pPr>
            <a:r>
              <a:rPr lang="en-US" dirty="0"/>
              <a:t>-Automatic data analysis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87918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777B-1731-8D91-418A-976FFDDB8891}"/>
              </a:ext>
            </a:extLst>
          </p:cNvPr>
          <p:cNvSpPr>
            <a:spLocks noGrp="1"/>
          </p:cNvSpPr>
          <p:nvPr>
            <p:ph type="title"/>
          </p:nvPr>
        </p:nvSpPr>
        <p:spPr/>
        <p:txBody>
          <a:bodyPr/>
          <a:lstStyle/>
          <a:p>
            <a:r>
              <a:rPr lang="en-US" dirty="0"/>
              <a:t>Application Of DM</a:t>
            </a:r>
            <a:endParaRPr lang="en-IN" dirty="0"/>
          </a:p>
        </p:txBody>
      </p:sp>
      <p:sp>
        <p:nvSpPr>
          <p:cNvPr id="3" name="Content Placeholder 2">
            <a:extLst>
              <a:ext uri="{FF2B5EF4-FFF2-40B4-BE49-F238E27FC236}">
                <a16:creationId xmlns:a16="http://schemas.microsoft.com/office/drawing/2014/main" id="{DAF1D2C4-D82F-22C3-30CE-EEFFBEA583EC}"/>
              </a:ext>
            </a:extLst>
          </p:cNvPr>
          <p:cNvSpPr>
            <a:spLocks noGrp="1"/>
          </p:cNvSpPr>
          <p:nvPr>
            <p:ph idx="1"/>
          </p:nvPr>
        </p:nvSpPr>
        <p:spPr>
          <a:xfrm>
            <a:off x="838200" y="1550504"/>
            <a:ext cx="10515600" cy="5059018"/>
          </a:xfrm>
        </p:spPr>
        <p:txBody>
          <a:bodyPr>
            <a:normAutofit lnSpcReduction="10000"/>
          </a:bodyPr>
          <a:lstStyle/>
          <a:p>
            <a:r>
              <a:rPr lang="en-US" dirty="0"/>
              <a:t>Customer segmentation:</a:t>
            </a:r>
          </a:p>
          <a:p>
            <a:pPr marL="0" indent="0">
              <a:buNone/>
            </a:pPr>
            <a:r>
              <a:rPr lang="en-US" dirty="0"/>
              <a:t>    -Used in Business </a:t>
            </a:r>
          </a:p>
          <a:p>
            <a:r>
              <a:rPr lang="en-US" dirty="0"/>
              <a:t>Market Basket Analysis</a:t>
            </a:r>
          </a:p>
          <a:p>
            <a:pPr marL="0" indent="0">
              <a:buNone/>
            </a:pPr>
            <a:r>
              <a:rPr lang="en-US" dirty="0"/>
              <a:t>   -Retail Shop</a:t>
            </a:r>
          </a:p>
          <a:p>
            <a:r>
              <a:rPr lang="en-US" dirty="0"/>
              <a:t>Risk Management</a:t>
            </a:r>
          </a:p>
          <a:p>
            <a:pPr marL="0" indent="0">
              <a:buNone/>
            </a:pPr>
            <a:r>
              <a:rPr lang="en-US" dirty="0"/>
              <a:t>-loan Company- Uncover risks associated with customer </a:t>
            </a:r>
          </a:p>
          <a:p>
            <a:r>
              <a:rPr lang="en-US" dirty="0"/>
              <a:t>Fraud detection</a:t>
            </a:r>
          </a:p>
          <a:p>
            <a:pPr marL="0" indent="0">
              <a:buNone/>
            </a:pPr>
            <a:r>
              <a:rPr lang="en-US" dirty="0"/>
              <a:t>   Credit card companies </a:t>
            </a:r>
          </a:p>
          <a:p>
            <a:r>
              <a:rPr lang="en-US" dirty="0"/>
              <a:t>Demand prediction</a:t>
            </a:r>
          </a:p>
          <a:p>
            <a:pPr marL="0" indent="0">
              <a:buNone/>
            </a:pPr>
            <a:r>
              <a:rPr lang="en-US" dirty="0"/>
              <a:t>- Predict in advance </a:t>
            </a:r>
          </a:p>
          <a:p>
            <a:endParaRPr lang="en-US" dirty="0"/>
          </a:p>
          <a:p>
            <a:endParaRPr lang="en-US" dirty="0"/>
          </a:p>
          <a:p>
            <a:endParaRPr lang="en-IN" dirty="0"/>
          </a:p>
        </p:txBody>
      </p:sp>
    </p:spTree>
    <p:extLst>
      <p:ext uri="{BB962C8B-B14F-4D97-AF65-F5344CB8AC3E}">
        <p14:creationId xmlns:p14="http://schemas.microsoft.com/office/powerpoint/2010/main" val="1784992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9DA-A503-D1FD-C9F8-B34DE25C799D}"/>
              </a:ext>
            </a:extLst>
          </p:cNvPr>
          <p:cNvSpPr>
            <a:spLocks noGrp="1"/>
          </p:cNvSpPr>
          <p:nvPr>
            <p:ph type="title"/>
          </p:nvPr>
        </p:nvSpPr>
        <p:spPr>
          <a:xfrm>
            <a:off x="838200" y="365126"/>
            <a:ext cx="10515600" cy="946840"/>
          </a:xfrm>
        </p:spPr>
        <p:txBody>
          <a:bodyPr/>
          <a:lstStyle/>
          <a:p>
            <a:r>
              <a:rPr lang="en-US" dirty="0"/>
              <a:t>Data Mining Tasks</a:t>
            </a:r>
            <a:endParaRPr lang="en-IN" dirty="0"/>
          </a:p>
        </p:txBody>
      </p:sp>
      <p:sp>
        <p:nvSpPr>
          <p:cNvPr id="3" name="Content Placeholder 2">
            <a:extLst>
              <a:ext uri="{FF2B5EF4-FFF2-40B4-BE49-F238E27FC236}">
                <a16:creationId xmlns:a16="http://schemas.microsoft.com/office/drawing/2014/main" id="{A9AB08E3-A1F1-AF07-C173-DEF0E61EFC97}"/>
              </a:ext>
            </a:extLst>
          </p:cNvPr>
          <p:cNvSpPr>
            <a:spLocks noGrp="1"/>
          </p:cNvSpPr>
          <p:nvPr>
            <p:ph idx="1"/>
          </p:nvPr>
        </p:nvSpPr>
        <p:spPr>
          <a:xfrm>
            <a:off x="838200" y="1192696"/>
            <a:ext cx="10515600" cy="5300178"/>
          </a:xfrm>
        </p:spPr>
        <p:txBody>
          <a:bodyPr/>
          <a:lstStyle/>
          <a:p>
            <a:r>
              <a:rPr lang="en-US" dirty="0">
                <a:solidFill>
                  <a:srgbClr val="FF0000"/>
                </a:solidFill>
              </a:rPr>
              <a:t>Predictive</a:t>
            </a:r>
          </a:p>
          <a:p>
            <a:pPr marL="0" indent="0">
              <a:buNone/>
            </a:pPr>
            <a:r>
              <a:rPr lang="en-US" b="0" i="0" dirty="0">
                <a:solidFill>
                  <a:srgbClr val="273239"/>
                </a:solidFill>
                <a:effectLst/>
                <a:latin typeface="urw-din"/>
              </a:rPr>
              <a:t>The main goal of this mining is to say something about future results not of current behavior</a:t>
            </a:r>
          </a:p>
          <a:p>
            <a:pPr marL="0" indent="0">
              <a:buNone/>
            </a:pPr>
            <a:r>
              <a:rPr lang="en-US" dirty="0">
                <a:solidFill>
                  <a:srgbClr val="273239"/>
                </a:solidFill>
                <a:latin typeface="urw-din"/>
              </a:rPr>
              <a:t>-predict value of data by make use of past data.</a:t>
            </a:r>
          </a:p>
          <a:p>
            <a:pPr marL="0" indent="0">
              <a:buNone/>
            </a:pPr>
            <a:r>
              <a:rPr lang="en-US" dirty="0">
                <a:solidFill>
                  <a:srgbClr val="273239"/>
                </a:solidFill>
                <a:latin typeface="urw-din"/>
              </a:rPr>
              <a:t>-</a:t>
            </a:r>
            <a:r>
              <a:rPr lang="en-US" b="0" i="0" dirty="0">
                <a:solidFill>
                  <a:srgbClr val="273239"/>
                </a:solidFill>
                <a:effectLst/>
                <a:latin typeface="urw-din"/>
              </a:rPr>
              <a:t>It determines, what </a:t>
            </a:r>
            <a:r>
              <a:rPr lang="en-US" b="0" i="0" dirty="0">
                <a:solidFill>
                  <a:srgbClr val="FF0000"/>
                </a:solidFill>
                <a:effectLst/>
                <a:latin typeface="urw-din"/>
              </a:rPr>
              <a:t>can happen </a:t>
            </a:r>
            <a:r>
              <a:rPr lang="en-US" b="0" i="0" dirty="0">
                <a:solidFill>
                  <a:srgbClr val="273239"/>
                </a:solidFill>
                <a:effectLst/>
                <a:latin typeface="urw-din"/>
              </a:rPr>
              <a:t>in the </a:t>
            </a:r>
            <a:r>
              <a:rPr lang="en-US" b="0" i="0" dirty="0">
                <a:solidFill>
                  <a:srgbClr val="FF0000"/>
                </a:solidFill>
                <a:effectLst/>
                <a:latin typeface="urw-din"/>
              </a:rPr>
              <a:t>future with the help past data </a:t>
            </a:r>
            <a:r>
              <a:rPr lang="en-US" b="0" i="0" dirty="0">
                <a:solidFill>
                  <a:srgbClr val="273239"/>
                </a:solidFill>
                <a:effectLst/>
                <a:latin typeface="urw-din"/>
              </a:rPr>
              <a:t>analysis.</a:t>
            </a:r>
          </a:p>
          <a:p>
            <a:pPr algn="l" fontAlgn="base">
              <a:buFont typeface="Arial" panose="020B0604020202020204" pitchFamily="34" charset="0"/>
              <a:buChar char="•"/>
            </a:pPr>
            <a:r>
              <a:rPr lang="en-US" b="0" i="0" dirty="0">
                <a:solidFill>
                  <a:srgbClr val="273239"/>
                </a:solidFill>
                <a:effectLst/>
                <a:latin typeface="urw-din"/>
              </a:rPr>
              <a:t>what will happen next?</a:t>
            </a:r>
          </a:p>
          <a:p>
            <a:pPr algn="l" fontAlgn="base">
              <a:buFont typeface="Arial" panose="020B0604020202020204" pitchFamily="34" charset="0"/>
              <a:buChar char="•"/>
            </a:pPr>
            <a:r>
              <a:rPr lang="en-US" b="0" i="0" dirty="0">
                <a:solidFill>
                  <a:srgbClr val="273239"/>
                </a:solidFill>
                <a:effectLst/>
                <a:latin typeface="urw-din"/>
              </a:rPr>
              <a:t>what is the outcome if these trends continue?</a:t>
            </a:r>
          </a:p>
          <a:p>
            <a:pPr algn="l" fontAlgn="base">
              <a:buFont typeface="Arial" panose="020B0604020202020204" pitchFamily="34" charset="0"/>
              <a:buChar char="•"/>
            </a:pPr>
            <a:r>
              <a:rPr lang="en-US" b="0" i="0" dirty="0">
                <a:solidFill>
                  <a:srgbClr val="273239"/>
                </a:solidFill>
                <a:effectLst/>
                <a:latin typeface="urw-din"/>
              </a:rPr>
              <a:t>what actions are required to be taken?</a:t>
            </a:r>
          </a:p>
          <a:p>
            <a:pPr marL="0" indent="0">
              <a:buNone/>
            </a:pPr>
            <a:endParaRPr lang="en-US" dirty="0"/>
          </a:p>
        </p:txBody>
      </p:sp>
    </p:spTree>
    <p:extLst>
      <p:ext uri="{BB962C8B-B14F-4D97-AF65-F5344CB8AC3E}">
        <p14:creationId xmlns:p14="http://schemas.microsoft.com/office/powerpoint/2010/main" val="29415748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9A4D-1AF5-D0F8-3AE5-BAD815F61684}"/>
              </a:ext>
            </a:extLst>
          </p:cNvPr>
          <p:cNvSpPr>
            <a:spLocks noGrp="1"/>
          </p:cNvSpPr>
          <p:nvPr>
            <p:ph type="title"/>
          </p:nvPr>
        </p:nvSpPr>
        <p:spPr>
          <a:xfrm>
            <a:off x="838200" y="365125"/>
            <a:ext cx="10515600" cy="688423"/>
          </a:xfrm>
        </p:spPr>
        <p:txBody>
          <a:bodyPr>
            <a:normAutofit fontScale="90000"/>
          </a:bodyPr>
          <a:lstStyle/>
          <a:p>
            <a:r>
              <a:rPr lang="en-US" dirty="0" err="1"/>
              <a:t>cond</a:t>
            </a:r>
            <a:endParaRPr lang="en-IN" dirty="0"/>
          </a:p>
        </p:txBody>
      </p:sp>
      <p:sp>
        <p:nvSpPr>
          <p:cNvPr id="3" name="Content Placeholder 2">
            <a:extLst>
              <a:ext uri="{FF2B5EF4-FFF2-40B4-BE49-F238E27FC236}">
                <a16:creationId xmlns:a16="http://schemas.microsoft.com/office/drawing/2014/main" id="{4BFCC8E2-CBD8-2B9F-A686-6DCC7C409587}"/>
              </a:ext>
            </a:extLst>
          </p:cNvPr>
          <p:cNvSpPr>
            <a:spLocks noGrp="1"/>
          </p:cNvSpPr>
          <p:nvPr>
            <p:ph idx="1"/>
          </p:nvPr>
        </p:nvSpPr>
        <p:spPr>
          <a:xfrm>
            <a:off x="838200" y="1123122"/>
            <a:ext cx="10515600" cy="5053841"/>
          </a:xfrm>
        </p:spPr>
        <p:txBody>
          <a:bodyPr/>
          <a:lstStyle/>
          <a:p>
            <a:pPr marL="0" indent="0">
              <a:buNone/>
            </a:pPr>
            <a:r>
              <a:rPr lang="en-US" dirty="0"/>
              <a:t>Descriptive</a:t>
            </a:r>
          </a:p>
          <a:p>
            <a:pPr marL="0" indent="0">
              <a:buNone/>
            </a:pPr>
            <a:r>
              <a:rPr lang="en-IN" dirty="0"/>
              <a:t>-</a:t>
            </a:r>
            <a:r>
              <a:rPr lang="en-US" b="0" i="0" dirty="0">
                <a:solidFill>
                  <a:srgbClr val="273239"/>
                </a:solidFill>
                <a:effectLst/>
                <a:latin typeface="urw-din"/>
              </a:rPr>
              <a:t>It determines, </a:t>
            </a:r>
            <a:r>
              <a:rPr lang="en-US" b="0" i="0" dirty="0">
                <a:solidFill>
                  <a:srgbClr val="FF0000"/>
                </a:solidFill>
                <a:effectLst/>
                <a:latin typeface="urw-din"/>
              </a:rPr>
              <a:t>what happened in the past </a:t>
            </a:r>
            <a:r>
              <a:rPr lang="en-US" b="0" i="0" dirty="0">
                <a:solidFill>
                  <a:srgbClr val="273239"/>
                </a:solidFill>
                <a:effectLst/>
                <a:latin typeface="urw-din"/>
              </a:rPr>
              <a:t>by analyzing </a:t>
            </a:r>
            <a:r>
              <a:rPr lang="en-US" b="0" i="0" dirty="0">
                <a:solidFill>
                  <a:srgbClr val="FF0000"/>
                </a:solidFill>
                <a:effectLst/>
                <a:latin typeface="urw-din"/>
              </a:rPr>
              <a:t>stored data</a:t>
            </a:r>
            <a:r>
              <a:rPr lang="en-US" b="0" i="0" dirty="0">
                <a:solidFill>
                  <a:srgbClr val="273239"/>
                </a:solidFill>
                <a:effectLst/>
                <a:latin typeface="urw-din"/>
              </a:rPr>
              <a:t>.</a:t>
            </a:r>
            <a:endParaRPr lang="en-IN" dirty="0"/>
          </a:p>
          <a:p>
            <a:pPr algn="l" fontAlgn="base">
              <a:buFont typeface="Arial" panose="020B0604020202020204" pitchFamily="34" charset="0"/>
              <a:buChar char="•"/>
            </a:pPr>
            <a:r>
              <a:rPr lang="en-US" b="0" i="0" dirty="0">
                <a:solidFill>
                  <a:srgbClr val="273239"/>
                </a:solidFill>
                <a:effectLst/>
                <a:latin typeface="urw-din"/>
              </a:rPr>
              <a:t>what happened?</a:t>
            </a:r>
          </a:p>
          <a:p>
            <a:pPr algn="l" fontAlgn="base">
              <a:buFont typeface="Arial" panose="020B0604020202020204" pitchFamily="34" charset="0"/>
              <a:buChar char="•"/>
            </a:pPr>
            <a:r>
              <a:rPr lang="en-US" b="0" i="0" dirty="0">
                <a:solidFill>
                  <a:srgbClr val="273239"/>
                </a:solidFill>
                <a:effectLst/>
                <a:latin typeface="urw-din"/>
              </a:rPr>
              <a:t>where exactly is the problem?</a:t>
            </a:r>
          </a:p>
          <a:p>
            <a:pPr algn="l" fontAlgn="base">
              <a:buFont typeface="Arial" panose="020B0604020202020204" pitchFamily="34" charset="0"/>
              <a:buChar char="•"/>
            </a:pPr>
            <a:r>
              <a:rPr lang="en-US" b="0" i="0" dirty="0">
                <a:solidFill>
                  <a:srgbClr val="273239"/>
                </a:solidFill>
                <a:effectLst/>
                <a:latin typeface="urw-din"/>
              </a:rPr>
              <a:t>what is the frequency of the problem?</a:t>
            </a:r>
          </a:p>
          <a:p>
            <a:pPr algn="l" fontAlgn="base">
              <a:buFont typeface="Arial" panose="020B0604020202020204" pitchFamily="34" charset="0"/>
              <a:buChar char="•"/>
            </a:pPr>
            <a:endParaRPr lang="en-US" b="0" i="0" dirty="0">
              <a:solidFill>
                <a:srgbClr val="273239"/>
              </a:solidFill>
              <a:effectLst/>
              <a:latin typeface="urw-din"/>
            </a:endParaRPr>
          </a:p>
          <a:p>
            <a:pPr marL="0" indent="0" algn="l" fontAlgn="base">
              <a:buNone/>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664076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C5FC-3CC6-7877-55E8-7215BF6003CC}"/>
              </a:ext>
            </a:extLst>
          </p:cNvPr>
          <p:cNvSpPr>
            <a:spLocks noGrp="1"/>
          </p:cNvSpPr>
          <p:nvPr>
            <p:ph type="title"/>
          </p:nvPr>
        </p:nvSpPr>
        <p:spPr/>
        <p:txBody>
          <a:bodyPr/>
          <a:lstStyle/>
          <a:p>
            <a:r>
              <a:rPr lang="en-US" dirty="0" err="1"/>
              <a:t>condt</a:t>
            </a:r>
            <a:endParaRPr lang="en-IN" dirty="0"/>
          </a:p>
        </p:txBody>
      </p:sp>
      <p:pic>
        <p:nvPicPr>
          <p:cNvPr id="1026" name="Picture 2" descr="Data Mining Tasks">
            <a:extLst>
              <a:ext uri="{FF2B5EF4-FFF2-40B4-BE49-F238E27FC236}">
                <a16:creationId xmlns:a16="http://schemas.microsoft.com/office/drawing/2014/main" id="{28F27788-7099-74F3-FEC0-43EB194F6A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113" y="2047462"/>
            <a:ext cx="8517835" cy="370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288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8955-CAAE-ED5C-A096-4F393518AEA3}"/>
              </a:ext>
            </a:extLst>
          </p:cNvPr>
          <p:cNvSpPr>
            <a:spLocks noGrp="1"/>
          </p:cNvSpPr>
          <p:nvPr>
            <p:ph type="title"/>
          </p:nvPr>
        </p:nvSpPr>
        <p:spPr>
          <a:xfrm>
            <a:off x="838200" y="365126"/>
            <a:ext cx="10515600" cy="767936"/>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7F81A3D6-FD9A-215A-C73D-B1175A453187}"/>
              </a:ext>
            </a:extLst>
          </p:cNvPr>
          <p:cNvSpPr>
            <a:spLocks noGrp="1"/>
          </p:cNvSpPr>
          <p:nvPr>
            <p:ph idx="1"/>
          </p:nvPr>
        </p:nvSpPr>
        <p:spPr>
          <a:xfrm>
            <a:off x="838200" y="1133062"/>
            <a:ext cx="10515600" cy="5043901"/>
          </a:xfrm>
        </p:spPr>
        <p:txBody>
          <a:bodyPr/>
          <a:lstStyle/>
          <a:p>
            <a:r>
              <a:rPr lang="en-IN" b="0" i="0" dirty="0">
                <a:solidFill>
                  <a:srgbClr val="FF0000"/>
                </a:solidFill>
                <a:effectLst/>
                <a:latin typeface="Quicksand"/>
              </a:rPr>
              <a:t>Classification:</a:t>
            </a:r>
          </a:p>
          <a:p>
            <a:pPr marL="0" indent="0">
              <a:buNone/>
            </a:pPr>
            <a:r>
              <a:rPr lang="en-IN" dirty="0">
                <a:solidFill>
                  <a:srgbClr val="000000"/>
                </a:solidFill>
                <a:latin typeface="Nunito" pitchFamily="2" charset="0"/>
              </a:rPr>
              <a:t>-</a:t>
            </a:r>
            <a:r>
              <a:rPr lang="en-US" dirty="0">
                <a:solidFill>
                  <a:srgbClr val="000000"/>
                </a:solidFill>
                <a:latin typeface="Nunito" pitchFamily="2" charset="0"/>
              </a:rPr>
              <a:t>A data item into one of those several pre- defined classes</a:t>
            </a:r>
            <a:endParaRPr lang="en-IN" dirty="0">
              <a:solidFill>
                <a:srgbClr val="000000"/>
              </a:solidFill>
              <a:latin typeface="Nunito" pitchFamily="2" charset="0"/>
            </a:endParaRPr>
          </a:p>
          <a:p>
            <a:r>
              <a:rPr lang="en-IN" dirty="0"/>
              <a:t>(Credit card application)</a:t>
            </a:r>
          </a:p>
          <a:p>
            <a:pPr algn="just">
              <a:buFont typeface="Arial" panose="020B0604020202020204" pitchFamily="34" charset="0"/>
              <a:buChar char="•"/>
            </a:pPr>
            <a:r>
              <a:rPr lang="en-US" b="0" i="0" dirty="0">
                <a:solidFill>
                  <a:srgbClr val="000000"/>
                </a:solidFill>
                <a:effectLst/>
                <a:latin typeface="Nunito" pitchFamily="2" charset="0"/>
              </a:rPr>
              <a:t> bank loan officer wants to analyze the data in order to know which customer (loan applicant) are risky or which are safe.</a:t>
            </a:r>
          </a:p>
          <a:p>
            <a:pPr algn="just">
              <a:buFont typeface="Arial" panose="020B0604020202020204" pitchFamily="34" charset="0"/>
              <a:buChar char="•"/>
            </a:pPr>
            <a:r>
              <a:rPr lang="en-US" b="0" i="0" dirty="0">
                <a:solidFill>
                  <a:srgbClr val="000000"/>
                </a:solidFill>
                <a:effectLst/>
                <a:latin typeface="Nunito" pitchFamily="2" charset="0"/>
              </a:rPr>
              <a:t>A marketing manager at a company needs to analyze a customer with a given profile, who will buy a new computer.</a:t>
            </a:r>
          </a:p>
          <a:p>
            <a:pPr algn="just"/>
            <a:r>
              <a:rPr lang="en-US" b="0" i="0" dirty="0">
                <a:solidFill>
                  <a:srgbClr val="000000"/>
                </a:solidFill>
                <a:effectLst/>
                <a:latin typeface="Nunito" pitchFamily="2" charset="0"/>
              </a:rPr>
              <a:t>In both of the above examples, a model or classifier is constructed to predict the categorical labels. These labels are risky or safe for loan application data and yes or no for marketing data.</a:t>
            </a:r>
          </a:p>
          <a:p>
            <a:endParaRPr lang="en-IN" dirty="0"/>
          </a:p>
        </p:txBody>
      </p:sp>
    </p:spTree>
    <p:extLst>
      <p:ext uri="{BB962C8B-B14F-4D97-AF65-F5344CB8AC3E}">
        <p14:creationId xmlns:p14="http://schemas.microsoft.com/office/powerpoint/2010/main" val="2206963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D271-3669-FD76-31E6-DD8B767AD8E1}"/>
              </a:ext>
            </a:extLst>
          </p:cNvPr>
          <p:cNvSpPr>
            <a:spLocks noGrp="1"/>
          </p:cNvSpPr>
          <p:nvPr>
            <p:ph type="title"/>
          </p:nvPr>
        </p:nvSpPr>
        <p:spPr>
          <a:xfrm>
            <a:off x="838200" y="365125"/>
            <a:ext cx="10515600" cy="777875"/>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03F04BC9-0EC0-933C-36A3-910D43E13475}"/>
              </a:ext>
            </a:extLst>
          </p:cNvPr>
          <p:cNvSpPr>
            <a:spLocks noGrp="1"/>
          </p:cNvSpPr>
          <p:nvPr>
            <p:ph idx="1"/>
          </p:nvPr>
        </p:nvSpPr>
        <p:spPr>
          <a:xfrm>
            <a:off x="768626" y="1060312"/>
            <a:ext cx="10515600" cy="4351338"/>
          </a:xfrm>
        </p:spPr>
        <p:txBody>
          <a:bodyPr/>
          <a:lstStyle/>
          <a:p>
            <a:r>
              <a:rPr lang="en-IN" dirty="0"/>
              <a:t>Regression :</a:t>
            </a:r>
          </a:p>
          <a:p>
            <a:pPr marL="0" indent="0">
              <a:buNone/>
            </a:pPr>
            <a:r>
              <a:rPr lang="en-IN" dirty="0"/>
              <a:t>-statistical model  used to predict relationship between independent and dependent.</a:t>
            </a:r>
          </a:p>
          <a:p>
            <a:pPr marL="0" indent="0">
              <a:buNone/>
            </a:pPr>
            <a:r>
              <a:rPr lang="en-IN" dirty="0"/>
              <a:t>-</a:t>
            </a:r>
            <a:r>
              <a:rPr lang="en-US" dirty="0"/>
              <a:t>Regression analysis is used for prediction and forecasting. </a:t>
            </a:r>
            <a:endParaRPr lang="en-IN" dirty="0"/>
          </a:p>
          <a:p>
            <a:pPr marL="0" indent="0">
              <a:buNone/>
            </a:pPr>
            <a:r>
              <a:rPr lang="en-IN" dirty="0"/>
              <a:t>-Y=</a:t>
            </a:r>
            <a:r>
              <a:rPr lang="en-IN" dirty="0" err="1"/>
              <a:t>mx+c</a:t>
            </a:r>
            <a:r>
              <a:rPr lang="en-IN" dirty="0"/>
              <a:t>    Y is dependent variable, x is independent variable </a:t>
            </a:r>
          </a:p>
          <a:p>
            <a:pPr marL="0" indent="0">
              <a:buNone/>
            </a:pPr>
            <a:r>
              <a:rPr lang="en-IN" dirty="0"/>
              <a:t>= How the values of y changes w.r.t in x</a:t>
            </a:r>
          </a:p>
          <a:p>
            <a:pPr marL="0" indent="0">
              <a:buNone/>
            </a:pPr>
            <a:r>
              <a:rPr lang="en-IN" dirty="0"/>
              <a:t> Ex: </a:t>
            </a:r>
            <a:r>
              <a:rPr lang="en-US" dirty="0"/>
              <a:t>forecast pricing and sales of the product</a:t>
            </a:r>
          </a:p>
          <a:p>
            <a:pPr marL="0" indent="0">
              <a:buNone/>
            </a:pPr>
            <a:r>
              <a:rPr lang="en-US" dirty="0"/>
              <a:t> </a:t>
            </a:r>
            <a:r>
              <a:rPr lang="en-US" dirty="0" err="1"/>
              <a:t>Ex:pension</a:t>
            </a:r>
            <a:endParaRPr lang="en-IN" dirty="0"/>
          </a:p>
        </p:txBody>
      </p:sp>
    </p:spTree>
    <p:extLst>
      <p:ext uri="{BB962C8B-B14F-4D97-AF65-F5344CB8AC3E}">
        <p14:creationId xmlns:p14="http://schemas.microsoft.com/office/powerpoint/2010/main" val="26931002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9780-F421-3227-93F0-A943B9867778}"/>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87157118-C474-71AC-947C-535FAE98D36A}"/>
              </a:ext>
            </a:extLst>
          </p:cNvPr>
          <p:cNvSpPr>
            <a:spLocks noGrp="1"/>
          </p:cNvSpPr>
          <p:nvPr>
            <p:ph idx="1"/>
          </p:nvPr>
        </p:nvSpPr>
        <p:spPr>
          <a:xfrm>
            <a:off x="838200" y="1622150"/>
            <a:ext cx="10515600" cy="4351338"/>
          </a:xfrm>
        </p:spPr>
        <p:txBody>
          <a:bodyPr>
            <a:normAutofit lnSpcReduction="10000"/>
          </a:bodyPr>
          <a:lstStyle/>
          <a:p>
            <a:r>
              <a:rPr lang="en-IN" dirty="0">
                <a:solidFill>
                  <a:srgbClr val="FF0000"/>
                </a:solidFill>
              </a:rPr>
              <a:t>Time series Analysis:</a:t>
            </a:r>
          </a:p>
          <a:p>
            <a:r>
              <a:rPr lang="en-IN" dirty="0"/>
              <a:t>Data taken at specified times usually at equal intervals </a:t>
            </a:r>
          </a:p>
          <a:p>
            <a:r>
              <a:rPr lang="en-IN" dirty="0"/>
              <a:t>Predict future values based on past values </a:t>
            </a:r>
          </a:p>
          <a:p>
            <a:pPr marL="0" indent="0">
              <a:buNone/>
            </a:pPr>
            <a:r>
              <a:rPr lang="en-IN" dirty="0"/>
              <a:t>Stock Market</a:t>
            </a:r>
          </a:p>
          <a:p>
            <a:r>
              <a:rPr lang="en-IN" dirty="0">
                <a:solidFill>
                  <a:srgbClr val="FF0000"/>
                </a:solidFill>
              </a:rPr>
              <a:t>Prediction:</a:t>
            </a:r>
          </a:p>
          <a:p>
            <a:pPr marL="0" indent="0">
              <a:buNone/>
            </a:pPr>
            <a:r>
              <a:rPr lang="en-IN" dirty="0"/>
              <a:t>-Predict future value based on current data </a:t>
            </a:r>
          </a:p>
          <a:p>
            <a:pPr>
              <a:buFontTx/>
              <a:buChar char="-"/>
            </a:pPr>
            <a:r>
              <a:rPr lang="en-IN" dirty="0"/>
              <a:t>Prediction correct treatment for a person based on their medical condition </a:t>
            </a:r>
          </a:p>
          <a:p>
            <a:pPr>
              <a:buFontTx/>
              <a:buChar char="-"/>
            </a:pPr>
            <a:r>
              <a:rPr lang="en-IN" dirty="0" err="1"/>
              <a:t>Ex:Flood</a:t>
            </a:r>
            <a:endParaRPr lang="en-IN" dirty="0"/>
          </a:p>
          <a:p>
            <a:pPr>
              <a:buFontTx/>
              <a:buChar char="-"/>
            </a:pPr>
            <a:endParaRPr lang="en-IN" dirty="0"/>
          </a:p>
          <a:p>
            <a:endParaRPr lang="en-IN" dirty="0"/>
          </a:p>
          <a:p>
            <a:endParaRPr lang="en-IN" dirty="0"/>
          </a:p>
        </p:txBody>
      </p:sp>
    </p:spTree>
    <p:extLst>
      <p:ext uri="{BB962C8B-B14F-4D97-AF65-F5344CB8AC3E}">
        <p14:creationId xmlns:p14="http://schemas.microsoft.com/office/powerpoint/2010/main" val="38483843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5DFA-6B0B-9818-6365-A3B155ACF63D}"/>
              </a:ext>
            </a:extLst>
          </p:cNvPr>
          <p:cNvSpPr>
            <a:spLocks noGrp="1"/>
          </p:cNvSpPr>
          <p:nvPr>
            <p:ph type="title"/>
          </p:nvPr>
        </p:nvSpPr>
        <p:spPr>
          <a:xfrm>
            <a:off x="838200" y="365125"/>
            <a:ext cx="10515600" cy="986597"/>
          </a:xfrm>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74D96370-36BE-D9C0-A070-6DF77E063C05}"/>
              </a:ext>
            </a:extLst>
          </p:cNvPr>
          <p:cNvSpPr>
            <a:spLocks noGrp="1"/>
          </p:cNvSpPr>
          <p:nvPr>
            <p:ph idx="1"/>
          </p:nvPr>
        </p:nvSpPr>
        <p:spPr>
          <a:xfrm>
            <a:off x="838200" y="1447938"/>
            <a:ext cx="10515600" cy="4351338"/>
          </a:xfrm>
        </p:spPr>
        <p:txBody>
          <a:bodyPr/>
          <a:lstStyle/>
          <a:p>
            <a:r>
              <a:rPr lang="en-IN" dirty="0"/>
              <a:t>Descriptive Analysis:</a:t>
            </a:r>
          </a:p>
          <a:p>
            <a:pPr marL="0" indent="0">
              <a:buNone/>
            </a:pPr>
            <a:r>
              <a:rPr lang="en-IN" dirty="0"/>
              <a:t>-Describes  about data</a:t>
            </a:r>
          </a:p>
          <a:p>
            <a:pPr marL="0" indent="0">
              <a:buNone/>
            </a:pPr>
            <a:r>
              <a:rPr lang="en-IN" dirty="0"/>
              <a:t>-Pattern and relationship in data</a:t>
            </a:r>
          </a:p>
          <a:p>
            <a:pPr marL="0" indent="0">
              <a:buNone/>
            </a:pPr>
            <a:r>
              <a:rPr lang="en-IN" dirty="0"/>
              <a:t>-</a:t>
            </a:r>
            <a:r>
              <a:rPr lang="en-US" dirty="0"/>
              <a:t>summarizing and converting data into usable information for reporting and monitoring. </a:t>
            </a:r>
          </a:p>
          <a:p>
            <a:pPr marL="0" indent="0">
              <a:buNone/>
            </a:pPr>
            <a:r>
              <a:rPr lang="en-US" dirty="0"/>
              <a:t>-</a:t>
            </a:r>
            <a:r>
              <a:rPr lang="en-US" b="1" dirty="0"/>
              <a:t>Clustering Analysis: </a:t>
            </a:r>
            <a:r>
              <a:rPr lang="en-US" dirty="0"/>
              <a:t>It is the process of determining which data sets are similar to one another</a:t>
            </a:r>
          </a:p>
          <a:p>
            <a:pPr marL="0" indent="0">
              <a:buNone/>
            </a:pPr>
            <a:r>
              <a:rPr lang="en-US" dirty="0"/>
              <a:t>Grouping data without known label</a:t>
            </a:r>
          </a:p>
          <a:p>
            <a:pPr marL="0" indent="0">
              <a:buNone/>
            </a:pPr>
            <a:r>
              <a:rPr lang="en-US" dirty="0"/>
              <a:t>-</a:t>
            </a:r>
            <a:endParaRPr lang="en-IN" dirty="0"/>
          </a:p>
        </p:txBody>
      </p:sp>
    </p:spTree>
    <p:extLst>
      <p:ext uri="{BB962C8B-B14F-4D97-AF65-F5344CB8AC3E}">
        <p14:creationId xmlns:p14="http://schemas.microsoft.com/office/powerpoint/2010/main" val="32919438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9101-12D9-0568-86BD-527979CB8E41}"/>
              </a:ext>
            </a:extLst>
          </p:cNvPr>
          <p:cNvSpPr>
            <a:spLocks noGrp="1"/>
          </p:cNvSpPr>
          <p:nvPr>
            <p:ph type="title"/>
          </p:nvPr>
        </p:nvSpPr>
        <p:spPr/>
        <p:txBody>
          <a:bodyPr/>
          <a:lstStyle/>
          <a:p>
            <a:r>
              <a:rPr lang="en-IN" dirty="0" err="1"/>
              <a:t>condt</a:t>
            </a:r>
            <a:endParaRPr lang="en-IN" dirty="0"/>
          </a:p>
        </p:txBody>
      </p:sp>
      <p:sp>
        <p:nvSpPr>
          <p:cNvPr id="3" name="Content Placeholder 2">
            <a:extLst>
              <a:ext uri="{FF2B5EF4-FFF2-40B4-BE49-F238E27FC236}">
                <a16:creationId xmlns:a16="http://schemas.microsoft.com/office/drawing/2014/main" id="{3343533C-66AD-23E4-DCFB-0A5CCAE59254}"/>
              </a:ext>
            </a:extLst>
          </p:cNvPr>
          <p:cNvSpPr>
            <a:spLocks noGrp="1"/>
          </p:cNvSpPr>
          <p:nvPr>
            <p:ph idx="1"/>
          </p:nvPr>
        </p:nvSpPr>
        <p:spPr/>
        <p:txBody>
          <a:bodyPr/>
          <a:lstStyle/>
          <a:p>
            <a:r>
              <a:rPr lang="en-IN" dirty="0"/>
              <a:t>Sequence Discovery:</a:t>
            </a:r>
          </a:p>
          <a:p>
            <a:pPr marL="0" indent="0">
              <a:buNone/>
            </a:pPr>
            <a:r>
              <a:rPr lang="en-IN" dirty="0"/>
              <a:t>Hidden patten in data (Based on time series)</a:t>
            </a:r>
          </a:p>
          <a:p>
            <a:r>
              <a:rPr lang="en-IN" b="1" dirty="0"/>
              <a:t>Summarization Analysis:</a:t>
            </a:r>
          </a:p>
          <a:p>
            <a:pPr marL="0" indent="0">
              <a:buNone/>
            </a:pPr>
            <a:r>
              <a:rPr lang="en-US" dirty="0"/>
              <a:t>summarizing a large number of items related to Christmas season sales provides a general description of the data</a:t>
            </a:r>
            <a:endParaRPr lang="en-IN" b="1" dirty="0"/>
          </a:p>
          <a:p>
            <a:r>
              <a:rPr lang="en-IN" b="1" dirty="0"/>
              <a:t>Association Rules Analysis:</a:t>
            </a:r>
          </a:p>
          <a:p>
            <a:pPr marL="0" indent="0">
              <a:buNone/>
            </a:pPr>
            <a:r>
              <a:rPr lang="en-US" dirty="0"/>
              <a:t>Discovery of interesting relationships between various variables in large databases.</a:t>
            </a:r>
            <a:endParaRPr lang="en-IN" dirty="0"/>
          </a:p>
        </p:txBody>
      </p:sp>
    </p:spTree>
    <p:extLst>
      <p:ext uri="{BB962C8B-B14F-4D97-AF65-F5344CB8AC3E}">
        <p14:creationId xmlns:p14="http://schemas.microsoft.com/office/powerpoint/2010/main" val="32343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0BD1-240F-84EF-F475-B2CBBF0CE484}"/>
              </a:ext>
            </a:extLst>
          </p:cNvPr>
          <p:cNvSpPr>
            <a:spLocks noGrp="1"/>
          </p:cNvSpPr>
          <p:nvPr>
            <p:ph type="title"/>
          </p:nvPr>
        </p:nvSpPr>
        <p:spPr>
          <a:xfrm>
            <a:off x="838200" y="365125"/>
            <a:ext cx="10515600" cy="777875"/>
          </a:xfrm>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1A071E91-3963-3293-8B3F-BE2808EDCF3C}"/>
              </a:ext>
            </a:extLst>
          </p:cNvPr>
          <p:cNvPicPr>
            <a:picLocks noGrp="1" noChangeAspect="1"/>
          </p:cNvPicPr>
          <p:nvPr>
            <p:ph idx="1"/>
          </p:nvPr>
        </p:nvPicPr>
        <p:blipFill>
          <a:blip r:embed="rId2"/>
          <a:stretch>
            <a:fillRect/>
          </a:stretch>
        </p:blipFill>
        <p:spPr>
          <a:xfrm>
            <a:off x="1053548" y="1073426"/>
            <a:ext cx="10058400" cy="5536095"/>
          </a:xfrm>
        </p:spPr>
      </p:pic>
    </p:spTree>
    <p:extLst>
      <p:ext uri="{BB962C8B-B14F-4D97-AF65-F5344CB8AC3E}">
        <p14:creationId xmlns:p14="http://schemas.microsoft.com/office/powerpoint/2010/main" val="158755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0EE4-8147-112F-7E7F-1C26F94D77CE}"/>
              </a:ext>
            </a:extLst>
          </p:cNvPr>
          <p:cNvSpPr>
            <a:spLocks noGrp="1"/>
          </p:cNvSpPr>
          <p:nvPr>
            <p:ph type="title"/>
          </p:nvPr>
        </p:nvSpPr>
        <p:spPr>
          <a:xfrm>
            <a:off x="838200" y="365126"/>
            <a:ext cx="10515600" cy="907084"/>
          </a:xfrm>
        </p:spPr>
        <p:txBody>
          <a:bodyPr/>
          <a:lstStyle/>
          <a:p>
            <a:r>
              <a:rPr lang="en-US" dirty="0"/>
              <a:t>Data Mining Functionality</a:t>
            </a:r>
            <a:endParaRPr lang="en-IN" dirty="0"/>
          </a:p>
        </p:txBody>
      </p:sp>
      <p:sp>
        <p:nvSpPr>
          <p:cNvPr id="3" name="Content Placeholder 2">
            <a:extLst>
              <a:ext uri="{FF2B5EF4-FFF2-40B4-BE49-F238E27FC236}">
                <a16:creationId xmlns:a16="http://schemas.microsoft.com/office/drawing/2014/main" id="{EC8AE387-7414-E333-FE98-B23DCF5EC536}"/>
              </a:ext>
            </a:extLst>
          </p:cNvPr>
          <p:cNvSpPr>
            <a:spLocks noGrp="1"/>
          </p:cNvSpPr>
          <p:nvPr>
            <p:ph idx="1"/>
          </p:nvPr>
        </p:nvSpPr>
        <p:spPr>
          <a:xfrm>
            <a:off x="838200" y="1272210"/>
            <a:ext cx="10515600" cy="4904753"/>
          </a:xfrm>
        </p:spPr>
        <p:txBody>
          <a:bodyPr/>
          <a:lstStyle/>
          <a:p>
            <a:r>
              <a:rPr lang="en-US" dirty="0"/>
              <a:t>Used to find specific pattern in data</a:t>
            </a:r>
          </a:p>
          <a:p>
            <a:pPr marL="0" indent="0">
              <a:buNone/>
            </a:pPr>
            <a:r>
              <a:rPr lang="en-IN" b="1" dirty="0"/>
              <a:t>Class/Concept Descriptions:</a:t>
            </a:r>
          </a:p>
          <a:p>
            <a:pPr marL="0" indent="0">
              <a:buNone/>
            </a:pPr>
            <a:r>
              <a:rPr lang="en-IN" dirty="0"/>
              <a:t>-Data can be associated with classes or concept</a:t>
            </a:r>
          </a:p>
          <a:p>
            <a:pPr marL="0" indent="0">
              <a:buNone/>
            </a:pPr>
            <a:r>
              <a:rPr lang="en-IN" dirty="0"/>
              <a:t>-concepts refers to a collection of data item such as printer, computers..</a:t>
            </a:r>
          </a:p>
          <a:p>
            <a:pPr marL="0" indent="0">
              <a:buNone/>
            </a:pPr>
            <a:r>
              <a:rPr lang="en-IN" dirty="0"/>
              <a:t>-how to describe these items?</a:t>
            </a:r>
          </a:p>
          <a:p>
            <a:pPr marL="514350" indent="-514350">
              <a:buAutoNum type="arabicPeriod"/>
            </a:pPr>
            <a:r>
              <a:rPr lang="en-IN" dirty="0"/>
              <a:t>Data  characterization</a:t>
            </a:r>
          </a:p>
          <a:p>
            <a:pPr marL="514350" indent="-514350">
              <a:buAutoNum type="arabicPeriod"/>
            </a:pPr>
            <a:r>
              <a:rPr lang="en-IN" dirty="0"/>
              <a:t>Data discrimination</a:t>
            </a:r>
          </a:p>
          <a:p>
            <a:pPr marL="514350" indent="-514350">
              <a:buAutoNum type="arabicPeriod"/>
            </a:pPr>
            <a:r>
              <a:rPr lang="en-IN" dirty="0"/>
              <a:t>both</a:t>
            </a:r>
          </a:p>
          <a:p>
            <a:pPr marL="0" indent="0">
              <a:buNone/>
            </a:pPr>
            <a:r>
              <a:rPr lang="en-IN" dirty="0"/>
              <a:t> </a:t>
            </a:r>
          </a:p>
        </p:txBody>
      </p:sp>
    </p:spTree>
    <p:extLst>
      <p:ext uri="{BB962C8B-B14F-4D97-AF65-F5344CB8AC3E}">
        <p14:creationId xmlns:p14="http://schemas.microsoft.com/office/powerpoint/2010/main" val="36050786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4AB0-82A6-4ACC-1693-1B9B44069DAB}"/>
              </a:ext>
            </a:extLst>
          </p:cNvPr>
          <p:cNvSpPr>
            <a:spLocks noGrp="1"/>
          </p:cNvSpPr>
          <p:nvPr>
            <p:ph type="title"/>
          </p:nvPr>
        </p:nvSpPr>
        <p:spPr/>
        <p:txBody>
          <a:bodyPr/>
          <a:lstStyle/>
          <a:p>
            <a:r>
              <a:rPr lang="en-US" dirty="0" err="1"/>
              <a:t>ondt</a:t>
            </a:r>
            <a:endParaRPr lang="en-IN" dirty="0"/>
          </a:p>
        </p:txBody>
      </p:sp>
      <p:sp>
        <p:nvSpPr>
          <p:cNvPr id="3" name="Content Placeholder 2">
            <a:extLst>
              <a:ext uri="{FF2B5EF4-FFF2-40B4-BE49-F238E27FC236}">
                <a16:creationId xmlns:a16="http://schemas.microsoft.com/office/drawing/2014/main" id="{9C1FF5D4-ABD1-B53F-F243-8CBBB6C359A0}"/>
              </a:ext>
            </a:extLst>
          </p:cNvPr>
          <p:cNvSpPr>
            <a:spLocks noGrp="1"/>
          </p:cNvSpPr>
          <p:nvPr>
            <p:ph idx="1"/>
          </p:nvPr>
        </p:nvSpPr>
        <p:spPr/>
        <p:txBody>
          <a:bodyPr>
            <a:normAutofit lnSpcReduction="10000"/>
          </a:bodyPr>
          <a:lstStyle/>
          <a:p>
            <a:r>
              <a:rPr lang="en-US" dirty="0">
                <a:solidFill>
                  <a:srgbClr val="FF0000"/>
                </a:solidFill>
              </a:rPr>
              <a:t>Data characterization- </a:t>
            </a:r>
            <a:r>
              <a:rPr lang="en-US" dirty="0"/>
              <a:t>summarizing the general characteristics of a target class of data.</a:t>
            </a:r>
          </a:p>
          <a:p>
            <a:r>
              <a:rPr lang="en-US" dirty="0"/>
              <a:t>Ex: summarizing the characteristics of customers who spend more than 1lak a year at shop</a:t>
            </a:r>
          </a:p>
          <a:p>
            <a:r>
              <a:rPr lang="en-US" dirty="0"/>
              <a:t>Result can be general profile of customer, such as monthly income above 5lak, employed, have excellent credit score..</a:t>
            </a:r>
          </a:p>
          <a:p>
            <a:r>
              <a:rPr lang="en-IN" dirty="0"/>
              <a:t>Data Discrimination- comparing the target class with one or set of class</a:t>
            </a:r>
          </a:p>
          <a:p>
            <a:r>
              <a:rPr lang="en-US" dirty="0"/>
              <a:t>It compares features of a class with features of one or more contrasting </a:t>
            </a:r>
            <a:r>
              <a:rPr lang="en-US" dirty="0" err="1"/>
              <a:t>classes.g</a:t>
            </a:r>
            <a:r>
              <a:rPr lang="en-US" dirty="0"/>
              <a:t>., bar charts, curves and pie charts.</a:t>
            </a:r>
            <a:endParaRPr lang="en-IN" dirty="0"/>
          </a:p>
        </p:txBody>
      </p:sp>
    </p:spTree>
    <p:extLst>
      <p:ext uri="{BB962C8B-B14F-4D97-AF65-F5344CB8AC3E}">
        <p14:creationId xmlns:p14="http://schemas.microsoft.com/office/powerpoint/2010/main" val="24120606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5575-5927-F1C1-6434-C97983938325}"/>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439D0C2E-D3BA-0626-5B7C-860F1790EAE4}"/>
              </a:ext>
            </a:extLst>
          </p:cNvPr>
          <p:cNvSpPr>
            <a:spLocks noGrp="1"/>
          </p:cNvSpPr>
          <p:nvPr>
            <p:ph idx="1"/>
          </p:nvPr>
        </p:nvSpPr>
        <p:spPr>
          <a:xfrm>
            <a:off x="838200" y="1398242"/>
            <a:ext cx="10515600" cy="4351338"/>
          </a:xfrm>
        </p:spPr>
        <p:txBody>
          <a:bodyPr/>
          <a:lstStyle/>
          <a:p>
            <a:r>
              <a:rPr lang="en-US" dirty="0"/>
              <a:t>Mining Frequent patterns, Associations and correlations</a:t>
            </a:r>
          </a:p>
          <a:p>
            <a:pPr marL="0" indent="0">
              <a:buNone/>
            </a:pPr>
            <a:r>
              <a:rPr lang="en-US" dirty="0"/>
              <a:t>-</a:t>
            </a:r>
            <a:r>
              <a:rPr lang="en-US" b="1" dirty="0"/>
              <a:t>Frequent itemset</a:t>
            </a:r>
            <a:r>
              <a:rPr lang="en-US" dirty="0"/>
              <a:t>: a set of items that frequently appear together in a transactional data set (Milk and Sugar)</a:t>
            </a:r>
          </a:p>
          <a:p>
            <a:pPr marL="0" indent="0">
              <a:buNone/>
            </a:pPr>
            <a:r>
              <a:rPr lang="en-US" dirty="0"/>
              <a:t>-</a:t>
            </a:r>
            <a:r>
              <a:rPr lang="en-IN" b="1" dirty="0"/>
              <a:t> Frequent Subsequence: </a:t>
            </a:r>
            <a:r>
              <a:rPr lang="en-IN" dirty="0"/>
              <a:t>A pattern that customers tend to purchase product A, followed by a purchase of product B.</a:t>
            </a:r>
          </a:p>
          <a:p>
            <a:pPr marL="0" indent="0">
              <a:buNone/>
            </a:pPr>
            <a:r>
              <a:rPr lang="en-US" dirty="0"/>
              <a:t>Ex: buying a phone followed by a cover.</a:t>
            </a:r>
          </a:p>
          <a:p>
            <a:pPr marL="0" indent="0">
              <a:buNone/>
            </a:pPr>
            <a:r>
              <a:rPr lang="en-IN" b="1" dirty="0"/>
              <a:t>Frequent substructure: </a:t>
            </a:r>
          </a:p>
          <a:p>
            <a:pPr marL="0" indent="0">
              <a:buNone/>
            </a:pPr>
            <a:r>
              <a:rPr lang="en-US" dirty="0"/>
              <a:t>It refers to the various types of data structures that can be combined with an item set or subsequences, such as trees and graphs.</a:t>
            </a:r>
          </a:p>
          <a:p>
            <a:pPr marL="0" indent="0">
              <a:buNone/>
            </a:pPr>
            <a:endParaRPr lang="en-IN" dirty="0"/>
          </a:p>
        </p:txBody>
      </p:sp>
    </p:spTree>
    <p:extLst>
      <p:ext uri="{BB962C8B-B14F-4D97-AF65-F5344CB8AC3E}">
        <p14:creationId xmlns:p14="http://schemas.microsoft.com/office/powerpoint/2010/main" val="2431559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84FC-56AE-32E9-D4DF-7287E4D5BAAA}"/>
              </a:ext>
            </a:extLst>
          </p:cNvPr>
          <p:cNvSpPr>
            <a:spLocks noGrp="1"/>
          </p:cNvSpPr>
          <p:nvPr>
            <p:ph type="title"/>
          </p:nvPr>
        </p:nvSpPr>
        <p:spPr>
          <a:xfrm>
            <a:off x="838200" y="365126"/>
            <a:ext cx="10515600" cy="667808"/>
          </a:xfrm>
        </p:spPr>
        <p:txBody>
          <a:bodyPr>
            <a:normAutofit fontScale="90000"/>
          </a:bodyPr>
          <a:lstStyle/>
          <a:p>
            <a:r>
              <a:rPr lang="en-US" dirty="0" err="1"/>
              <a:t>Condt</a:t>
            </a:r>
            <a:endParaRPr lang="en-IN" dirty="0"/>
          </a:p>
        </p:txBody>
      </p:sp>
      <p:sp>
        <p:nvSpPr>
          <p:cNvPr id="3" name="Content Placeholder 2">
            <a:extLst>
              <a:ext uri="{FF2B5EF4-FFF2-40B4-BE49-F238E27FC236}">
                <a16:creationId xmlns:a16="http://schemas.microsoft.com/office/drawing/2014/main" id="{572E1B1A-0760-8E8A-D167-0FCAC2D4051A}"/>
              </a:ext>
            </a:extLst>
          </p:cNvPr>
          <p:cNvSpPr>
            <a:spLocks noGrp="1"/>
          </p:cNvSpPr>
          <p:nvPr>
            <p:ph idx="1"/>
          </p:nvPr>
        </p:nvSpPr>
        <p:spPr>
          <a:xfrm>
            <a:off x="838200" y="1032934"/>
            <a:ext cx="10515600" cy="5144029"/>
          </a:xfrm>
        </p:spPr>
        <p:txBody>
          <a:bodyPr/>
          <a:lstStyle/>
          <a:p>
            <a:r>
              <a:rPr lang="en-IN" b="1" dirty="0"/>
              <a:t>Association Analysis:</a:t>
            </a:r>
            <a:endParaRPr lang="en-IN" dirty="0"/>
          </a:p>
          <a:p>
            <a:pPr marL="0" indent="0">
              <a:buNone/>
            </a:pPr>
            <a:r>
              <a:rPr lang="en-IN" dirty="0"/>
              <a:t>-Find Frequent Patterns –</a:t>
            </a:r>
          </a:p>
          <a:p>
            <a:pPr marL="0" indent="0">
              <a:buNone/>
            </a:pPr>
            <a:r>
              <a:rPr lang="en-IN" dirty="0"/>
              <a:t>Buys(X,”computer”)=&gt;buys(Software) [ support=1%,Condidence=50%]</a:t>
            </a:r>
          </a:p>
          <a:p>
            <a:pPr marL="0" indent="0">
              <a:buNone/>
            </a:pPr>
            <a:endParaRPr lang="en-IN" dirty="0"/>
          </a:p>
          <a:p>
            <a:pPr marL="0" indent="0">
              <a:buNone/>
            </a:pPr>
            <a:r>
              <a:rPr lang="en-IN" b="1" dirty="0"/>
              <a:t>Correlation Analysis:</a:t>
            </a:r>
          </a:p>
          <a:p>
            <a:pPr marL="0" indent="0">
              <a:buNone/>
            </a:pPr>
            <a:r>
              <a:rPr lang="en-US" dirty="0"/>
              <a:t>Correlation is a mathematical technique for determining whether and how strongly two attributes is related to one another.</a:t>
            </a:r>
            <a:endParaRPr lang="en-IN" dirty="0"/>
          </a:p>
          <a:p>
            <a:pPr marL="0" indent="0">
              <a:buNone/>
            </a:pPr>
            <a:r>
              <a:rPr lang="en-IN" dirty="0"/>
              <a:t>Association between two or more variables and makes inferences about the strength of the relationship.</a:t>
            </a:r>
          </a:p>
        </p:txBody>
      </p:sp>
    </p:spTree>
    <p:extLst>
      <p:ext uri="{BB962C8B-B14F-4D97-AF65-F5344CB8AC3E}">
        <p14:creationId xmlns:p14="http://schemas.microsoft.com/office/powerpoint/2010/main" val="4280651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1D2-C6FB-1810-A2AD-1035F5BF6C38}"/>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4963C6DA-71BC-B95A-75C4-1784FF7E3EAE}"/>
              </a:ext>
            </a:extLst>
          </p:cNvPr>
          <p:cNvSpPr>
            <a:spLocks noGrp="1"/>
          </p:cNvSpPr>
          <p:nvPr>
            <p:ph idx="1"/>
          </p:nvPr>
        </p:nvSpPr>
        <p:spPr/>
        <p:txBody>
          <a:bodyPr>
            <a:normAutofit fontScale="92500" lnSpcReduction="10000"/>
          </a:bodyPr>
          <a:lstStyle/>
          <a:p>
            <a:pPr marL="0" indent="0">
              <a:buNone/>
            </a:pPr>
            <a:r>
              <a:rPr lang="en-US" b="1" dirty="0"/>
              <a:t>Classification and prediction:</a:t>
            </a:r>
          </a:p>
          <a:p>
            <a:pPr marL="0" indent="0" algn="just">
              <a:buNone/>
            </a:pPr>
            <a:r>
              <a:rPr lang="en-US" dirty="0"/>
              <a:t>Classification is a data mining technique that categorizes items in a collection based on some predefined properties. </a:t>
            </a:r>
          </a:p>
          <a:p>
            <a:pPr marL="0" indent="0" algn="just">
              <a:buNone/>
            </a:pPr>
            <a:r>
              <a:rPr lang="en-US" dirty="0"/>
              <a:t>It uses methods like if-then, decision trees or neural networks to predict a class or essentially classify a collection of items.</a:t>
            </a:r>
          </a:p>
          <a:p>
            <a:pPr marL="0" indent="0" algn="just">
              <a:buNone/>
            </a:pPr>
            <a:endParaRPr lang="en-US" b="1" dirty="0"/>
          </a:p>
          <a:p>
            <a:pPr marL="0" indent="0" algn="just">
              <a:buNone/>
            </a:pPr>
            <a:r>
              <a:rPr lang="en-IN" b="1" dirty="0"/>
              <a:t>Cluster Analysis</a:t>
            </a:r>
            <a:endParaRPr lang="en-US" b="1" dirty="0"/>
          </a:p>
          <a:p>
            <a:pPr marL="0" indent="0" algn="just">
              <a:buNone/>
            </a:pPr>
            <a:r>
              <a:rPr lang="en-US" dirty="0"/>
              <a:t>Similar data are grouped together, with the difference being that a class label is not known.</a:t>
            </a:r>
          </a:p>
          <a:p>
            <a:pPr marL="0" indent="0" algn="just">
              <a:buNone/>
            </a:pPr>
            <a:r>
              <a:rPr lang="en-US" dirty="0"/>
              <a:t>Clustering algorithms group data based on similar features and dissimilarities.</a:t>
            </a:r>
          </a:p>
          <a:p>
            <a:pPr marL="0" indent="0" algn="just">
              <a:buNone/>
            </a:pPr>
            <a:endParaRPr lang="en-IN" b="1" dirty="0"/>
          </a:p>
        </p:txBody>
      </p:sp>
    </p:spTree>
    <p:extLst>
      <p:ext uri="{BB962C8B-B14F-4D97-AF65-F5344CB8AC3E}">
        <p14:creationId xmlns:p14="http://schemas.microsoft.com/office/powerpoint/2010/main" val="2137751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53A2-A810-FC42-3F89-25C391DB6DDA}"/>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F04EC3CC-0BEC-DBD6-6CB0-CE5365D423F2}"/>
              </a:ext>
            </a:extLst>
          </p:cNvPr>
          <p:cNvSpPr>
            <a:spLocks noGrp="1"/>
          </p:cNvSpPr>
          <p:nvPr>
            <p:ph idx="1"/>
          </p:nvPr>
        </p:nvSpPr>
        <p:spPr/>
        <p:txBody>
          <a:bodyPr/>
          <a:lstStyle/>
          <a:p>
            <a:r>
              <a:rPr lang="en-IN" b="1" dirty="0"/>
              <a:t>Outlier Analysis:</a:t>
            </a:r>
          </a:p>
          <a:p>
            <a:pPr>
              <a:buFontTx/>
              <a:buChar char="-"/>
            </a:pPr>
            <a:r>
              <a:rPr lang="en-US" dirty="0"/>
              <a:t>An outlier analysis of the data that </a:t>
            </a:r>
            <a:r>
              <a:rPr lang="en-US" dirty="0">
                <a:solidFill>
                  <a:srgbClr val="FF0000"/>
                </a:solidFill>
              </a:rPr>
              <a:t>cannot be grouped into any classes </a:t>
            </a:r>
            <a:r>
              <a:rPr lang="en-US" dirty="0"/>
              <a:t>by the algorithms is pulled up.</a:t>
            </a:r>
          </a:p>
          <a:p>
            <a:pPr>
              <a:buFontTx/>
              <a:buChar char="-"/>
            </a:pPr>
            <a:r>
              <a:rPr lang="en-US" dirty="0"/>
              <a:t>Data that do not comply with general behavior or model</a:t>
            </a:r>
          </a:p>
          <a:p>
            <a:pPr marL="0" indent="0">
              <a:buNone/>
            </a:pPr>
            <a:endParaRPr lang="en-US" dirty="0"/>
          </a:p>
          <a:p>
            <a:pPr>
              <a:buFontTx/>
              <a:buChar char="-"/>
            </a:pPr>
            <a:endParaRPr lang="en-US" dirty="0"/>
          </a:p>
          <a:p>
            <a:pPr>
              <a:buFontTx/>
              <a:buChar char="-"/>
            </a:pPr>
            <a:endParaRPr lang="en-IN" dirty="0"/>
          </a:p>
        </p:txBody>
      </p:sp>
    </p:spTree>
    <p:extLst>
      <p:ext uri="{BB962C8B-B14F-4D97-AF65-F5344CB8AC3E}">
        <p14:creationId xmlns:p14="http://schemas.microsoft.com/office/powerpoint/2010/main" val="32672832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1B26-04FC-1616-F610-3E6D2B519334}"/>
              </a:ext>
            </a:extLst>
          </p:cNvPr>
          <p:cNvSpPr>
            <a:spLocks noGrp="1"/>
          </p:cNvSpPr>
          <p:nvPr>
            <p:ph type="title"/>
          </p:nvPr>
        </p:nvSpPr>
        <p:spPr/>
        <p:txBody>
          <a:bodyPr/>
          <a:lstStyle/>
          <a:p>
            <a:r>
              <a:rPr lang="en-US" dirty="0"/>
              <a:t>Classification of DM</a:t>
            </a:r>
            <a:endParaRPr lang="en-IN" dirty="0"/>
          </a:p>
        </p:txBody>
      </p:sp>
      <p:sp>
        <p:nvSpPr>
          <p:cNvPr id="3" name="Content Placeholder 2">
            <a:extLst>
              <a:ext uri="{FF2B5EF4-FFF2-40B4-BE49-F238E27FC236}">
                <a16:creationId xmlns:a16="http://schemas.microsoft.com/office/drawing/2014/main" id="{ED0554B9-9D51-478A-F6F0-9A3614FA8F4D}"/>
              </a:ext>
            </a:extLst>
          </p:cNvPr>
          <p:cNvSpPr>
            <a:spLocks noGrp="1"/>
          </p:cNvSpPr>
          <p:nvPr>
            <p:ph idx="1"/>
          </p:nvPr>
        </p:nvSpPr>
        <p:spPr/>
        <p:txBody>
          <a:bodyPr/>
          <a:lstStyle/>
          <a:p>
            <a:r>
              <a:rPr lang="en-US" b="1" dirty="0"/>
              <a:t>Classification Based on the Databases Mined</a:t>
            </a:r>
          </a:p>
          <a:p>
            <a:pPr algn="just"/>
            <a:r>
              <a:rPr lang="en-US" dirty="0"/>
              <a:t>We can classify a data mining system according to the </a:t>
            </a:r>
            <a:r>
              <a:rPr lang="en-US" dirty="0">
                <a:solidFill>
                  <a:srgbClr val="FF0000"/>
                </a:solidFill>
              </a:rPr>
              <a:t>kind of databases mined. </a:t>
            </a:r>
          </a:p>
          <a:p>
            <a:pPr algn="just"/>
            <a:r>
              <a:rPr lang="en-US" dirty="0"/>
              <a:t>Database system can be classified according to different criteria such as data models, types of data, etc. And the data mining system can be classified accordingly.</a:t>
            </a:r>
          </a:p>
          <a:p>
            <a:pPr algn="just"/>
            <a:r>
              <a:rPr lang="en-US" dirty="0"/>
              <a:t>For example, if we classify a database according to the data model, then we may have a </a:t>
            </a:r>
            <a:r>
              <a:rPr lang="en-US" dirty="0">
                <a:solidFill>
                  <a:srgbClr val="FF0000"/>
                </a:solidFill>
              </a:rPr>
              <a:t>relational, transactional, object-relational, or data warehouse mining system</a:t>
            </a:r>
            <a:endParaRPr lang="en-IN" dirty="0">
              <a:solidFill>
                <a:srgbClr val="FF0000"/>
              </a:solidFill>
            </a:endParaRPr>
          </a:p>
        </p:txBody>
      </p:sp>
    </p:spTree>
    <p:extLst>
      <p:ext uri="{BB962C8B-B14F-4D97-AF65-F5344CB8AC3E}">
        <p14:creationId xmlns:p14="http://schemas.microsoft.com/office/powerpoint/2010/main" val="8650854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9CBD-43C1-E6D3-2DCD-6DF7DEE556BF}"/>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512C6D1B-2BC7-D8BD-0DFF-0DACE831C8CF}"/>
              </a:ext>
            </a:extLst>
          </p:cNvPr>
          <p:cNvSpPr>
            <a:spLocks noGrp="1"/>
          </p:cNvSpPr>
          <p:nvPr>
            <p:ph idx="1"/>
          </p:nvPr>
        </p:nvSpPr>
        <p:spPr/>
        <p:txBody>
          <a:bodyPr/>
          <a:lstStyle/>
          <a:p>
            <a:pPr marL="0" indent="0">
              <a:buNone/>
            </a:pPr>
            <a:r>
              <a:rPr lang="en-US" b="1" dirty="0"/>
              <a:t>Classification Based on the type of Knowledge Mined</a:t>
            </a:r>
          </a:p>
          <a:p>
            <a:r>
              <a:rPr lang="en-IN" dirty="0"/>
              <a:t>Characterization</a:t>
            </a:r>
          </a:p>
          <a:p>
            <a:r>
              <a:rPr lang="en-IN" dirty="0"/>
              <a:t>Discrimination</a:t>
            </a:r>
          </a:p>
          <a:p>
            <a:r>
              <a:rPr lang="en-IN" dirty="0"/>
              <a:t>Association and Correlation Analysis</a:t>
            </a:r>
          </a:p>
          <a:p>
            <a:r>
              <a:rPr lang="en-IN" dirty="0"/>
              <a:t>Classification</a:t>
            </a:r>
          </a:p>
          <a:p>
            <a:r>
              <a:rPr lang="en-IN" dirty="0"/>
              <a:t>Prediction</a:t>
            </a:r>
          </a:p>
          <a:p>
            <a:r>
              <a:rPr lang="en-IN" dirty="0"/>
              <a:t>Outlier Analysis</a:t>
            </a:r>
          </a:p>
        </p:txBody>
      </p:sp>
    </p:spTree>
    <p:extLst>
      <p:ext uri="{BB962C8B-B14F-4D97-AF65-F5344CB8AC3E}">
        <p14:creationId xmlns:p14="http://schemas.microsoft.com/office/powerpoint/2010/main" val="3551512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08C3-BCBC-4F74-6E93-6817B8F0E0D8}"/>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AC21B045-A60C-4A89-F739-649BFE40F87C}"/>
              </a:ext>
            </a:extLst>
          </p:cNvPr>
          <p:cNvSpPr>
            <a:spLocks noGrp="1"/>
          </p:cNvSpPr>
          <p:nvPr>
            <p:ph idx="1"/>
          </p:nvPr>
        </p:nvSpPr>
        <p:spPr>
          <a:xfrm>
            <a:off x="838200" y="1600200"/>
            <a:ext cx="10515600" cy="4576763"/>
          </a:xfrm>
        </p:spPr>
        <p:txBody>
          <a:bodyPr>
            <a:normAutofit fontScale="92500" lnSpcReduction="20000"/>
          </a:bodyPr>
          <a:lstStyle/>
          <a:p>
            <a:r>
              <a:rPr lang="en-US" b="1" dirty="0"/>
              <a:t>Classification Based on the Techniques Utilized</a:t>
            </a:r>
          </a:p>
          <a:p>
            <a:pPr marL="0" indent="0">
              <a:buNone/>
            </a:pPr>
            <a:r>
              <a:rPr lang="en-US" dirty="0"/>
              <a:t>-We can classify a data mining system according to the </a:t>
            </a:r>
            <a:r>
              <a:rPr lang="en-US" dirty="0">
                <a:solidFill>
                  <a:srgbClr val="FF0000"/>
                </a:solidFill>
              </a:rPr>
              <a:t>kind of techniques used.</a:t>
            </a:r>
          </a:p>
          <a:p>
            <a:pPr marL="0" indent="0">
              <a:buNone/>
            </a:pPr>
            <a:r>
              <a:rPr lang="en-US" dirty="0">
                <a:solidFill>
                  <a:srgbClr val="FF0000"/>
                </a:solidFill>
              </a:rPr>
              <a:t>-</a:t>
            </a:r>
            <a:r>
              <a:rPr lang="en-US" dirty="0"/>
              <a:t>ML, statistics, neural network….</a:t>
            </a:r>
          </a:p>
          <a:p>
            <a:pPr marL="0" indent="0">
              <a:buNone/>
            </a:pPr>
            <a:r>
              <a:rPr lang="en-US" b="1" dirty="0"/>
              <a:t>Classification Based on the Applications Adapted</a:t>
            </a:r>
          </a:p>
          <a:p>
            <a:r>
              <a:rPr lang="en-US" dirty="0"/>
              <a:t>Data mining systems classified based on adapted applications adapted are as follows:</a:t>
            </a:r>
          </a:p>
          <a:p>
            <a:pPr>
              <a:buFont typeface="+mj-lt"/>
              <a:buAutoNum type="arabicPeriod"/>
            </a:pPr>
            <a:r>
              <a:rPr lang="en-US" dirty="0"/>
              <a:t>Finance</a:t>
            </a:r>
          </a:p>
          <a:p>
            <a:pPr>
              <a:buFont typeface="+mj-lt"/>
              <a:buAutoNum type="arabicPeriod"/>
            </a:pPr>
            <a:r>
              <a:rPr lang="en-US" dirty="0"/>
              <a:t>Telecommunications</a:t>
            </a:r>
          </a:p>
          <a:p>
            <a:pPr>
              <a:buFont typeface="+mj-lt"/>
              <a:buAutoNum type="arabicPeriod"/>
            </a:pPr>
            <a:r>
              <a:rPr lang="en-US" dirty="0"/>
              <a:t>DNA</a:t>
            </a:r>
          </a:p>
          <a:p>
            <a:pPr>
              <a:buFont typeface="+mj-lt"/>
              <a:buAutoNum type="arabicPeriod"/>
            </a:pPr>
            <a:r>
              <a:rPr lang="en-US" dirty="0"/>
              <a:t>Stock Markets</a:t>
            </a:r>
          </a:p>
          <a:p>
            <a:pPr>
              <a:buFont typeface="+mj-lt"/>
              <a:buAutoNum type="arabicPeriod"/>
            </a:pPr>
            <a:r>
              <a:rPr lang="en-US" dirty="0"/>
              <a:t>E-mail</a:t>
            </a:r>
          </a:p>
          <a:p>
            <a:pPr marL="0" indent="0">
              <a:buNone/>
            </a:pPr>
            <a:endParaRPr lang="en-US" dirty="0"/>
          </a:p>
          <a:p>
            <a:endParaRPr lang="en-IN" dirty="0"/>
          </a:p>
        </p:txBody>
      </p:sp>
    </p:spTree>
    <p:extLst>
      <p:ext uri="{BB962C8B-B14F-4D97-AF65-F5344CB8AC3E}">
        <p14:creationId xmlns:p14="http://schemas.microsoft.com/office/powerpoint/2010/main" val="24826758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C0F5-10FD-66E3-6F67-0FD1F1E235C0}"/>
              </a:ext>
            </a:extLst>
          </p:cNvPr>
          <p:cNvSpPr>
            <a:spLocks noGrp="1"/>
          </p:cNvSpPr>
          <p:nvPr>
            <p:ph type="title"/>
          </p:nvPr>
        </p:nvSpPr>
        <p:spPr>
          <a:xfrm>
            <a:off x="838200" y="365126"/>
            <a:ext cx="10515600" cy="946840"/>
          </a:xfrm>
        </p:spPr>
        <p:txBody>
          <a:bodyPr>
            <a:normAutofit fontScale="90000"/>
          </a:bodyPr>
          <a:lstStyle/>
          <a:p>
            <a:r>
              <a:rPr lang="en-IN" b="1" dirty="0"/>
              <a:t>Data Mining Architecture</a:t>
            </a:r>
            <a:br>
              <a:rPr lang="en-IN" b="1" dirty="0"/>
            </a:br>
            <a:endParaRPr lang="en-IN" dirty="0"/>
          </a:p>
        </p:txBody>
      </p:sp>
      <p:pic>
        <p:nvPicPr>
          <p:cNvPr id="5" name="Content Placeholder 4">
            <a:extLst>
              <a:ext uri="{FF2B5EF4-FFF2-40B4-BE49-F238E27FC236}">
                <a16:creationId xmlns:a16="http://schemas.microsoft.com/office/drawing/2014/main" id="{46702B9E-D4EF-A6FE-5BFE-83A584A48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775" y="1649896"/>
            <a:ext cx="7444408" cy="4527067"/>
          </a:xfrm>
        </p:spPr>
      </p:pic>
    </p:spTree>
    <p:extLst>
      <p:ext uri="{BB962C8B-B14F-4D97-AF65-F5344CB8AC3E}">
        <p14:creationId xmlns:p14="http://schemas.microsoft.com/office/powerpoint/2010/main" val="179058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94DC-5B6F-015D-F073-550542426373}"/>
              </a:ext>
            </a:extLst>
          </p:cNvPr>
          <p:cNvSpPr>
            <a:spLocks noGrp="1"/>
          </p:cNvSpPr>
          <p:nvPr>
            <p:ph type="title"/>
          </p:nvPr>
        </p:nvSpPr>
        <p:spPr>
          <a:xfrm>
            <a:off x="838200" y="365125"/>
            <a:ext cx="10515600" cy="569153"/>
          </a:xfrm>
        </p:spPr>
        <p:txBody>
          <a:bodyPr>
            <a:normAutofit fontScale="90000"/>
          </a:bodyPr>
          <a:lstStyle/>
          <a:p>
            <a:r>
              <a:rPr lang="en-US" dirty="0" err="1"/>
              <a:t>Condt</a:t>
            </a:r>
            <a:endParaRPr lang="en-IN" dirty="0"/>
          </a:p>
        </p:txBody>
      </p:sp>
      <p:sp>
        <p:nvSpPr>
          <p:cNvPr id="3" name="Content Placeholder 2">
            <a:extLst>
              <a:ext uri="{FF2B5EF4-FFF2-40B4-BE49-F238E27FC236}">
                <a16:creationId xmlns:a16="http://schemas.microsoft.com/office/drawing/2014/main" id="{C5E862A7-3A4D-85D6-3E35-F485CAE01823}"/>
              </a:ext>
            </a:extLst>
          </p:cNvPr>
          <p:cNvSpPr>
            <a:spLocks noGrp="1"/>
          </p:cNvSpPr>
          <p:nvPr>
            <p:ph idx="1"/>
          </p:nvPr>
        </p:nvSpPr>
        <p:spPr>
          <a:xfrm>
            <a:off x="838200" y="1073426"/>
            <a:ext cx="10515600" cy="5419449"/>
          </a:xfrm>
        </p:spPr>
        <p:txBody>
          <a:bodyPr>
            <a:normAutofit lnSpcReduction="10000"/>
          </a:bodyPr>
          <a:lstStyle/>
          <a:p>
            <a:r>
              <a:rPr lang="en-US" dirty="0">
                <a:solidFill>
                  <a:srgbClr val="FF0000"/>
                </a:solidFill>
              </a:rPr>
              <a:t>Database</a:t>
            </a:r>
            <a:r>
              <a:rPr lang="en-US" dirty="0"/>
              <a:t> of the </a:t>
            </a:r>
            <a:r>
              <a:rPr lang="en-US" dirty="0">
                <a:solidFill>
                  <a:srgbClr val="FF0000"/>
                </a:solidFill>
              </a:rPr>
              <a:t>DW server </a:t>
            </a:r>
          </a:p>
          <a:p>
            <a:r>
              <a:rPr lang="en-US" dirty="0"/>
              <a:t>It is usually </a:t>
            </a:r>
            <a:r>
              <a:rPr lang="en-US" dirty="0">
                <a:solidFill>
                  <a:srgbClr val="FF0000"/>
                </a:solidFill>
              </a:rPr>
              <a:t>relational DBMS</a:t>
            </a:r>
          </a:p>
          <a:p>
            <a:r>
              <a:rPr lang="en-US" dirty="0">
                <a:solidFill>
                  <a:srgbClr val="FF0000"/>
                </a:solidFill>
              </a:rPr>
              <a:t>Fetch</a:t>
            </a:r>
            <a:r>
              <a:rPr lang="en-US" dirty="0"/>
              <a:t> only </a:t>
            </a:r>
            <a:r>
              <a:rPr lang="en-US" dirty="0">
                <a:solidFill>
                  <a:srgbClr val="FF0000"/>
                </a:solidFill>
              </a:rPr>
              <a:t>relevant information </a:t>
            </a:r>
            <a:r>
              <a:rPr lang="en-US" dirty="0"/>
              <a:t>based on </a:t>
            </a:r>
            <a:r>
              <a:rPr lang="en-US" dirty="0">
                <a:solidFill>
                  <a:srgbClr val="FF0000"/>
                </a:solidFill>
              </a:rPr>
              <a:t>data mining request .</a:t>
            </a:r>
          </a:p>
          <a:p>
            <a:r>
              <a:rPr lang="en-US" dirty="0"/>
              <a:t>Data is </a:t>
            </a:r>
            <a:r>
              <a:rPr lang="en-US" dirty="0">
                <a:solidFill>
                  <a:srgbClr val="FF0000"/>
                </a:solidFill>
              </a:rPr>
              <a:t>cleaned , transformed and loaded </a:t>
            </a:r>
            <a:r>
              <a:rPr lang="en-US" dirty="0"/>
              <a:t>into this layer using back end tools (ETL)</a:t>
            </a:r>
          </a:p>
          <a:p>
            <a:r>
              <a:rPr lang="en-US" dirty="0"/>
              <a:t>Function provided by back end tools are:</a:t>
            </a:r>
          </a:p>
          <a:p>
            <a:pPr marL="0" indent="0">
              <a:buNone/>
            </a:pPr>
            <a:r>
              <a:rPr lang="en-US" dirty="0">
                <a:solidFill>
                  <a:srgbClr val="FF0000"/>
                </a:solidFill>
              </a:rPr>
              <a:t>Data extraction</a:t>
            </a:r>
          </a:p>
          <a:p>
            <a:pPr marL="0" indent="0">
              <a:buNone/>
            </a:pPr>
            <a:r>
              <a:rPr lang="en-US" dirty="0">
                <a:solidFill>
                  <a:srgbClr val="FF0000"/>
                </a:solidFill>
              </a:rPr>
              <a:t>Data cleaning</a:t>
            </a:r>
          </a:p>
          <a:p>
            <a:pPr marL="0" indent="0">
              <a:buNone/>
            </a:pPr>
            <a:r>
              <a:rPr lang="en-US" dirty="0">
                <a:solidFill>
                  <a:srgbClr val="FF0000"/>
                </a:solidFill>
              </a:rPr>
              <a:t>Data transformation</a:t>
            </a:r>
          </a:p>
          <a:p>
            <a:pPr marL="0" indent="0">
              <a:buNone/>
            </a:pPr>
            <a:r>
              <a:rPr lang="en-US" dirty="0">
                <a:solidFill>
                  <a:srgbClr val="FF0000"/>
                </a:solidFill>
              </a:rPr>
              <a:t>Data  load</a:t>
            </a:r>
          </a:p>
          <a:p>
            <a:pPr marL="0" indent="0">
              <a:buNone/>
            </a:pPr>
            <a:r>
              <a:rPr lang="en-IN" dirty="0">
                <a:solidFill>
                  <a:srgbClr val="FF0000"/>
                </a:solidFill>
              </a:rPr>
              <a:t>Data refresh </a:t>
            </a:r>
          </a:p>
        </p:txBody>
      </p:sp>
    </p:spTree>
    <p:extLst>
      <p:ext uri="{BB962C8B-B14F-4D97-AF65-F5344CB8AC3E}">
        <p14:creationId xmlns:p14="http://schemas.microsoft.com/office/powerpoint/2010/main" val="18990526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B459-D0E1-C335-A32B-5D2F13355C11}"/>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286D9A89-D306-B035-FA3F-89F4A487B358}"/>
              </a:ext>
            </a:extLst>
          </p:cNvPr>
          <p:cNvSpPr>
            <a:spLocks noGrp="1"/>
          </p:cNvSpPr>
          <p:nvPr>
            <p:ph idx="1"/>
          </p:nvPr>
        </p:nvSpPr>
        <p:spPr>
          <a:xfrm>
            <a:off x="838200" y="1480930"/>
            <a:ext cx="10515600" cy="4696033"/>
          </a:xfrm>
        </p:spPr>
        <p:txBody>
          <a:bodyPr>
            <a:normAutofit fontScale="92500" lnSpcReduction="20000"/>
          </a:bodyPr>
          <a:lstStyle/>
          <a:p>
            <a:r>
              <a:rPr lang="en-US" b="1" dirty="0">
                <a:effectLst/>
              </a:rPr>
              <a:t>Data Sources</a:t>
            </a:r>
          </a:p>
          <a:p>
            <a:pPr marL="0" indent="0">
              <a:buNone/>
            </a:pPr>
            <a:r>
              <a:rPr lang="en-US" dirty="0"/>
              <a:t>There are so many documents present. That is a database, data warehouse, World Wide Web (WWW). </a:t>
            </a:r>
          </a:p>
          <a:p>
            <a:pPr marL="0" indent="0">
              <a:buNone/>
            </a:pPr>
            <a:r>
              <a:rPr lang="en-US" dirty="0"/>
              <a:t>That are the actual sources of data. Sometimes, data may reside even in plain text files or spreadsheets. World Wide Web or the Internet is another big source of data.</a:t>
            </a:r>
          </a:p>
          <a:p>
            <a:r>
              <a:rPr lang="en-US" b="1" dirty="0">
                <a:solidFill>
                  <a:srgbClr val="008080"/>
                </a:solidFill>
                <a:effectLst/>
              </a:rPr>
              <a:t>Different Processes</a:t>
            </a:r>
            <a:endParaRPr lang="en-US" b="1" dirty="0"/>
          </a:p>
          <a:p>
            <a:r>
              <a:rPr lang="en-US" dirty="0"/>
              <a:t>The data needs to be cleaned, integrated and selected before passing it to the database or data warehouse server. As the data is from different sources and in different formats, it cannot be used directly for the data mining process because the data might not be complete and reliable. </a:t>
            </a:r>
          </a:p>
          <a:p>
            <a:r>
              <a:rPr lang="en-US" dirty="0"/>
              <a:t>So, first data needs to be cleaned and integrated. Again, more data than required will be collected from different data sources and only the data of interest needs to be selected and passed to the server. </a:t>
            </a:r>
          </a:p>
          <a:p>
            <a:pPr marL="0" indent="0">
              <a:buNone/>
            </a:pPr>
            <a:endParaRPr lang="en-US" dirty="0"/>
          </a:p>
          <a:p>
            <a:endParaRPr lang="en-IN" dirty="0"/>
          </a:p>
        </p:txBody>
      </p:sp>
    </p:spTree>
    <p:extLst>
      <p:ext uri="{BB962C8B-B14F-4D97-AF65-F5344CB8AC3E}">
        <p14:creationId xmlns:p14="http://schemas.microsoft.com/office/powerpoint/2010/main" val="37483598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B647-CC41-D6C8-6B83-DEBC7A1EBAD0}"/>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A447A3EE-7A86-D905-B524-30F85327549B}"/>
              </a:ext>
            </a:extLst>
          </p:cNvPr>
          <p:cNvSpPr>
            <a:spLocks noGrp="1"/>
          </p:cNvSpPr>
          <p:nvPr>
            <p:ph idx="1"/>
          </p:nvPr>
        </p:nvSpPr>
        <p:spPr/>
        <p:txBody>
          <a:bodyPr>
            <a:normAutofit lnSpcReduction="10000"/>
          </a:bodyPr>
          <a:lstStyle/>
          <a:p>
            <a:r>
              <a:rPr lang="en-US" b="1" dirty="0">
                <a:effectLst/>
              </a:rPr>
              <a:t>Database or Data Warehouse Server</a:t>
            </a:r>
          </a:p>
          <a:p>
            <a:r>
              <a:rPr lang="en-US" dirty="0"/>
              <a:t>The database server contains the actual data that is ready to be processed. Hence, the server handles retrieving the relevant data. That is based on the data mining request of the user.</a:t>
            </a:r>
          </a:p>
          <a:p>
            <a:r>
              <a:rPr lang="en-IN" b="1" dirty="0">
                <a:effectLst/>
              </a:rPr>
              <a:t>Data Mining Engine</a:t>
            </a:r>
          </a:p>
          <a:p>
            <a:r>
              <a:rPr lang="en-US" dirty="0"/>
              <a:t>In data mining system data mining engine is the core component. As It consists a number of modules. That we used to perform data mining tasks. </a:t>
            </a:r>
          </a:p>
          <a:p>
            <a:r>
              <a:rPr lang="en-US" dirty="0"/>
              <a:t>That includes association, classification, characterization, clustering, prediction, etc.</a:t>
            </a:r>
            <a:endParaRPr lang="en-IN" dirty="0"/>
          </a:p>
        </p:txBody>
      </p:sp>
    </p:spTree>
    <p:extLst>
      <p:ext uri="{BB962C8B-B14F-4D97-AF65-F5344CB8AC3E}">
        <p14:creationId xmlns:p14="http://schemas.microsoft.com/office/powerpoint/2010/main" val="18173507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F018-2303-D7D1-9468-FD28B8899241}"/>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72C75F67-444C-EA01-C2C9-93D105E5E45C}"/>
              </a:ext>
            </a:extLst>
          </p:cNvPr>
          <p:cNvSpPr>
            <a:spLocks noGrp="1"/>
          </p:cNvSpPr>
          <p:nvPr>
            <p:ph idx="1"/>
          </p:nvPr>
        </p:nvSpPr>
        <p:spPr/>
        <p:txBody>
          <a:bodyPr/>
          <a:lstStyle/>
          <a:p>
            <a:r>
              <a:rPr lang="en-US" b="1" dirty="0">
                <a:effectLst/>
              </a:rPr>
              <a:t>Graphical User Interface</a:t>
            </a:r>
          </a:p>
          <a:p>
            <a:r>
              <a:rPr lang="en-US" dirty="0"/>
              <a:t>We use this interface to communicate between the user and the data mining system. Also, this module helps the user use the system easily and efficiently. They don’t know the real complexity of the process.</a:t>
            </a:r>
          </a:p>
          <a:p>
            <a:r>
              <a:rPr lang="en-US" dirty="0"/>
              <a:t>When the user specifies a query, this module interacts with the data mining system. Thus, displays the result in an easily understandable manner.</a:t>
            </a:r>
          </a:p>
          <a:p>
            <a:endParaRPr lang="en-IN" dirty="0"/>
          </a:p>
        </p:txBody>
      </p:sp>
    </p:spTree>
    <p:extLst>
      <p:ext uri="{BB962C8B-B14F-4D97-AF65-F5344CB8AC3E}">
        <p14:creationId xmlns:p14="http://schemas.microsoft.com/office/powerpoint/2010/main" val="17224344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3A23-8801-4718-B6C1-1055361838F1}"/>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A44C0270-C1AA-59F9-90D2-E0FA1AEED2CD}"/>
              </a:ext>
            </a:extLst>
          </p:cNvPr>
          <p:cNvSpPr>
            <a:spLocks noGrp="1"/>
          </p:cNvSpPr>
          <p:nvPr>
            <p:ph idx="1"/>
          </p:nvPr>
        </p:nvSpPr>
        <p:spPr>
          <a:xfrm>
            <a:off x="838200" y="1477756"/>
            <a:ext cx="10515600" cy="4351338"/>
          </a:xfrm>
        </p:spPr>
        <p:txBody>
          <a:bodyPr>
            <a:normAutofit fontScale="92500" lnSpcReduction="20000"/>
          </a:bodyPr>
          <a:lstStyle/>
          <a:p>
            <a:r>
              <a:rPr lang="en-US" b="1" dirty="0"/>
              <a:t>Knowledge Base:</a:t>
            </a:r>
          </a:p>
          <a:p>
            <a:pPr marL="0" indent="0">
              <a:buNone/>
            </a:pPr>
            <a:r>
              <a:rPr lang="en-US" dirty="0"/>
              <a:t>-Guide the search or evaluate interestingness of resulting pattern </a:t>
            </a:r>
          </a:p>
          <a:p>
            <a:pPr marL="0" indent="0">
              <a:buNone/>
            </a:pPr>
            <a:r>
              <a:rPr lang="en-US" dirty="0"/>
              <a:t>_get domain knowledge </a:t>
            </a:r>
          </a:p>
          <a:p>
            <a:pPr marL="0" indent="0">
              <a:buNone/>
            </a:pPr>
            <a:r>
              <a:rPr lang="en-US" dirty="0"/>
              <a:t>-interesting constrains, thresholds, metadata.</a:t>
            </a:r>
          </a:p>
          <a:p>
            <a:pPr marL="0" indent="0">
              <a:buNone/>
            </a:pPr>
            <a:r>
              <a:rPr lang="en-US" b="0" i="0" dirty="0">
                <a:solidFill>
                  <a:srgbClr val="273239"/>
                </a:solidFill>
                <a:effectLst/>
                <a:latin typeface="urw-din"/>
              </a:rPr>
              <a:t> -guiding the search for the result patterns</a:t>
            </a:r>
          </a:p>
          <a:p>
            <a:pPr marL="0" indent="0">
              <a:buNone/>
            </a:pPr>
            <a:r>
              <a:rPr lang="en-US" dirty="0">
                <a:solidFill>
                  <a:srgbClr val="273239"/>
                </a:solidFill>
                <a:latin typeface="urw-din"/>
              </a:rPr>
              <a:t>-</a:t>
            </a:r>
            <a:r>
              <a:rPr lang="en-US" b="0" i="0" dirty="0">
                <a:solidFill>
                  <a:srgbClr val="273239"/>
                </a:solidFill>
                <a:effectLst/>
                <a:latin typeface="urw-din"/>
              </a:rPr>
              <a:t>objective of the knowledge base is to make the result more accurate and reliable.</a:t>
            </a:r>
            <a:endParaRPr lang="en-US" dirty="0"/>
          </a:p>
          <a:p>
            <a:pPr marL="0" indent="0">
              <a:buNone/>
            </a:pPr>
            <a:r>
              <a:rPr lang="en-US" b="1" dirty="0"/>
              <a:t>Pattern Evaluation:</a:t>
            </a:r>
          </a:p>
          <a:p>
            <a:pPr marL="0" indent="0">
              <a:buNone/>
            </a:pPr>
            <a:r>
              <a:rPr lang="en-US" b="1" dirty="0"/>
              <a:t>-</a:t>
            </a:r>
            <a:r>
              <a:rPr lang="en-US" b="0" i="0" dirty="0">
                <a:solidFill>
                  <a:srgbClr val="273239"/>
                </a:solidFill>
                <a:effectLst/>
                <a:latin typeface="urw-din"/>
              </a:rPr>
              <a:t>They are responsible for finding interesting patterns in the data and sometimes they also interact with the database servers for producing the result of the user requests.</a:t>
            </a: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577470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4AFD-A40A-F4C3-F065-2CAD8C0717E4}"/>
              </a:ext>
            </a:extLst>
          </p:cNvPr>
          <p:cNvSpPr>
            <a:spLocks noGrp="1"/>
          </p:cNvSpPr>
          <p:nvPr>
            <p:ph type="title"/>
          </p:nvPr>
        </p:nvSpPr>
        <p:spPr>
          <a:xfrm>
            <a:off x="838200" y="365125"/>
            <a:ext cx="10515600" cy="847449"/>
          </a:xfrm>
        </p:spPr>
        <p:txBody>
          <a:bodyPr>
            <a:normAutofit/>
          </a:bodyPr>
          <a:lstStyle/>
          <a:p>
            <a:r>
              <a:rPr lang="en-IN" sz="3600" b="1" kern="150" dirty="0">
                <a:effectLst/>
                <a:latin typeface="Times New Roman" panose="02020603050405020304" pitchFamily="18" charset="0"/>
                <a:ea typeface="Calibri" panose="020F0502020204030204" pitchFamily="34" charset="0"/>
              </a:rPr>
              <a:t>Integration of data mining with database</a:t>
            </a:r>
            <a:endParaRPr lang="en-IN" sz="3600" b="1" dirty="0"/>
          </a:p>
        </p:txBody>
      </p:sp>
      <p:sp>
        <p:nvSpPr>
          <p:cNvPr id="3" name="Content Placeholder 2">
            <a:extLst>
              <a:ext uri="{FF2B5EF4-FFF2-40B4-BE49-F238E27FC236}">
                <a16:creationId xmlns:a16="http://schemas.microsoft.com/office/drawing/2014/main" id="{F0A912E2-E5A7-9C39-CBEC-CC4AA86E76D0}"/>
              </a:ext>
            </a:extLst>
          </p:cNvPr>
          <p:cNvSpPr>
            <a:spLocks noGrp="1"/>
          </p:cNvSpPr>
          <p:nvPr>
            <p:ph idx="1"/>
          </p:nvPr>
        </p:nvSpPr>
        <p:spPr>
          <a:xfrm>
            <a:off x="838200" y="1292087"/>
            <a:ext cx="10515600" cy="4884876"/>
          </a:xfrm>
        </p:spPr>
        <p:txBody>
          <a:bodyPr/>
          <a:lstStyle/>
          <a:p>
            <a:pPr marL="0" indent="0">
              <a:buNone/>
            </a:pPr>
            <a:r>
              <a:rPr lang="en-US" dirty="0"/>
              <a:t>-Integration – Combining / Association </a:t>
            </a:r>
          </a:p>
          <a:p>
            <a:pPr marL="0" indent="0">
              <a:buNone/>
            </a:pPr>
            <a:r>
              <a:rPr lang="en-US" dirty="0"/>
              <a:t>-We have 4 integration schema :</a:t>
            </a:r>
          </a:p>
          <a:p>
            <a:pPr marL="0" indent="0">
              <a:buNone/>
            </a:pPr>
            <a:r>
              <a:rPr lang="en-US" b="1" dirty="0">
                <a:solidFill>
                  <a:srgbClr val="000000"/>
                </a:solidFill>
                <a:latin typeface="Nunito" pitchFamily="2" charset="0"/>
              </a:rPr>
              <a:t>-No coupling</a:t>
            </a:r>
          </a:p>
          <a:p>
            <a:pPr marL="0" indent="0">
              <a:buNone/>
            </a:pPr>
            <a:r>
              <a:rPr lang="en-US" dirty="0"/>
              <a:t>-</a:t>
            </a:r>
            <a:r>
              <a:rPr lang="en-IN" b="1" i="0" dirty="0">
                <a:solidFill>
                  <a:srgbClr val="000000"/>
                </a:solidFill>
                <a:effectLst/>
                <a:latin typeface="Nunito" pitchFamily="2" charset="0"/>
              </a:rPr>
              <a:t>Loose Coupling</a:t>
            </a:r>
            <a:r>
              <a:rPr lang="en-IN" b="0" i="0" dirty="0">
                <a:solidFill>
                  <a:srgbClr val="000000"/>
                </a:solidFill>
                <a:effectLst/>
                <a:latin typeface="Nunito" pitchFamily="2" charset="0"/>
              </a:rPr>
              <a:t> </a:t>
            </a:r>
          </a:p>
          <a:p>
            <a:pPr marL="0" indent="0">
              <a:buNone/>
            </a:pPr>
            <a:r>
              <a:rPr lang="en-IN" dirty="0">
                <a:solidFill>
                  <a:srgbClr val="000000"/>
                </a:solidFill>
                <a:latin typeface="Nunito" pitchFamily="2" charset="0"/>
              </a:rPr>
              <a:t>-</a:t>
            </a:r>
            <a:r>
              <a:rPr lang="en-IN" b="1" i="0" dirty="0">
                <a:solidFill>
                  <a:srgbClr val="000000"/>
                </a:solidFill>
                <a:effectLst/>
                <a:latin typeface="Nunito" pitchFamily="2" charset="0"/>
              </a:rPr>
              <a:t>Semi−tight Coupling</a:t>
            </a:r>
            <a:endParaRPr lang="en-IN" dirty="0">
              <a:solidFill>
                <a:srgbClr val="000000"/>
              </a:solidFill>
              <a:latin typeface="Nunito" pitchFamily="2" charset="0"/>
            </a:endParaRPr>
          </a:p>
          <a:p>
            <a:pPr marL="0" indent="0">
              <a:buNone/>
            </a:pPr>
            <a:r>
              <a:rPr lang="en-IN" dirty="0">
                <a:solidFill>
                  <a:srgbClr val="000000"/>
                </a:solidFill>
                <a:latin typeface="Nunito" pitchFamily="2" charset="0"/>
              </a:rPr>
              <a:t>-</a:t>
            </a:r>
            <a:r>
              <a:rPr lang="en-IN" b="1" i="0" dirty="0">
                <a:solidFill>
                  <a:srgbClr val="000000"/>
                </a:solidFill>
                <a:effectLst/>
                <a:latin typeface="Nunito" pitchFamily="2" charset="0"/>
              </a:rPr>
              <a:t>Tight coupling</a:t>
            </a:r>
            <a:endParaRPr lang="en-IN" dirty="0"/>
          </a:p>
        </p:txBody>
      </p:sp>
    </p:spTree>
    <p:extLst>
      <p:ext uri="{BB962C8B-B14F-4D97-AF65-F5344CB8AC3E}">
        <p14:creationId xmlns:p14="http://schemas.microsoft.com/office/powerpoint/2010/main" val="36256752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167E-F14F-1669-C7E2-0D9313353E14}"/>
              </a:ext>
            </a:extLst>
          </p:cNvPr>
          <p:cNvSpPr>
            <a:spLocks noGrp="1"/>
          </p:cNvSpPr>
          <p:nvPr>
            <p:ph type="title"/>
          </p:nvPr>
        </p:nvSpPr>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148A7ECC-3440-2901-8288-2BD3E435102C}"/>
              </a:ext>
            </a:extLst>
          </p:cNvPr>
          <p:cNvSpPr>
            <a:spLocks noGrp="1"/>
          </p:cNvSpPr>
          <p:nvPr>
            <p:ph idx="1"/>
          </p:nvPr>
        </p:nvSpPr>
        <p:spPr>
          <a:xfrm>
            <a:off x="838200" y="1825624"/>
            <a:ext cx="10515600" cy="4485723"/>
          </a:xfrm>
        </p:spPr>
        <p:txBody>
          <a:bodyPr>
            <a:normAutofit lnSpcReduction="10000"/>
          </a:bodyPr>
          <a:lstStyle/>
          <a:p>
            <a:pPr algn="l" fontAlgn="base"/>
            <a:r>
              <a:rPr lang="en-US" b="1" i="0" dirty="0">
                <a:solidFill>
                  <a:srgbClr val="000000"/>
                </a:solidFill>
                <a:effectLst/>
                <a:latin typeface="Nunito" pitchFamily="2" charset="0"/>
              </a:rPr>
              <a:t>No Coupling</a:t>
            </a:r>
            <a:r>
              <a:rPr lang="en-US" b="0" i="0" dirty="0">
                <a:solidFill>
                  <a:srgbClr val="000000"/>
                </a:solidFill>
                <a:effectLst/>
                <a:latin typeface="Nunito" pitchFamily="2" charset="0"/>
              </a:rPr>
              <a:t> − </a:t>
            </a:r>
            <a:r>
              <a:rPr lang="en-US" b="0" i="0" u="none" strike="noStrike" dirty="0">
                <a:solidFill>
                  <a:srgbClr val="171717"/>
                </a:solidFill>
                <a:effectLst/>
                <a:latin typeface="Open Sans" panose="020B0606030504020204" pitchFamily="34" charset="0"/>
              </a:rPr>
              <a:t>No coupling means that a DM system will not utilize any function of a DB or DW system. </a:t>
            </a:r>
          </a:p>
          <a:p>
            <a:pPr algn="l" fontAlgn="base"/>
            <a:r>
              <a:rPr lang="en-US" b="0" i="0" u="none" strike="noStrike" dirty="0">
                <a:solidFill>
                  <a:srgbClr val="171717"/>
                </a:solidFill>
                <a:effectLst/>
                <a:latin typeface="Open Sans" panose="020B0606030504020204" pitchFamily="34" charset="0"/>
              </a:rPr>
              <a:t>It may fetch data from a particular source (such as a file system), process data using some data mining algorithms, and then store the mining results in another file.</a:t>
            </a:r>
          </a:p>
          <a:p>
            <a:pPr algn="just" fontAlgn="base"/>
            <a:r>
              <a:rPr lang="en-US" b="1" i="0" dirty="0">
                <a:solidFill>
                  <a:srgbClr val="171717"/>
                </a:solidFill>
                <a:effectLst/>
                <a:latin typeface="Open Sans" panose="020B0606030504020204" pitchFamily="34" charset="0"/>
              </a:rPr>
              <a:t>Loose coupling </a:t>
            </a:r>
            <a:r>
              <a:rPr lang="en-US" b="0" i="0" dirty="0">
                <a:solidFill>
                  <a:srgbClr val="171717"/>
                </a:solidFill>
                <a:effectLst/>
                <a:latin typeface="Open Sans" panose="020B0606030504020204" pitchFamily="34" charset="0"/>
              </a:rPr>
              <a:t>means that a Data Mining system will use </a:t>
            </a:r>
            <a:r>
              <a:rPr lang="en-US" b="1" i="0" dirty="0">
                <a:solidFill>
                  <a:srgbClr val="171717"/>
                </a:solidFill>
                <a:effectLst/>
                <a:latin typeface="Open Sans" panose="020B0606030504020204" pitchFamily="34" charset="0"/>
              </a:rPr>
              <a:t>some facilities </a:t>
            </a:r>
            <a:r>
              <a:rPr lang="en-US" b="0" i="0" dirty="0">
                <a:solidFill>
                  <a:srgbClr val="171717"/>
                </a:solidFill>
                <a:effectLst/>
                <a:latin typeface="Open Sans" panose="020B0606030504020204" pitchFamily="34" charset="0"/>
              </a:rPr>
              <a:t>of a Database or Data warehouse system, fetching data from a data repository managed by these systems, performing data mining, and then storing the mining results either in a file or in a designated place in a Database or Data Warehouse.</a:t>
            </a:r>
            <a:endParaRPr lang="en-US"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6563162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92E9-7E59-CD81-B56D-54262E20A0F8}"/>
              </a:ext>
            </a:extLst>
          </p:cNvPr>
          <p:cNvSpPr>
            <a:spLocks noGrp="1"/>
          </p:cNvSpPr>
          <p:nvPr>
            <p:ph type="title"/>
          </p:nvPr>
        </p:nvSpPr>
        <p:spPr>
          <a:xfrm>
            <a:off x="838200" y="365126"/>
            <a:ext cx="10515600" cy="837510"/>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A6315822-0A66-448D-5868-08023DC1FAE5}"/>
              </a:ext>
            </a:extLst>
          </p:cNvPr>
          <p:cNvSpPr>
            <a:spLocks noGrp="1"/>
          </p:cNvSpPr>
          <p:nvPr>
            <p:ph idx="1"/>
          </p:nvPr>
        </p:nvSpPr>
        <p:spPr>
          <a:xfrm>
            <a:off x="838200" y="1202636"/>
            <a:ext cx="10515600" cy="4974327"/>
          </a:xfrm>
        </p:spPr>
        <p:txBody>
          <a:bodyPr/>
          <a:lstStyle/>
          <a:p>
            <a:r>
              <a:rPr lang="en-IN" b="1" i="0" u="none" strike="noStrike" dirty="0">
                <a:solidFill>
                  <a:srgbClr val="2C3E50"/>
                </a:solidFill>
                <a:effectLst/>
                <a:latin typeface="Open Sans" panose="020B0606030504020204" pitchFamily="34" charset="0"/>
              </a:rPr>
              <a:t>Semi-Tight Coupling</a:t>
            </a:r>
          </a:p>
          <a:p>
            <a:pPr marL="0" indent="0" algn="just">
              <a:buNone/>
            </a:pPr>
            <a:r>
              <a:rPr lang="en-IN" dirty="0"/>
              <a:t>-</a:t>
            </a:r>
            <a:r>
              <a:rPr lang="en-US" dirty="0">
                <a:solidFill>
                  <a:srgbClr val="171717"/>
                </a:solidFill>
                <a:latin typeface="Open Sans" panose="020B0606030504020204" pitchFamily="34" charset="0"/>
              </a:rPr>
              <a:t>E</a:t>
            </a:r>
            <a:r>
              <a:rPr lang="en-US" b="0" i="0" u="none" strike="noStrike" dirty="0">
                <a:solidFill>
                  <a:srgbClr val="171717"/>
                </a:solidFill>
                <a:effectLst/>
                <a:latin typeface="Open Sans" panose="020B0606030504020204" pitchFamily="34" charset="0"/>
              </a:rPr>
              <a:t>fficient implementations of a few essential </a:t>
            </a:r>
            <a:r>
              <a:rPr lang="en-US" b="0" i="0" strike="noStrike" dirty="0">
                <a:solidFill>
                  <a:srgbClr val="2475FC"/>
                </a:solidFill>
                <a:effectLst/>
                <a:latin typeface="Open Sans" panose="020B0606030504020204" pitchFamily="34" charset="0"/>
              </a:rPr>
              <a:t>data mining primitives</a:t>
            </a:r>
            <a:r>
              <a:rPr lang="en-US" b="0" i="0" strike="noStrike" dirty="0">
                <a:solidFill>
                  <a:srgbClr val="171717"/>
                </a:solidFill>
                <a:effectLst/>
                <a:latin typeface="Open Sans" panose="020B0606030504020204" pitchFamily="34" charset="0"/>
              </a:rPr>
              <a:t> (identified by the analysis of frequently </a:t>
            </a:r>
            <a:r>
              <a:rPr lang="en-US" b="0" i="0" u="none" strike="noStrike" dirty="0">
                <a:solidFill>
                  <a:srgbClr val="171717"/>
                </a:solidFill>
                <a:effectLst/>
                <a:latin typeface="Open Sans" panose="020B0606030504020204" pitchFamily="34" charset="0"/>
              </a:rPr>
              <a:t>encountered data mining functions) can be provided in the Database/Data Warehouse system. </a:t>
            </a:r>
          </a:p>
          <a:p>
            <a:pPr marL="0" indent="0" algn="just">
              <a:buNone/>
            </a:pPr>
            <a:r>
              <a:rPr lang="en-IN" b="1" i="0" u="none" strike="noStrike" dirty="0">
                <a:solidFill>
                  <a:srgbClr val="2C3E50"/>
                </a:solidFill>
                <a:effectLst/>
                <a:latin typeface="Open Sans" panose="020B0606030504020204" pitchFamily="34" charset="0"/>
              </a:rPr>
              <a:t>Tight Coupling-</a:t>
            </a:r>
          </a:p>
          <a:p>
            <a:pPr marL="0" indent="0" algn="just">
              <a:buNone/>
            </a:pPr>
            <a:r>
              <a:rPr lang="en-US" b="0" i="0" dirty="0">
                <a:solidFill>
                  <a:srgbClr val="171717"/>
                </a:solidFill>
                <a:effectLst/>
                <a:latin typeface="Open Sans" panose="020B0606030504020204" pitchFamily="34" charset="0"/>
              </a:rPr>
              <a:t>-Tight coupling means that a Data Mining system is smoothly integrated into the Database/Data Warehouse system. </a:t>
            </a:r>
          </a:p>
          <a:p>
            <a:pPr marL="0" indent="0" algn="just">
              <a:buNone/>
            </a:pPr>
            <a:r>
              <a:rPr lang="en-US">
                <a:solidFill>
                  <a:srgbClr val="171717"/>
                </a:solidFill>
                <a:latin typeface="Open Sans" panose="020B0606030504020204" pitchFamily="34" charset="0"/>
              </a:rPr>
              <a:t>-Most </a:t>
            </a:r>
            <a:r>
              <a:rPr lang="en-US" dirty="0">
                <a:solidFill>
                  <a:srgbClr val="171717"/>
                </a:solidFill>
                <a:latin typeface="Open Sans" panose="020B0606030504020204" pitchFamily="34" charset="0"/>
              </a:rPr>
              <a:t>efficient among all</a:t>
            </a:r>
            <a:endParaRPr lang="en-IN" dirty="0"/>
          </a:p>
        </p:txBody>
      </p:sp>
    </p:spTree>
    <p:extLst>
      <p:ext uri="{BB962C8B-B14F-4D97-AF65-F5344CB8AC3E}">
        <p14:creationId xmlns:p14="http://schemas.microsoft.com/office/powerpoint/2010/main" val="3174758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A7F8-4AD2-B024-A628-FF5DE9234779}"/>
              </a:ext>
            </a:extLst>
          </p:cNvPr>
          <p:cNvSpPr>
            <a:spLocks noGrp="1"/>
          </p:cNvSpPr>
          <p:nvPr>
            <p:ph type="title"/>
          </p:nvPr>
        </p:nvSpPr>
        <p:spPr>
          <a:xfrm>
            <a:off x="838200" y="365125"/>
            <a:ext cx="10515600" cy="708301"/>
          </a:xfrm>
        </p:spPr>
        <p:txBody>
          <a:bodyPr>
            <a:normAutofit/>
          </a:bodyPr>
          <a:lstStyle/>
          <a:p>
            <a:pPr algn="ctr"/>
            <a:r>
              <a:rPr lang="en-IN" sz="3600" b="1" kern="150" dirty="0">
                <a:effectLst/>
                <a:latin typeface="Times New Roman" panose="02020603050405020304" pitchFamily="18" charset="0"/>
                <a:ea typeface="Calibri" panose="020F0502020204030204" pitchFamily="34" charset="0"/>
              </a:rPr>
              <a:t>Major issues in Data mining.</a:t>
            </a:r>
            <a:endParaRPr lang="en-IN" sz="3600" b="1" dirty="0"/>
          </a:p>
        </p:txBody>
      </p:sp>
      <p:sp>
        <p:nvSpPr>
          <p:cNvPr id="3" name="Content Placeholder 2">
            <a:extLst>
              <a:ext uri="{FF2B5EF4-FFF2-40B4-BE49-F238E27FC236}">
                <a16:creationId xmlns:a16="http://schemas.microsoft.com/office/drawing/2014/main" id="{D4252912-BDA4-BA84-7A37-D32CB2E1B0E4}"/>
              </a:ext>
            </a:extLst>
          </p:cNvPr>
          <p:cNvSpPr>
            <a:spLocks noGrp="1"/>
          </p:cNvSpPr>
          <p:nvPr>
            <p:ph idx="1"/>
          </p:nvPr>
        </p:nvSpPr>
        <p:spPr>
          <a:xfrm>
            <a:off x="838200" y="1073426"/>
            <a:ext cx="10515600" cy="5103537"/>
          </a:xfrm>
        </p:spPr>
        <p:txBody>
          <a:bodyPr/>
          <a:lstStyle/>
          <a:p>
            <a:pPr>
              <a:buFont typeface="Arial" panose="020B0604020202020204" pitchFamily="34" charset="0"/>
              <a:buChar char="•"/>
            </a:pPr>
            <a:r>
              <a:rPr lang="en-US" dirty="0"/>
              <a:t>Mining Methodology and User Interaction</a:t>
            </a:r>
          </a:p>
          <a:p>
            <a:pPr>
              <a:buFont typeface="Arial" panose="020B0604020202020204" pitchFamily="34" charset="0"/>
              <a:buChar char="•"/>
            </a:pPr>
            <a:r>
              <a:rPr lang="en-US" dirty="0"/>
              <a:t>Performance Issues</a:t>
            </a:r>
          </a:p>
          <a:p>
            <a:pPr>
              <a:buFont typeface="Arial" panose="020B0604020202020204" pitchFamily="34" charset="0"/>
              <a:buChar char="•"/>
            </a:pPr>
            <a:r>
              <a:rPr lang="en-US" dirty="0"/>
              <a:t>Diverse Data Types Issues</a:t>
            </a:r>
          </a:p>
          <a:p>
            <a:pPr marL="0" indent="0">
              <a:buNone/>
            </a:pPr>
            <a:endParaRPr lang="en-IN" dirty="0"/>
          </a:p>
        </p:txBody>
      </p:sp>
    </p:spTree>
    <p:extLst>
      <p:ext uri="{BB962C8B-B14F-4D97-AF65-F5344CB8AC3E}">
        <p14:creationId xmlns:p14="http://schemas.microsoft.com/office/powerpoint/2010/main" val="16283852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4EB3-915F-B65C-FD2A-7AC768C155D8}"/>
              </a:ext>
            </a:extLst>
          </p:cNvPr>
          <p:cNvSpPr>
            <a:spLocks noGrp="1"/>
          </p:cNvSpPr>
          <p:nvPr>
            <p:ph type="title"/>
          </p:nvPr>
        </p:nvSpPr>
        <p:spPr>
          <a:xfrm>
            <a:off x="838200" y="365126"/>
            <a:ext cx="10515600" cy="857388"/>
          </a:xfrm>
        </p:spPr>
        <p:txBody>
          <a:bodyPr/>
          <a:lstStyle/>
          <a:p>
            <a:r>
              <a:rPr lang="en-US" dirty="0" err="1"/>
              <a:t>condt</a:t>
            </a:r>
            <a:endParaRPr lang="en-IN" dirty="0"/>
          </a:p>
        </p:txBody>
      </p:sp>
      <p:pic>
        <p:nvPicPr>
          <p:cNvPr id="5" name="Content Placeholder 4">
            <a:extLst>
              <a:ext uri="{FF2B5EF4-FFF2-40B4-BE49-F238E27FC236}">
                <a16:creationId xmlns:a16="http://schemas.microsoft.com/office/drawing/2014/main" id="{6FEF2C37-3AEA-8DF1-C16E-0A9C9B547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22515"/>
            <a:ext cx="9468678" cy="4802842"/>
          </a:xfrm>
        </p:spPr>
      </p:pic>
    </p:spTree>
    <p:extLst>
      <p:ext uri="{BB962C8B-B14F-4D97-AF65-F5344CB8AC3E}">
        <p14:creationId xmlns:p14="http://schemas.microsoft.com/office/powerpoint/2010/main" val="18748523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199C-ADA7-DBBB-BB70-998159715E38}"/>
              </a:ext>
            </a:extLst>
          </p:cNvPr>
          <p:cNvSpPr>
            <a:spLocks noGrp="1"/>
          </p:cNvSpPr>
          <p:nvPr>
            <p:ph type="title"/>
          </p:nvPr>
        </p:nvSpPr>
        <p:spPr>
          <a:xfrm>
            <a:off x="838200" y="365126"/>
            <a:ext cx="10515600" cy="857388"/>
          </a:xfrm>
        </p:spPr>
        <p:txBody>
          <a:bodyPr/>
          <a:lstStyle/>
          <a:p>
            <a:r>
              <a:rPr lang="en-US" dirty="0" err="1"/>
              <a:t>Condt</a:t>
            </a:r>
            <a:endParaRPr lang="en-IN" dirty="0"/>
          </a:p>
        </p:txBody>
      </p:sp>
      <p:sp>
        <p:nvSpPr>
          <p:cNvPr id="3" name="Content Placeholder 2">
            <a:extLst>
              <a:ext uri="{FF2B5EF4-FFF2-40B4-BE49-F238E27FC236}">
                <a16:creationId xmlns:a16="http://schemas.microsoft.com/office/drawing/2014/main" id="{3FE84B57-260E-8141-0C89-DFD9C31767CA}"/>
              </a:ext>
            </a:extLst>
          </p:cNvPr>
          <p:cNvSpPr>
            <a:spLocks noGrp="1"/>
          </p:cNvSpPr>
          <p:nvPr>
            <p:ph idx="1"/>
          </p:nvPr>
        </p:nvSpPr>
        <p:spPr>
          <a:xfrm>
            <a:off x="838200" y="968237"/>
            <a:ext cx="10515600" cy="4351338"/>
          </a:xfrm>
        </p:spPr>
        <p:txBody>
          <a:bodyPr/>
          <a:lstStyle/>
          <a:p>
            <a:r>
              <a:rPr lang="en-US" dirty="0">
                <a:solidFill>
                  <a:srgbClr val="FF0000"/>
                </a:solidFill>
                <a:highlight>
                  <a:srgbClr val="FFFF00"/>
                </a:highlight>
              </a:rPr>
              <a:t>Mining different kind of knowledge:</a:t>
            </a:r>
          </a:p>
          <a:p>
            <a:pPr marL="0" indent="0">
              <a:buNone/>
            </a:pPr>
            <a:r>
              <a:rPr lang="en-US" dirty="0"/>
              <a:t>-DM should cover a wide spectrum of </a:t>
            </a:r>
            <a:r>
              <a:rPr lang="en-US" dirty="0">
                <a:solidFill>
                  <a:srgbClr val="FF0000"/>
                </a:solidFill>
              </a:rPr>
              <a:t>data analysis </a:t>
            </a:r>
            <a:r>
              <a:rPr lang="en-US" dirty="0"/>
              <a:t>and </a:t>
            </a:r>
            <a:r>
              <a:rPr lang="en-US" dirty="0">
                <a:solidFill>
                  <a:srgbClr val="FF0000"/>
                </a:solidFill>
              </a:rPr>
              <a:t>knowledge discovery task </a:t>
            </a:r>
          </a:p>
          <a:p>
            <a:pPr marL="0" indent="0">
              <a:buNone/>
            </a:pPr>
            <a:r>
              <a:rPr lang="en-US" dirty="0">
                <a:solidFill>
                  <a:srgbClr val="FF0000"/>
                </a:solidFill>
              </a:rPr>
              <a:t>-</a:t>
            </a:r>
            <a:r>
              <a:rPr lang="en-US" dirty="0"/>
              <a:t>Enable to use the database in different ways</a:t>
            </a:r>
          </a:p>
          <a:p>
            <a:pPr marL="0" indent="0">
              <a:buNone/>
            </a:pPr>
            <a:r>
              <a:rPr lang="en-US" dirty="0">
                <a:solidFill>
                  <a:srgbClr val="FF0000"/>
                </a:solidFill>
              </a:rPr>
              <a:t>-</a:t>
            </a:r>
            <a:r>
              <a:rPr lang="en-US" dirty="0"/>
              <a:t>Require the development of numerous data mining techniques.</a:t>
            </a:r>
          </a:p>
          <a:p>
            <a:pPr marL="0" indent="0">
              <a:buNone/>
            </a:pPr>
            <a:r>
              <a:rPr lang="en-US" dirty="0">
                <a:solidFill>
                  <a:srgbClr val="FF0000"/>
                </a:solidFill>
                <a:highlight>
                  <a:srgbClr val="FFFF00"/>
                </a:highlight>
              </a:rPr>
              <a:t>Interactive mining of knowledge at multiple levels of abstraction</a:t>
            </a:r>
          </a:p>
          <a:p>
            <a:pPr marL="0" indent="0">
              <a:buNone/>
            </a:pPr>
            <a:r>
              <a:rPr lang="en-IN" dirty="0"/>
              <a:t>-</a:t>
            </a:r>
            <a:r>
              <a:rPr lang="en-US"/>
              <a:t>The data mining process needs to be interactive because it allows users to focus the search for patterns, providing and refining data mining requests based on the returned results.</a:t>
            </a:r>
            <a:endParaRPr lang="en-IN" dirty="0"/>
          </a:p>
        </p:txBody>
      </p:sp>
    </p:spTree>
    <p:extLst>
      <p:ext uri="{BB962C8B-B14F-4D97-AF65-F5344CB8AC3E}">
        <p14:creationId xmlns:p14="http://schemas.microsoft.com/office/powerpoint/2010/main" val="2152483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5473</TotalTime>
  <Words>6278</Words>
  <Application>Microsoft Office PowerPoint</Application>
  <PresentationFormat>Widescreen</PresentationFormat>
  <Paragraphs>1044</Paragraphs>
  <Slides>148</Slides>
  <Notes>3</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68" baseType="lpstr">
      <vt:lpstr>Arial</vt:lpstr>
      <vt:lpstr>Arial</vt:lpstr>
      <vt:lpstr>Calibri</vt:lpstr>
      <vt:lpstr>Calibri Light</vt:lpstr>
      <vt:lpstr>Cambria Math</vt:lpstr>
      <vt:lpstr>Helvetica Neue</vt:lpstr>
      <vt:lpstr>inter-regular</vt:lpstr>
      <vt:lpstr>Minion-Regular</vt:lpstr>
      <vt:lpstr>Nunito</vt:lpstr>
      <vt:lpstr>Open Sans</vt:lpstr>
      <vt:lpstr>Quicksand</vt:lpstr>
      <vt:lpstr>Source Sans Pro</vt:lpstr>
      <vt:lpstr>Symbol</vt:lpstr>
      <vt:lpstr>Tahoma</vt:lpstr>
      <vt:lpstr>Times New Roman</vt:lpstr>
      <vt:lpstr>urw-din</vt:lpstr>
      <vt:lpstr>Wingdings</vt:lpstr>
      <vt:lpstr>Work Sans</vt:lpstr>
      <vt:lpstr>Office Theme</vt:lpstr>
      <vt:lpstr>Bitmap Image</vt:lpstr>
      <vt:lpstr>Data Warehousing and Data Mining</vt:lpstr>
      <vt:lpstr>Introduction To Data Warehousing</vt:lpstr>
      <vt:lpstr>Condt</vt:lpstr>
      <vt:lpstr>Database Vs  Datawarehouse</vt:lpstr>
      <vt:lpstr>Features of DW</vt:lpstr>
      <vt:lpstr>Datawarehouse Architecture</vt:lpstr>
      <vt:lpstr>Three-Tier Data Warehouse Architecture </vt:lpstr>
      <vt:lpstr>Architecture:</vt:lpstr>
      <vt:lpstr>Condt</vt:lpstr>
      <vt:lpstr>Component in Data Warehouse</vt:lpstr>
      <vt:lpstr>Condt</vt:lpstr>
      <vt:lpstr>COndt</vt:lpstr>
      <vt:lpstr>Condt</vt:lpstr>
      <vt:lpstr>Condt</vt:lpstr>
      <vt:lpstr>Multidimensional Data Model</vt:lpstr>
      <vt:lpstr>condt</vt:lpstr>
      <vt:lpstr>condt</vt:lpstr>
      <vt:lpstr>condt</vt:lpstr>
      <vt:lpstr>Condt</vt:lpstr>
      <vt:lpstr>condt</vt:lpstr>
      <vt:lpstr>Condt</vt:lpstr>
      <vt:lpstr>condt</vt:lpstr>
      <vt:lpstr>Condt</vt:lpstr>
      <vt:lpstr>condt</vt:lpstr>
      <vt:lpstr>OLAP SERVER TYPES</vt:lpstr>
      <vt:lpstr>condt</vt:lpstr>
      <vt:lpstr>Data Pre-processing</vt:lpstr>
      <vt:lpstr>COndt</vt:lpstr>
      <vt:lpstr>Condt</vt:lpstr>
      <vt:lpstr>condt</vt:lpstr>
      <vt:lpstr>Condt</vt:lpstr>
      <vt:lpstr>Condt</vt:lpstr>
      <vt:lpstr>condt</vt:lpstr>
      <vt:lpstr>condt</vt:lpstr>
      <vt:lpstr>condt</vt:lpstr>
      <vt:lpstr>Data Integration </vt:lpstr>
      <vt:lpstr>Data transformation</vt:lpstr>
      <vt:lpstr>Condt.</vt:lpstr>
      <vt:lpstr>condt</vt:lpstr>
      <vt:lpstr>condt</vt:lpstr>
      <vt:lpstr>condt</vt:lpstr>
      <vt:lpstr>condt</vt:lpstr>
      <vt:lpstr>Problem 2</vt:lpstr>
      <vt:lpstr>condt</vt:lpstr>
      <vt:lpstr>condt</vt:lpstr>
      <vt:lpstr>condt</vt:lpstr>
      <vt:lpstr>condt</vt:lpstr>
      <vt:lpstr>condt</vt:lpstr>
      <vt:lpstr>condt</vt:lpstr>
      <vt:lpstr>condt</vt:lpstr>
      <vt:lpstr>Problem 2 </vt:lpstr>
      <vt:lpstr>condt</vt:lpstr>
      <vt:lpstr>Decimal Scaling </vt:lpstr>
      <vt:lpstr>Data Reduction </vt:lpstr>
      <vt:lpstr>condt</vt:lpstr>
      <vt:lpstr>Condt</vt:lpstr>
      <vt:lpstr>Condt </vt:lpstr>
      <vt:lpstr>PowerPoint Presentation</vt:lpstr>
      <vt:lpstr>condt</vt:lpstr>
      <vt:lpstr>Condt</vt:lpstr>
      <vt:lpstr>condt</vt:lpstr>
      <vt:lpstr>condt</vt:lpstr>
      <vt:lpstr>condt</vt:lpstr>
      <vt:lpstr>condt</vt:lpstr>
      <vt:lpstr>PCA(Principal Component Analysis)</vt:lpstr>
      <vt:lpstr>condt</vt:lpstr>
      <vt:lpstr>Example</vt:lpstr>
      <vt:lpstr>condt</vt:lpstr>
      <vt:lpstr>Module -2 Data Mining Concepts</vt:lpstr>
      <vt:lpstr>Condt</vt:lpstr>
      <vt:lpstr>Application Of DM</vt:lpstr>
      <vt:lpstr>Data Mining Tasks</vt:lpstr>
      <vt:lpstr>cond</vt:lpstr>
      <vt:lpstr>condt</vt:lpstr>
      <vt:lpstr>Condt</vt:lpstr>
      <vt:lpstr>condt</vt:lpstr>
      <vt:lpstr>Condt</vt:lpstr>
      <vt:lpstr>Condt</vt:lpstr>
      <vt:lpstr>condt</vt:lpstr>
      <vt:lpstr>Data Mining Functionality</vt:lpstr>
      <vt:lpstr>ondt</vt:lpstr>
      <vt:lpstr>condt</vt:lpstr>
      <vt:lpstr>Condt</vt:lpstr>
      <vt:lpstr>cont</vt:lpstr>
      <vt:lpstr>condt</vt:lpstr>
      <vt:lpstr>Classification of DM</vt:lpstr>
      <vt:lpstr>condt</vt:lpstr>
      <vt:lpstr>Condt</vt:lpstr>
      <vt:lpstr>Data Mining Architecture </vt:lpstr>
      <vt:lpstr>Condt</vt:lpstr>
      <vt:lpstr>Condt</vt:lpstr>
      <vt:lpstr>condt</vt:lpstr>
      <vt:lpstr>condt</vt:lpstr>
      <vt:lpstr>Integration of data mining with database</vt:lpstr>
      <vt:lpstr>Condt</vt:lpstr>
      <vt:lpstr>Condt</vt:lpstr>
      <vt:lpstr>Major issues in Data mining.</vt:lpstr>
      <vt:lpstr>condt</vt:lpstr>
      <vt:lpstr>Condt</vt:lpstr>
      <vt:lpstr>PowerPoint Presentation</vt:lpstr>
      <vt:lpstr>Condt</vt:lpstr>
      <vt:lpstr>Condt</vt:lpstr>
      <vt:lpstr>Condt</vt:lpstr>
      <vt:lpstr>Module -3 Frequent Pattern Mining</vt:lpstr>
      <vt:lpstr>COndt</vt:lpstr>
      <vt:lpstr>Condt</vt:lpstr>
      <vt:lpstr>COndt</vt:lpstr>
      <vt:lpstr>Frequent Mining Pattern</vt:lpstr>
      <vt:lpstr>Condt</vt:lpstr>
      <vt:lpstr>The Apriori Algorithm—An Example </vt:lpstr>
      <vt:lpstr>The Apriori Algorithm (Pseudo-Code)</vt:lpstr>
      <vt:lpstr>FP-Growth method </vt:lpstr>
      <vt:lpstr>condt</vt:lpstr>
      <vt:lpstr>Condt</vt:lpstr>
      <vt:lpstr>Condt</vt:lpstr>
      <vt:lpstr>condt</vt:lpstr>
      <vt:lpstr>condt</vt:lpstr>
      <vt:lpstr>ECLAT: Frequent Pattern Mining with Vertical Data Format </vt:lpstr>
      <vt:lpstr>Various Kinds of Association Rules</vt:lpstr>
      <vt:lpstr>CONDT</vt:lpstr>
      <vt:lpstr>Condt</vt:lpstr>
      <vt:lpstr>Classification of Association Rule</vt:lpstr>
      <vt:lpstr>Condt</vt:lpstr>
      <vt:lpstr>Frequent itemset</vt:lpstr>
      <vt:lpstr>Condt</vt:lpstr>
      <vt:lpstr>Condt</vt:lpstr>
      <vt:lpstr>Correlation Analysis in Data Mining </vt:lpstr>
      <vt:lpstr>condt</vt:lpstr>
      <vt:lpstr>Condt</vt:lpstr>
      <vt:lpstr>condt</vt:lpstr>
      <vt:lpstr>condt</vt:lpstr>
      <vt:lpstr>condt</vt:lpstr>
      <vt:lpstr>Apriori Algorithm</vt:lpstr>
      <vt:lpstr>condt</vt:lpstr>
      <vt:lpstr>The Apriori Algorithm—An Example </vt:lpstr>
      <vt:lpstr>Model-4 Classification and Prediction</vt:lpstr>
      <vt:lpstr>condt</vt:lpstr>
      <vt:lpstr>condt</vt:lpstr>
      <vt:lpstr>condt</vt:lpstr>
      <vt:lpstr>condt</vt:lpstr>
      <vt:lpstr>condt</vt:lpstr>
      <vt:lpstr>condt</vt:lpstr>
      <vt:lpstr>Condt</vt:lpstr>
      <vt:lpstr>Decision Tree Induction</vt:lpstr>
      <vt:lpstr>Condt</vt:lpstr>
      <vt:lpstr>condt</vt:lpstr>
      <vt:lpstr>PowerPoint Presentation</vt:lpstr>
      <vt:lpstr>condt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and Data Mining</dc:title>
  <dc:creator>sheela j</dc:creator>
  <cp:lastModifiedBy>sheela j</cp:lastModifiedBy>
  <cp:revision>171</cp:revision>
  <dcterms:created xsi:type="dcterms:W3CDTF">2022-08-11T06:23:27Z</dcterms:created>
  <dcterms:modified xsi:type="dcterms:W3CDTF">2022-10-08T02:24:33Z</dcterms:modified>
</cp:coreProperties>
</file>