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6" r:id="rId44"/>
    <p:sldId id="307" r:id="rId45"/>
    <p:sldId id="298" r:id="rId46"/>
    <p:sldId id="299" r:id="rId47"/>
    <p:sldId id="300" r:id="rId48"/>
    <p:sldId id="301" r:id="rId49"/>
    <p:sldId id="302" r:id="rId50"/>
    <p:sldId id="303" r:id="rId51"/>
    <p:sldId id="308" r:id="rId52"/>
    <p:sldId id="309" r:id="rId53"/>
    <p:sldId id="304" r:id="rId54"/>
    <p:sldId id="310" r:id="rId55"/>
    <p:sldId id="317" r:id="rId56"/>
    <p:sldId id="311" r:id="rId57"/>
    <p:sldId id="316" r:id="rId58"/>
    <p:sldId id="315" r:id="rId59"/>
    <p:sldId id="313" r:id="rId60"/>
    <p:sldId id="318" r:id="rId61"/>
    <p:sldId id="320" r:id="rId62"/>
    <p:sldId id="321" r:id="rId63"/>
    <p:sldId id="314" r:id="rId64"/>
    <p:sldId id="319" r:id="rId65"/>
    <p:sldId id="322" r:id="rId66"/>
    <p:sldId id="323" r:id="rId67"/>
    <p:sldId id="324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52BF-5523-03C2-0849-344AAABB1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57CA-095C-74C7-9C9B-8C5D66C5F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A1C2-AC0A-151F-BD77-EBBFB2C6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E3C2-1223-B991-2AE1-4E818A7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C922-5E26-A134-A706-3D1415B0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FBB1-D7F9-486C-2C91-700D8DF8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EF548-3656-2CFF-3303-2C0B9F26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A9A9-F012-C8D7-0168-F5EE43B1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8E5D-8EE4-AE05-4317-7AFA98AF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772D-BA05-A73E-A49D-E81A74D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3262B-6607-CA29-767A-34D5FC31C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81B54-0C59-DD32-0D50-522DD25D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160E-0DF0-B06D-9C68-230F7C56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4C35-D2D9-7D41-FF20-9A753816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486-4D73-7C7E-FB9C-2339B5E3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9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095A-E63D-8A8A-21D2-CE617FD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28D8-0093-2A57-D0EC-19BE0094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8475-68B1-5F04-B420-B28DC6DE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48EA-E2A1-2CC4-6291-305CC807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4E53-1C65-FE66-FD26-EA027CC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74A7-9481-7FBC-7AEA-033B8589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4CCEB-A280-BE2E-F0F0-E8554C8C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B463-341D-B411-3815-13CD8C7E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2BA4-8BA5-B4AE-ECB0-77A992A0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A7AA-2F7E-EA2D-C0F8-053C8FBD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7E38-1FDF-1DC1-A6E7-98003E21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D152-C1B7-40D3-DA4E-749AC1EF6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FAE8-C106-2F8C-E9AE-3BCE07AE0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A29A-47B3-9C1A-6B43-695E8016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D6E6D-7974-3458-1089-7919E111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EC3E-5A16-2BFE-844E-D42C308D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4BD4-A6B3-1F40-FF8C-D9FE0E4C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6572-3BEA-F499-602E-CA449E56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D88F-E1A9-C7AF-D13B-187C27B5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731C7-7382-F31F-90EC-BDA16D10D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4B82B-9815-8525-D5CB-0ED772DA0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50620-C57D-3257-C084-51815586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1BE47-96EA-263C-DDDC-00E2A55D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BA665-68C7-94B6-382C-1824E71D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1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1B66-BB42-CD4F-EC31-6F458F56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57282-6735-D321-E1C8-6A611DBF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E2DC-7ADA-DA36-66F0-A5EFECB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DC0E-0C07-3748-D712-5759C133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5DE60-9EA4-FFAE-F68F-EEAC499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170E-87A6-2A78-B671-7CB06D9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2916E-BC85-787B-1179-D06904C7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8CCE-2C38-D5B8-CC89-99B5B078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2E9F-D254-E2C5-F077-2FD62BF0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D1D1-D705-E1C1-D787-BE0F2AD5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45B1-9075-313A-7DE4-D70882C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4920-4D0D-7237-58CF-81678D91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B826-4992-BABA-80F3-C013D81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502C-301C-71FE-6C7D-FCCBA86D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0F7DA-F7A3-FB69-21F2-CA2455B5F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33635-B742-BA72-A98B-EBB06C7B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2826-55BC-BC05-2B8C-1F8AFF0E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C5ABE-8D63-E640-E009-31DDB738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566-3AFD-D6DE-F7E9-8BD48043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6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AD178-B0EB-50F5-3B74-1A576D17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8EDD-FD96-0DFB-723C-5A0B7C4A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89FA-56B1-7571-EA26-F24B3C4D0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2214-4BAA-46FC-AF7C-FA94828EA275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FC18-60B7-B09A-A8AB-8E7C7D725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3F8A-09CD-12B8-1D78-3B9A0ED1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D216-7AE6-4437-8F29-B73E7DB9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4tutorials.com/program-to-evaluate-standard-deviation-by-passing-it-to-function-in-cpp-c-plus-plu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BE51-8E4B-81F7-722B-DB0BC0D29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Warehousing and Data Mining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C5E5-4F05-207C-1356-E95071748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6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E44-0DFE-789A-E6A1-B690CE90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lang="en-US" dirty="0"/>
              <a:t>Component in Data Warehouse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9B38-A658-95D9-E26A-67984C91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 Data-data about data , defining DW</a:t>
            </a:r>
          </a:p>
          <a:p>
            <a:pPr marL="0" indent="0">
              <a:buNone/>
            </a:pPr>
            <a:r>
              <a:rPr lang="en-US" dirty="0"/>
              <a:t>      - Used for building and maintaining and managing DW</a:t>
            </a:r>
          </a:p>
          <a:p>
            <a:pPr marL="0" indent="0">
              <a:buNone/>
            </a:pPr>
            <a:r>
              <a:rPr lang="en-US" dirty="0"/>
              <a:t>      -Includes : Data name, definition, source of data, algorithm used for cleaning ….</a:t>
            </a:r>
          </a:p>
          <a:p>
            <a:pPr marL="0" indent="0">
              <a:buNone/>
            </a:pPr>
            <a:r>
              <a:rPr lang="en-US" dirty="0"/>
              <a:t>For Example: 103 NK78 30000</a:t>
            </a:r>
          </a:p>
          <a:p>
            <a:pPr marL="0" indent="0">
              <a:buNone/>
            </a:pPr>
            <a:r>
              <a:rPr lang="en-US" dirty="0"/>
              <a:t>Model No:103 ; NK78-Agent ID no ; Total sales-3000;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43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CC03-45ED-ACFA-FD2B-D14B757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223-B5DD-6FCA-C2AB-572FDB6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1253331"/>
            <a:ext cx="10515600" cy="4351338"/>
          </a:xfrm>
        </p:spPr>
        <p:txBody>
          <a:bodyPr/>
          <a:lstStyle/>
          <a:p>
            <a:r>
              <a:rPr lang="en-US" dirty="0"/>
              <a:t>Technical Meta Data- contains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about </a:t>
            </a:r>
            <a:r>
              <a:rPr lang="en-US" dirty="0">
                <a:solidFill>
                  <a:srgbClr val="FF0000"/>
                </a:solidFill>
              </a:rPr>
              <a:t>DW</a:t>
            </a:r>
          </a:p>
          <a:p>
            <a:pPr marL="0" indent="0">
              <a:buNone/>
            </a:pPr>
            <a:r>
              <a:rPr lang="en-US" dirty="0"/>
              <a:t>                                       -used by </a:t>
            </a:r>
            <a:r>
              <a:rPr lang="en-US" dirty="0">
                <a:solidFill>
                  <a:srgbClr val="FF0000"/>
                </a:solidFill>
              </a:rPr>
              <a:t>database designer and administrators </a:t>
            </a:r>
          </a:p>
          <a:p>
            <a:r>
              <a:rPr lang="en-US" dirty="0"/>
              <a:t> Business Meta Data-contains information about data ,</a:t>
            </a:r>
          </a:p>
          <a:p>
            <a:pPr marL="0" indent="0">
              <a:buNone/>
            </a:pPr>
            <a:r>
              <a:rPr lang="en-US" dirty="0"/>
              <a:t>                                      - used by end user </a:t>
            </a:r>
          </a:p>
          <a:p>
            <a:pPr marL="0" indent="0">
              <a:buNone/>
            </a:pPr>
            <a:r>
              <a:rPr lang="en-US" dirty="0"/>
              <a:t>                                      - without meta data we cant conclude , what its 				      represent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2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6A9D-E9F9-AC53-E7E8-ED06EAAB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6479-3AD1-FCF3-E578-8ACD0342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3.Data Mart:- Subsidiary of data warehouse ,contain small slice of data </a:t>
            </a:r>
          </a:p>
          <a:p>
            <a:pPr marL="0" indent="0">
              <a:buNone/>
            </a:pPr>
            <a:r>
              <a:rPr lang="en-US" dirty="0"/>
              <a:t>Example: single department data</a:t>
            </a:r>
          </a:p>
          <a:p>
            <a:pPr marL="0" indent="0">
              <a:buNone/>
            </a:pPr>
            <a:r>
              <a:rPr lang="en-US" dirty="0"/>
              <a:t>Dependent :sourced directly from DW</a:t>
            </a:r>
          </a:p>
          <a:p>
            <a:pPr marL="0" indent="0">
              <a:buNone/>
            </a:pPr>
            <a:r>
              <a:rPr lang="en-US" dirty="0"/>
              <a:t>Independent: Sourced from one or more database</a:t>
            </a:r>
          </a:p>
          <a:p>
            <a:pPr marL="0" indent="0">
              <a:buNone/>
            </a:pPr>
            <a:r>
              <a:rPr lang="en-US" dirty="0"/>
              <a:t>4.Monitoring and administration:</a:t>
            </a:r>
          </a:p>
          <a:p>
            <a:pPr>
              <a:buFontTx/>
              <a:buChar char="-"/>
            </a:pPr>
            <a:r>
              <a:rPr lang="en-US" dirty="0"/>
              <a:t>Includes refreshment and data recovery</a:t>
            </a:r>
          </a:p>
          <a:p>
            <a:pPr>
              <a:buFontTx/>
              <a:buChar char="-"/>
            </a:pPr>
            <a:r>
              <a:rPr lang="en-US" dirty="0"/>
              <a:t>Limiting the size of DW controlling the number and ranges of queries, manage the data base performance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74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ED24-70B0-9AB5-DC7E-626CA7D3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/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E365-CDD0-8397-CA38-48D82AB1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162878"/>
            <a:ext cx="10515600" cy="4351338"/>
          </a:xfrm>
        </p:spPr>
        <p:txBody>
          <a:bodyPr/>
          <a:lstStyle/>
          <a:p>
            <a:r>
              <a:rPr lang="en-US" dirty="0"/>
              <a:t>Middle Tier: OLAP server</a:t>
            </a:r>
          </a:p>
          <a:p>
            <a:r>
              <a:rPr lang="en-US" dirty="0"/>
              <a:t>Concept of multidimensional database</a:t>
            </a:r>
          </a:p>
          <a:p>
            <a:r>
              <a:rPr lang="en-US" dirty="0"/>
              <a:t>It allows users to analyze the data using multidimensional views</a:t>
            </a:r>
          </a:p>
          <a:p>
            <a:r>
              <a:rPr lang="en-US" dirty="0"/>
              <a:t>OLAP Server Implemented by two models:</a:t>
            </a:r>
            <a:br>
              <a:rPr lang="en-US" dirty="0"/>
            </a:br>
            <a:r>
              <a:rPr lang="en-US" dirty="0"/>
              <a:t>                                                 ROLAP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MOLAP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83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5A0F-2623-F9B6-011D-A6BE99BD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2F9E-7408-773C-9E6C-D509AE8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990738"/>
            <a:ext cx="10515600" cy="4351338"/>
          </a:xfrm>
        </p:spPr>
        <p:txBody>
          <a:bodyPr/>
          <a:lstStyle/>
          <a:p>
            <a:r>
              <a:rPr lang="en-US" dirty="0"/>
              <a:t>Top Tier: Front ends Tools/ Front End client Layer</a:t>
            </a:r>
          </a:p>
          <a:p>
            <a:r>
              <a:rPr lang="en-US" dirty="0">
                <a:solidFill>
                  <a:srgbClr val="FF0000"/>
                </a:solidFill>
              </a:rPr>
              <a:t>Query tool and report tool: </a:t>
            </a:r>
            <a:r>
              <a:rPr lang="en-US" dirty="0"/>
              <a:t>production of report</a:t>
            </a:r>
          </a:p>
          <a:p>
            <a:r>
              <a:rPr lang="en-US" dirty="0"/>
              <a:t>Query tool: creation of SQL</a:t>
            </a:r>
          </a:p>
          <a:p>
            <a:r>
              <a:rPr lang="en-US" dirty="0"/>
              <a:t>Application dependent tool:</a:t>
            </a:r>
          </a:p>
          <a:p>
            <a:r>
              <a:rPr lang="en-US" dirty="0"/>
              <a:t> </a:t>
            </a:r>
            <a:r>
              <a:rPr lang="en-US"/>
              <a:t>Data mining Tool: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89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0F3C-9014-4B62-3B40-2670D9BF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IN" dirty="0"/>
              <a:t>Multidimensional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E147-FF91-BF26-EB0C-FE208EF8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56553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OLAP Cube –Data structure used quick data analysis</a:t>
            </a:r>
          </a:p>
          <a:p>
            <a:pPr marL="0" indent="0">
              <a:buNone/>
            </a:pPr>
            <a:r>
              <a:rPr lang="en-IN" dirty="0"/>
              <a:t>ETL tools- Data’s loaded into OLAP Cube</a:t>
            </a:r>
          </a:p>
          <a:p>
            <a:pPr marL="0" indent="0">
              <a:buNone/>
            </a:pPr>
            <a:r>
              <a:rPr lang="en-IN" dirty="0"/>
              <a:t>4 operations:</a:t>
            </a:r>
          </a:p>
          <a:p>
            <a:pPr marL="0" indent="0">
              <a:buNone/>
            </a:pPr>
            <a:r>
              <a:rPr lang="en-IN" dirty="0"/>
              <a:t>1.Roll-up(drill –up)</a:t>
            </a:r>
          </a:p>
          <a:p>
            <a:pPr marL="0" indent="0">
              <a:buNone/>
            </a:pPr>
            <a:r>
              <a:rPr lang="en-IN" dirty="0"/>
              <a:t>- Uses the concept of Hierarchy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2A86F2-317E-E766-B00F-4EE14FF26CE3}"/>
              </a:ext>
            </a:extLst>
          </p:cNvPr>
          <p:cNvSpPr/>
          <p:nvPr/>
        </p:nvSpPr>
        <p:spPr>
          <a:xfrm>
            <a:off x="3508513" y="3747052"/>
            <a:ext cx="1878496" cy="7480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of company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DEAE0A-5C57-430B-2F44-19E79C038E8E}"/>
              </a:ext>
            </a:extLst>
          </p:cNvPr>
          <p:cNvSpPr/>
          <p:nvPr/>
        </p:nvSpPr>
        <p:spPr>
          <a:xfrm>
            <a:off x="2196548" y="5744816"/>
            <a:ext cx="1282148" cy="655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from cloths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EB168-A5A3-9E1C-3202-E88F941F3846}"/>
              </a:ext>
            </a:extLst>
          </p:cNvPr>
          <p:cNvSpPr/>
          <p:nvPr/>
        </p:nvSpPr>
        <p:spPr>
          <a:xfrm>
            <a:off x="4447761" y="5790853"/>
            <a:ext cx="1282149" cy="655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from electronics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41D666-A52F-1B23-BF91-A8E9AFEA3FA7}"/>
              </a:ext>
            </a:extLst>
          </p:cNvPr>
          <p:cNvSpPr/>
          <p:nvPr/>
        </p:nvSpPr>
        <p:spPr>
          <a:xfrm>
            <a:off x="6649279" y="5744816"/>
            <a:ext cx="1550504" cy="7480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from kitchen item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7DD9DE-00BD-F408-592C-615F0181244E}"/>
              </a:ext>
            </a:extLst>
          </p:cNvPr>
          <p:cNvCxnSpPr/>
          <p:nvPr/>
        </p:nvCxnSpPr>
        <p:spPr>
          <a:xfrm flipH="1">
            <a:off x="5327374" y="4244009"/>
            <a:ext cx="59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66F8F-D565-6593-5B86-960C83BA2DFA}"/>
              </a:ext>
            </a:extLst>
          </p:cNvPr>
          <p:cNvCxnSpPr>
            <a:endCxn id="4" idx="3"/>
          </p:cNvCxnSpPr>
          <p:nvPr/>
        </p:nvCxnSpPr>
        <p:spPr>
          <a:xfrm flipV="1">
            <a:off x="2961861" y="4385559"/>
            <a:ext cx="821751" cy="13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C26D5-65A2-CB3B-472C-717DB095B6D0}"/>
              </a:ext>
            </a:extLst>
          </p:cNvPr>
          <p:cNvCxnSpPr/>
          <p:nvPr/>
        </p:nvCxnSpPr>
        <p:spPr>
          <a:xfrm flipH="1" flipV="1">
            <a:off x="4575371" y="4495110"/>
            <a:ext cx="811638" cy="124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0E260-3046-D1DB-52BA-13A5443093B3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5111910" y="4385559"/>
            <a:ext cx="1915055" cy="13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9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47F6-C89D-8B09-4D50-60345F27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A62C4-4954-9640-362F-4A411D69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17" y="1825625"/>
            <a:ext cx="7132054" cy="4351338"/>
          </a:xfrm>
        </p:spPr>
      </p:pic>
    </p:spTree>
    <p:extLst>
      <p:ext uri="{BB962C8B-B14F-4D97-AF65-F5344CB8AC3E}">
        <p14:creationId xmlns:p14="http://schemas.microsoft.com/office/powerpoint/2010/main" val="355905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89E9-2AF1-32EC-05D1-510BF78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1674-EBBF-08C9-932B-798E8CC6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062"/>
            <a:ext cx="10515600" cy="5043901"/>
          </a:xfrm>
        </p:spPr>
        <p:txBody>
          <a:bodyPr/>
          <a:lstStyle/>
          <a:p>
            <a:r>
              <a:rPr lang="en-IN" dirty="0"/>
              <a:t>Drill Down-</a:t>
            </a:r>
          </a:p>
          <a:p>
            <a:r>
              <a:rPr lang="en-IN" dirty="0"/>
              <a:t>-Reverse of drill up</a:t>
            </a:r>
          </a:p>
          <a:p>
            <a:r>
              <a:rPr lang="en-IN" dirty="0"/>
              <a:t>- data is drilled down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92A34-DAA6-8B35-3F4F-3305764EB805}"/>
              </a:ext>
            </a:extLst>
          </p:cNvPr>
          <p:cNvSpPr/>
          <p:nvPr/>
        </p:nvSpPr>
        <p:spPr>
          <a:xfrm>
            <a:off x="3786809" y="2782956"/>
            <a:ext cx="1878496" cy="7480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of company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ECBFA9-0A94-E732-E1B9-166B9C2D3B61}"/>
              </a:ext>
            </a:extLst>
          </p:cNvPr>
          <p:cNvSpPr/>
          <p:nvPr/>
        </p:nvSpPr>
        <p:spPr>
          <a:xfrm>
            <a:off x="2315818" y="4840357"/>
            <a:ext cx="1540566" cy="526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Profit from cloths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AACEE2-C5AE-AC58-EEB8-081A3C8C3304}"/>
              </a:ext>
            </a:extLst>
          </p:cNvPr>
          <p:cNvSpPr/>
          <p:nvPr/>
        </p:nvSpPr>
        <p:spPr>
          <a:xfrm>
            <a:off x="4316896" y="4917521"/>
            <a:ext cx="1540566" cy="526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from electronics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FA77F-6310-4E3A-E537-F30BD0ACBC43}"/>
              </a:ext>
            </a:extLst>
          </p:cNvPr>
          <p:cNvSpPr/>
          <p:nvPr/>
        </p:nvSpPr>
        <p:spPr>
          <a:xfrm>
            <a:off x="6334539" y="4840355"/>
            <a:ext cx="1656521" cy="526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from kitchen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1CB0FF-0081-CCDA-7D8B-0D121E8D17C6}"/>
              </a:ext>
            </a:extLst>
          </p:cNvPr>
          <p:cNvCxnSpPr>
            <a:stCxn id="4" idx="3"/>
          </p:cNvCxnSpPr>
          <p:nvPr/>
        </p:nvCxnSpPr>
        <p:spPr>
          <a:xfrm flipH="1">
            <a:off x="2922104" y="3421463"/>
            <a:ext cx="1139804" cy="141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2144E-C505-6E8C-4AE7-77BF2AE06BDB}"/>
              </a:ext>
            </a:extLst>
          </p:cNvPr>
          <p:cNvCxnSpPr>
            <a:stCxn id="4" idx="4"/>
          </p:cNvCxnSpPr>
          <p:nvPr/>
        </p:nvCxnSpPr>
        <p:spPr>
          <a:xfrm>
            <a:off x="4726057" y="3531014"/>
            <a:ext cx="482047" cy="13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FD4CA-7859-D123-757D-FD9F1115CC89}"/>
              </a:ext>
            </a:extLst>
          </p:cNvPr>
          <p:cNvCxnSpPr>
            <a:stCxn id="4" idx="5"/>
          </p:cNvCxnSpPr>
          <p:nvPr/>
        </p:nvCxnSpPr>
        <p:spPr>
          <a:xfrm>
            <a:off x="5390206" y="3421463"/>
            <a:ext cx="2150398" cy="149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0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EC1-9309-88B2-3067-B6006366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796CE-4856-3998-F9C2-8680479B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13" y="1825624"/>
            <a:ext cx="8577470" cy="4853471"/>
          </a:xfrm>
        </p:spPr>
      </p:pic>
    </p:spTree>
    <p:extLst>
      <p:ext uri="{BB962C8B-B14F-4D97-AF65-F5344CB8AC3E}">
        <p14:creationId xmlns:p14="http://schemas.microsoft.com/office/powerpoint/2010/main" val="379821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6903-F259-6C93-D830-8F6A311C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3E0F-9F28-0A53-91A4-4AB4FC30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Slice :</a:t>
            </a:r>
          </a:p>
          <a:p>
            <a:r>
              <a:rPr lang="en-IN" dirty="0"/>
              <a:t>Data cube is sliced and information is divided and new cube’s is formed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Dimension Time is Sliced with Q1 as the filter.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new cube is created altogether.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2EF-5BB0-4389-F6AE-79BB5C53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Data Warehousing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8AD-86FA-21A0-8996-4AE98248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Database-Collection of related data </a:t>
            </a:r>
          </a:p>
          <a:p>
            <a:pPr marL="0" indent="0">
              <a:buNone/>
            </a:pPr>
            <a:r>
              <a:rPr lang="en-US" dirty="0"/>
              <a:t>                  - structured with defined schema</a:t>
            </a:r>
          </a:p>
          <a:p>
            <a:pPr marL="0" indent="0">
              <a:buNone/>
            </a:pPr>
            <a:r>
              <a:rPr lang="en-US" dirty="0"/>
              <a:t>                  -Information organized in rows and columns </a:t>
            </a:r>
          </a:p>
          <a:p>
            <a:pPr marL="0" indent="0">
              <a:buNone/>
            </a:pPr>
            <a:r>
              <a:rPr lang="en-US" dirty="0"/>
              <a:t>                  -Ex MySQL, ORACLE, SQL</a:t>
            </a:r>
          </a:p>
          <a:p>
            <a:r>
              <a:rPr lang="en-US" dirty="0"/>
              <a:t>Data Warehouse- Special type of database</a:t>
            </a:r>
          </a:p>
          <a:p>
            <a:pPr marL="0" indent="0">
              <a:buNone/>
            </a:pPr>
            <a:r>
              <a:rPr lang="en-US" dirty="0"/>
              <a:t>                                - Analysis and report </a:t>
            </a:r>
          </a:p>
          <a:p>
            <a:pPr marL="0" indent="0">
              <a:buNone/>
            </a:pPr>
            <a:r>
              <a:rPr lang="en-US" dirty="0"/>
              <a:t>                                - Support for Business Intelligence Activities </a:t>
            </a:r>
          </a:p>
          <a:p>
            <a:pPr marL="0" indent="0">
              <a:buNone/>
            </a:pPr>
            <a:r>
              <a:rPr lang="en-IN" dirty="0"/>
              <a:t>                                - </a:t>
            </a:r>
            <a:r>
              <a:rPr lang="en-IN" dirty="0" err="1"/>
              <a:t>Ex:How</a:t>
            </a:r>
            <a:r>
              <a:rPr lang="en-IN" dirty="0"/>
              <a:t> Much % percentage Discount </a:t>
            </a:r>
          </a:p>
          <a:p>
            <a:pPr marL="0" indent="0">
              <a:buNone/>
            </a:pPr>
            <a:r>
              <a:rPr lang="en-IN" dirty="0"/>
              <a:t>                                - MY SQL with Special Data warehouse </a:t>
            </a:r>
          </a:p>
        </p:txBody>
      </p:sp>
    </p:spTree>
    <p:extLst>
      <p:ext uri="{BB962C8B-B14F-4D97-AF65-F5344CB8AC3E}">
        <p14:creationId xmlns:p14="http://schemas.microsoft.com/office/powerpoint/2010/main" val="42657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CAF3-3019-2C05-2782-3B20BF1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6CCD5-6731-C216-7C51-6D8040252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48" y="1825625"/>
            <a:ext cx="6741146" cy="4351338"/>
          </a:xfrm>
        </p:spPr>
      </p:pic>
    </p:spTree>
    <p:extLst>
      <p:ext uri="{BB962C8B-B14F-4D97-AF65-F5344CB8AC3E}">
        <p14:creationId xmlns:p14="http://schemas.microsoft.com/office/powerpoint/2010/main" val="129339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75D-5FA4-1F36-1940-9200E14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ADFD-C550-5FA3-571B-C9844C12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Dice: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operation is similar to a slice. The difference in dice is you select 2 or more dimensions that result in the creation of a sub-cube.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5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977E-BEB0-5BDB-A5FA-3A63AA51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636-2350-EC03-35D8-F1B7BC194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9" y="1825625"/>
            <a:ext cx="5680724" cy="4351338"/>
          </a:xfrm>
        </p:spPr>
      </p:pic>
    </p:spTree>
    <p:extLst>
      <p:ext uri="{BB962C8B-B14F-4D97-AF65-F5344CB8AC3E}">
        <p14:creationId xmlns:p14="http://schemas.microsoft.com/office/powerpoint/2010/main" val="409309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656F-607B-800A-B38E-4C73072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1CC-3CE1-C373-6CFE-37339E71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4) Pivot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Pivot, you rotate the data axes to provide a substitute presentation of data.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the following example, the pivot is based on item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22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9921-8769-991D-FA90-0046ED1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77A7C-AA16-53D9-206E-D4E4AD9BD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57" y="1825625"/>
            <a:ext cx="6756887" cy="4351338"/>
          </a:xfrm>
        </p:spPr>
      </p:pic>
    </p:spTree>
    <p:extLst>
      <p:ext uri="{BB962C8B-B14F-4D97-AF65-F5344CB8AC3E}">
        <p14:creationId xmlns:p14="http://schemas.microsoft.com/office/powerpoint/2010/main" val="93929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F579-90E2-3A8A-37E8-BD8D3DE3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dirty="0"/>
              <a:t>OLAP SERVER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4EAF-ED7F-D3FA-6DBA-0F9E7BF3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6"/>
            <a:ext cx="10515600" cy="49743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ROLAP</a:t>
            </a:r>
          </a:p>
          <a:p>
            <a:r>
              <a:rPr lang="en-US" dirty="0">
                <a:solidFill>
                  <a:srgbClr val="FF0000"/>
                </a:solidFill>
              </a:rPr>
              <a:t>MOLAP</a:t>
            </a:r>
          </a:p>
          <a:p>
            <a:r>
              <a:rPr lang="en-US" dirty="0">
                <a:solidFill>
                  <a:srgbClr val="FF0000"/>
                </a:solidFill>
              </a:rPr>
              <a:t>HOLAP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ROLAP: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/>
              <a:t>Relational OLAP</a:t>
            </a:r>
          </a:p>
          <a:p>
            <a:pPr>
              <a:buFontTx/>
              <a:buChar char="-"/>
            </a:pPr>
            <a:r>
              <a:rPr lang="en-US" dirty="0"/>
              <a:t>Tools can analyze large amount of data</a:t>
            </a:r>
          </a:p>
          <a:p>
            <a:pPr>
              <a:buFontTx/>
              <a:buChar char="-"/>
            </a:pPr>
            <a:r>
              <a:rPr lang="en-US" dirty="0"/>
              <a:t>ROLAP tools store and analyze volatile data</a:t>
            </a:r>
          </a:p>
          <a:p>
            <a:pPr>
              <a:buFontTx/>
              <a:buChar char="-"/>
            </a:pPr>
            <a:r>
              <a:rPr lang="en-US" dirty="0"/>
              <a:t>Expertise person can deal with ROLAP</a:t>
            </a:r>
          </a:p>
          <a:p>
            <a:pPr>
              <a:buFontTx/>
              <a:buChar char="-"/>
            </a:pPr>
            <a:r>
              <a:rPr lang="en-US" dirty="0"/>
              <a:t>Dis adv: Poor query performance </a:t>
            </a:r>
          </a:p>
          <a:p>
            <a:pPr>
              <a:buFontTx/>
              <a:buChar char="-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2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F13F-50CA-C805-5894-F62A8B3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E3EB-2E16-7E82-2C24-C89066DE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766"/>
            <a:ext cx="10515600" cy="5322197"/>
          </a:xfrm>
        </p:spPr>
        <p:txBody>
          <a:bodyPr/>
          <a:lstStyle/>
          <a:p>
            <a:r>
              <a:rPr lang="en-US" dirty="0"/>
              <a:t>MOLAP:</a:t>
            </a:r>
          </a:p>
          <a:p>
            <a:pPr marL="0" indent="0">
              <a:buNone/>
            </a:pPr>
            <a:r>
              <a:rPr lang="en-US" dirty="0"/>
              <a:t>-Multidimensional OLAP</a:t>
            </a:r>
          </a:p>
          <a:p>
            <a:pPr marL="0" indent="0">
              <a:buNone/>
            </a:pPr>
            <a:r>
              <a:rPr lang="en-US" dirty="0"/>
              <a:t>-MOLAP easy to use</a:t>
            </a:r>
          </a:p>
          <a:p>
            <a:pPr marL="0" indent="0">
              <a:buNone/>
            </a:pPr>
            <a:r>
              <a:rPr lang="en-US" dirty="0"/>
              <a:t>-Information retrieval is fast</a:t>
            </a:r>
          </a:p>
          <a:p>
            <a:pPr marL="0" indent="0">
              <a:buNone/>
            </a:pPr>
            <a:r>
              <a:rPr lang="en-US" dirty="0"/>
              <a:t>-Can perform complex computation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HOLAP:</a:t>
            </a:r>
          </a:p>
          <a:p>
            <a:pPr marL="0" indent="0">
              <a:buNone/>
            </a:pPr>
            <a:r>
              <a:rPr lang="en-US" dirty="0"/>
              <a:t>-Hybrid OLAP</a:t>
            </a:r>
          </a:p>
          <a:p>
            <a:pPr marL="0" indent="0">
              <a:buNone/>
            </a:pPr>
            <a:r>
              <a:rPr lang="en-US" dirty="0"/>
              <a:t>-Complex computation</a:t>
            </a:r>
          </a:p>
          <a:p>
            <a:pPr marL="0" indent="0">
              <a:buNone/>
            </a:pPr>
            <a:r>
              <a:rPr lang="en-US" dirty="0"/>
              <a:t>-large amount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5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0042-1F32-F857-419C-2864C22F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9FFD-BEE4-E866-CF3D-3D1336DD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515600" cy="4351338"/>
          </a:xfrm>
        </p:spPr>
        <p:txBody>
          <a:bodyPr/>
          <a:lstStyle/>
          <a:p>
            <a:r>
              <a:rPr lang="en-IN" dirty="0"/>
              <a:t>It is done to improve the quality of data in data warehouse </a:t>
            </a:r>
          </a:p>
          <a:p>
            <a:r>
              <a:rPr lang="en-IN" dirty="0">
                <a:solidFill>
                  <a:srgbClr val="FF0000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dirty="0"/>
              <a:t>-Process of removal of incorrect, incomplete ,inaccurate data (Noisy data)</a:t>
            </a:r>
          </a:p>
          <a:p>
            <a:pPr marL="0" indent="0">
              <a:buNone/>
            </a:pPr>
            <a:r>
              <a:rPr lang="en-IN" dirty="0"/>
              <a:t>-replacing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364492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9EFE-946D-FCB8-36AF-A1FD3F4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9A7-465A-A7C8-7FA4-3234F3E3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/>
              <a:t>Ways to handle the missing data during cleaning:</a:t>
            </a:r>
          </a:p>
          <a:p>
            <a:pPr marL="0" indent="0">
              <a:buNone/>
            </a:pPr>
            <a:r>
              <a:rPr lang="en-IN" dirty="0"/>
              <a:t>- Manual Entry of missing data </a:t>
            </a:r>
          </a:p>
          <a:p>
            <a:pPr>
              <a:buFontTx/>
              <a:buChar char="-"/>
            </a:pPr>
            <a:r>
              <a:rPr lang="en-IN" dirty="0"/>
              <a:t>Using attribute “ MEAN”</a:t>
            </a:r>
          </a:p>
          <a:p>
            <a:pPr>
              <a:buFontTx/>
              <a:buChar char="-"/>
            </a:pPr>
            <a:r>
              <a:rPr lang="en-IN" dirty="0"/>
              <a:t>Using </a:t>
            </a:r>
            <a:r>
              <a:rPr lang="en-IN" dirty="0" err="1"/>
              <a:t>Attribute”Medium</a:t>
            </a:r>
            <a:r>
              <a:rPr lang="en-IN" dirty="0"/>
              <a:t>”</a:t>
            </a:r>
          </a:p>
          <a:p>
            <a:pPr>
              <a:buFontTx/>
              <a:buChar char="-"/>
            </a:pPr>
            <a:r>
              <a:rPr lang="en-IN" dirty="0"/>
              <a:t>Using “Most probable value “</a:t>
            </a:r>
          </a:p>
          <a:p>
            <a:pPr>
              <a:buFontTx/>
              <a:buChar char="-"/>
            </a:pPr>
            <a:r>
              <a:rPr lang="en-IN" dirty="0"/>
              <a:t>Using global constant [NA]</a:t>
            </a:r>
          </a:p>
          <a:p>
            <a:pPr>
              <a:buFontTx/>
              <a:buChar char="-"/>
            </a:pPr>
            <a:r>
              <a:rPr lang="en-IN" dirty="0"/>
              <a:t>Ignore that tuple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15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2BC-5AD2-19B5-DC14-7A5AC619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2071-EE8D-0594-3C68-974C9D29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392"/>
            <a:ext cx="10515600" cy="4351338"/>
          </a:xfrm>
        </p:spPr>
        <p:txBody>
          <a:bodyPr/>
          <a:lstStyle/>
          <a:p>
            <a:r>
              <a:rPr lang="en-IN" dirty="0"/>
              <a:t>Noisy Data:</a:t>
            </a:r>
          </a:p>
          <a:p>
            <a:pPr marL="0" indent="0">
              <a:buNone/>
            </a:pPr>
            <a:r>
              <a:rPr lang="en-IN" dirty="0"/>
              <a:t>Binning:</a:t>
            </a:r>
          </a:p>
          <a:p>
            <a:pPr marL="0" indent="0">
              <a:buNone/>
            </a:pPr>
            <a:r>
              <a:rPr lang="en-IN" dirty="0"/>
              <a:t>Data:10,2,19,18,20,18,25,28,22</a:t>
            </a:r>
          </a:p>
          <a:p>
            <a:pPr marL="0" indent="0">
              <a:buNone/>
            </a:pPr>
            <a:r>
              <a:rPr lang="en-IN" dirty="0"/>
              <a:t>Sort:2,10,18,18,19,20,22,25,28</a:t>
            </a:r>
          </a:p>
          <a:p>
            <a:pPr marL="0" indent="0">
              <a:buNone/>
            </a:pPr>
            <a:r>
              <a:rPr lang="en-IN" dirty="0"/>
              <a:t>2,10,18</a:t>
            </a:r>
          </a:p>
          <a:p>
            <a:pPr marL="0" indent="0">
              <a:buNone/>
            </a:pPr>
            <a:r>
              <a:rPr lang="en-IN" dirty="0"/>
              <a:t>18,19,20</a:t>
            </a:r>
          </a:p>
          <a:p>
            <a:pPr marL="0" indent="0">
              <a:buNone/>
            </a:pPr>
            <a:r>
              <a:rPr lang="en-IN" dirty="0"/>
              <a:t>22,25,28</a:t>
            </a:r>
          </a:p>
          <a:p>
            <a:pPr marL="0" indent="0">
              <a:buNone/>
            </a:pPr>
            <a:r>
              <a:rPr lang="en-IN" dirty="0"/>
              <a:t>Bin Size =3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3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0141-F0B3-E91B-6853-48AC527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0A99-DFE4-7E1F-37D2-A013489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4954449"/>
          </a:xfrm>
        </p:spPr>
        <p:txBody>
          <a:bodyPr/>
          <a:lstStyle/>
          <a:p>
            <a:r>
              <a:rPr lang="en-US" dirty="0"/>
              <a:t>Data Lake- It is centralized repository that allows you to store all structured and unstructured data at any scale </a:t>
            </a:r>
          </a:p>
          <a:p>
            <a:r>
              <a:rPr lang="en-US" dirty="0"/>
              <a:t>Ex: AWS, </a:t>
            </a:r>
            <a:r>
              <a:rPr lang="en-US" dirty="0" err="1"/>
              <a:t>Azure,BigQuery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8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B5CA-869E-670E-A668-3DED3EFB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DE07-89A1-A1D7-B5AC-3AA6968C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/>
          <a:lstStyle/>
          <a:p>
            <a:r>
              <a:rPr lang="en-IN" dirty="0"/>
              <a:t>Smoothing by BIN Mean</a:t>
            </a:r>
          </a:p>
          <a:p>
            <a:r>
              <a:rPr lang="en-IN" dirty="0"/>
              <a:t>Value of bin is replaced by mean Value(Average )</a:t>
            </a:r>
          </a:p>
          <a:p>
            <a:pPr marL="0" indent="0">
              <a:buNone/>
            </a:pPr>
            <a:r>
              <a:rPr lang="en-IN" dirty="0"/>
              <a:t> 2, 10,18-----2+10+18=30/3=10</a:t>
            </a:r>
          </a:p>
          <a:p>
            <a:pPr marL="0" indent="0">
              <a:buNone/>
            </a:pPr>
            <a:r>
              <a:rPr lang="en-IN" dirty="0"/>
              <a:t>18,19,20------18+19+20=57/3=19</a:t>
            </a:r>
          </a:p>
          <a:p>
            <a:pPr marL="0" indent="0">
              <a:buNone/>
            </a:pPr>
            <a:r>
              <a:rPr lang="en-IN" dirty="0"/>
              <a:t>22,25,28-------22+25+28=75/3=25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10,10,10</a:t>
            </a:r>
          </a:p>
          <a:p>
            <a:pPr marL="0" indent="0">
              <a:buNone/>
            </a:pPr>
            <a:r>
              <a:rPr lang="en-IN" dirty="0"/>
              <a:t>19,19,19</a:t>
            </a:r>
          </a:p>
          <a:p>
            <a:pPr marL="0" indent="0">
              <a:buNone/>
            </a:pPr>
            <a:r>
              <a:rPr lang="en-IN" dirty="0"/>
              <a:t>25,25,25</a:t>
            </a:r>
          </a:p>
        </p:txBody>
      </p:sp>
    </p:spTree>
    <p:extLst>
      <p:ext uri="{BB962C8B-B14F-4D97-AF65-F5344CB8AC3E}">
        <p14:creationId xmlns:p14="http://schemas.microsoft.com/office/powerpoint/2010/main" val="49834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DB3-1D1D-5C47-F972-483D74FD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05B7-D0F5-D0BE-8A2A-CD4AE232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Smoothing by Medians </a:t>
            </a:r>
          </a:p>
          <a:p>
            <a:r>
              <a:rPr lang="en-IN" dirty="0"/>
              <a:t>Odd=n+1/2</a:t>
            </a:r>
          </a:p>
          <a:p>
            <a:r>
              <a:rPr lang="en-IN" dirty="0"/>
              <a:t>Even=n/2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10,10,10</a:t>
            </a:r>
          </a:p>
          <a:p>
            <a:pPr marL="0" indent="0">
              <a:buNone/>
            </a:pPr>
            <a:r>
              <a:rPr lang="en-IN" dirty="0"/>
              <a:t>19,19,19</a:t>
            </a:r>
          </a:p>
          <a:p>
            <a:pPr marL="0" indent="0">
              <a:buNone/>
            </a:pPr>
            <a:r>
              <a:rPr lang="en-IN" dirty="0"/>
              <a:t>25,25,25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6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3EC9-C13F-C1D8-36FE-0BA571F2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5CD4-64AB-178B-731D-29BB88CD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Smoothing by Bin Boundaries:</a:t>
            </a:r>
          </a:p>
          <a:p>
            <a:r>
              <a:rPr lang="en-IN" dirty="0"/>
              <a:t>Two Min and Max value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2,10,18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18,19,20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22,25,28</a:t>
            </a:r>
          </a:p>
          <a:p>
            <a:endParaRPr lang="en-IN" dirty="0"/>
          </a:p>
          <a:p>
            <a:r>
              <a:rPr lang="en-IN" dirty="0"/>
              <a:t>2,   2,  18</a:t>
            </a:r>
          </a:p>
          <a:p>
            <a:r>
              <a:rPr lang="en-IN" dirty="0"/>
              <a:t>18  18 20</a:t>
            </a:r>
          </a:p>
          <a:p>
            <a:r>
              <a:rPr lang="en-IN" dirty="0"/>
              <a:t>22   22  28</a:t>
            </a:r>
          </a:p>
        </p:txBody>
      </p:sp>
    </p:spTree>
    <p:extLst>
      <p:ext uri="{BB962C8B-B14F-4D97-AF65-F5344CB8AC3E}">
        <p14:creationId xmlns:p14="http://schemas.microsoft.com/office/powerpoint/2010/main" val="1695430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CC8D-BFEE-30F0-F0E3-2C5A537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5066D-DE22-9C47-4762-12E9AB81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57" y="1915319"/>
            <a:ext cx="7532618" cy="4171950"/>
          </a:xfrm>
        </p:spPr>
      </p:pic>
    </p:spTree>
    <p:extLst>
      <p:ext uri="{BB962C8B-B14F-4D97-AF65-F5344CB8AC3E}">
        <p14:creationId xmlns:p14="http://schemas.microsoft.com/office/powerpoint/2010/main" val="247821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A87-8FCF-1202-FEC7-E89615A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7DF71-305C-40A7-20C3-58E52983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3" y="1782797"/>
            <a:ext cx="5438775" cy="4019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423F6-4AAF-88C6-40B9-58D6B70F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75" y="1782797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65FB-6CE3-7EBD-93BE-4F6B4426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B59C-18A2-1B39-53C2-ED9D679B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(II) Regression</a:t>
            </a:r>
          </a:p>
          <a:p>
            <a:pPr marL="0" indent="0">
              <a:buNone/>
            </a:pPr>
            <a:r>
              <a:rPr lang="en-US" dirty="0"/>
              <a:t>-fitting data into function</a:t>
            </a:r>
          </a:p>
          <a:p>
            <a:pPr marL="0" indent="0">
              <a:buNone/>
            </a:pPr>
            <a:r>
              <a:rPr lang="en-US" dirty="0"/>
              <a:t>-Linear Regression- fit two attributes</a:t>
            </a:r>
          </a:p>
          <a:p>
            <a:pPr marL="0" indent="0">
              <a:buNone/>
            </a:pPr>
            <a:r>
              <a:rPr lang="en-US" dirty="0"/>
              <a:t>-Multiple linear regression –more than two attributes fitted into multidimensional surface</a:t>
            </a:r>
          </a:p>
          <a:p>
            <a:pPr marL="0" indent="0">
              <a:buNone/>
            </a:pPr>
            <a:r>
              <a:rPr lang="en-US" dirty="0"/>
              <a:t>(iii)Clustering</a:t>
            </a:r>
          </a:p>
          <a:p>
            <a:pPr marL="0" indent="0">
              <a:buNone/>
            </a:pPr>
            <a:r>
              <a:rPr lang="en-US" dirty="0"/>
              <a:t>-Similar values are organized into groups </a:t>
            </a:r>
          </a:p>
          <a:p>
            <a:pPr marL="0" indent="0">
              <a:buNone/>
            </a:pPr>
            <a:r>
              <a:rPr lang="en-US" dirty="0"/>
              <a:t>-values that fall outside the clusters may be considered outlier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171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020-AE62-4DDF-BF1E-ACE43799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0A21-3D15-0D78-95EC-F4A232FB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preprocessing method that involves merging  of data from different sources in order to form a data store like data warehouse.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Issues in Data Integration: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Schema integration and object matching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Redundancy – unwanted attributes (Derived from other attributes)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Detection and resolution of data value conflicts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2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1B2-37F8-8702-55DD-7BEBBB11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8F7C-DA55-0BFB-97DD-8580F8BC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004145"/>
          </a:xfrm>
        </p:spPr>
        <p:txBody>
          <a:bodyPr/>
          <a:lstStyle/>
          <a:p>
            <a:r>
              <a:rPr lang="en-IN" dirty="0"/>
              <a:t>It is data pre-processing technique that transform the data into alternative forms appropriate for mining .</a:t>
            </a:r>
          </a:p>
          <a:p>
            <a:pPr marL="0" indent="0">
              <a:buNone/>
            </a:pPr>
            <a:r>
              <a:rPr lang="en-IN" dirty="0"/>
              <a:t>Techniques: </a:t>
            </a:r>
          </a:p>
          <a:p>
            <a:r>
              <a:rPr lang="en-IN" dirty="0"/>
              <a:t>Smoothing-Removing noise from data[binning by mean, medium, boundary, regression, clustering ]</a:t>
            </a:r>
          </a:p>
          <a:p>
            <a:r>
              <a:rPr lang="en-IN" dirty="0"/>
              <a:t>Aggregate –summary or aggregate function [constructing a data cube]</a:t>
            </a:r>
          </a:p>
          <a:p>
            <a:r>
              <a:rPr lang="en-IN" dirty="0"/>
              <a:t>Generalization-lower level concept are replaced with higher level </a:t>
            </a:r>
          </a:p>
          <a:p>
            <a:r>
              <a:rPr lang="en-IN" dirty="0"/>
              <a:t>Normalization- attribute’s values are normalized by scaling their values . So that they fall in specified range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63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104-EC0B-E4EA-84AD-B0AE0408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IN" dirty="0" err="1"/>
              <a:t>Condt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07C1-9587-47A1-6F14-818F207B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062"/>
            <a:ext cx="10515600" cy="5043901"/>
          </a:xfrm>
        </p:spPr>
        <p:txBody>
          <a:bodyPr/>
          <a:lstStyle/>
          <a:p>
            <a:r>
              <a:rPr lang="en-IN" dirty="0"/>
              <a:t>Min – Max Normalization:</a:t>
            </a:r>
          </a:p>
          <a:p>
            <a:r>
              <a:rPr lang="en-IN" dirty="0"/>
              <a:t>Z-score normalization: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37593-1868-5A88-ACE6-99564768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2914649"/>
            <a:ext cx="7207526" cy="16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3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E07C-FAE5-95E7-124A-B9E33077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411B79-AF63-D1DA-5334-EA4208115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95687"/>
              </p:ext>
            </p:extLst>
          </p:nvPr>
        </p:nvGraphicFramePr>
        <p:xfrm>
          <a:off x="1027043" y="1367424"/>
          <a:ext cx="10515600" cy="18288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476379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marks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37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47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01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9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r>
                        <a:rPr lang="en-IN" b="1" dirty="0"/>
                        <a:t>  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667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8B9E94-4276-613B-C64C-A2DB9C12AF59}"/>
              </a:ext>
            </a:extLst>
          </p:cNvPr>
          <p:cNvSpPr txBox="1"/>
          <p:nvPr/>
        </p:nvSpPr>
        <p:spPr>
          <a:xfrm>
            <a:off x="838200" y="3429000"/>
            <a:ext cx="8285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Min:</a:t>
            </a:r>
            <a:r>
              <a:rPr lang="en-US" dirty="0"/>
              <a:t> </a:t>
            </a:r>
          </a:p>
          <a:p>
            <a:r>
              <a:rPr lang="en-US" dirty="0"/>
              <a:t>The minimum value of the given attribute. Here Min is </a:t>
            </a:r>
            <a:r>
              <a:rPr lang="en-US" b="1" dirty="0"/>
              <a:t>8</a:t>
            </a:r>
            <a:endParaRPr lang="en-US" dirty="0"/>
          </a:p>
          <a:p>
            <a:r>
              <a:rPr lang="en-US" b="1" dirty="0"/>
              <a:t>Max:</a:t>
            </a:r>
            <a:r>
              <a:rPr lang="en-US" dirty="0"/>
              <a:t> </a:t>
            </a:r>
          </a:p>
          <a:p>
            <a:r>
              <a:rPr lang="en-US" dirty="0"/>
              <a:t>The maximum value of the given attribute. Here Max is </a:t>
            </a:r>
            <a:r>
              <a:rPr lang="en-US" b="1" dirty="0"/>
              <a:t>20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5A377-61E4-567B-E0E1-CA0C23B17271}"/>
              </a:ext>
            </a:extLst>
          </p:cNvPr>
          <p:cNvSpPr txBox="1"/>
          <p:nvPr/>
        </p:nvSpPr>
        <p:spPr>
          <a:xfrm>
            <a:off x="951671" y="4738549"/>
            <a:ext cx="9822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V:</a:t>
            </a:r>
            <a:r>
              <a:rPr lang="en-US" dirty="0"/>
              <a:t> V is the respective value of the attribute. For example here V1=8, V2=10, V3=15, and V4=20</a:t>
            </a:r>
          </a:p>
          <a:p>
            <a:r>
              <a:rPr lang="en-US" b="1" dirty="0" err="1"/>
              <a:t>newMax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1</a:t>
            </a:r>
          </a:p>
          <a:p>
            <a:r>
              <a:rPr lang="en-US" b="1" dirty="0" err="1"/>
              <a:t>newMin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15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6E36-779C-9F37-D432-3AB6EF0A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/>
          <a:lstStyle/>
          <a:p>
            <a:pPr algn="ctr"/>
            <a:r>
              <a:rPr lang="en-US" dirty="0"/>
              <a:t>Database Vs  Datawarehouse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A06591-97CE-87E8-AE50-57BE4DCFF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3319"/>
              </p:ext>
            </p:extLst>
          </p:nvPr>
        </p:nvGraphicFramePr>
        <p:xfrm>
          <a:off x="3313045" y="1378363"/>
          <a:ext cx="6327912" cy="489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63">
                  <a:extLst>
                    <a:ext uri="{9D8B030D-6E8A-4147-A177-3AD203B41FA5}">
                      <a16:colId xmlns:a16="http://schemas.microsoft.com/office/drawing/2014/main" val="802717590"/>
                    </a:ext>
                  </a:extLst>
                </a:gridCol>
                <a:gridCol w="2769835">
                  <a:extLst>
                    <a:ext uri="{9D8B030D-6E8A-4147-A177-3AD203B41FA5}">
                      <a16:colId xmlns:a16="http://schemas.microsoft.com/office/drawing/2014/main" val="1732610426"/>
                    </a:ext>
                  </a:extLst>
                </a:gridCol>
                <a:gridCol w="2766114">
                  <a:extLst>
                    <a:ext uri="{9D8B030D-6E8A-4147-A177-3AD203B41FA5}">
                      <a16:colId xmlns:a16="http://schemas.microsoft.com/office/drawing/2014/main" val="1317494729"/>
                    </a:ext>
                  </a:extLst>
                </a:gridCol>
              </a:tblGrid>
              <a:tr h="7994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5561"/>
                  </a:ext>
                </a:extLst>
              </a:tr>
              <a:tr h="5451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Transactional 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Analytical Based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03134"/>
                  </a:ext>
                </a:extLst>
              </a:tr>
              <a:tr h="11253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Used to Store data ,retrieve,..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Used to Analysis data</a:t>
                      </a:r>
                    </a:p>
                    <a:p>
                      <a:pPr algn="l"/>
                      <a:r>
                        <a:rPr lang="en-IN" dirty="0"/>
                        <a:t>Prediction of data</a:t>
                      </a:r>
                    </a:p>
                    <a:p>
                      <a:pPr algn="l"/>
                      <a:r>
                        <a:rPr lang="en-IN" dirty="0"/>
                        <a:t>Decision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5373"/>
                  </a:ext>
                </a:extLst>
              </a:tr>
              <a:tr h="5451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9540"/>
                  </a:ext>
                </a:extLst>
              </a:tr>
              <a:tr h="7877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Fundamental operation of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Help to analyse the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74096"/>
                  </a:ext>
                </a:extLst>
              </a:tr>
              <a:tr h="5451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 to Day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Historical Processing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27963"/>
                  </a:ext>
                </a:extLst>
              </a:tr>
              <a:tr h="5451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Multidimensional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4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6041-B5A1-9D22-A706-8E350AB0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51FB7A-F675-BEE1-8414-461B4959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8D4E4-87EE-C51F-B8EE-745564AC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44" y="1157287"/>
            <a:ext cx="7312094" cy="4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27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CC76-3358-9CBC-323F-305BAF06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207D5-DF70-402A-FB26-60D67735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43" y="1825625"/>
            <a:ext cx="9273209" cy="4351338"/>
          </a:xfrm>
        </p:spPr>
      </p:pic>
    </p:spTree>
    <p:extLst>
      <p:ext uri="{BB962C8B-B14F-4D97-AF65-F5344CB8AC3E}">
        <p14:creationId xmlns:p14="http://schemas.microsoft.com/office/powerpoint/2010/main" val="2385559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8E7A-DBC6-7973-04F5-89DC71B5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2649A-55A9-141E-EB36-964266998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36832"/>
              </p:ext>
            </p:extLst>
          </p:nvPr>
        </p:nvGraphicFramePr>
        <p:xfrm>
          <a:off x="838200" y="21724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19841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0778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marks after Min-Max normalization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7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988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904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15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8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785E-517D-54E1-4405-A5C6D92F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CB7B-85F7-0520-68B4-6D805D1E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Suppose we have to normalize the following data set,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200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300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400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600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1000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to a new range [0, 1], then using min-max normalization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min = 200, max = 1000,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new_min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= 0,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new_max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314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54C4-0191-F5C1-732C-3A8AC535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FD4300-7108-84DD-205D-E569002AE0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825625"/>
            <a:ext cx="99192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14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85E3-1429-9A9A-A0A1-1842BC09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7DA5-90A6-D775-5C41-E2FB227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10515600" cy="4351338"/>
          </a:xfrm>
        </p:spPr>
        <p:txBody>
          <a:bodyPr/>
          <a:lstStyle/>
          <a:p>
            <a:r>
              <a:rPr lang="en-IN" dirty="0"/>
              <a:t>Zero- Score  Normalization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New value = (x – μ) / σ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x</a:t>
            </a:r>
            <a:r>
              <a:rPr lang="en-US" dirty="0">
                <a:solidFill>
                  <a:srgbClr val="000000"/>
                </a:solidFill>
                <a:effectLst/>
              </a:rPr>
              <a:t>: Original value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μ</a:t>
            </a:r>
            <a:r>
              <a:rPr lang="en-US" dirty="0">
                <a:solidFill>
                  <a:srgbClr val="000000"/>
                </a:solidFill>
                <a:effectLst/>
              </a:rPr>
              <a:t>: Mean of data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σ</a:t>
            </a:r>
            <a:r>
              <a:rPr lang="en-US" dirty="0">
                <a:solidFill>
                  <a:srgbClr val="000000"/>
                </a:solidFill>
                <a:effectLst/>
              </a:rPr>
              <a:t>: Standard deviation of 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06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5B9F-4955-67F2-4103-27084B7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749721-02BC-6D48-8874-1B004EAD7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23226"/>
              </p:ext>
            </p:extLst>
          </p:nvPr>
        </p:nvGraphicFramePr>
        <p:xfrm>
          <a:off x="957470" y="1655659"/>
          <a:ext cx="8861107" cy="2787130"/>
        </p:xfrm>
        <a:graphic>
          <a:graphicData uri="http://schemas.openxmlformats.org/drawingml/2006/table">
            <a:tbl>
              <a:tblPr/>
              <a:tblGrid>
                <a:gridCol w="8861107">
                  <a:extLst>
                    <a:ext uri="{9D8B030D-6E8A-4147-A177-3AD203B41FA5}">
                      <a16:colId xmlns:a16="http://schemas.microsoft.com/office/drawing/2014/main" val="398271496"/>
                    </a:ext>
                  </a:extLst>
                </a:gridCol>
              </a:tblGrid>
              <a:tr h="557426">
                <a:tc>
                  <a:txBody>
                    <a:bodyPr/>
                    <a:lstStyle/>
                    <a:p>
                      <a:r>
                        <a:rPr lang="en-IN" b="1" dirty="0"/>
                        <a:t>marks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86855"/>
                  </a:ext>
                </a:extLst>
              </a:tr>
              <a:tr h="557426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24169"/>
                  </a:ext>
                </a:extLst>
              </a:tr>
              <a:tr h="557426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74784"/>
                  </a:ext>
                </a:extLst>
              </a:tr>
              <a:tr h="557426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97795"/>
                  </a:ext>
                </a:extLst>
              </a:tr>
              <a:tr h="557426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r>
                        <a:rPr lang="en-IN" b="1" dirty="0"/>
                        <a:t>  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6630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A999B4C-3BAD-1515-1D25-DD52A462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70" y="1608054"/>
            <a:ext cx="10273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calculate Z-Score of the following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23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D52A-FB5A-1583-5A92-41686D96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0EEFF-3440-A60C-00DC-18C472F8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2167731"/>
            <a:ext cx="7145613" cy="4143617"/>
          </a:xfrm>
        </p:spPr>
      </p:pic>
    </p:spTree>
    <p:extLst>
      <p:ext uri="{BB962C8B-B14F-4D97-AF65-F5344CB8AC3E}">
        <p14:creationId xmlns:p14="http://schemas.microsoft.com/office/powerpoint/2010/main" val="128601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55D3-2001-D963-310B-8F92D506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3F46-F2DE-BC80-1467-70A8A7F9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10515600" cy="4351338"/>
          </a:xfrm>
        </p:spPr>
        <p:txBody>
          <a:bodyPr/>
          <a:lstStyle/>
          <a:p>
            <a:r>
              <a:rPr lang="en-US" b="1" dirty="0"/>
              <a:t>Mean =</a:t>
            </a:r>
            <a:r>
              <a:rPr lang="en-US" dirty="0"/>
              <a:t> 13.25</a:t>
            </a:r>
          </a:p>
          <a:p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deviation</a:t>
            </a:r>
            <a:r>
              <a:rPr lang="en-US" dirty="0"/>
              <a:t> = 4.6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C8FFD-CC06-CDAD-100F-F073310E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39" y="2753138"/>
            <a:ext cx="6202018" cy="2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1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9AE-0D54-24F2-13C3-E14C3DC5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D724B-1B48-6B9D-29D8-2361C31EB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031105"/>
              </p:ext>
            </p:extLst>
          </p:nvPr>
        </p:nvGraphicFramePr>
        <p:xfrm>
          <a:off x="838200" y="2162555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202971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692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marks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marks after z-score normalization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0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5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76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4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8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A167-AFA2-2808-1147-E93E438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IN" dirty="0"/>
              <a:t>Features of DW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D563-C89A-94E9-0FC0-E6C721D3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Subjected oriented-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It provides information catered to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specific subject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 instead of the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whole organization’s ongoing operations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Integrated-</a:t>
            </a:r>
            <a:r>
              <a:rPr lang="en-IN" dirty="0" err="1"/>
              <a:t>i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t is developed by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combining data from multiple sources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, such as flat files and relational databases, which offers better data analysis.</a:t>
            </a:r>
            <a:endParaRPr lang="en-IN" dirty="0"/>
          </a:p>
          <a:p>
            <a:r>
              <a:rPr lang="en-IN" dirty="0"/>
              <a:t>Time variant -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The data in a DWH gives information from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specific historical point of time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dirty="0">
                <a:solidFill>
                  <a:srgbClr val="474747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he data is categorized with a particular time frame.</a:t>
            </a:r>
            <a:endParaRPr lang="en-IN" dirty="0"/>
          </a:p>
          <a:p>
            <a:r>
              <a:rPr lang="en-IN" dirty="0"/>
              <a:t>Non –volatile -</a:t>
            </a:r>
            <a:r>
              <a:rPr lang="en-US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Non-volatile refers to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historical data that is not omitted when newer data is added.</a:t>
            </a:r>
          </a:p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-previous data is not erased when new data is entered in it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966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9AE-0D54-24F2-13C3-E14C3DC5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1D724B-1B48-6B9D-29D8-2361C31EB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62555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202971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692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marks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marks after z-score normalization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0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5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76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4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2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3DC7-7800-61FB-3297-D39FA07D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FF28-A3C2-F5B9-D02C-939355D4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we have to normalize the following data set,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200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300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400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600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1000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 then using Z-Score normalization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607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1D34-E129-51CA-D2D8-7A4C9BFC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62AEB-3CB4-DD98-33B4-1BCB5873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491" y="2168973"/>
            <a:ext cx="9572262" cy="1766923"/>
          </a:xfrm>
        </p:spPr>
      </p:pic>
    </p:spTree>
    <p:extLst>
      <p:ext uri="{BB962C8B-B14F-4D97-AF65-F5344CB8AC3E}">
        <p14:creationId xmlns:p14="http://schemas.microsoft.com/office/powerpoint/2010/main" val="2057347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8BE-EA1C-FAA2-1F45-548C423C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Scaling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8BE-BF24-43C2-E4CC-10C6099A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v of attribute A is can be normalized by the following formula</a:t>
            </a:r>
          </a:p>
          <a:p>
            <a:r>
              <a:rPr lang="en-US" dirty="0"/>
              <a:t>Normalized value of attribute  = </a:t>
            </a:r>
            <a:r>
              <a:rPr lang="en-US" b="1" dirty="0"/>
              <a:t>( v</a:t>
            </a:r>
            <a:r>
              <a:rPr lang="en-US" b="1" baseline="30000" dirty="0"/>
              <a:t>i</a:t>
            </a:r>
            <a:r>
              <a:rPr lang="en-US" b="1" dirty="0"/>
              <a:t> / 10</a:t>
            </a:r>
            <a:r>
              <a:rPr lang="en-US" b="1" baseline="30000" dirty="0"/>
              <a:t>j</a:t>
            </a:r>
            <a:r>
              <a:rPr lang="en-US" b="1" dirty="0"/>
              <a:t> )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2F3C4-D650-4DBA-21EB-3A12B153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29603"/>
              </p:ext>
            </p:extLst>
          </p:nvPr>
        </p:nvGraphicFramePr>
        <p:xfrm>
          <a:off x="838200" y="3315494"/>
          <a:ext cx="8955405" cy="1371600"/>
        </p:xfrm>
        <a:graphic>
          <a:graphicData uri="http://schemas.openxmlformats.org/drawingml/2006/table">
            <a:tbl>
              <a:tblPr/>
              <a:tblGrid>
                <a:gridCol w="2985135">
                  <a:extLst>
                    <a:ext uri="{9D8B030D-6E8A-4147-A177-3AD203B41FA5}">
                      <a16:colId xmlns:a16="http://schemas.microsoft.com/office/drawing/2014/main" val="2120205301"/>
                    </a:ext>
                  </a:extLst>
                </a:gridCol>
                <a:gridCol w="2985135">
                  <a:extLst>
                    <a:ext uri="{9D8B030D-6E8A-4147-A177-3AD203B41FA5}">
                      <a16:colId xmlns:a16="http://schemas.microsoft.com/office/drawing/2014/main" val="964459484"/>
                    </a:ext>
                  </a:extLst>
                </a:gridCol>
                <a:gridCol w="2985135">
                  <a:extLst>
                    <a:ext uri="{9D8B030D-6E8A-4147-A177-3AD203B41FA5}">
                      <a16:colId xmlns:a16="http://schemas.microsoft.com/office/drawing/2014/main" val="3502538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CGPA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Formula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CGPA Normalized after Decimal scaling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2/10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3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3/10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9925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FD1D72-B332-8789-E97F-04B9A120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67889"/>
            <a:ext cx="103830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 Decimal scaling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09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EC01-A597-87D2-C027-5E38AB89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r>
              <a:rPr lang="en-IN" dirty="0"/>
              <a:t>Data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46D4-A0FB-43EE-1FB9-EF21F453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8"/>
            <a:ext cx="10515600" cy="4884875"/>
          </a:xfrm>
        </p:spPr>
        <p:txBody>
          <a:bodyPr>
            <a:normAutofit/>
          </a:bodyPr>
          <a:lstStyle/>
          <a:p>
            <a:r>
              <a:rPr lang="en-IN" dirty="0"/>
              <a:t>Reduced representation of dataset from the available dataset.</a:t>
            </a:r>
          </a:p>
          <a:p>
            <a:r>
              <a:rPr lang="en-US" altLang="en-US" sz="2800" dirty="0"/>
              <a:t>Why data reduction? </a:t>
            </a:r>
            <a:r>
              <a:rPr lang="en-US" altLang="en-US" sz="2800" dirty="0">
                <a:cs typeface="Tahoma" panose="020B0604030504040204" pitchFamily="34" charset="0"/>
              </a:rPr>
              <a:t>— </a:t>
            </a:r>
            <a:r>
              <a:rPr lang="en-US" altLang="en-US" sz="2800" dirty="0"/>
              <a:t>A database/data warehouse may store terabytes of data.  Complex data analysis may take a very long time to run on the complete data set</a:t>
            </a:r>
          </a:p>
          <a:p>
            <a:r>
              <a:rPr lang="en-IN" dirty="0"/>
              <a:t>Easy visualization </a:t>
            </a:r>
          </a:p>
          <a:p>
            <a:r>
              <a:rPr lang="en-IN" dirty="0"/>
              <a:t>Improve computation time and  space </a:t>
            </a:r>
          </a:p>
          <a:p>
            <a:r>
              <a:rPr lang="en-IN" dirty="0"/>
              <a:t>Remove irrelevant /noisy data </a:t>
            </a:r>
          </a:p>
          <a:p>
            <a:r>
              <a:rPr lang="en-IN" dirty="0"/>
              <a:t>-Integrity of the original data should be maintain even after reduction in data volume</a:t>
            </a:r>
          </a:p>
          <a:p>
            <a:r>
              <a:rPr lang="en-IN" dirty="0"/>
              <a:t>-It should produce same analytics result as on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3956810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0318-7C17-8F23-9976-7A74BDE7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27799-7A20-0D2A-AE7A-ABE62022C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7" y="1825625"/>
            <a:ext cx="6440557" cy="4351338"/>
          </a:xfrm>
        </p:spPr>
      </p:pic>
    </p:spTree>
    <p:extLst>
      <p:ext uri="{BB962C8B-B14F-4D97-AF65-F5344CB8AC3E}">
        <p14:creationId xmlns:p14="http://schemas.microsoft.com/office/powerpoint/2010/main" val="1360851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B83B-AFCF-7329-2250-1AD0AC9B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17AB-C15D-1730-4FDC-8BF084A6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Dimensionality  reduction: </a:t>
            </a:r>
            <a:r>
              <a:rPr lang="en-IN" dirty="0"/>
              <a:t>Remove redundant attributes </a:t>
            </a:r>
          </a:p>
          <a:p>
            <a:pPr marL="0" indent="0">
              <a:buNone/>
            </a:pPr>
            <a:r>
              <a:rPr lang="en-IN" dirty="0"/>
              <a:t>-weakly important data is removed. </a:t>
            </a:r>
          </a:p>
          <a:p>
            <a:pPr marL="0" indent="0">
              <a:buNone/>
            </a:pPr>
            <a:r>
              <a:rPr lang="en-IN" dirty="0"/>
              <a:t>-remove outdated or redundancy data.</a:t>
            </a:r>
          </a:p>
          <a:p>
            <a:r>
              <a:rPr lang="en-IN" dirty="0"/>
              <a:t>Two type:</a:t>
            </a:r>
          </a:p>
          <a:p>
            <a:r>
              <a:rPr lang="en-IN" dirty="0">
                <a:solidFill>
                  <a:srgbClr val="FF0000"/>
                </a:solidFill>
              </a:rPr>
              <a:t>Attribute selection/ feature selection(Subset selection)</a:t>
            </a:r>
          </a:p>
          <a:p>
            <a:r>
              <a:rPr lang="en-IN" dirty="0"/>
              <a:t>{x1,x2} choose one out of two</a:t>
            </a:r>
          </a:p>
          <a:p>
            <a:r>
              <a:rPr lang="en-IN" dirty="0"/>
              <a:t>{x1,x2,x3} choose two out of three</a:t>
            </a:r>
          </a:p>
          <a:p>
            <a:pPr marL="0" indent="0">
              <a:buNone/>
            </a:pPr>
            <a:r>
              <a:rPr lang="en-IN" dirty="0"/>
              <a:t> {x1,x2},{x2,x3},{x3,x1}… </a:t>
            </a:r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68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85B7-00E6-FE74-9572-0AB6679B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Condt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A17BB-092C-2799-7A49-252435E9A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Every subset of original set of attributes can be considered .</a:t>
                </a:r>
              </a:p>
              <a:p>
                <a:r>
                  <a:rPr lang="en-IN" dirty="0"/>
                  <a:t>Find subset that has the best evaluation </a:t>
                </a:r>
              </a:p>
              <a:p>
                <a:r>
                  <a:rPr lang="en-IN" dirty="0"/>
                  <a:t>{x1,x2……</a:t>
                </a:r>
                <a:r>
                  <a:rPr lang="en-IN" dirty="0" err="1"/>
                  <a:t>xD</a:t>
                </a:r>
                <a:r>
                  <a:rPr lang="en-IN" dirty="0"/>
                  <a:t>)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/>
                  <a:t>Optimization Problem ( finding best)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A17BB-092C-2799-7A49-252435E9A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844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9D12-78A9-111D-7FE1-6AACD09F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4A58-FE6A-5027-C1ED-0BC8402C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Numerosity Reduction </a:t>
            </a:r>
            <a:r>
              <a:rPr lang="en-IN" dirty="0"/>
              <a:t>– Data is replaced by estimated value / alter value</a:t>
            </a:r>
          </a:p>
          <a:p>
            <a:r>
              <a:rPr lang="en-US" dirty="0"/>
              <a:t>Data replaced with mathematical models or smaller form of  representation of the data instead of actual data.</a:t>
            </a:r>
          </a:p>
          <a:p>
            <a:r>
              <a:rPr lang="en-US" dirty="0"/>
              <a:t>Parametric</a:t>
            </a:r>
          </a:p>
          <a:p>
            <a:r>
              <a:rPr lang="en-US" dirty="0"/>
              <a:t>Non-Parametric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12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263-4150-4E46-45D8-C854508C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4BA80-81BE-7DA1-8B0C-4692CB331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4" y="2372519"/>
            <a:ext cx="7055126" cy="3257550"/>
          </a:xfrm>
        </p:spPr>
      </p:pic>
    </p:spTree>
    <p:extLst>
      <p:ext uri="{BB962C8B-B14F-4D97-AF65-F5344CB8AC3E}">
        <p14:creationId xmlns:p14="http://schemas.microsoft.com/office/powerpoint/2010/main" val="36960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3828-022A-B954-55CA-AA17092C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IN" dirty="0"/>
              <a:t>Datawarehouse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0FCF-8CD2-ADB6-B17D-5B0F7324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design an effective and efficient data warehouse, we need to </a:t>
            </a:r>
            <a:r>
              <a:rPr lang="en-US" dirty="0">
                <a:solidFill>
                  <a:srgbClr val="FF0000"/>
                </a:solidFill>
              </a:rPr>
              <a:t>understand and analyze the business needs </a:t>
            </a:r>
            <a:r>
              <a:rPr lang="en-US" dirty="0"/>
              <a:t>and construct a </a:t>
            </a:r>
            <a:r>
              <a:rPr lang="en-US" b="1" dirty="0"/>
              <a:t>business analysis framework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top-down view </a:t>
            </a:r>
            <a:r>
              <a:rPr lang="en-US" dirty="0"/>
              <a:t>allows the selection of the relevant information necessary for </a:t>
            </a:r>
            <a:r>
              <a:rPr lang="en-IN" dirty="0"/>
              <a:t>the data warehouse</a:t>
            </a:r>
            <a:r>
              <a:rPr lang="en-IN" sz="1800" b="0" i="0" u="none" strike="noStrike" baseline="0" dirty="0">
                <a:latin typeface="Minion-Regular"/>
              </a:rPr>
              <a:t>.</a:t>
            </a:r>
          </a:p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source view </a:t>
            </a:r>
            <a:r>
              <a:rPr lang="en-US" dirty="0"/>
              <a:t>exposes the information being captured, stored, and managed </a:t>
            </a:r>
            <a:r>
              <a:rPr lang="en-IN" dirty="0"/>
              <a:t>by operational systems.</a:t>
            </a:r>
          </a:p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warehouse view </a:t>
            </a:r>
            <a:r>
              <a:rPr lang="en-US" dirty="0"/>
              <a:t>includes fact tables and dimension tables.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business query view </a:t>
            </a:r>
            <a:r>
              <a:rPr lang="en-US" dirty="0"/>
              <a:t>is the perspective of data in the data warehouse from end user. It is the </a:t>
            </a:r>
            <a:r>
              <a:rPr lang="en-US" dirty="0">
                <a:solidFill>
                  <a:srgbClr val="FF0000"/>
                </a:solidFill>
              </a:rPr>
              <a:t>view of the data </a:t>
            </a:r>
            <a:r>
              <a:rPr lang="en-US" dirty="0"/>
              <a:t>from the viewpoint of the end-user.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941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4561-079B-FCE3-4794-77E21F0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2815-3EB5-C0DB-EC34-79A4085C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Parametric: model into which the data fits</a:t>
            </a:r>
          </a:p>
          <a:p>
            <a:r>
              <a:rPr lang="en-IN" dirty="0"/>
              <a:t>y = </a:t>
            </a:r>
            <a:r>
              <a:rPr lang="en-IN" dirty="0" err="1"/>
              <a:t>wx+b</a:t>
            </a:r>
            <a:endParaRPr lang="en-IN" dirty="0"/>
          </a:p>
          <a:p>
            <a:r>
              <a:rPr lang="en-IN" dirty="0"/>
              <a:t>Non Parametric: Not using model </a:t>
            </a:r>
          </a:p>
          <a:p>
            <a:pPr marL="0" indent="0">
              <a:buNone/>
            </a:pPr>
            <a:r>
              <a:rPr lang="en-IN" dirty="0"/>
              <a:t>Histogram, Clustering, Sampling, Data Cube Aggregation, Data Compression.</a:t>
            </a:r>
          </a:p>
        </p:txBody>
      </p:sp>
    </p:spTree>
    <p:extLst>
      <p:ext uri="{BB962C8B-B14F-4D97-AF65-F5344CB8AC3E}">
        <p14:creationId xmlns:p14="http://schemas.microsoft.com/office/powerpoint/2010/main" val="734102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4048-97A8-9124-0770-EC55A3B0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F493-64AB-4A0F-54A0-F50F9D87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351338"/>
          </a:xfrm>
        </p:spPr>
        <p:txBody>
          <a:bodyPr/>
          <a:lstStyle/>
          <a:p>
            <a:r>
              <a:rPr lang="en-IN" b="1" dirty="0"/>
              <a:t>Histograms</a:t>
            </a:r>
            <a:endParaRPr lang="en-US" dirty="0"/>
          </a:p>
          <a:p>
            <a:r>
              <a:rPr lang="en-US" dirty="0"/>
              <a:t>divisions the data distribution n of A into disjoint subsets, or buckets</a:t>
            </a:r>
          </a:p>
          <a:p>
            <a:r>
              <a:rPr lang="en-US" dirty="0"/>
              <a:t>A histogram is a graph that represents frequency distribution which describes how often a value appears in the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607A-5D42-FEAA-64D4-50A2CDF9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07296"/>
            <a:ext cx="6755296" cy="29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81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E0BF-E509-87DD-D677-5F540C9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89D7-73FB-CC19-AD00-9F03A8DD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Clustering:</a:t>
            </a:r>
          </a:p>
          <a:p>
            <a:r>
              <a:rPr lang="en-US" dirty="0"/>
              <a:t>Clustering techniques groups similar objects from the data so that the objects in a cluster are similar to each other, but they are dissimilar to objects in another cluster</a:t>
            </a:r>
            <a:r>
              <a:rPr lang="en-IN" b="1" dirty="0"/>
              <a:t>.</a:t>
            </a:r>
          </a:p>
          <a:p>
            <a:r>
              <a:rPr lang="en-US" dirty="0"/>
              <a:t>The quality of the cluster depends on the </a:t>
            </a:r>
            <a:r>
              <a:rPr lang="en-US" dirty="0">
                <a:solidFill>
                  <a:srgbClr val="FF0000"/>
                </a:solidFill>
              </a:rPr>
              <a:t>diameter of the cluster</a:t>
            </a:r>
            <a:r>
              <a:rPr lang="en-US" dirty="0"/>
              <a:t>, i.e., the max distance between any two objects in the cluster.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Sampling:</a:t>
            </a:r>
            <a:r>
              <a:rPr lang="en-US" dirty="0"/>
              <a:t> One of the methods used for data reduction is sampling, as it can reduce the large data set into a much smaller data sample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CFEBA-2DB0-DEC0-A50F-54F8B480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3428999"/>
            <a:ext cx="2374900" cy="14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9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4458-8405-8B0F-AA7E-CC3076E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6339-39E6-1AA1-DF18-E36BFE07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Cube Aggregation:</a:t>
            </a:r>
          </a:p>
          <a:p>
            <a:r>
              <a:rPr lang="en-IN" dirty="0"/>
              <a:t>It is a process in which info is </a:t>
            </a:r>
            <a:r>
              <a:rPr lang="en-IN" dirty="0">
                <a:solidFill>
                  <a:srgbClr val="FF0000"/>
                </a:solidFill>
              </a:rPr>
              <a:t>gathered and expressed i</a:t>
            </a:r>
            <a:r>
              <a:rPr lang="en-IN" dirty="0"/>
              <a:t>n </a:t>
            </a:r>
            <a:r>
              <a:rPr lang="en-IN" dirty="0">
                <a:solidFill>
                  <a:srgbClr val="FF0000"/>
                </a:solidFill>
              </a:rPr>
              <a:t>summary form</a:t>
            </a:r>
          </a:p>
          <a:p>
            <a:r>
              <a:rPr lang="en-IN" dirty="0">
                <a:solidFill>
                  <a:srgbClr val="FF0000"/>
                </a:solidFill>
              </a:rPr>
              <a:t>Dataset represented in smaller volume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9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26EA-2249-E833-7E09-29D5DCE2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1498-EAC8-C1B9-2B74-19BD66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Compression </a:t>
            </a:r>
            <a:r>
              <a:rPr lang="en-IN" dirty="0"/>
              <a:t>–Encoding of data </a:t>
            </a:r>
          </a:p>
          <a:p>
            <a:pPr marL="0" indent="0">
              <a:buNone/>
            </a:pPr>
            <a:r>
              <a:rPr lang="en-IN" dirty="0"/>
              <a:t>-Lossless data reduction –compressed data can reconstructed  to form original data without losing any information </a:t>
            </a:r>
          </a:p>
          <a:p>
            <a:pPr marL="0" indent="0">
              <a:buNone/>
            </a:pPr>
            <a:r>
              <a:rPr lang="en-IN" dirty="0"/>
              <a:t>-Loss data reduction- Unable to reconstruct the original data from compressed one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40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B807-B376-9AC6-BFEA-299493BB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IN" dirty="0"/>
              <a:t>PCA(Principal Component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2A191-176E-6E37-7E3C-6FEDF0024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782"/>
                <a:ext cx="10515600" cy="5151091"/>
              </a:xfrm>
            </p:spPr>
            <p:txBody>
              <a:bodyPr/>
              <a:lstStyle/>
              <a:p>
                <a:r>
                  <a:rPr lang="en-IN" dirty="0"/>
                  <a:t>Step 1:data set 1: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Step 2: mean of variable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=1/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1   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2    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+……………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𝑖𝑁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Step 3: Calculate covariance matrix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Covariance of all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</m:t>
                    </m:r>
                  </m:oMath>
                </a14:m>
                <a:r>
                  <a:rPr lang="en-IN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COV(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</m:e>
                    </m:ac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</m:e>
                    </m:ac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2A191-176E-6E37-7E3C-6FEDF0024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782"/>
                <a:ext cx="10515600" cy="5151091"/>
              </a:xfrm>
              <a:blipFill>
                <a:blip r:embed="rId2"/>
                <a:stretch>
                  <a:fillRect l="-1043" t="-1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E76DFB-C158-05E1-36FC-56149D27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83357"/>
              </p:ext>
            </p:extLst>
          </p:nvPr>
        </p:nvGraphicFramePr>
        <p:xfrm>
          <a:off x="4064000" y="134178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7255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4193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6586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9373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7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Example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Example 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Example 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Example 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exampleN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X1N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XnN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0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341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071A-AAD0-A461-B77A-68A06E8C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condt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15395-0A29-B971-BA2E-FAF93562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Construct N* N Covariance Matrix</a:t>
                </a:r>
              </a:p>
              <a:p>
                <a:pPr marL="0" indent="0">
                  <a:buNone/>
                </a:pPr>
                <a:r>
                  <a:rPr lang="en-IN" dirty="0"/>
                  <a:t> S=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2)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 Find eigen values and vector </a:t>
                </a:r>
              </a:p>
              <a:p>
                <a:r>
                  <a:rPr lang="en-IN" dirty="0"/>
                  <a:t>Normalized eigen values and vector</a:t>
                </a:r>
              </a:p>
              <a:p>
                <a:r>
                  <a:rPr lang="en-IN" dirty="0"/>
                  <a:t>Derive New Dataset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15395-0A29-B971-BA2E-FAF93562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64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6D9F-8737-BFF7-4738-127D067C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FD9A-B3BC-90CB-AF61-9BDA48BE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Following Data use PCA to reduce the dimension from 2 to 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Step1: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of Features: n=2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sample: N=4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9AF2F0-D250-B6CD-0D52-951ABDD3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36523"/>
              </p:ext>
            </p:extLst>
          </p:nvPr>
        </p:nvGraphicFramePr>
        <p:xfrm>
          <a:off x="1036872" y="2481850"/>
          <a:ext cx="6755405" cy="1285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931">
                  <a:extLst>
                    <a:ext uri="{9D8B030D-6E8A-4147-A177-3AD203B41FA5}">
                      <a16:colId xmlns:a16="http://schemas.microsoft.com/office/drawing/2014/main" val="1365373519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021291078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2563065110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1967740525"/>
                    </a:ext>
                  </a:extLst>
                </a:gridCol>
                <a:gridCol w="1351681">
                  <a:extLst>
                    <a:ext uri="{9D8B030D-6E8A-4147-A177-3AD203B41FA5}">
                      <a16:colId xmlns:a16="http://schemas.microsoft.com/office/drawing/2014/main" val="4181933955"/>
                    </a:ext>
                  </a:extLst>
                </a:gridCol>
              </a:tblGrid>
              <a:tr h="42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Features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Ex1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Ex2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Ex3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Ex4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908164"/>
                  </a:ext>
                </a:extLst>
              </a:tr>
              <a:tr h="42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X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442599"/>
                  </a:ext>
                </a:extLst>
              </a:tr>
              <a:tr h="428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14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36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62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5698-4F87-0910-7BDB-3A76A056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condt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11494-91E5-6C27-9C23-E130134D2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4278"/>
                <a:ext cx="10515600" cy="52426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2:</a:t>
                </a:r>
              </a:p>
              <a:p>
                <a:pPr marL="0" indent="0">
                  <a:buNone/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</m:e>
                    </m:acc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=4+8+13+7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)/4=8 </a:t>
                </a:r>
              </a:p>
              <a:p>
                <a:pPr marL="0" indent="0">
                  <a:buNone/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</m:e>
                    </m:acc>
                    <m:r>
                      <a:rPr lang="en-IN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=11+4+5+14</m:t>
                    </m:r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)/4=8.5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</a:t>
                </a:r>
                <a:r>
                  <a:rPr lang="en-IN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3: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Computation of covariance Matrix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(x,y)=(x,x)(x,y)(y,x)(y,y)</a:t>
                </a: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(x,x)= 1/N-1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nary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</m:acc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11494-91E5-6C27-9C23-E130134D2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4278"/>
                <a:ext cx="10515600" cy="5242685"/>
              </a:xfrm>
              <a:blipFill>
                <a:blip r:embed="rId2"/>
                <a:stretch>
                  <a:fillRect l="-1217" t="-1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9F09-B74D-F741-8BC6-EA9C3AA3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Three-Tier Data Warehouse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DD5C-6786-68B9-952B-D817AD4A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8"/>
            <a:ext cx="10515600" cy="4994205"/>
          </a:xfrm>
        </p:spPr>
        <p:txBody>
          <a:bodyPr/>
          <a:lstStyle/>
          <a:p>
            <a:r>
              <a:rPr lang="en-US" dirty="0"/>
              <a:t>Three layer/Tier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Bottom Tier (Data Warehouse Server)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Middle Tier (OLAP Server)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Top Tier (Front end Tools).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20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0BD1-240F-84EF-F475-B2CBBF0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71E91-3963-3293-8B3F-BE2808ED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48" y="1073426"/>
            <a:ext cx="10058400" cy="5536095"/>
          </a:xfrm>
        </p:spPr>
      </p:pic>
    </p:spTree>
    <p:extLst>
      <p:ext uri="{BB962C8B-B14F-4D97-AF65-F5344CB8AC3E}">
        <p14:creationId xmlns:p14="http://schemas.microsoft.com/office/powerpoint/2010/main" val="158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94DC-5B6F-015D-F073-55054242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1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62A7-3A4D-85D6-3E35-F485CAE0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4194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DW server </a:t>
            </a:r>
          </a:p>
          <a:p>
            <a:r>
              <a:rPr lang="en-US" dirty="0"/>
              <a:t>It is usually </a:t>
            </a:r>
            <a:r>
              <a:rPr lang="en-US" dirty="0">
                <a:solidFill>
                  <a:srgbClr val="FF0000"/>
                </a:solidFill>
              </a:rPr>
              <a:t>relational DBMS</a:t>
            </a:r>
          </a:p>
          <a:p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 only </a:t>
            </a:r>
            <a:r>
              <a:rPr lang="en-US" dirty="0">
                <a:solidFill>
                  <a:srgbClr val="FF0000"/>
                </a:solidFill>
              </a:rPr>
              <a:t>relevant information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data mining request .</a:t>
            </a:r>
          </a:p>
          <a:p>
            <a:r>
              <a:rPr lang="en-US" dirty="0"/>
              <a:t>Data is </a:t>
            </a:r>
            <a:r>
              <a:rPr lang="en-US" dirty="0">
                <a:solidFill>
                  <a:srgbClr val="FF0000"/>
                </a:solidFill>
              </a:rPr>
              <a:t>cleaned , transformed and loaded </a:t>
            </a:r>
            <a:r>
              <a:rPr lang="en-US" dirty="0"/>
              <a:t>into this layer using back end tools (ETL)</a:t>
            </a:r>
          </a:p>
          <a:p>
            <a:r>
              <a:rPr lang="en-US" dirty="0"/>
              <a:t>Function provided by back end tools are: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extraction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transformation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 load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Data refresh </a:t>
            </a:r>
          </a:p>
        </p:txBody>
      </p:sp>
    </p:spTree>
    <p:extLst>
      <p:ext uri="{BB962C8B-B14F-4D97-AF65-F5344CB8AC3E}">
        <p14:creationId xmlns:p14="http://schemas.microsoft.com/office/powerpoint/2010/main" val="18990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2242</Words>
  <Application>Microsoft Office PowerPoint</Application>
  <PresentationFormat>Widescreen</PresentationFormat>
  <Paragraphs>450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Helvetica Neue</vt:lpstr>
      <vt:lpstr>inter-regular</vt:lpstr>
      <vt:lpstr>Minion-Regular</vt:lpstr>
      <vt:lpstr>Open Sans</vt:lpstr>
      <vt:lpstr>Source Sans Pro</vt:lpstr>
      <vt:lpstr>Times New Roman</vt:lpstr>
      <vt:lpstr>Office Theme</vt:lpstr>
      <vt:lpstr>Data Warehousing and Data Mining</vt:lpstr>
      <vt:lpstr>Introduction To Data Warehousing</vt:lpstr>
      <vt:lpstr>Condt</vt:lpstr>
      <vt:lpstr>Database Vs  Datawarehouse</vt:lpstr>
      <vt:lpstr>Features of DW</vt:lpstr>
      <vt:lpstr>Datawarehouse Architecture</vt:lpstr>
      <vt:lpstr>Three-Tier Data Warehouse Architecture </vt:lpstr>
      <vt:lpstr>Architecture:</vt:lpstr>
      <vt:lpstr>Condt</vt:lpstr>
      <vt:lpstr>Component in Data Warehouse</vt:lpstr>
      <vt:lpstr>Condt</vt:lpstr>
      <vt:lpstr>COndt</vt:lpstr>
      <vt:lpstr>Condt</vt:lpstr>
      <vt:lpstr>Condt</vt:lpstr>
      <vt:lpstr>Multidimensional Data Model</vt:lpstr>
      <vt:lpstr>condt</vt:lpstr>
      <vt:lpstr>condt</vt:lpstr>
      <vt:lpstr>condt</vt:lpstr>
      <vt:lpstr>Condt</vt:lpstr>
      <vt:lpstr>condt</vt:lpstr>
      <vt:lpstr>Condt</vt:lpstr>
      <vt:lpstr>condt</vt:lpstr>
      <vt:lpstr>Condt</vt:lpstr>
      <vt:lpstr>condt</vt:lpstr>
      <vt:lpstr>OLAP SERVER TYPES</vt:lpstr>
      <vt:lpstr>condt</vt:lpstr>
      <vt:lpstr>Data Pre-processing</vt:lpstr>
      <vt:lpstr>COndt</vt:lpstr>
      <vt:lpstr>Condt</vt:lpstr>
      <vt:lpstr>condt</vt:lpstr>
      <vt:lpstr>Condt</vt:lpstr>
      <vt:lpstr>Condt</vt:lpstr>
      <vt:lpstr>condt</vt:lpstr>
      <vt:lpstr>condt</vt:lpstr>
      <vt:lpstr>condt</vt:lpstr>
      <vt:lpstr>Data Integration </vt:lpstr>
      <vt:lpstr>Data transformation</vt:lpstr>
      <vt:lpstr>Condt.</vt:lpstr>
      <vt:lpstr>condt</vt:lpstr>
      <vt:lpstr>condt</vt:lpstr>
      <vt:lpstr>condt</vt:lpstr>
      <vt:lpstr>condt</vt:lpstr>
      <vt:lpstr>Problem 2</vt:lpstr>
      <vt:lpstr>condt</vt:lpstr>
      <vt:lpstr>condt</vt:lpstr>
      <vt:lpstr>condt</vt:lpstr>
      <vt:lpstr>condt</vt:lpstr>
      <vt:lpstr>condt</vt:lpstr>
      <vt:lpstr>condt</vt:lpstr>
      <vt:lpstr>condt</vt:lpstr>
      <vt:lpstr>Problem 2 </vt:lpstr>
      <vt:lpstr>condt</vt:lpstr>
      <vt:lpstr>Decimal Scaling </vt:lpstr>
      <vt:lpstr>Data Reduction </vt:lpstr>
      <vt:lpstr>condt</vt:lpstr>
      <vt:lpstr>Condt</vt:lpstr>
      <vt:lpstr>Condt </vt:lpstr>
      <vt:lpstr>PowerPoint Presentation</vt:lpstr>
      <vt:lpstr>condt</vt:lpstr>
      <vt:lpstr>Condt</vt:lpstr>
      <vt:lpstr>condt</vt:lpstr>
      <vt:lpstr>condt</vt:lpstr>
      <vt:lpstr>condt</vt:lpstr>
      <vt:lpstr>condt</vt:lpstr>
      <vt:lpstr>PCA(Principal Component Analysis)</vt:lpstr>
      <vt:lpstr>condt</vt:lpstr>
      <vt:lpstr>Example</vt:lpstr>
      <vt:lpstr>condt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Data Mining</dc:title>
  <dc:creator>sheela j</dc:creator>
  <cp:lastModifiedBy>sheela j</cp:lastModifiedBy>
  <cp:revision>69</cp:revision>
  <dcterms:created xsi:type="dcterms:W3CDTF">2022-08-11T06:23:27Z</dcterms:created>
  <dcterms:modified xsi:type="dcterms:W3CDTF">2022-08-26T13:58:59Z</dcterms:modified>
</cp:coreProperties>
</file>