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4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3" r:id="rId3"/>
    <p:sldMasterId id="2147483683" r:id="rId4"/>
    <p:sldMasterId id="2147483698" r:id="rId5"/>
    <p:sldMasterId id="2147483708" r:id="rId6"/>
    <p:sldMasterId id="2147483711" r:id="rId7"/>
  </p:sldMasterIdLst>
  <p:notesMasterIdLst>
    <p:notesMasterId r:id="rId43"/>
  </p:notesMasterIdLst>
  <p:sldIdLst>
    <p:sldId id="340" r:id="rId8"/>
    <p:sldId id="341" r:id="rId9"/>
    <p:sldId id="257" r:id="rId10"/>
    <p:sldId id="311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78" r:id="rId20"/>
    <p:sldId id="279" r:id="rId21"/>
    <p:sldId id="280" r:id="rId22"/>
    <p:sldId id="268" r:id="rId23"/>
    <p:sldId id="269" r:id="rId24"/>
    <p:sldId id="324" r:id="rId25"/>
    <p:sldId id="332" r:id="rId26"/>
    <p:sldId id="331" r:id="rId27"/>
    <p:sldId id="333" r:id="rId28"/>
    <p:sldId id="310" r:id="rId29"/>
    <p:sldId id="334" r:id="rId30"/>
    <p:sldId id="339" r:id="rId31"/>
    <p:sldId id="313" r:id="rId32"/>
    <p:sldId id="314" r:id="rId33"/>
    <p:sldId id="337" r:id="rId34"/>
    <p:sldId id="315" r:id="rId35"/>
    <p:sldId id="338" r:id="rId36"/>
    <p:sldId id="325" r:id="rId37"/>
    <p:sldId id="318" r:id="rId38"/>
    <p:sldId id="329" r:id="rId39"/>
    <p:sldId id="335" r:id="rId40"/>
    <p:sldId id="330" r:id="rId41"/>
    <p:sldId id="33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374-725B-411F-A23C-237FAA970376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4976C-4C56-47F7-AE1C-D30560C53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26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1EA79C6-A309-8441-97AD-A047562BC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49273-EF6C-4894-810A-DC7083C68BD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="" xmlns:a16="http://schemas.microsoft.com/office/drawing/2014/main" id="{15B6BCB9-23A0-1176-1F51-5B85A76A2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="" xmlns:a16="http://schemas.microsoft.com/office/drawing/2014/main" id="{DE915A0D-2E6F-588A-5D8D-95FD886AC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3C1D45B-4ACF-A680-56E0-F52D0EE5F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4E4ED-452D-4E2A-9797-9D7649E22A7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="" xmlns:a16="http://schemas.microsoft.com/office/drawing/2014/main" id="{0B069472-9256-F976-3F73-869863458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="" xmlns:a16="http://schemas.microsoft.com/office/drawing/2014/main" id="{A7F9FD87-8264-E62E-D357-DEA4BD753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21D40-9D34-966F-2A08-6BE90174C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7DA23-9145-4827-9965-3E165B28DB2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="" xmlns:a16="http://schemas.microsoft.com/office/drawing/2014/main" id="{AC413490-D586-BC0E-AC33-BDF2945C1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="" xmlns:a16="http://schemas.microsoft.com/office/drawing/2014/main" id="{F1676EEF-B975-BB2D-C59B-13F92A5FC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4B2A41D-6CED-B501-E8FF-6E21DA638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D035E-F2A0-4D7E-8A37-1618C8EB471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="" xmlns:a16="http://schemas.microsoft.com/office/drawing/2014/main" id="{8B95EB11-4D68-B814-7AFE-46C1127BA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="" xmlns:a16="http://schemas.microsoft.com/office/drawing/2014/main" id="{832E7E0D-4462-7E97-A703-9D7758CE0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9FD614D-37C2-21E0-2D0D-778F35BA2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F01E0-D8E9-4033-95B1-4413D70C68F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="" xmlns:a16="http://schemas.microsoft.com/office/drawing/2014/main" id="{F9E5517D-4FD2-538A-9620-398FE0721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="" xmlns:a16="http://schemas.microsoft.com/office/drawing/2014/main" id="{0ED23FFD-88E9-9F0F-1F93-3FC85B36C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7D2C939-F86E-7BBF-482E-2B86F0651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573C2-3161-400D-A5B2-630279E7872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="" xmlns:a16="http://schemas.microsoft.com/office/drawing/2014/main" id="{73814BFB-14F6-679A-C22C-0B197AD3F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="" xmlns:a16="http://schemas.microsoft.com/office/drawing/2014/main" id="{DA7B253B-1B09-7384-E810-62882F88A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B5BDA7A-1032-7743-3B67-3F1C2C0D1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AB1E4-94F6-4806-82E5-216F4DA6C8A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="" xmlns:a16="http://schemas.microsoft.com/office/drawing/2014/main" id="{9C61F701-9A24-66FB-3D90-41985AA34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="" xmlns:a16="http://schemas.microsoft.com/office/drawing/2014/main" id="{F76C9D3A-FA12-5D88-4C30-6B0A895C4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="" xmlns:a16="http://schemas.microsoft.com/office/drawing/2014/main" id="{A592799E-8C5A-49EF-F7C0-7AE1A7E9B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45567B-9649-4FEE-A3C1-A9107C8C310C}" type="slidenum">
              <a:rPr lang="en-GB" altLang="en-US">
                <a:latin typeface="Arial" panose="020B0604020202020204" pitchFamily="34" charset="0"/>
              </a:rPr>
              <a:pPr/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="" xmlns:a16="http://schemas.microsoft.com/office/drawing/2014/main" id="{E84F13CD-4FF8-D328-D5E5-F9F44A632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="" xmlns:a16="http://schemas.microsoft.com/office/drawing/2014/main" id="{6A8DAD08-F8F8-28E0-9749-360A222AE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BDACAAB-D6DF-5068-0A21-F317246BF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E4A09-1395-4313-B732-56ACB098DB0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="" xmlns:a16="http://schemas.microsoft.com/office/drawing/2014/main" id="{052F51EB-3934-D769-5CE6-0081E5E74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="" xmlns:a16="http://schemas.microsoft.com/office/drawing/2014/main" id="{35C5F57C-BC2C-62D7-3DA0-8F1E129DE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76474D3-4AB3-AB8C-4E00-1A7AEBDE0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86CE-B60A-4A0E-85C9-07D19055DBF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="" xmlns:a16="http://schemas.microsoft.com/office/drawing/2014/main" id="{0DD8871D-3116-EEDD-8A6F-0B4ACBE43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="" xmlns:a16="http://schemas.microsoft.com/office/drawing/2014/main" id="{CD26B69E-83B4-C5CC-AFC2-B1BE9CF68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E8907F7-FB56-804D-33D2-55F1C877E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B3F6B-D577-467A-9EC3-8650A8596EA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="" xmlns:a16="http://schemas.microsoft.com/office/drawing/2014/main" id="{58475F00-F5F0-B2AB-E46B-03A5736C3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="" xmlns:a16="http://schemas.microsoft.com/office/drawing/2014/main" id="{BA7ABDE5-FB04-FAFE-40F2-908CFE4B2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8180EEA-F2AC-23A8-1BA9-7061C08F9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BEB17-1E19-474C-B984-44A96AC4FC8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="" xmlns:a16="http://schemas.microsoft.com/office/drawing/2014/main" id="{CC268F7E-EC08-E0F2-2EE6-FD692C336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="" xmlns:a16="http://schemas.microsoft.com/office/drawing/2014/main" id="{A6CC7947-AFC7-A8EC-974B-94414756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FC1155D-E640-3A84-DD02-C2B4B44E6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3FFFA-604D-4F4C-83E1-691FEB74A9D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="" xmlns:a16="http://schemas.microsoft.com/office/drawing/2014/main" id="{42FF6952-3EC0-817B-E601-5B05EBE6E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="" xmlns:a16="http://schemas.microsoft.com/office/drawing/2014/main" id="{6682B97D-F30D-3043-DE17-72A99EF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8314AD1-47D8-B77D-2721-0DBF61036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D0C3B-F7FA-4652-8CCB-21FBE712D7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="" xmlns:a16="http://schemas.microsoft.com/office/drawing/2014/main" id="{63272770-E4DC-7194-5B49-211A328DA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="" xmlns:a16="http://schemas.microsoft.com/office/drawing/2014/main" id="{D9F785DD-58D4-44D6-ACF7-0D5D4079E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42D7F02-B643-AB28-C7EB-B74F08E77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7AFFD-757F-41E9-AE9D-784514887D3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="" xmlns:a16="http://schemas.microsoft.com/office/drawing/2014/main" id="{A015F0F0-E524-4D5E-1389-24D278937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="" xmlns:a16="http://schemas.microsoft.com/office/drawing/2014/main" id="{262803AD-DC4E-887A-E1BF-BEFDC76E4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060C759-6F8D-1D1F-EE1B-D529751E8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9DF89-8F40-4250-A2AE-020D7BDFE00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="" xmlns:a16="http://schemas.microsoft.com/office/drawing/2014/main" id="{C3530D53-D153-D1EC-703C-A400E8D57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="" xmlns:a16="http://schemas.microsoft.com/office/drawing/2014/main" id="{10ED5E5A-E27C-4E06-2343-C1D18D47C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3CC9B-660D-47E6-96F1-37B71D53E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87605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EEB2F4-02DD-4D0D-B831-BF64E3B7A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80C86D-D564-40D6-91E3-219FAC623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9F7CFE-88F6-4968-8CAB-622FDFE490B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11331" y="6275185"/>
            <a:ext cx="1212669" cy="50164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8422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7D3E21-3FF4-47EE-CB30-36ABE048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86BEE0C-EE78-C587-CAA2-7428C4E6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FC3190-224B-3B0A-1848-F1FB066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8CCE9-3D26-4A53-A44A-14D74C476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98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BE57FFD8-B7DF-BD2C-BC02-30CE9DA0B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BBF3F1A9-BC71-C29D-F422-ED391B61D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707568D-5B03-9644-1F35-8DF7CA9CB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AAE94-507C-4718-8B52-A417C80082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6525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F61879-3DBB-49B5-9CA5-E118AA73A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12246"/>
            <a:ext cx="9144000" cy="6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88276"/>
            <a:ext cx="91440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2080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4100" y="2847182"/>
            <a:ext cx="75438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b="1" spc="3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03097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3CC9B-660D-47E6-96F1-37B71D53E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87605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EEB2F4-02DD-4D0D-B831-BF64E3B7A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80C86D-D564-40D6-91E3-219FAC623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9F7CFE-88F6-4968-8CAB-622FDFE490B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11331" y="6275185"/>
            <a:ext cx="1212669" cy="50164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6218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B5793-B154-4E16-91D4-5B892A73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243C9-FD27-4B14-928B-A8DA0EAA6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3E4ECF-9AC1-41E5-A059-031EF92FD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160FD83-6F2E-4BAB-8355-E5C371F50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9152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3A62F-4868-4226-9DB8-A210598E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64F59F-E91D-40D3-8912-58330DD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DA3F425-1A08-4B87-A24B-36CC8ABDE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74142-EA88-41EA-BF8B-607DF3AF0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A6774D2-A678-4B24-B90B-EFA3550342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4409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17B7156-CE54-4A7A-BF46-946F3BF04C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825625"/>
            <a:ext cx="4997824" cy="435133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11E9AF4F-4007-45E5-B70B-78E2D2F9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6AE837B-2A39-40D8-8795-BB8405252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67DFA19-7D1E-4634-B333-3E3453EA8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7FEBB7-8B4E-4DF6-868C-9250627856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7853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B0F394C-DB7B-4443-A668-B4CA46143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6824" y="1869141"/>
            <a:ext cx="10546976" cy="4316506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2D4A-EF71-4A36-9E3C-BE6F93911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824" y="820017"/>
            <a:ext cx="10546976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AE18D2-18F8-4AA9-A370-F6A747926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A74892-F6F5-4243-A7F5-765E3AC55F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69308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9C0C5-E962-49EF-A780-19FE6BA59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6950"/>
            <a:ext cx="10514012" cy="778062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DC928-F0E4-4FD9-8DFE-0D6C17D4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043953"/>
            <a:ext cx="6172200" cy="3817097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B064B9-E071-448A-B031-50BDF5099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0C258F-8A93-43E5-ACE0-F9B54CB70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82D6E5-7376-410B-9C4F-1B9878A3C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272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B5793-B154-4E16-91D4-5B892A73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243C9-FD27-4B14-928B-A8DA0EAA6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3E4ECF-9AC1-41E5-A059-031EF92FD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160FD83-6F2E-4BAB-8355-E5C371F50B2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51253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ACC70-1232-46C0-8EAC-50197C6B6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9012"/>
            <a:ext cx="3932237" cy="1068388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767737-A962-4351-AA65-83B5BFC4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FAF488-9E1A-4B9F-BCCD-091695CA6C1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00E1CB-D6A4-43D4-B207-4B4D16950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CAB67-2C4F-4A18-8B1F-43F72D6DAC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98855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1BDC0-CD63-4CBB-9674-993371E5A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9462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3484B4-21D3-4CF1-89D7-FFF35D2E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A2AED-44C6-4A29-96C2-1A614C45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F5B8917D-0E70-4AF9-85FF-D43624F059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70321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A9E7D5-E01F-435B-916B-A5634101C12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46162"/>
            <a:ext cx="2628900" cy="531018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994368-EEF3-437D-9941-7377162B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46162"/>
            <a:ext cx="7734300" cy="531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2569C4-B6FD-43C3-864A-C32E6A32E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2DF35BD-2335-468B-AA14-DEBEE49CD9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05732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F61879-3DBB-49B5-9CA5-E118AA73A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12246"/>
            <a:ext cx="9144000" cy="6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88276"/>
            <a:ext cx="91440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46963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4100" y="2847182"/>
            <a:ext cx="75438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b="1" spc="3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489414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3CC9B-660D-47E6-96F1-37B71D53E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087605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EEB2F4-02DD-4D0D-B831-BF64E3B7A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80C86D-D564-40D6-91E3-219FAC623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9F7CFE-88F6-4968-8CAB-622FDFE490B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11331" y="6275185"/>
            <a:ext cx="1212669" cy="50164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47168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B5793-B154-4E16-91D4-5B892A73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243C9-FD27-4B14-928B-A8DA0EAA6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3E4ECF-9AC1-41E5-A059-031EF92FD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160FD83-6F2E-4BAB-8355-E5C371F50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28931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3A62F-4868-4226-9DB8-A210598E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64F59F-E91D-40D3-8912-58330DD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DA3F425-1A08-4B87-A24B-36CC8ABDE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74142-EA88-41EA-BF8B-607DF3AF0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A6774D2-A678-4B24-B90B-EFA3550342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28376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17B7156-CE54-4A7A-BF46-946F3BF04C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825625"/>
            <a:ext cx="4997824" cy="435133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11E9AF4F-4007-45E5-B70B-78E2D2F9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6AE837B-2A39-40D8-8795-BB8405252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67DFA19-7D1E-4634-B333-3E3453EA8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7FEBB7-8B4E-4DF6-868C-9250627856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15771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B0F394C-DB7B-4443-A668-B4CA46143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6824" y="1869141"/>
            <a:ext cx="10546976" cy="4316506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2D4A-EF71-4A36-9E3C-BE6F93911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824" y="820017"/>
            <a:ext cx="10546976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AE18D2-18F8-4AA9-A370-F6A747926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A74892-F6F5-4243-A7F5-765E3AC55F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10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3A62F-4868-4226-9DB8-A210598E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64F59F-E91D-40D3-8912-58330DD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DA3F425-1A08-4B87-A24B-36CC8ABDE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74142-EA88-41EA-BF8B-607DF3AF0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A6774D2-A678-4B24-B90B-EFA35503429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885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9C0C5-E962-49EF-A780-19FE6BA59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6950"/>
            <a:ext cx="10514012" cy="778062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DC928-F0E4-4FD9-8DFE-0D6C17D4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043953"/>
            <a:ext cx="6172200" cy="3817097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B064B9-E071-448A-B031-50BDF5099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0C258F-8A93-43E5-ACE0-F9B54CB70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82D6E5-7376-410B-9C4F-1B9878A3C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7166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ACC70-1232-46C0-8EAC-50197C6B6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9012"/>
            <a:ext cx="3932237" cy="1068388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767737-A962-4351-AA65-83B5BFC4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FAF488-9E1A-4B9F-BCCD-091695CA6C1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00E1CB-D6A4-43D4-B207-4B4D16950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CAB67-2C4F-4A18-8B1F-43F72D6DAC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48083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1BDC0-CD63-4CBB-9674-993371E5A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9462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3484B4-21D3-4CF1-89D7-FFF35D2E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A2AED-44C6-4A29-96C2-1A614C45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F5B8917D-0E70-4AF9-85FF-D43624F059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66288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A9E7D5-E01F-435B-916B-A5634101C12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46162"/>
            <a:ext cx="2628900" cy="531018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994368-EEF3-437D-9941-7377162B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46162"/>
            <a:ext cx="7734300" cy="531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2569C4-B6FD-43C3-864A-C32E6A32E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2DF35BD-2335-468B-AA14-DEBEE49CD9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21727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F61879-3DBB-49B5-9CA5-E118AA73A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12246"/>
            <a:ext cx="9144000" cy="6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88276"/>
            <a:ext cx="91440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21342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F03CD58-CE70-4CAA-BD91-42DE02DA3C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4100" y="2847182"/>
            <a:ext cx="7543800" cy="25536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b="1" spc="3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201761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5763" indent="0" algn="ctr">
              <a:buNone/>
              <a:defRPr sz="1688"/>
            </a:lvl2pPr>
            <a:lvl3pPr marL="771525" indent="0" algn="ctr">
              <a:buNone/>
              <a:defRPr sz="1519"/>
            </a:lvl3pPr>
            <a:lvl4pPr marL="1157288" indent="0" algn="ctr">
              <a:buNone/>
              <a:defRPr sz="1350"/>
            </a:lvl4pPr>
            <a:lvl5pPr marL="1543050" indent="0" algn="ctr">
              <a:buNone/>
              <a:defRPr sz="1350"/>
            </a:lvl5pPr>
            <a:lvl6pPr marL="1928813" indent="0" algn="ctr">
              <a:buNone/>
              <a:defRPr sz="1350"/>
            </a:lvl6pPr>
            <a:lvl7pPr marL="2314575" indent="0" algn="ctr">
              <a:buNone/>
              <a:defRPr sz="1350"/>
            </a:lvl7pPr>
            <a:lvl8pPr marL="2700338" indent="0" algn="ctr">
              <a:buNone/>
              <a:defRPr sz="1350"/>
            </a:lvl8pPr>
            <a:lvl9pPr marL="30861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2382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3788715"/>
      </p:ext>
    </p:extLst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5763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525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28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0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81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5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33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1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437321"/>
      </p:ext>
    </p:extLst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547669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17B7156-CE54-4A7A-BF46-946F3BF04C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825625"/>
            <a:ext cx="4997824" cy="435133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11E9AF4F-4007-45E5-B70B-78E2D2F9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6AE837B-2A39-40D8-8795-BB8405252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0017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67DFA19-7D1E-4634-B333-3E3453EA8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7FEBB7-8B4E-4DF6-868C-9250627856D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257929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63" indent="0">
              <a:buNone/>
              <a:defRPr sz="1688" b="1"/>
            </a:lvl2pPr>
            <a:lvl3pPr marL="771525" indent="0">
              <a:buNone/>
              <a:defRPr sz="1519" b="1"/>
            </a:lvl3pPr>
            <a:lvl4pPr marL="1157288" indent="0">
              <a:buNone/>
              <a:defRPr sz="1350" b="1"/>
            </a:lvl4pPr>
            <a:lvl5pPr marL="1543050" indent="0">
              <a:buNone/>
              <a:defRPr sz="1350" b="1"/>
            </a:lvl5pPr>
            <a:lvl6pPr marL="1928813" indent="0">
              <a:buNone/>
              <a:defRPr sz="1350" b="1"/>
            </a:lvl6pPr>
            <a:lvl7pPr marL="2314575" indent="0">
              <a:buNone/>
              <a:defRPr sz="1350" b="1"/>
            </a:lvl7pPr>
            <a:lvl8pPr marL="2700338" indent="0">
              <a:buNone/>
              <a:defRPr sz="1350" b="1"/>
            </a:lvl8pPr>
            <a:lvl9pPr marL="3086100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63" indent="0">
              <a:buNone/>
              <a:defRPr sz="1688" b="1"/>
            </a:lvl2pPr>
            <a:lvl3pPr marL="771525" indent="0">
              <a:buNone/>
              <a:defRPr sz="1519" b="1"/>
            </a:lvl3pPr>
            <a:lvl4pPr marL="1157288" indent="0">
              <a:buNone/>
              <a:defRPr sz="1350" b="1"/>
            </a:lvl4pPr>
            <a:lvl5pPr marL="1543050" indent="0">
              <a:buNone/>
              <a:defRPr sz="1350" b="1"/>
            </a:lvl5pPr>
            <a:lvl6pPr marL="1928813" indent="0">
              <a:buNone/>
              <a:defRPr sz="1350" b="1"/>
            </a:lvl6pPr>
            <a:lvl7pPr marL="2314575" indent="0">
              <a:buNone/>
              <a:defRPr sz="1350" b="1"/>
            </a:lvl7pPr>
            <a:lvl8pPr marL="2700338" indent="0">
              <a:buNone/>
              <a:defRPr sz="1350" b="1"/>
            </a:lvl8pPr>
            <a:lvl9pPr marL="3086100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380013"/>
      </p:ext>
    </p:extLst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6504341"/>
      </p:ext>
    </p:extLst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2844649"/>
      </p:ext>
    </p:extLst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63" indent="0">
              <a:buNone/>
              <a:defRPr sz="1181"/>
            </a:lvl2pPr>
            <a:lvl3pPr marL="771525" indent="0">
              <a:buNone/>
              <a:defRPr sz="1013"/>
            </a:lvl3pPr>
            <a:lvl4pPr marL="1157288" indent="0">
              <a:buNone/>
              <a:defRPr sz="844"/>
            </a:lvl4pPr>
            <a:lvl5pPr marL="1543050" indent="0">
              <a:buNone/>
              <a:defRPr sz="844"/>
            </a:lvl5pPr>
            <a:lvl6pPr marL="1928813" indent="0">
              <a:buNone/>
              <a:defRPr sz="844"/>
            </a:lvl6pPr>
            <a:lvl7pPr marL="2314575" indent="0">
              <a:buNone/>
              <a:defRPr sz="844"/>
            </a:lvl7pPr>
            <a:lvl8pPr marL="2700338" indent="0">
              <a:buNone/>
              <a:defRPr sz="844"/>
            </a:lvl8pPr>
            <a:lvl9pPr marL="30861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4566426"/>
      </p:ext>
    </p:extLst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700"/>
            </a:lvl1pPr>
            <a:lvl2pPr marL="385763" indent="0">
              <a:buNone/>
              <a:defRPr sz="2363"/>
            </a:lvl2pPr>
            <a:lvl3pPr marL="771525" indent="0">
              <a:buNone/>
              <a:defRPr sz="2025"/>
            </a:lvl3pPr>
            <a:lvl4pPr marL="1157288" indent="0">
              <a:buNone/>
              <a:defRPr sz="1688"/>
            </a:lvl4pPr>
            <a:lvl5pPr marL="1543050" indent="0">
              <a:buNone/>
              <a:defRPr sz="1688"/>
            </a:lvl5pPr>
            <a:lvl6pPr marL="1928813" indent="0">
              <a:buNone/>
              <a:defRPr sz="1688"/>
            </a:lvl6pPr>
            <a:lvl7pPr marL="2314575" indent="0">
              <a:buNone/>
              <a:defRPr sz="1688"/>
            </a:lvl7pPr>
            <a:lvl8pPr marL="2700338" indent="0">
              <a:buNone/>
              <a:defRPr sz="1688"/>
            </a:lvl8pPr>
            <a:lvl9pPr marL="3086100" indent="0">
              <a:buNone/>
              <a:defRPr sz="1688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63" indent="0">
              <a:buNone/>
              <a:defRPr sz="1181"/>
            </a:lvl2pPr>
            <a:lvl3pPr marL="771525" indent="0">
              <a:buNone/>
              <a:defRPr sz="1013"/>
            </a:lvl3pPr>
            <a:lvl4pPr marL="1157288" indent="0">
              <a:buNone/>
              <a:defRPr sz="844"/>
            </a:lvl4pPr>
            <a:lvl5pPr marL="1543050" indent="0">
              <a:buNone/>
              <a:defRPr sz="844"/>
            </a:lvl5pPr>
            <a:lvl6pPr marL="1928813" indent="0">
              <a:buNone/>
              <a:defRPr sz="844"/>
            </a:lvl6pPr>
            <a:lvl7pPr marL="2314575" indent="0">
              <a:buNone/>
              <a:defRPr sz="844"/>
            </a:lvl7pPr>
            <a:lvl8pPr marL="2700338" indent="0">
              <a:buNone/>
              <a:defRPr sz="844"/>
            </a:lvl8pPr>
            <a:lvl9pPr marL="30861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790322"/>
      </p:ext>
    </p:extLst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515270"/>
      </p:ext>
    </p:extLst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EEB0927-09E3-4BA5-B4F2-D622FEE97ABA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0D1DFE8-DCEC-4925-8C8C-BB9CDEA9E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676592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B0F394C-DB7B-4443-A668-B4CA46143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6824" y="1869141"/>
            <a:ext cx="10546976" cy="4316506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 Box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992D4A-EF71-4A36-9E3C-BE6F93911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824" y="820017"/>
            <a:ext cx="10546976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2AE18D2-18F8-4AA9-A370-F6A747926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A74892-F6F5-4243-A7F5-765E3AC55F6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7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9C0C5-E962-49EF-A780-19FE6BA59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6950"/>
            <a:ext cx="10514012" cy="778062"/>
          </a:xfrm>
        </p:spPr>
        <p:txBody>
          <a:bodyPr anchor="ctr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DC928-F0E4-4FD9-8DFE-0D6C17D4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043953"/>
            <a:ext cx="6172200" cy="3817097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B064B9-E071-448A-B031-50BDF5099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0C258F-8A93-43E5-ACE0-F9B54CB70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82D6E5-7376-410B-9C4F-1B9878A3CC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26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ACC70-1232-46C0-8EAC-50197C6B6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9012"/>
            <a:ext cx="3932237" cy="1068388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767737-A962-4351-AA65-83B5BFC4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FAF488-9E1A-4B9F-BCCD-091695CA6C1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00E1CB-D6A4-43D4-B207-4B4D16950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CAB67-2C4F-4A18-8B1F-43F72D6DAC9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59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1BDC0-CD63-4CBB-9674-993371E5A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9462"/>
            <a:ext cx="10515600" cy="87067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3484B4-21D3-4CF1-89D7-FFF35D2E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A2AED-44C6-4A29-96C2-1A614C451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F5B8917D-0E70-4AF9-85FF-D43624F0599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72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A9E7D5-E01F-435B-916B-A5634101C12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46162"/>
            <a:ext cx="2628900" cy="531018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994368-EEF3-437D-9941-7377162B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46162"/>
            <a:ext cx="7734300" cy="53101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2569C4-B6FD-43C3-864A-C32E6A32E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2DF35BD-2335-468B-AA14-DEBEE49CD91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/>
          <a:lstStyle/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513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6CDE48F-342E-4E4C-88AE-B3850FD58CEC}"/>
              </a:ext>
            </a:extLst>
          </p:cNvPr>
          <p:cNvSpPr/>
          <p:nvPr/>
        </p:nvSpPr>
        <p:spPr>
          <a:xfrm>
            <a:off x="-3" y="-917"/>
            <a:ext cx="12192000" cy="909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1FA3DE-3659-4E69-9225-7AF9435B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017"/>
            <a:ext cx="10515600" cy="870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20CB1B-C6F2-4B4D-8511-B7C61D4B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57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25">
            <a:extLst>
              <a:ext uri="{FF2B5EF4-FFF2-40B4-BE49-F238E27FC236}">
                <a16:creationId xmlns="" xmlns:a16="http://schemas.microsoft.com/office/drawing/2014/main" id="{A5E0DDA6-938F-4317-A75A-4520BE63FF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13080" y="-1269131"/>
            <a:ext cx="909791" cy="3448052"/>
            <a:chOff x="4950806" y="2331834"/>
            <a:chExt cx="1018582" cy="1752603"/>
          </a:xfrm>
        </p:grpSpPr>
        <p:grpSp>
          <p:nvGrpSpPr>
            <p:cNvPr id="8" name="Group 26">
              <a:extLst>
                <a:ext uri="{FF2B5EF4-FFF2-40B4-BE49-F238E27FC236}">
                  <a16:creationId xmlns="" xmlns:a16="http://schemas.microsoft.com/office/drawing/2014/main" id="{F800C6A9-8FFC-47A4-9BFD-A17A92DC9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2" name="Freeform 35">
                <a:extLst>
                  <a:ext uri="{FF2B5EF4-FFF2-40B4-BE49-F238E27FC236}">
                    <a16:creationId xmlns="" xmlns:a16="http://schemas.microsoft.com/office/drawing/2014/main" id="{38629567-C582-4218-BC2C-93B1D6840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C9E64523-42E9-4B9F-A8ED-AB64EC3D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49F31578-958A-4CC9-A9BD-DAAE67A0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41">
                <a:extLst>
                  <a:ext uri="{FF2B5EF4-FFF2-40B4-BE49-F238E27FC236}">
                    <a16:creationId xmlns="" xmlns:a16="http://schemas.microsoft.com/office/drawing/2014/main" id="{20871FCE-A2BE-4CA3-8AF1-05FC08EC6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5EF45656-F0DF-46E7-B473-488DE3606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0" name="Freeform 42">
                <a:extLst>
                  <a:ext uri="{FF2B5EF4-FFF2-40B4-BE49-F238E27FC236}">
                    <a16:creationId xmlns="" xmlns:a16="http://schemas.microsoft.com/office/drawing/2014/main" id="{C01356DC-1E05-496F-914A-B8C4BA758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" name="Freeform 43">
                <a:extLst>
                  <a:ext uri="{FF2B5EF4-FFF2-40B4-BE49-F238E27FC236}">
                    <a16:creationId xmlns="" xmlns:a16="http://schemas.microsoft.com/office/drawing/2014/main" id="{7E8A203B-92C1-4F0D-90A6-05B84D6E2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04734C87-C443-4A2E-948F-19D5A661A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8" name="Freeform 47">
                <a:extLst>
                  <a:ext uri="{FF2B5EF4-FFF2-40B4-BE49-F238E27FC236}">
                    <a16:creationId xmlns="" xmlns:a16="http://schemas.microsoft.com/office/drawing/2014/main" id="{68A2161B-7FF7-4E82-B635-E5E759EC3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Freeform 48">
                <a:extLst>
                  <a:ext uri="{FF2B5EF4-FFF2-40B4-BE49-F238E27FC236}">
                    <a16:creationId xmlns="" xmlns:a16="http://schemas.microsoft.com/office/drawing/2014/main" id="{AF1DEDE2-A65A-4192-86B3-0995DABD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9">
              <a:extLst>
                <a:ext uri="{FF2B5EF4-FFF2-40B4-BE49-F238E27FC236}">
                  <a16:creationId xmlns="" xmlns:a16="http://schemas.microsoft.com/office/drawing/2014/main" id="{C17F143B-F28E-4EFC-B91A-AB7E08BBD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6" name="Freeform 99">
                <a:extLst>
                  <a:ext uri="{FF2B5EF4-FFF2-40B4-BE49-F238E27FC236}">
                    <a16:creationId xmlns="" xmlns:a16="http://schemas.microsoft.com/office/drawing/2014/main" id="{E347BBC1-1AC0-4DF3-93E9-601A5227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" name="Freeform 100">
                <a:extLst>
                  <a:ext uri="{FF2B5EF4-FFF2-40B4-BE49-F238E27FC236}">
                    <a16:creationId xmlns="" xmlns:a16="http://schemas.microsoft.com/office/drawing/2014/main" id="{B5D3FC9F-524E-4DDF-87E0-1C21EA281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30">
              <a:extLst>
                <a:ext uri="{FF2B5EF4-FFF2-40B4-BE49-F238E27FC236}">
                  <a16:creationId xmlns="" xmlns:a16="http://schemas.microsoft.com/office/drawing/2014/main" id="{DA8C57B4-74A4-45C6-8ED4-ABDC40A40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6" cy="584201"/>
              <a:chOff x="3411074" y="3500236"/>
              <a:chExt cx="510316" cy="584201"/>
            </a:xfrm>
          </p:grpSpPr>
          <p:sp>
            <p:nvSpPr>
              <p:cNvPr id="24" name="Freeform 51">
                <a:extLst>
                  <a:ext uri="{FF2B5EF4-FFF2-40B4-BE49-F238E27FC236}">
                    <a16:creationId xmlns="" xmlns:a16="http://schemas.microsoft.com/office/drawing/2014/main" id="{E3DA757A-B365-49DE-92BB-E7333973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" name="Freeform 52">
                <a:extLst>
                  <a:ext uri="{FF2B5EF4-FFF2-40B4-BE49-F238E27FC236}">
                    <a16:creationId xmlns="" xmlns:a16="http://schemas.microsoft.com/office/drawing/2014/main" id="{4992FD27-F266-4764-B0B1-A33555F5E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1">
              <a:extLst>
                <a:ext uri="{FF2B5EF4-FFF2-40B4-BE49-F238E27FC236}">
                  <a16:creationId xmlns="" xmlns:a16="http://schemas.microsoft.com/office/drawing/2014/main" id="{EF5EEF6D-B0F9-4506-8FC1-1C4FAD10D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2" name="Freeform 55">
                <a:extLst>
                  <a:ext uri="{FF2B5EF4-FFF2-40B4-BE49-F238E27FC236}">
                    <a16:creationId xmlns="" xmlns:a16="http://schemas.microsoft.com/office/drawing/2014/main" id="{A814E379-E7C9-4CD7-ACCA-C19724481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="" xmlns:a16="http://schemas.microsoft.com/office/drawing/2014/main" id="{B1CD0366-FB50-4F54-8FA8-B2D5FE033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2">
              <a:extLst>
                <a:ext uri="{FF2B5EF4-FFF2-40B4-BE49-F238E27FC236}">
                  <a16:creationId xmlns="" xmlns:a16="http://schemas.microsoft.com/office/drawing/2014/main" id="{F7B19D51-250A-4DB0-B1AA-17E858769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8" name="Freeform 58">
                <a:extLst>
                  <a:ext uri="{FF2B5EF4-FFF2-40B4-BE49-F238E27FC236}">
                    <a16:creationId xmlns="" xmlns:a16="http://schemas.microsoft.com/office/drawing/2014/main" id="{93B39AD9-B591-4CA1-9BA8-0CD3C747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9" name="Freeform 59">
                <a:extLst>
                  <a:ext uri="{FF2B5EF4-FFF2-40B4-BE49-F238E27FC236}">
                    <a16:creationId xmlns="" xmlns:a16="http://schemas.microsoft.com/office/drawing/2014/main" id="{3B378FF7-AFE5-42DF-AA6B-D7A189990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="" xmlns:a16="http://schemas.microsoft.com/office/drawing/2014/main" id="{E0D2129D-CAC8-4FF1-B8DC-6A2BFAEA1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2">
                <a:extLst>
                  <a:ext uri="{FF2B5EF4-FFF2-40B4-BE49-F238E27FC236}">
                    <a16:creationId xmlns="" xmlns:a16="http://schemas.microsoft.com/office/drawing/2014/main" id="{8B99C2ED-7A13-49A8-89F3-FDD0B5E2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="" xmlns:a16="http://schemas.microsoft.com/office/drawing/2014/main" id="{31C23A81-6025-416E-9866-C2E8FC0FA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7" y="2331834"/>
              <a:ext cx="1016531" cy="292102"/>
              <a:chOff x="3413119" y="2331833"/>
              <a:chExt cx="1016529" cy="292102"/>
            </a:xfrm>
          </p:grpSpPr>
          <p:sp>
            <p:nvSpPr>
              <p:cNvPr id="16" name="Freeform 65">
                <a:extLst>
                  <a:ext uri="{FF2B5EF4-FFF2-40B4-BE49-F238E27FC236}">
                    <a16:creationId xmlns="" xmlns:a16="http://schemas.microsoft.com/office/drawing/2014/main" id="{CF564C0E-2DAB-488A-8D21-8042A950A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19" y="2331833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" name="Freeform 66">
                <a:extLst>
                  <a:ext uri="{FF2B5EF4-FFF2-40B4-BE49-F238E27FC236}">
                    <a16:creationId xmlns="" xmlns:a16="http://schemas.microsoft.com/office/drawing/2014/main" id="{23053CE6-1C68-494B-B888-4CC8D7D02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25F44D7-BB55-4AF9-9B82-1978BA275108}"/>
              </a:ext>
            </a:extLst>
          </p:cNvPr>
          <p:cNvSpPr/>
          <p:nvPr/>
        </p:nvSpPr>
        <p:spPr>
          <a:xfrm>
            <a:off x="9906635" y="6379554"/>
            <a:ext cx="2024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Dr.S.Arunkumar-VITAP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0D507F3-AF56-43DF-90CB-D50BEA746D9C}"/>
              </a:ext>
            </a:extLst>
          </p:cNvPr>
          <p:cNvCxnSpPr>
            <a:cxnSpLocks/>
          </p:cNvCxnSpPr>
          <p:nvPr/>
        </p:nvCxnSpPr>
        <p:spPr>
          <a:xfrm>
            <a:off x="1724027" y="6533443"/>
            <a:ext cx="7973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BA4F60-B9EE-4A1C-B509-FE85C0E6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559" y="253872"/>
            <a:ext cx="574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278B81-8752-3C74-69BB-4F521D1498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2740"/>
            <a:ext cx="2565655" cy="9097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42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9CF4B0-D443-4438-A68F-3E836DB872BB}"/>
              </a:ext>
            </a:extLst>
          </p:cNvPr>
          <p:cNvSpPr/>
          <p:nvPr/>
        </p:nvSpPr>
        <p:spPr>
          <a:xfrm>
            <a:off x="-2599" y="0"/>
            <a:ext cx="12192000" cy="1976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55B723A1-CA8B-4081-9425-B90B08F0A01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88231" y="-1306932"/>
            <a:ext cx="796837" cy="3410702"/>
            <a:chOff x="4950806" y="2331835"/>
            <a:chExt cx="1018582" cy="1752602"/>
          </a:xfrm>
        </p:grpSpPr>
        <p:grpSp>
          <p:nvGrpSpPr>
            <p:cNvPr id="9" name="Group 26">
              <a:extLst>
                <a:ext uri="{FF2B5EF4-FFF2-40B4-BE49-F238E27FC236}">
                  <a16:creationId xmlns="" xmlns:a16="http://schemas.microsoft.com/office/drawing/2014/main" id="{97D9330B-9EE9-4810-8F0D-C26C412C6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3" name="Freeform 35">
                <a:extLst>
                  <a:ext uri="{FF2B5EF4-FFF2-40B4-BE49-F238E27FC236}">
                    <a16:creationId xmlns="" xmlns:a16="http://schemas.microsoft.com/office/drawing/2014/main" id="{D4B488E6-F687-409E-833D-39B4C3954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="" xmlns:a16="http://schemas.microsoft.com/office/drawing/2014/main" id="{586690FA-5973-4BF2-9273-9A29E0F7E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="" xmlns:a16="http://schemas.microsoft.com/office/drawing/2014/main" id="{8A89DE8D-08A6-4181-A1F9-09BB9EAD5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02644063-726A-4C25-BD92-E2F0480BB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="" xmlns:a16="http://schemas.microsoft.com/office/drawing/2014/main" id="{2695EB3F-E393-485E-983E-599D5828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1" name="Freeform 42">
                <a:extLst>
                  <a:ext uri="{FF2B5EF4-FFF2-40B4-BE49-F238E27FC236}">
                    <a16:creationId xmlns="" xmlns:a16="http://schemas.microsoft.com/office/drawing/2014/main" id="{398EFD6F-C251-4671-BAA3-EF5CD9A2F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Freeform 43">
                <a:extLst>
                  <a:ext uri="{FF2B5EF4-FFF2-40B4-BE49-F238E27FC236}">
                    <a16:creationId xmlns="" xmlns:a16="http://schemas.microsoft.com/office/drawing/2014/main" id="{30B2B554-E0BC-4C89-8FBB-FE8336589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="" xmlns:a16="http://schemas.microsoft.com/office/drawing/2014/main" id="{B4AAFA94-D40A-4C56-B941-D50002ECA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9" name="Freeform 47">
                <a:extLst>
                  <a:ext uri="{FF2B5EF4-FFF2-40B4-BE49-F238E27FC236}">
                    <a16:creationId xmlns="" xmlns:a16="http://schemas.microsoft.com/office/drawing/2014/main" id="{1398D603-A710-4E2C-8143-0B85E0D82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" name="Freeform 48">
                <a:extLst>
                  <a:ext uri="{FF2B5EF4-FFF2-40B4-BE49-F238E27FC236}">
                    <a16:creationId xmlns="" xmlns:a16="http://schemas.microsoft.com/office/drawing/2014/main" id="{8DFB097F-B98E-425E-A48F-D172D6846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="" xmlns:a16="http://schemas.microsoft.com/office/drawing/2014/main" id="{054C9F60-086F-4821-999F-9CAC1D707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7" name="Freeform 99">
                <a:extLst>
                  <a:ext uri="{FF2B5EF4-FFF2-40B4-BE49-F238E27FC236}">
                    <a16:creationId xmlns="" xmlns:a16="http://schemas.microsoft.com/office/drawing/2014/main" id="{1F5D33B8-5295-482A-9611-C86DD885E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" name="Freeform 100">
                <a:extLst>
                  <a:ext uri="{FF2B5EF4-FFF2-40B4-BE49-F238E27FC236}">
                    <a16:creationId xmlns="" xmlns:a16="http://schemas.microsoft.com/office/drawing/2014/main" id="{83BF4DCA-093B-41EC-BB45-C76BCA56E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0">
              <a:extLst>
                <a:ext uri="{FF2B5EF4-FFF2-40B4-BE49-F238E27FC236}">
                  <a16:creationId xmlns="" xmlns:a16="http://schemas.microsoft.com/office/drawing/2014/main" id="{EF6C5BEC-7DC9-49B3-B241-A0A1B6694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7" cy="584201"/>
              <a:chOff x="3411074" y="3500236"/>
              <a:chExt cx="510317" cy="584201"/>
            </a:xfrm>
          </p:grpSpPr>
          <p:sp>
            <p:nvSpPr>
              <p:cNvPr id="25" name="Freeform 51">
                <a:extLst>
                  <a:ext uri="{FF2B5EF4-FFF2-40B4-BE49-F238E27FC236}">
                    <a16:creationId xmlns="" xmlns:a16="http://schemas.microsoft.com/office/drawing/2014/main" id="{3A02ED02-467C-4D1B-9AE6-21B34295A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6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" name="Freeform 52">
                <a:extLst>
                  <a:ext uri="{FF2B5EF4-FFF2-40B4-BE49-F238E27FC236}">
                    <a16:creationId xmlns="" xmlns:a16="http://schemas.microsoft.com/office/drawing/2014/main" id="{1FF3D1C5-A48E-421E-991D-6AD599C27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="" xmlns:a16="http://schemas.microsoft.com/office/drawing/2014/main" id="{77EB188A-8089-4AF0-A54E-3961BF5EB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3" name="Freeform 55">
                <a:extLst>
                  <a:ext uri="{FF2B5EF4-FFF2-40B4-BE49-F238E27FC236}">
                    <a16:creationId xmlns="" xmlns:a16="http://schemas.microsoft.com/office/drawing/2014/main" id="{19856971-4598-42EC-83C8-6EDD9D22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="" xmlns:a16="http://schemas.microsoft.com/office/drawing/2014/main" id="{124A81F9-7D0A-49A9-9734-01336B1D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2">
              <a:extLst>
                <a:ext uri="{FF2B5EF4-FFF2-40B4-BE49-F238E27FC236}">
                  <a16:creationId xmlns="" xmlns:a16="http://schemas.microsoft.com/office/drawing/2014/main" id="{4ADE389E-0873-47CD-AD53-81079473F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9" name="Freeform 58">
                <a:extLst>
                  <a:ext uri="{FF2B5EF4-FFF2-40B4-BE49-F238E27FC236}">
                    <a16:creationId xmlns="" xmlns:a16="http://schemas.microsoft.com/office/drawing/2014/main" id="{80464BFD-3A9E-4031-AEB4-5763FD2C2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="" xmlns:a16="http://schemas.microsoft.com/office/drawing/2014/main" id="{1B41659A-245D-47C2-9E65-F39A47F3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="" xmlns:a16="http://schemas.microsoft.com/office/drawing/2014/main" id="{B0C18AED-6F37-4D4E-A05A-6637171E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Freeform 62">
                <a:extLst>
                  <a:ext uri="{FF2B5EF4-FFF2-40B4-BE49-F238E27FC236}">
                    <a16:creationId xmlns="" xmlns:a16="http://schemas.microsoft.com/office/drawing/2014/main" id="{FDA4891C-1863-47B2-9C83-169E1BC0E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="" xmlns:a16="http://schemas.microsoft.com/office/drawing/2014/main" id="{74B0CF3B-A4DD-45B0-B60F-365C50C6F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8" y="2331835"/>
              <a:ext cx="1016530" cy="292101"/>
              <a:chOff x="3413120" y="2331834"/>
              <a:chExt cx="1016528" cy="292101"/>
            </a:xfrm>
          </p:grpSpPr>
          <p:sp>
            <p:nvSpPr>
              <p:cNvPr id="17" name="Freeform 65">
                <a:extLst>
                  <a:ext uri="{FF2B5EF4-FFF2-40B4-BE49-F238E27FC236}">
                    <a16:creationId xmlns="" xmlns:a16="http://schemas.microsoft.com/office/drawing/2014/main" id="{5EC274A3-D913-45CD-A598-D025E33FF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0" y="2331834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Freeform 66">
                <a:extLst>
                  <a:ext uri="{FF2B5EF4-FFF2-40B4-BE49-F238E27FC236}">
                    <a16:creationId xmlns="" xmlns:a16="http://schemas.microsoft.com/office/drawing/2014/main" id="{E6F1C750-29C3-4D84-8256-7CF1E7440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B009460C-3C6C-4392-A3EE-2BF458C67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40" y="578950"/>
            <a:ext cx="4528122" cy="8186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9847171-526C-4DBE-A688-FAC40BC5E880}"/>
              </a:ext>
            </a:extLst>
          </p:cNvPr>
          <p:cNvSpPr/>
          <p:nvPr/>
        </p:nvSpPr>
        <p:spPr>
          <a:xfrm>
            <a:off x="9893298" y="6379554"/>
            <a:ext cx="20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www.bschool.cms.ac.in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2EFD4E04-8C5D-44C8-9886-072D6E1E06ED}"/>
              </a:ext>
            </a:extLst>
          </p:cNvPr>
          <p:cNvCxnSpPr>
            <a:cxnSpLocks/>
          </p:cNvCxnSpPr>
          <p:nvPr/>
        </p:nvCxnSpPr>
        <p:spPr>
          <a:xfrm>
            <a:off x="0" y="6533443"/>
            <a:ext cx="9697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95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6CDE48F-342E-4E4C-88AE-B3850FD58CEC}"/>
              </a:ext>
            </a:extLst>
          </p:cNvPr>
          <p:cNvSpPr/>
          <p:nvPr/>
        </p:nvSpPr>
        <p:spPr>
          <a:xfrm>
            <a:off x="-3" y="-917"/>
            <a:ext cx="12192000" cy="909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1FA3DE-3659-4E69-9225-7AF9435B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017"/>
            <a:ext cx="10515600" cy="870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20CB1B-C6F2-4B4D-8511-B7C61D4B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57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25">
            <a:extLst>
              <a:ext uri="{FF2B5EF4-FFF2-40B4-BE49-F238E27FC236}">
                <a16:creationId xmlns="" xmlns:a16="http://schemas.microsoft.com/office/drawing/2014/main" id="{A5E0DDA6-938F-4317-A75A-4520BE63FF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13080" y="-1269131"/>
            <a:ext cx="909791" cy="3448052"/>
            <a:chOff x="4950806" y="2331834"/>
            <a:chExt cx="1018582" cy="1752603"/>
          </a:xfrm>
        </p:grpSpPr>
        <p:grpSp>
          <p:nvGrpSpPr>
            <p:cNvPr id="8" name="Group 26">
              <a:extLst>
                <a:ext uri="{FF2B5EF4-FFF2-40B4-BE49-F238E27FC236}">
                  <a16:creationId xmlns="" xmlns:a16="http://schemas.microsoft.com/office/drawing/2014/main" id="{F800C6A9-8FFC-47A4-9BFD-A17A92DC9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2" name="Freeform 35">
                <a:extLst>
                  <a:ext uri="{FF2B5EF4-FFF2-40B4-BE49-F238E27FC236}">
                    <a16:creationId xmlns="" xmlns:a16="http://schemas.microsoft.com/office/drawing/2014/main" id="{38629567-C582-4218-BC2C-93B1D6840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C9E64523-42E9-4B9F-A8ED-AB64EC3D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49F31578-958A-4CC9-A9BD-DAAE67A0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41">
                <a:extLst>
                  <a:ext uri="{FF2B5EF4-FFF2-40B4-BE49-F238E27FC236}">
                    <a16:creationId xmlns="" xmlns:a16="http://schemas.microsoft.com/office/drawing/2014/main" id="{20871FCE-A2BE-4CA3-8AF1-05FC08EC6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5EF45656-F0DF-46E7-B473-488DE3606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0" name="Freeform 42">
                <a:extLst>
                  <a:ext uri="{FF2B5EF4-FFF2-40B4-BE49-F238E27FC236}">
                    <a16:creationId xmlns="" xmlns:a16="http://schemas.microsoft.com/office/drawing/2014/main" id="{C01356DC-1E05-496F-914A-B8C4BA758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" name="Freeform 43">
                <a:extLst>
                  <a:ext uri="{FF2B5EF4-FFF2-40B4-BE49-F238E27FC236}">
                    <a16:creationId xmlns="" xmlns:a16="http://schemas.microsoft.com/office/drawing/2014/main" id="{7E8A203B-92C1-4F0D-90A6-05B84D6E2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04734C87-C443-4A2E-948F-19D5A661A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8" name="Freeform 47">
                <a:extLst>
                  <a:ext uri="{FF2B5EF4-FFF2-40B4-BE49-F238E27FC236}">
                    <a16:creationId xmlns="" xmlns:a16="http://schemas.microsoft.com/office/drawing/2014/main" id="{68A2161B-7FF7-4E82-B635-E5E759EC3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Freeform 48">
                <a:extLst>
                  <a:ext uri="{FF2B5EF4-FFF2-40B4-BE49-F238E27FC236}">
                    <a16:creationId xmlns="" xmlns:a16="http://schemas.microsoft.com/office/drawing/2014/main" id="{AF1DEDE2-A65A-4192-86B3-0995DABD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9">
              <a:extLst>
                <a:ext uri="{FF2B5EF4-FFF2-40B4-BE49-F238E27FC236}">
                  <a16:creationId xmlns="" xmlns:a16="http://schemas.microsoft.com/office/drawing/2014/main" id="{C17F143B-F28E-4EFC-B91A-AB7E08BBD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6" name="Freeform 99">
                <a:extLst>
                  <a:ext uri="{FF2B5EF4-FFF2-40B4-BE49-F238E27FC236}">
                    <a16:creationId xmlns="" xmlns:a16="http://schemas.microsoft.com/office/drawing/2014/main" id="{E347BBC1-1AC0-4DF3-93E9-601A5227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" name="Freeform 100">
                <a:extLst>
                  <a:ext uri="{FF2B5EF4-FFF2-40B4-BE49-F238E27FC236}">
                    <a16:creationId xmlns="" xmlns:a16="http://schemas.microsoft.com/office/drawing/2014/main" id="{B5D3FC9F-524E-4DDF-87E0-1C21EA281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30">
              <a:extLst>
                <a:ext uri="{FF2B5EF4-FFF2-40B4-BE49-F238E27FC236}">
                  <a16:creationId xmlns="" xmlns:a16="http://schemas.microsoft.com/office/drawing/2014/main" id="{DA8C57B4-74A4-45C6-8ED4-ABDC40A40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6" cy="584201"/>
              <a:chOff x="3411074" y="3500236"/>
              <a:chExt cx="510316" cy="584201"/>
            </a:xfrm>
          </p:grpSpPr>
          <p:sp>
            <p:nvSpPr>
              <p:cNvPr id="24" name="Freeform 51">
                <a:extLst>
                  <a:ext uri="{FF2B5EF4-FFF2-40B4-BE49-F238E27FC236}">
                    <a16:creationId xmlns="" xmlns:a16="http://schemas.microsoft.com/office/drawing/2014/main" id="{E3DA757A-B365-49DE-92BB-E7333973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" name="Freeform 52">
                <a:extLst>
                  <a:ext uri="{FF2B5EF4-FFF2-40B4-BE49-F238E27FC236}">
                    <a16:creationId xmlns="" xmlns:a16="http://schemas.microsoft.com/office/drawing/2014/main" id="{4992FD27-F266-4764-B0B1-A33555F5E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1">
              <a:extLst>
                <a:ext uri="{FF2B5EF4-FFF2-40B4-BE49-F238E27FC236}">
                  <a16:creationId xmlns="" xmlns:a16="http://schemas.microsoft.com/office/drawing/2014/main" id="{EF5EEF6D-B0F9-4506-8FC1-1C4FAD10D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2" name="Freeform 55">
                <a:extLst>
                  <a:ext uri="{FF2B5EF4-FFF2-40B4-BE49-F238E27FC236}">
                    <a16:creationId xmlns="" xmlns:a16="http://schemas.microsoft.com/office/drawing/2014/main" id="{A814E379-E7C9-4CD7-ACCA-C19724481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="" xmlns:a16="http://schemas.microsoft.com/office/drawing/2014/main" id="{B1CD0366-FB50-4F54-8FA8-B2D5FE033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2">
              <a:extLst>
                <a:ext uri="{FF2B5EF4-FFF2-40B4-BE49-F238E27FC236}">
                  <a16:creationId xmlns="" xmlns:a16="http://schemas.microsoft.com/office/drawing/2014/main" id="{F7B19D51-250A-4DB0-B1AA-17E858769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8" name="Freeform 58">
                <a:extLst>
                  <a:ext uri="{FF2B5EF4-FFF2-40B4-BE49-F238E27FC236}">
                    <a16:creationId xmlns="" xmlns:a16="http://schemas.microsoft.com/office/drawing/2014/main" id="{93B39AD9-B591-4CA1-9BA8-0CD3C747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9" name="Freeform 59">
                <a:extLst>
                  <a:ext uri="{FF2B5EF4-FFF2-40B4-BE49-F238E27FC236}">
                    <a16:creationId xmlns="" xmlns:a16="http://schemas.microsoft.com/office/drawing/2014/main" id="{3B378FF7-AFE5-42DF-AA6B-D7A189990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="" xmlns:a16="http://schemas.microsoft.com/office/drawing/2014/main" id="{E0D2129D-CAC8-4FF1-B8DC-6A2BFAEA1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2">
                <a:extLst>
                  <a:ext uri="{FF2B5EF4-FFF2-40B4-BE49-F238E27FC236}">
                    <a16:creationId xmlns="" xmlns:a16="http://schemas.microsoft.com/office/drawing/2014/main" id="{8B99C2ED-7A13-49A8-89F3-FDD0B5E2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="" xmlns:a16="http://schemas.microsoft.com/office/drawing/2014/main" id="{31C23A81-6025-416E-9866-C2E8FC0FA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7" y="2331834"/>
              <a:ext cx="1016531" cy="292102"/>
              <a:chOff x="3413119" y="2331833"/>
              <a:chExt cx="1016529" cy="292102"/>
            </a:xfrm>
          </p:grpSpPr>
          <p:sp>
            <p:nvSpPr>
              <p:cNvPr id="16" name="Freeform 65">
                <a:extLst>
                  <a:ext uri="{FF2B5EF4-FFF2-40B4-BE49-F238E27FC236}">
                    <a16:creationId xmlns="" xmlns:a16="http://schemas.microsoft.com/office/drawing/2014/main" id="{CF564C0E-2DAB-488A-8D21-8042A950A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19" y="2331833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" name="Freeform 66">
                <a:extLst>
                  <a:ext uri="{FF2B5EF4-FFF2-40B4-BE49-F238E27FC236}">
                    <a16:creationId xmlns="" xmlns:a16="http://schemas.microsoft.com/office/drawing/2014/main" id="{23053CE6-1C68-494B-B888-4CC8D7D02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215C1387-3066-484D-B7FE-445919F0C3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4" y="226989"/>
            <a:ext cx="2528886" cy="457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25F44D7-BB55-4AF9-9B82-1978BA275108}"/>
              </a:ext>
            </a:extLst>
          </p:cNvPr>
          <p:cNvSpPr/>
          <p:nvPr/>
        </p:nvSpPr>
        <p:spPr>
          <a:xfrm>
            <a:off x="9893298" y="6379554"/>
            <a:ext cx="20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www.bschool.cms.ac.in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0D507F3-AF56-43DF-90CB-D50BEA746D9C}"/>
              </a:ext>
            </a:extLst>
          </p:cNvPr>
          <p:cNvCxnSpPr>
            <a:cxnSpLocks/>
          </p:cNvCxnSpPr>
          <p:nvPr/>
        </p:nvCxnSpPr>
        <p:spPr>
          <a:xfrm>
            <a:off x="1724027" y="6533443"/>
            <a:ext cx="7973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BA4F60-B9EE-4A1C-B509-FE85C0E6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559" y="253872"/>
            <a:ext cx="574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Date Placeholder 38">
            <a:extLst>
              <a:ext uri="{FF2B5EF4-FFF2-40B4-BE49-F238E27FC236}">
                <a16:creationId xmlns="" xmlns:a16="http://schemas.microsoft.com/office/drawing/2014/main" id="{22A78C33-B662-41C4-B662-5EC9840CE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241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9CF4B0-D443-4438-A68F-3E836DB872BB}"/>
              </a:ext>
            </a:extLst>
          </p:cNvPr>
          <p:cNvSpPr/>
          <p:nvPr/>
        </p:nvSpPr>
        <p:spPr>
          <a:xfrm>
            <a:off x="-2599" y="0"/>
            <a:ext cx="12192000" cy="1976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55B723A1-CA8B-4081-9425-B90B08F0A01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88231" y="-1306932"/>
            <a:ext cx="796837" cy="3410702"/>
            <a:chOff x="4950806" y="2331835"/>
            <a:chExt cx="1018582" cy="1752602"/>
          </a:xfrm>
        </p:grpSpPr>
        <p:grpSp>
          <p:nvGrpSpPr>
            <p:cNvPr id="9" name="Group 26">
              <a:extLst>
                <a:ext uri="{FF2B5EF4-FFF2-40B4-BE49-F238E27FC236}">
                  <a16:creationId xmlns="" xmlns:a16="http://schemas.microsoft.com/office/drawing/2014/main" id="{97D9330B-9EE9-4810-8F0D-C26C412C6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3" name="Freeform 35">
                <a:extLst>
                  <a:ext uri="{FF2B5EF4-FFF2-40B4-BE49-F238E27FC236}">
                    <a16:creationId xmlns="" xmlns:a16="http://schemas.microsoft.com/office/drawing/2014/main" id="{D4B488E6-F687-409E-833D-39B4C3954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="" xmlns:a16="http://schemas.microsoft.com/office/drawing/2014/main" id="{586690FA-5973-4BF2-9273-9A29E0F7E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="" xmlns:a16="http://schemas.microsoft.com/office/drawing/2014/main" id="{8A89DE8D-08A6-4181-A1F9-09BB9EAD5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02644063-726A-4C25-BD92-E2F0480BB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="" xmlns:a16="http://schemas.microsoft.com/office/drawing/2014/main" id="{2695EB3F-E393-485E-983E-599D5828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1" name="Freeform 42">
                <a:extLst>
                  <a:ext uri="{FF2B5EF4-FFF2-40B4-BE49-F238E27FC236}">
                    <a16:creationId xmlns="" xmlns:a16="http://schemas.microsoft.com/office/drawing/2014/main" id="{398EFD6F-C251-4671-BAA3-EF5CD9A2F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Freeform 43">
                <a:extLst>
                  <a:ext uri="{FF2B5EF4-FFF2-40B4-BE49-F238E27FC236}">
                    <a16:creationId xmlns="" xmlns:a16="http://schemas.microsoft.com/office/drawing/2014/main" id="{30B2B554-E0BC-4C89-8FBB-FE8336589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="" xmlns:a16="http://schemas.microsoft.com/office/drawing/2014/main" id="{B4AAFA94-D40A-4C56-B941-D50002ECA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9" name="Freeform 47">
                <a:extLst>
                  <a:ext uri="{FF2B5EF4-FFF2-40B4-BE49-F238E27FC236}">
                    <a16:creationId xmlns="" xmlns:a16="http://schemas.microsoft.com/office/drawing/2014/main" id="{1398D603-A710-4E2C-8143-0B85E0D82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" name="Freeform 48">
                <a:extLst>
                  <a:ext uri="{FF2B5EF4-FFF2-40B4-BE49-F238E27FC236}">
                    <a16:creationId xmlns="" xmlns:a16="http://schemas.microsoft.com/office/drawing/2014/main" id="{8DFB097F-B98E-425E-A48F-D172D6846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="" xmlns:a16="http://schemas.microsoft.com/office/drawing/2014/main" id="{054C9F60-086F-4821-999F-9CAC1D707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7" name="Freeform 99">
                <a:extLst>
                  <a:ext uri="{FF2B5EF4-FFF2-40B4-BE49-F238E27FC236}">
                    <a16:creationId xmlns="" xmlns:a16="http://schemas.microsoft.com/office/drawing/2014/main" id="{1F5D33B8-5295-482A-9611-C86DD885E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" name="Freeform 100">
                <a:extLst>
                  <a:ext uri="{FF2B5EF4-FFF2-40B4-BE49-F238E27FC236}">
                    <a16:creationId xmlns="" xmlns:a16="http://schemas.microsoft.com/office/drawing/2014/main" id="{83BF4DCA-093B-41EC-BB45-C76BCA56E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0">
              <a:extLst>
                <a:ext uri="{FF2B5EF4-FFF2-40B4-BE49-F238E27FC236}">
                  <a16:creationId xmlns="" xmlns:a16="http://schemas.microsoft.com/office/drawing/2014/main" id="{EF6C5BEC-7DC9-49B3-B241-A0A1B6694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7" cy="584201"/>
              <a:chOff x="3411074" y="3500236"/>
              <a:chExt cx="510317" cy="584201"/>
            </a:xfrm>
          </p:grpSpPr>
          <p:sp>
            <p:nvSpPr>
              <p:cNvPr id="25" name="Freeform 51">
                <a:extLst>
                  <a:ext uri="{FF2B5EF4-FFF2-40B4-BE49-F238E27FC236}">
                    <a16:creationId xmlns="" xmlns:a16="http://schemas.microsoft.com/office/drawing/2014/main" id="{3A02ED02-467C-4D1B-9AE6-21B34295A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6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" name="Freeform 52">
                <a:extLst>
                  <a:ext uri="{FF2B5EF4-FFF2-40B4-BE49-F238E27FC236}">
                    <a16:creationId xmlns="" xmlns:a16="http://schemas.microsoft.com/office/drawing/2014/main" id="{1FF3D1C5-A48E-421E-991D-6AD599C27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="" xmlns:a16="http://schemas.microsoft.com/office/drawing/2014/main" id="{77EB188A-8089-4AF0-A54E-3961BF5EB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3" name="Freeform 55">
                <a:extLst>
                  <a:ext uri="{FF2B5EF4-FFF2-40B4-BE49-F238E27FC236}">
                    <a16:creationId xmlns="" xmlns:a16="http://schemas.microsoft.com/office/drawing/2014/main" id="{19856971-4598-42EC-83C8-6EDD9D22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="" xmlns:a16="http://schemas.microsoft.com/office/drawing/2014/main" id="{124A81F9-7D0A-49A9-9734-01336B1D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2">
              <a:extLst>
                <a:ext uri="{FF2B5EF4-FFF2-40B4-BE49-F238E27FC236}">
                  <a16:creationId xmlns="" xmlns:a16="http://schemas.microsoft.com/office/drawing/2014/main" id="{4ADE389E-0873-47CD-AD53-81079473F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9" name="Freeform 58">
                <a:extLst>
                  <a:ext uri="{FF2B5EF4-FFF2-40B4-BE49-F238E27FC236}">
                    <a16:creationId xmlns="" xmlns:a16="http://schemas.microsoft.com/office/drawing/2014/main" id="{80464BFD-3A9E-4031-AEB4-5763FD2C2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="" xmlns:a16="http://schemas.microsoft.com/office/drawing/2014/main" id="{1B41659A-245D-47C2-9E65-F39A47F3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="" xmlns:a16="http://schemas.microsoft.com/office/drawing/2014/main" id="{B0C18AED-6F37-4D4E-A05A-6637171E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Freeform 62">
                <a:extLst>
                  <a:ext uri="{FF2B5EF4-FFF2-40B4-BE49-F238E27FC236}">
                    <a16:creationId xmlns="" xmlns:a16="http://schemas.microsoft.com/office/drawing/2014/main" id="{FDA4891C-1863-47B2-9C83-169E1BC0E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="" xmlns:a16="http://schemas.microsoft.com/office/drawing/2014/main" id="{74B0CF3B-A4DD-45B0-B60F-365C50C6F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8" y="2331835"/>
              <a:ext cx="1016530" cy="292101"/>
              <a:chOff x="3413120" y="2331834"/>
              <a:chExt cx="1016528" cy="292101"/>
            </a:xfrm>
          </p:grpSpPr>
          <p:sp>
            <p:nvSpPr>
              <p:cNvPr id="17" name="Freeform 65">
                <a:extLst>
                  <a:ext uri="{FF2B5EF4-FFF2-40B4-BE49-F238E27FC236}">
                    <a16:creationId xmlns="" xmlns:a16="http://schemas.microsoft.com/office/drawing/2014/main" id="{5EC274A3-D913-45CD-A598-D025E33FF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0" y="2331834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Freeform 66">
                <a:extLst>
                  <a:ext uri="{FF2B5EF4-FFF2-40B4-BE49-F238E27FC236}">
                    <a16:creationId xmlns="" xmlns:a16="http://schemas.microsoft.com/office/drawing/2014/main" id="{E6F1C750-29C3-4D84-8256-7CF1E7440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B009460C-3C6C-4392-A3EE-2BF458C67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40" y="578950"/>
            <a:ext cx="4528122" cy="8186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9847171-526C-4DBE-A688-FAC40BC5E880}"/>
              </a:ext>
            </a:extLst>
          </p:cNvPr>
          <p:cNvSpPr/>
          <p:nvPr/>
        </p:nvSpPr>
        <p:spPr>
          <a:xfrm>
            <a:off x="9893298" y="6379554"/>
            <a:ext cx="20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www.bschool.cms.ac.in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2EFD4E04-8C5D-44C8-9886-072D6E1E06ED}"/>
              </a:ext>
            </a:extLst>
          </p:cNvPr>
          <p:cNvCxnSpPr>
            <a:cxnSpLocks/>
          </p:cNvCxnSpPr>
          <p:nvPr/>
        </p:nvCxnSpPr>
        <p:spPr>
          <a:xfrm>
            <a:off x="0" y="6533443"/>
            <a:ext cx="9697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29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E6CDE48F-342E-4E4C-88AE-B3850FD58CEC}"/>
              </a:ext>
            </a:extLst>
          </p:cNvPr>
          <p:cNvSpPr/>
          <p:nvPr/>
        </p:nvSpPr>
        <p:spPr>
          <a:xfrm>
            <a:off x="-3" y="-917"/>
            <a:ext cx="12192000" cy="909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1FA3DE-3659-4E69-9225-7AF9435B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017"/>
            <a:ext cx="10515600" cy="870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20CB1B-C6F2-4B4D-8511-B7C61D4B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57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25">
            <a:extLst>
              <a:ext uri="{FF2B5EF4-FFF2-40B4-BE49-F238E27FC236}">
                <a16:creationId xmlns="" xmlns:a16="http://schemas.microsoft.com/office/drawing/2014/main" id="{A5E0DDA6-938F-4317-A75A-4520BE63FF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13080" y="-1269131"/>
            <a:ext cx="909791" cy="3448052"/>
            <a:chOff x="4950806" y="2331834"/>
            <a:chExt cx="1018582" cy="1752603"/>
          </a:xfrm>
        </p:grpSpPr>
        <p:grpSp>
          <p:nvGrpSpPr>
            <p:cNvPr id="8" name="Group 26">
              <a:extLst>
                <a:ext uri="{FF2B5EF4-FFF2-40B4-BE49-F238E27FC236}">
                  <a16:creationId xmlns="" xmlns:a16="http://schemas.microsoft.com/office/drawing/2014/main" id="{F800C6A9-8FFC-47A4-9BFD-A17A92DC9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2" name="Freeform 35">
                <a:extLst>
                  <a:ext uri="{FF2B5EF4-FFF2-40B4-BE49-F238E27FC236}">
                    <a16:creationId xmlns="" xmlns:a16="http://schemas.microsoft.com/office/drawing/2014/main" id="{38629567-C582-4218-BC2C-93B1D6840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C9E64523-42E9-4B9F-A8ED-AB64EC3D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49F31578-958A-4CC9-A9BD-DAAE67A0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41">
                <a:extLst>
                  <a:ext uri="{FF2B5EF4-FFF2-40B4-BE49-F238E27FC236}">
                    <a16:creationId xmlns="" xmlns:a16="http://schemas.microsoft.com/office/drawing/2014/main" id="{20871FCE-A2BE-4CA3-8AF1-05FC08EC6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5EF45656-F0DF-46E7-B473-488DE3606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0" name="Freeform 42">
                <a:extLst>
                  <a:ext uri="{FF2B5EF4-FFF2-40B4-BE49-F238E27FC236}">
                    <a16:creationId xmlns="" xmlns:a16="http://schemas.microsoft.com/office/drawing/2014/main" id="{C01356DC-1E05-496F-914A-B8C4BA758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" name="Freeform 43">
                <a:extLst>
                  <a:ext uri="{FF2B5EF4-FFF2-40B4-BE49-F238E27FC236}">
                    <a16:creationId xmlns="" xmlns:a16="http://schemas.microsoft.com/office/drawing/2014/main" id="{7E8A203B-92C1-4F0D-90A6-05B84D6E2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04734C87-C443-4A2E-948F-19D5A661A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8" name="Freeform 47">
                <a:extLst>
                  <a:ext uri="{FF2B5EF4-FFF2-40B4-BE49-F238E27FC236}">
                    <a16:creationId xmlns="" xmlns:a16="http://schemas.microsoft.com/office/drawing/2014/main" id="{68A2161B-7FF7-4E82-B635-E5E759EC3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Freeform 48">
                <a:extLst>
                  <a:ext uri="{FF2B5EF4-FFF2-40B4-BE49-F238E27FC236}">
                    <a16:creationId xmlns="" xmlns:a16="http://schemas.microsoft.com/office/drawing/2014/main" id="{AF1DEDE2-A65A-4192-86B3-0995DABD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9">
              <a:extLst>
                <a:ext uri="{FF2B5EF4-FFF2-40B4-BE49-F238E27FC236}">
                  <a16:creationId xmlns="" xmlns:a16="http://schemas.microsoft.com/office/drawing/2014/main" id="{C17F143B-F28E-4EFC-B91A-AB7E08BBD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6" name="Freeform 99">
                <a:extLst>
                  <a:ext uri="{FF2B5EF4-FFF2-40B4-BE49-F238E27FC236}">
                    <a16:creationId xmlns="" xmlns:a16="http://schemas.microsoft.com/office/drawing/2014/main" id="{E347BBC1-1AC0-4DF3-93E9-601A5227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" name="Freeform 100">
                <a:extLst>
                  <a:ext uri="{FF2B5EF4-FFF2-40B4-BE49-F238E27FC236}">
                    <a16:creationId xmlns="" xmlns:a16="http://schemas.microsoft.com/office/drawing/2014/main" id="{B5D3FC9F-524E-4DDF-87E0-1C21EA281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30">
              <a:extLst>
                <a:ext uri="{FF2B5EF4-FFF2-40B4-BE49-F238E27FC236}">
                  <a16:creationId xmlns="" xmlns:a16="http://schemas.microsoft.com/office/drawing/2014/main" id="{DA8C57B4-74A4-45C6-8ED4-ABDC40A40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6" cy="584201"/>
              <a:chOff x="3411074" y="3500236"/>
              <a:chExt cx="510316" cy="584201"/>
            </a:xfrm>
          </p:grpSpPr>
          <p:sp>
            <p:nvSpPr>
              <p:cNvPr id="24" name="Freeform 51">
                <a:extLst>
                  <a:ext uri="{FF2B5EF4-FFF2-40B4-BE49-F238E27FC236}">
                    <a16:creationId xmlns="" xmlns:a16="http://schemas.microsoft.com/office/drawing/2014/main" id="{E3DA757A-B365-49DE-92BB-E7333973B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" name="Freeform 52">
                <a:extLst>
                  <a:ext uri="{FF2B5EF4-FFF2-40B4-BE49-F238E27FC236}">
                    <a16:creationId xmlns="" xmlns:a16="http://schemas.microsoft.com/office/drawing/2014/main" id="{4992FD27-F266-4764-B0B1-A33555F5E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1">
              <a:extLst>
                <a:ext uri="{FF2B5EF4-FFF2-40B4-BE49-F238E27FC236}">
                  <a16:creationId xmlns="" xmlns:a16="http://schemas.microsoft.com/office/drawing/2014/main" id="{EF5EEF6D-B0F9-4506-8FC1-1C4FAD10D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2" name="Freeform 55">
                <a:extLst>
                  <a:ext uri="{FF2B5EF4-FFF2-40B4-BE49-F238E27FC236}">
                    <a16:creationId xmlns="" xmlns:a16="http://schemas.microsoft.com/office/drawing/2014/main" id="{A814E379-E7C9-4CD7-ACCA-C19724481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="" xmlns:a16="http://schemas.microsoft.com/office/drawing/2014/main" id="{B1CD0366-FB50-4F54-8FA8-B2D5FE033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2">
              <a:extLst>
                <a:ext uri="{FF2B5EF4-FFF2-40B4-BE49-F238E27FC236}">
                  <a16:creationId xmlns="" xmlns:a16="http://schemas.microsoft.com/office/drawing/2014/main" id="{F7B19D51-250A-4DB0-B1AA-17E858769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8" name="Freeform 58">
                <a:extLst>
                  <a:ext uri="{FF2B5EF4-FFF2-40B4-BE49-F238E27FC236}">
                    <a16:creationId xmlns="" xmlns:a16="http://schemas.microsoft.com/office/drawing/2014/main" id="{93B39AD9-B591-4CA1-9BA8-0CD3C747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9" name="Freeform 59">
                <a:extLst>
                  <a:ext uri="{FF2B5EF4-FFF2-40B4-BE49-F238E27FC236}">
                    <a16:creationId xmlns="" xmlns:a16="http://schemas.microsoft.com/office/drawing/2014/main" id="{3B378FF7-AFE5-42DF-AA6B-D7A189990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="" xmlns:a16="http://schemas.microsoft.com/office/drawing/2014/main" id="{E0D2129D-CAC8-4FF1-B8DC-6A2BFAEA1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2">
                <a:extLst>
                  <a:ext uri="{FF2B5EF4-FFF2-40B4-BE49-F238E27FC236}">
                    <a16:creationId xmlns="" xmlns:a16="http://schemas.microsoft.com/office/drawing/2014/main" id="{8B99C2ED-7A13-49A8-89F3-FDD0B5E2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="" xmlns:a16="http://schemas.microsoft.com/office/drawing/2014/main" id="{31C23A81-6025-416E-9866-C2E8FC0FA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7" y="2331834"/>
              <a:ext cx="1016531" cy="292102"/>
              <a:chOff x="3413119" y="2331833"/>
              <a:chExt cx="1016529" cy="292102"/>
            </a:xfrm>
          </p:grpSpPr>
          <p:sp>
            <p:nvSpPr>
              <p:cNvPr id="16" name="Freeform 65">
                <a:extLst>
                  <a:ext uri="{FF2B5EF4-FFF2-40B4-BE49-F238E27FC236}">
                    <a16:creationId xmlns="" xmlns:a16="http://schemas.microsoft.com/office/drawing/2014/main" id="{CF564C0E-2DAB-488A-8D21-8042A950A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19" y="2331833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" name="Freeform 66">
                <a:extLst>
                  <a:ext uri="{FF2B5EF4-FFF2-40B4-BE49-F238E27FC236}">
                    <a16:creationId xmlns="" xmlns:a16="http://schemas.microsoft.com/office/drawing/2014/main" id="{23053CE6-1C68-494B-B888-4CC8D7D02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215C1387-3066-484D-B7FE-445919F0C3D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4" y="226989"/>
            <a:ext cx="2528886" cy="457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25F44D7-BB55-4AF9-9B82-1978BA275108}"/>
              </a:ext>
            </a:extLst>
          </p:cNvPr>
          <p:cNvSpPr/>
          <p:nvPr/>
        </p:nvSpPr>
        <p:spPr>
          <a:xfrm>
            <a:off x="9893298" y="6379554"/>
            <a:ext cx="20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www.bschool.cms.ac.in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0D507F3-AF56-43DF-90CB-D50BEA746D9C}"/>
              </a:ext>
            </a:extLst>
          </p:cNvPr>
          <p:cNvCxnSpPr>
            <a:cxnSpLocks/>
          </p:cNvCxnSpPr>
          <p:nvPr/>
        </p:nvCxnSpPr>
        <p:spPr>
          <a:xfrm>
            <a:off x="1724027" y="6533443"/>
            <a:ext cx="7973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BA4F60-B9EE-4A1C-B509-FE85C0E6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559" y="253872"/>
            <a:ext cx="574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EDF88E6-2955-4FEA-A59A-5F95B90AE2D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9" name="Date Placeholder 38">
            <a:extLst>
              <a:ext uri="{FF2B5EF4-FFF2-40B4-BE49-F238E27FC236}">
                <a16:creationId xmlns="" xmlns:a16="http://schemas.microsoft.com/office/drawing/2014/main" id="{22A78C33-B662-41C4-B662-5EC9840CE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1541" y="6282617"/>
            <a:ext cx="1186641" cy="501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346757-73E9-431C-B53E-F6AFCB49A792}" type="datetimeFigureOut">
              <a:rPr lang="en-GB" smtClean="0"/>
              <a:pPr/>
              <a:t>19/08/2022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4707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9CF4B0-D443-4438-A68F-3E836DB872BB}"/>
              </a:ext>
            </a:extLst>
          </p:cNvPr>
          <p:cNvSpPr/>
          <p:nvPr/>
        </p:nvSpPr>
        <p:spPr>
          <a:xfrm>
            <a:off x="-2599" y="0"/>
            <a:ext cx="12192000" cy="1976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55B723A1-CA8B-4081-9425-B90B08F0A01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88231" y="-1306932"/>
            <a:ext cx="796837" cy="3410702"/>
            <a:chOff x="4950806" y="2331835"/>
            <a:chExt cx="1018582" cy="1752602"/>
          </a:xfrm>
        </p:grpSpPr>
        <p:grpSp>
          <p:nvGrpSpPr>
            <p:cNvPr id="9" name="Group 26">
              <a:extLst>
                <a:ext uri="{FF2B5EF4-FFF2-40B4-BE49-F238E27FC236}">
                  <a16:creationId xmlns="" xmlns:a16="http://schemas.microsoft.com/office/drawing/2014/main" id="{97D9330B-9EE9-4810-8F0D-C26C412C6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3208136"/>
              <a:ext cx="1016531" cy="584200"/>
              <a:chOff x="3413124" y="3208139"/>
              <a:chExt cx="1016531" cy="584200"/>
            </a:xfrm>
          </p:grpSpPr>
          <p:sp>
            <p:nvSpPr>
              <p:cNvPr id="33" name="Freeform 35">
                <a:extLst>
                  <a:ext uri="{FF2B5EF4-FFF2-40B4-BE49-F238E27FC236}">
                    <a16:creationId xmlns="" xmlns:a16="http://schemas.microsoft.com/office/drawing/2014/main" id="{D4B488E6-F687-409E-833D-39B4C3954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35002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="" xmlns:a16="http://schemas.microsoft.com/office/drawing/2014/main" id="{586690FA-5973-4BF2-9273-9A29E0F7E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3208139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="" xmlns:a16="http://schemas.microsoft.com/office/drawing/2014/main" id="{8A89DE8D-08A6-4181-A1F9-09BB9EAD5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3208139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02644063-726A-4C25-BD92-E2F0480BB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500239"/>
                <a:ext cx="508265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" name="Group 27">
              <a:extLst>
                <a:ext uri="{FF2B5EF4-FFF2-40B4-BE49-F238E27FC236}">
                  <a16:creationId xmlns="" xmlns:a16="http://schemas.microsoft.com/office/drawing/2014/main" id="{2695EB3F-E393-485E-983E-599D5828E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916037"/>
              <a:ext cx="508265" cy="584200"/>
              <a:chOff x="3413123" y="2916034"/>
              <a:chExt cx="508264" cy="584200"/>
            </a:xfrm>
          </p:grpSpPr>
          <p:sp>
            <p:nvSpPr>
              <p:cNvPr id="31" name="Freeform 42">
                <a:extLst>
                  <a:ext uri="{FF2B5EF4-FFF2-40B4-BE49-F238E27FC236}">
                    <a16:creationId xmlns="" xmlns:a16="http://schemas.microsoft.com/office/drawing/2014/main" id="{398EFD6F-C251-4671-BAA3-EF5CD9A2F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9160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Freeform 43">
                <a:extLst>
                  <a:ext uri="{FF2B5EF4-FFF2-40B4-BE49-F238E27FC236}">
                    <a16:creationId xmlns="" xmlns:a16="http://schemas.microsoft.com/office/drawing/2014/main" id="{30B2B554-E0BC-4C89-8FBB-FE8336589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3208134"/>
                <a:ext cx="508263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="" xmlns:a16="http://schemas.microsoft.com/office/drawing/2014/main" id="{B4AAFA94-D40A-4C56-B941-D50002ECA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331836"/>
              <a:ext cx="508265" cy="584200"/>
              <a:chOff x="3413123" y="2331833"/>
              <a:chExt cx="508264" cy="584200"/>
            </a:xfrm>
          </p:grpSpPr>
          <p:sp>
            <p:nvSpPr>
              <p:cNvPr id="29" name="Freeform 47">
                <a:extLst>
                  <a:ext uri="{FF2B5EF4-FFF2-40B4-BE49-F238E27FC236}">
                    <a16:creationId xmlns="" xmlns:a16="http://schemas.microsoft.com/office/drawing/2014/main" id="{1398D603-A710-4E2C-8143-0B85E0D82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331833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" name="Freeform 48">
                <a:extLst>
                  <a:ext uri="{FF2B5EF4-FFF2-40B4-BE49-F238E27FC236}">
                    <a16:creationId xmlns="" xmlns:a16="http://schemas.microsoft.com/office/drawing/2014/main" id="{8DFB097F-B98E-425E-A48F-D172D6846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3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="" xmlns:a16="http://schemas.microsoft.com/office/drawing/2014/main" id="{054C9F60-086F-4821-999F-9CAC1D707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916037"/>
              <a:ext cx="508265" cy="584200"/>
              <a:chOff x="3921388" y="2916034"/>
              <a:chExt cx="508264" cy="584200"/>
            </a:xfrm>
          </p:grpSpPr>
          <p:sp>
            <p:nvSpPr>
              <p:cNvPr id="27" name="Freeform 99">
                <a:extLst>
                  <a:ext uri="{FF2B5EF4-FFF2-40B4-BE49-F238E27FC236}">
                    <a16:creationId xmlns="" xmlns:a16="http://schemas.microsoft.com/office/drawing/2014/main" id="{1F5D33B8-5295-482A-9611-C86DD885E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3208134"/>
                <a:ext cx="508263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" name="Freeform 100">
                <a:extLst>
                  <a:ext uri="{FF2B5EF4-FFF2-40B4-BE49-F238E27FC236}">
                    <a16:creationId xmlns="" xmlns:a16="http://schemas.microsoft.com/office/drawing/2014/main" id="{83BF4DCA-093B-41EC-BB45-C76BCA56E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916034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30">
              <a:extLst>
                <a:ext uri="{FF2B5EF4-FFF2-40B4-BE49-F238E27FC236}">
                  <a16:creationId xmlns="" xmlns:a16="http://schemas.microsoft.com/office/drawing/2014/main" id="{EF6C5BEC-7DC9-49B3-B241-A0A1B6694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0806" y="3500236"/>
              <a:ext cx="510317" cy="584201"/>
              <a:chOff x="3411074" y="3500236"/>
              <a:chExt cx="510317" cy="584201"/>
            </a:xfrm>
          </p:grpSpPr>
          <p:sp>
            <p:nvSpPr>
              <p:cNvPr id="25" name="Freeform 51">
                <a:extLst>
                  <a:ext uri="{FF2B5EF4-FFF2-40B4-BE49-F238E27FC236}">
                    <a16:creationId xmlns="" xmlns:a16="http://schemas.microsoft.com/office/drawing/2014/main" id="{3A02ED02-467C-4D1B-9AE6-21B34295A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6" y="3500236"/>
                <a:ext cx="508265" cy="292101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" name="Freeform 52">
                <a:extLst>
                  <a:ext uri="{FF2B5EF4-FFF2-40B4-BE49-F238E27FC236}">
                    <a16:creationId xmlns="" xmlns:a16="http://schemas.microsoft.com/office/drawing/2014/main" id="{1FF3D1C5-A48E-421E-991D-6AD599C27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074" y="3792337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="" xmlns:a16="http://schemas.microsoft.com/office/drawing/2014/main" id="{77EB188A-8089-4AF0-A54E-3961BF5EB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1120" y="2331836"/>
              <a:ext cx="508265" cy="584200"/>
              <a:chOff x="3921388" y="2331833"/>
              <a:chExt cx="508264" cy="584200"/>
            </a:xfrm>
          </p:grpSpPr>
          <p:sp>
            <p:nvSpPr>
              <p:cNvPr id="23" name="Freeform 55">
                <a:extLst>
                  <a:ext uri="{FF2B5EF4-FFF2-40B4-BE49-F238E27FC236}">
                    <a16:creationId xmlns="" xmlns:a16="http://schemas.microsoft.com/office/drawing/2014/main" id="{19856971-4598-42EC-83C8-6EDD9D22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331833"/>
                <a:ext cx="508263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="" xmlns:a16="http://schemas.microsoft.com/office/drawing/2014/main" id="{124A81F9-7D0A-49A9-9734-01336B1D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8" y="2623933"/>
                <a:ext cx="508263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32">
              <a:extLst>
                <a:ext uri="{FF2B5EF4-FFF2-40B4-BE49-F238E27FC236}">
                  <a16:creationId xmlns="" xmlns:a16="http://schemas.microsoft.com/office/drawing/2014/main" id="{4ADE389E-0873-47CD-AD53-81079473F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6" y="2623936"/>
              <a:ext cx="1016531" cy="584200"/>
              <a:chOff x="3413124" y="2623936"/>
              <a:chExt cx="1016531" cy="584200"/>
            </a:xfrm>
          </p:grpSpPr>
          <p:sp>
            <p:nvSpPr>
              <p:cNvPr id="19" name="Freeform 58">
                <a:extLst>
                  <a:ext uri="{FF2B5EF4-FFF2-40B4-BE49-F238E27FC236}">
                    <a16:creationId xmlns="" xmlns:a16="http://schemas.microsoft.com/office/drawing/2014/main" id="{80464BFD-3A9E-4031-AEB4-5763FD2C2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4" y="26239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="" xmlns:a16="http://schemas.microsoft.com/office/drawing/2014/main" id="{1B41659A-245D-47C2-9E65-F39A47F3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90" y="2916036"/>
                <a:ext cx="508265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="" xmlns:a16="http://schemas.microsoft.com/office/drawing/2014/main" id="{B0C18AED-6F37-4D4E-A05A-6637171E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2916036"/>
                <a:ext cx="508265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Freeform 62">
                <a:extLst>
                  <a:ext uri="{FF2B5EF4-FFF2-40B4-BE49-F238E27FC236}">
                    <a16:creationId xmlns="" xmlns:a16="http://schemas.microsoft.com/office/drawing/2014/main" id="{FDA4891C-1863-47B2-9C83-169E1BC0E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9" y="2623936"/>
                <a:ext cx="508265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="" xmlns:a16="http://schemas.microsoft.com/office/drawing/2014/main" id="{74B0CF3B-A4DD-45B0-B60F-365C50C6F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858" y="2331835"/>
              <a:ext cx="1016530" cy="292101"/>
              <a:chOff x="3413120" y="2331834"/>
              <a:chExt cx="1016528" cy="292101"/>
            </a:xfrm>
          </p:grpSpPr>
          <p:sp>
            <p:nvSpPr>
              <p:cNvPr id="17" name="Freeform 65">
                <a:extLst>
                  <a:ext uri="{FF2B5EF4-FFF2-40B4-BE49-F238E27FC236}">
                    <a16:creationId xmlns="" xmlns:a16="http://schemas.microsoft.com/office/drawing/2014/main" id="{5EC274A3-D913-45CD-A598-D025E33FF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0" y="2331834"/>
                <a:ext cx="508264" cy="292101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Freeform 66">
                <a:extLst>
                  <a:ext uri="{FF2B5EF4-FFF2-40B4-BE49-F238E27FC236}">
                    <a16:creationId xmlns="" xmlns:a16="http://schemas.microsoft.com/office/drawing/2014/main" id="{E6F1C750-29C3-4D84-8256-7CF1E7440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84" y="2331834"/>
                <a:ext cx="508264" cy="292101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B009460C-3C6C-4392-A3EE-2BF458C67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40" y="578950"/>
            <a:ext cx="4528122" cy="8186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9847171-526C-4DBE-A688-FAC40BC5E880}"/>
              </a:ext>
            </a:extLst>
          </p:cNvPr>
          <p:cNvSpPr/>
          <p:nvPr/>
        </p:nvSpPr>
        <p:spPr>
          <a:xfrm>
            <a:off x="9893298" y="6379554"/>
            <a:ext cx="20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www.bschool.cms.ac.in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2EFD4E04-8C5D-44C8-9886-072D6E1E06ED}"/>
              </a:ext>
            </a:extLst>
          </p:cNvPr>
          <p:cNvCxnSpPr>
            <a:cxnSpLocks/>
          </p:cNvCxnSpPr>
          <p:nvPr/>
        </p:nvCxnSpPr>
        <p:spPr>
          <a:xfrm>
            <a:off x="0" y="6533443"/>
            <a:ext cx="9697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635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52"/>
          <a:stretch/>
        </p:blipFill>
        <p:spPr bwMode="auto">
          <a:xfrm>
            <a:off x="0" y="1"/>
            <a:ext cx="12193764" cy="53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0" y="6673944"/>
            <a:ext cx="12193764" cy="1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53882" y="6628483"/>
            <a:ext cx="2285999" cy="25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57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31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Module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6617233"/>
            <a:ext cx="2285999" cy="25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57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31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Dr</a:t>
            </a:r>
            <a:r>
              <a:rPr kumimoji="0" lang="en-US" sz="1031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Anitha Nallasivam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B2ABDA2-BA69-4CAF-A7AE-49192034EA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384" y="46831"/>
            <a:ext cx="2528886" cy="45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9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771525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771525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578644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964406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350169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735931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2121694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456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219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8981" indent="-192881" algn="l" defTabSz="77152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288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813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575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algn="l" defTabSz="771525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links/PESTLE%20Analysisexampler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023" y="1087605"/>
            <a:ext cx="10554787" cy="2387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rebuchet MS" panose="020B0603020202020204" pitchFamily="34" charset="0"/>
              </a:rPr>
              <a:t/>
            </a:r>
            <a:br>
              <a:rPr lang="en-US" altLang="en-US" dirty="0">
                <a:latin typeface="Trebuchet MS" panose="020B0603020202020204" pitchFamily="34" charset="0"/>
              </a:rPr>
            </a:br>
            <a:r>
              <a:rPr lang="en-US" altLang="en-US" sz="4000" dirty="0" smtClean="0">
                <a:latin typeface="Trebuchet MS" panose="020B0603020202020204" pitchFamily="34" charset="0"/>
              </a:rPr>
              <a:t>Scanning the environmental factors using PESTLE analysis, BCG matrix and GE matrix.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altLang="en-US" sz="2800" dirty="0">
                <a:latin typeface="Trebuchet MS" panose="020B0603020202020204" pitchFamily="34" charset="0"/>
              </a:rPr>
              <a:t/>
            </a:r>
            <a:br>
              <a:rPr lang="en-US" altLang="en-US" sz="2800" dirty="0">
                <a:latin typeface="Trebuchet MS" panose="020B0603020202020204" pitchFamily="34" charset="0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MODULE – </a:t>
            </a:r>
            <a:r>
              <a:rPr lang="en-US" sz="4000" dirty="0" smtClean="0">
                <a:solidFill>
                  <a:srgbClr val="FF0000"/>
                </a:solidFill>
              </a:rPr>
              <a:t>9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8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="" xmlns:a16="http://schemas.microsoft.com/office/drawing/2014/main" id="{76CBDADB-E4EC-2A90-C9CE-4A3DF861B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i="1">
                <a:solidFill>
                  <a:srgbClr val="333300"/>
                </a:solidFill>
              </a:rPr>
              <a:t>CASH COWS</a:t>
            </a:r>
            <a:br>
              <a:rPr lang="en-US" altLang="en-US" b="1" i="1">
                <a:solidFill>
                  <a:srgbClr val="333300"/>
                </a:solidFill>
              </a:rPr>
            </a:br>
            <a:endParaRPr lang="en-US" altLang="en-US" b="1" i="1">
              <a:solidFill>
                <a:srgbClr val="333300"/>
              </a:solidFill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="" xmlns:a16="http://schemas.microsoft.com/office/drawing/2014/main" id="{AA5DC185-F3AC-2F80-35E7-A9EED8783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812" y="838201"/>
            <a:ext cx="8511988" cy="528796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333300"/>
                </a:solidFill>
              </a:rPr>
              <a:t> </a:t>
            </a:r>
            <a:r>
              <a:rPr lang="en-US" altLang="en-US" sz="3600" i="1" dirty="0">
                <a:solidFill>
                  <a:srgbClr val="333300"/>
                </a:solidFill>
                <a:latin typeface="Times New Roman" panose="02020603050405020304" pitchFamily="18" charset="0"/>
              </a:rPr>
              <a:t>Low growth , High market share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3600" i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en-US" dirty="0"/>
              <a:t>They are foundation of the company and often the stars of yesterday. 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They generate more cash than required.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They extract the profits by investing as little cash as possible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They are located in an industry that is mature, not growing or declining.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B38A0EA9-1FB9-4EF7-0117-1F79411A1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3213" y="1179939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sz="4600" i="1" dirty="0">
                <a:solidFill>
                  <a:srgbClr val="333300"/>
                </a:solidFill>
              </a:rPr>
              <a:t>DOGS</a:t>
            </a:r>
            <a:br>
              <a:rPr lang="en-US" altLang="en-US" sz="4600" i="1" dirty="0">
                <a:solidFill>
                  <a:srgbClr val="333300"/>
                </a:solidFill>
              </a:rPr>
            </a:br>
            <a:r>
              <a:rPr lang="en-US" altLang="en-US" sz="3800" i="1" dirty="0"/>
              <a:t>Low growth, Low market share</a:t>
            </a:r>
            <a:br>
              <a:rPr lang="en-US" altLang="en-US" sz="3800" i="1" dirty="0"/>
            </a:br>
            <a:endParaRPr lang="en-US" altLang="en-US" sz="3800" i="1" dirty="0"/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B0A72B9A-D30E-A17A-D726-BB6FEBC87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133601"/>
            <a:ext cx="7772400" cy="3997325"/>
          </a:xfrm>
        </p:spPr>
        <p:txBody>
          <a:bodyPr/>
          <a:lstStyle/>
          <a:p>
            <a:r>
              <a:rPr lang="en-US" altLang="en-US"/>
              <a:t>Dogs are the cash traps.</a:t>
            </a:r>
          </a:p>
          <a:p>
            <a:r>
              <a:rPr lang="en-US" altLang="en-US"/>
              <a:t>Dogs do not have potential to bring in much cash.</a:t>
            </a:r>
          </a:p>
          <a:p>
            <a:r>
              <a:rPr lang="en-US" altLang="en-US"/>
              <a:t>Number of dogs in the company should be minimized.</a:t>
            </a:r>
          </a:p>
          <a:p>
            <a:r>
              <a:rPr lang="en-US" altLang="en-US"/>
              <a:t>Business is situated at a declining stage.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5E36D5C0-6581-35AA-6026-70F7A320C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772400" cy="1676400"/>
          </a:xfrm>
        </p:spPr>
        <p:txBody>
          <a:bodyPr/>
          <a:lstStyle/>
          <a:p>
            <a:r>
              <a:rPr lang="en-US" altLang="en-US" b="1" i="1">
                <a:solidFill>
                  <a:srgbClr val="333300"/>
                </a:solidFill>
              </a:rPr>
              <a:t>QUESTION MARKS</a:t>
            </a:r>
            <a:br>
              <a:rPr lang="en-US" altLang="en-US" b="1" i="1">
                <a:solidFill>
                  <a:srgbClr val="333300"/>
                </a:solidFill>
              </a:rPr>
            </a:br>
            <a:r>
              <a:rPr lang="en-US" altLang="en-US" sz="3800" i="1"/>
              <a:t>High growth , Low market share</a:t>
            </a:r>
            <a:r>
              <a:rPr lang="en-US" altLang="en-US" sz="3800"/>
              <a:t/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B12EEF1A-ADD6-398D-EA30-097F29894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772400" cy="4800600"/>
          </a:xfrm>
        </p:spPr>
        <p:txBody>
          <a:bodyPr/>
          <a:lstStyle/>
          <a:p>
            <a:r>
              <a:rPr lang="en-US" altLang="en-US"/>
              <a:t>Most businesses start of as question marks.</a:t>
            </a:r>
          </a:p>
          <a:p>
            <a:r>
              <a:rPr lang="en-US" altLang="en-US"/>
              <a:t>They will absorb great amounts of cash if the market share remains unchanged, (low).</a:t>
            </a:r>
          </a:p>
          <a:p>
            <a:r>
              <a:rPr lang="en-US" altLang="en-US"/>
              <a:t>Why question marks?</a:t>
            </a:r>
          </a:p>
          <a:p>
            <a:r>
              <a:rPr lang="en-US" altLang="en-US"/>
              <a:t>Question marks have potential to become star and eventually cash cow but can also become a dog.</a:t>
            </a:r>
          </a:p>
          <a:p>
            <a:r>
              <a:rPr lang="en-US" altLang="en-US"/>
              <a:t>Investments should be high for question marks.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21B0C5A2-B095-5A78-4A3A-F8AED96F5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457201"/>
            <a:ext cx="7772400" cy="963613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           </a:t>
            </a:r>
            <a:r>
              <a:rPr lang="en-US" altLang="en-US" sz="4000" i="1">
                <a:solidFill>
                  <a:srgbClr val="333300"/>
                </a:solidFill>
              </a:rPr>
              <a:t>WHY BCG MATRIX  ?</a:t>
            </a:r>
            <a:r>
              <a:rPr lang="en-US" altLang="en-US" sz="3800"/>
              <a:t/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104451" name="Rectangle 3">
            <a:extLst>
              <a:ext uri="{FF2B5EF4-FFF2-40B4-BE49-F238E27FC236}">
                <a16:creationId xmlns="" xmlns:a16="http://schemas.microsoft.com/office/drawing/2014/main" id="{DEDA335A-D399-D2CA-3560-4398872DF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905001"/>
            <a:ext cx="7772400" cy="4225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To assess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Profiles of products/businesses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The cash demands of products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The development cycles of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i="1" u="sng"/>
              <a:t>Resource allocation and divestment decisions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="" xmlns:a16="http://schemas.microsoft.com/office/drawing/2014/main" id="{8B621904-3A5C-D412-A2F5-917C82BAC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>
                <a:solidFill>
                  <a:srgbClr val="333300"/>
                </a:solidFill>
              </a:rPr>
              <a:t>MAIN STEPS OF BCG MATRIX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="" xmlns:a16="http://schemas.microsoft.com/office/drawing/2014/main" id="{C005F0D8-9B3A-9E05-5B13-71C6520F0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Identifying and dividing a company into SBU.</a:t>
            </a:r>
          </a:p>
          <a:p>
            <a:r>
              <a:rPr lang="en-US" altLang="en-US"/>
              <a:t>Assessing and comparing the prospects of each SBU according to two criteria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1. SBU’S relative market share.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2. Growth rate OF SBU’S industry.</a:t>
            </a:r>
          </a:p>
          <a:p>
            <a:r>
              <a:rPr lang="en-US" altLang="en-US"/>
              <a:t>Classifying the SBU’S on the basis of BCG matrix.</a:t>
            </a:r>
          </a:p>
          <a:p>
            <a:r>
              <a:rPr lang="en-US" altLang="en-US"/>
              <a:t>Developing strategic objectives for each SBU.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>
            <a:extLst>
              <a:ext uri="{FF2B5EF4-FFF2-40B4-BE49-F238E27FC236}">
                <a16:creationId xmlns="" xmlns:a16="http://schemas.microsoft.com/office/drawing/2014/main" id="{C832799C-E469-B405-52ED-7DEE35D3C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>
                <a:solidFill>
                  <a:srgbClr val="333300"/>
                </a:solidFill>
              </a:rPr>
              <a:t>BCG MATRIX WITH CASH FLOW</a:t>
            </a:r>
          </a:p>
        </p:txBody>
      </p:sp>
      <p:pic>
        <p:nvPicPr>
          <p:cNvPr id="106503" name="Picture 7">
            <a:extLst>
              <a:ext uri="{FF2B5EF4-FFF2-40B4-BE49-F238E27FC236}">
                <a16:creationId xmlns="" xmlns:a16="http://schemas.microsoft.com/office/drawing/2014/main" id="{51BF6C0E-4BD2-9F05-4B22-31A5F089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772400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DD86A447-C9B9-3522-0B77-12262119B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399" y="-200738"/>
            <a:ext cx="9161929" cy="1703387"/>
          </a:xfrm>
        </p:spPr>
        <p:txBody>
          <a:bodyPr/>
          <a:lstStyle/>
          <a:p>
            <a:r>
              <a:rPr lang="en-US" altLang="en-US" sz="4400" i="1" dirty="0">
                <a:solidFill>
                  <a:srgbClr val="333300"/>
                </a:solidFill>
              </a:rPr>
              <a:t>BENEFITS</a:t>
            </a:r>
            <a:br>
              <a:rPr lang="en-US" altLang="en-US" sz="4400" i="1" dirty="0">
                <a:solidFill>
                  <a:srgbClr val="333300"/>
                </a:solidFill>
              </a:rPr>
            </a:br>
            <a:endParaRPr lang="en-US" altLang="en-US" sz="4400" i="1" dirty="0">
              <a:solidFill>
                <a:srgbClr val="333300"/>
              </a:solidFill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="" xmlns:a16="http://schemas.microsoft.com/office/drawing/2014/main" id="{EB404562-ED51-68A4-97DF-37F1E63DA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u="sng"/>
              <a:t>BCG MATRIX</a:t>
            </a:r>
            <a:r>
              <a:rPr lang="en-US" altLang="en-US"/>
              <a:t> is simple and easy to understand.</a:t>
            </a:r>
          </a:p>
          <a:p>
            <a:r>
              <a:rPr lang="en-US" altLang="en-US"/>
              <a:t>It helps you to quickly and simply screen the opportunities open to you, and helps you think about how you can make the most of them.</a:t>
            </a:r>
          </a:p>
          <a:p>
            <a:r>
              <a:rPr lang="en-US" altLang="en-US"/>
              <a:t>It is used to identify how corporate cash resources can best be used to maximize a company’s future growth and profitability.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="" xmlns:a16="http://schemas.microsoft.com/office/drawing/2014/main" id="{E6AE81AF-5C86-9E4F-1285-2CCB66C08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09601"/>
            <a:ext cx="7772400" cy="811213"/>
          </a:xfrm>
        </p:spPr>
        <p:txBody>
          <a:bodyPr>
            <a:normAutofit fontScale="90000"/>
          </a:bodyPr>
          <a:lstStyle/>
          <a:p>
            <a:r>
              <a:rPr lang="en-US" altLang="en-US" sz="4000" i="1">
                <a:solidFill>
                  <a:srgbClr val="333300"/>
                </a:solidFill>
              </a:rPr>
              <a:t>LIMITATIONS</a:t>
            </a:r>
            <a:r>
              <a:rPr lang="en-US" altLang="en-US" sz="3800"/>
              <a:t/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93187" name="Rectangle 3">
            <a:extLst>
              <a:ext uri="{FF2B5EF4-FFF2-40B4-BE49-F238E27FC236}">
                <a16:creationId xmlns="" xmlns:a16="http://schemas.microsoft.com/office/drawing/2014/main" id="{2F833825-CC96-AF09-8D94-924F136D2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BCG MATRIX uses only two dimensions, Relative market share and market growth rate.</a:t>
            </a:r>
          </a:p>
          <a:p>
            <a:r>
              <a:rPr lang="en-US" altLang="en-US"/>
              <a:t>Problems of getting data on market share and market growth.</a:t>
            </a:r>
          </a:p>
          <a:p>
            <a:r>
              <a:rPr lang="en-US" altLang="en-US"/>
              <a:t>High market share does not mean profits all the time.</a:t>
            </a:r>
          </a:p>
          <a:p>
            <a:r>
              <a:rPr lang="en-US" altLang="en-US"/>
              <a:t>Business with low market share can be profitable too.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="" xmlns:a16="http://schemas.microsoft.com/office/drawing/2014/main" id="{DB3C7840-A496-FEC7-03D8-34575BC83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60A7318-12FC-438A-BA53-18A8B98874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="" xmlns:a16="http://schemas.microsoft.com/office/drawing/2014/main" id="{5BFB3BD6-9A09-496B-2206-B7BC296635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External Analysis: The Identification of Industry Opportunities and Threats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="" xmlns:a16="http://schemas.microsoft.com/office/drawing/2014/main" id="{0D49D883-87B5-B18C-9D2E-C3CBC553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9C25283-75D2-404D-9B4E-F6ADFBE4D67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9" name="Rectangle 1026">
            <a:extLst>
              <a:ext uri="{FF2B5EF4-FFF2-40B4-BE49-F238E27FC236}">
                <a16:creationId xmlns="" xmlns:a16="http://schemas.microsoft.com/office/drawing/2014/main" id="{02A83D2A-AF2C-A39A-D95F-E586E2E3A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Arial" panose="020B0604020202020204" pitchFamily="34" charset="0"/>
              </a:rPr>
              <a:t>The Environment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="" xmlns:a16="http://schemas.microsoft.com/office/drawing/2014/main" id="{DEC906CF-5E7B-7B2C-C939-3BBE5D02F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10600" cy="4267200"/>
          </a:xfrm>
        </p:spPr>
        <p:txBody>
          <a:bodyPr/>
          <a:lstStyle/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Macro-environment</a:t>
            </a:r>
          </a:p>
          <a:p>
            <a:pPr lvl="1" eaLnBrk="1" hangingPunct="1"/>
            <a:r>
              <a:rPr lang="en-US" altLang="en-US" sz="2200">
                <a:latin typeface="Arial" panose="020B0604020202020204" pitchFamily="34" charset="0"/>
              </a:rPr>
              <a:t>Trends and events that affect all firms (albeit in different ways)</a:t>
            </a:r>
          </a:p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Micro-environment</a:t>
            </a:r>
          </a:p>
          <a:p>
            <a:pPr lvl="1" eaLnBrk="1" hangingPunct="1"/>
            <a:r>
              <a:rPr lang="en-US" altLang="en-US" sz="2200">
                <a:latin typeface="Arial" panose="020B0604020202020204" pitchFamily="34" charset="0"/>
              </a:rPr>
              <a:t>Trends and events that affect a particular firm or set of firms</a:t>
            </a:r>
          </a:p>
          <a:p>
            <a:pPr lvl="1" eaLnBrk="1" hangingPunct="1"/>
            <a:r>
              <a:rPr lang="en-US" altLang="en-US" sz="2200">
                <a:latin typeface="Arial" panose="020B0604020202020204" pitchFamily="34" charset="0"/>
              </a:rPr>
              <a:t>Traditional focus on industry analysis </a:t>
            </a:r>
          </a:p>
          <a:p>
            <a:pPr lvl="2" eaLnBrk="1" hangingPunct="1"/>
            <a:r>
              <a:rPr lang="en-US" altLang="en-US" sz="2100">
                <a:latin typeface="Arial" panose="020B0604020202020204" pitchFamily="34" charset="0"/>
              </a:rPr>
              <a:t>E.g. airline industry, computer industry, banking industry</a:t>
            </a:r>
          </a:p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Issues in determining the boundary of an 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0562" y="0"/>
            <a:ext cx="5628444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b="1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Course Outcomes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EDE0114-4528-4150-86EA-F51E11F9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40009"/>
              </p:ext>
            </p:extLst>
          </p:nvPr>
        </p:nvGraphicFramePr>
        <p:xfrm>
          <a:off x="706169" y="2151792"/>
          <a:ext cx="10567800" cy="15453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21057">
                  <a:extLst>
                    <a:ext uri="{9D8B030D-6E8A-4147-A177-3AD203B41FA5}">
                      <a16:colId xmlns="" xmlns:a16="http://schemas.microsoft.com/office/drawing/2014/main" val="370554393"/>
                    </a:ext>
                  </a:extLst>
                </a:gridCol>
                <a:gridCol w="7452264">
                  <a:extLst>
                    <a:ext uri="{9D8B030D-6E8A-4147-A177-3AD203B41FA5}">
                      <a16:colId xmlns="" xmlns:a16="http://schemas.microsoft.com/office/drawing/2014/main" val="2300451292"/>
                    </a:ext>
                  </a:extLst>
                </a:gridCol>
                <a:gridCol w="1894479">
                  <a:extLst>
                    <a:ext uri="{9D8B030D-6E8A-4147-A177-3AD203B41FA5}">
                      <a16:colId xmlns="" xmlns:a16="http://schemas.microsoft.com/office/drawing/2014/main" val="2115621637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Course</a:t>
                      </a:r>
                      <a:endParaRPr lang="en-GB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67945"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Outcome</a:t>
                      </a:r>
                      <a:endParaRPr lang="en-GB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Description</a:t>
                      </a:r>
                      <a:endParaRPr lang="en-GB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Bloom’s</a:t>
                      </a:r>
                      <a:r>
                        <a:rPr lang="en-US" sz="2000" b="1" spc="-15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Taxonomy</a:t>
                      </a:r>
                      <a:r>
                        <a:rPr lang="en-US" sz="2000" b="1" spc="-2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Level</a:t>
                      </a:r>
                      <a:endParaRPr lang="en-GB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393424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</a:pP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PO2/PEO3</a:t>
                      </a:r>
                      <a:endParaRPr lang="en-GB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Scanning the environmental factors using PESTLE analysis, BCG matrix and GE matrix.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Evaluate</a:t>
                      </a:r>
                      <a:r>
                        <a:rPr lang="en-US" sz="2000" spc="-15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(5)</a:t>
                      </a:r>
                      <a:endParaRPr lang="en-GB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565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="" xmlns:a16="http://schemas.microsoft.com/office/drawing/2014/main" id="{ACC46A38-C4E3-B6D4-9344-350FE36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5D29734-BBF3-47AF-9466-7138D9B7955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55E98B9D-08B8-8487-9248-463B3DD41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Sectors, industries, segments…</a:t>
            </a:r>
          </a:p>
        </p:txBody>
      </p:sp>
      <p:pic>
        <p:nvPicPr>
          <p:cNvPr id="5124" name="Picture 4" descr="C:\Documents and Settings\fournij\Desktop\hill\07_324880_la_02_01.gif">
            <a:extLst>
              <a:ext uri="{FF2B5EF4-FFF2-40B4-BE49-F238E27FC236}">
                <a16:creationId xmlns="" xmlns:a16="http://schemas.microsoft.com/office/drawing/2014/main" id="{B64E2C45-45CA-B650-A39B-B7300CEF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7620000" cy="4578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="" xmlns:a16="http://schemas.microsoft.com/office/drawing/2014/main" id="{C3776CD0-F8B2-59C8-C2EA-A1F710AC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BE5FA82-3264-41E1-8F64-A2937A27CBD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7" name="Rectangle 4">
            <a:extLst>
              <a:ext uri="{FF2B5EF4-FFF2-40B4-BE49-F238E27FC236}">
                <a16:creationId xmlns="" xmlns:a16="http://schemas.microsoft.com/office/drawing/2014/main" id="{9C7DC97F-4A77-E7EC-6F58-A653EF602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306" y="30162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Five Forces Model</a:t>
            </a:r>
          </a:p>
        </p:txBody>
      </p:sp>
      <p:pic>
        <p:nvPicPr>
          <p:cNvPr id="6148" name="Picture 6" descr="C:\Documents and Settings\fournij\Desktop\hill\08_324880_la_02_02.gif">
            <a:extLst>
              <a:ext uri="{FF2B5EF4-FFF2-40B4-BE49-F238E27FC236}">
                <a16:creationId xmlns="" xmlns:a16="http://schemas.microsoft.com/office/drawing/2014/main" id="{D473317B-C231-CE6F-FDA9-D4D9FC23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6172200" cy="4389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="" xmlns:a16="http://schemas.microsoft.com/office/drawing/2014/main" id="{A02C6F1A-BB46-8CED-1FFE-2A74BDA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89238A2-7A18-4487-95A8-F7A4CEDF1C2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37B76D5C-AB28-06F5-B40D-2389E002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9992" y="176587"/>
            <a:ext cx="80010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Potential Competitors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D28097EA-44B6-215F-CD80-E498C5276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New entrants into an industry threaten incumbent companies.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Barriers to entry: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Brand loyalty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Absolute cost 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Economies of 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Switching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Government regulation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Entry barriers reduce the threat </a:t>
            </a:r>
            <a:br>
              <a:rPr lang="en-US" altLang="en-US" sz="2600"/>
            </a:br>
            <a:r>
              <a:rPr lang="en-US" altLang="en-US" sz="2600"/>
              <a:t>of new and additional competition.</a:t>
            </a:r>
          </a:p>
        </p:txBody>
      </p:sp>
      <p:pic>
        <p:nvPicPr>
          <p:cNvPr id="7173" name="Picture 4" descr="j0090430">
            <a:extLst>
              <a:ext uri="{FF2B5EF4-FFF2-40B4-BE49-F238E27FC236}">
                <a16:creationId xmlns="" xmlns:a16="http://schemas.microsoft.com/office/drawing/2014/main" id="{5527BAE2-7E46-5187-57AA-DD55C3C6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28527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="" xmlns:a16="http://schemas.microsoft.com/office/drawing/2014/main" id="{FEA32128-F206-91CF-DA81-CC0693E6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8406C1-4717-44D7-BE80-7F7A454949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3B4DE184-45B1-5B40-7BFB-C015D278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8682" y="-304799"/>
            <a:ext cx="7924800" cy="1431925"/>
          </a:xfrm>
        </p:spPr>
        <p:txBody>
          <a:bodyPr/>
          <a:lstStyle/>
          <a:p>
            <a:pPr eaLnBrk="1" hangingPunct="1"/>
            <a:r>
              <a:rPr lang="en-US" altLang="en-US" dirty="0"/>
              <a:t>Rivalry Among Established Companies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D953DC11-83EC-7B7C-B4DB-A838AF430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intensity of competitive rivalry in an industry arises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Industry’s competitive structure.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Demand (growth or decline) conditions in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Height of industry exit barriers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Investment in specialized assets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High fixed costs of exit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Emotional attachments to an industry</a:t>
            </a:r>
          </a:p>
        </p:txBody>
      </p:sp>
    </p:spTree>
  </p:cSld>
  <p:clrMapOvr>
    <a:masterClrMapping/>
  </p:clrMapOvr>
  <p:transition>
    <p:cut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95A22E6-4739-3ADB-8126-4208AC4F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1294"/>
            <a:ext cx="12192000" cy="5540188"/>
          </a:xfrm>
        </p:spPr>
      </p:pic>
    </p:spTree>
    <p:extLst>
      <p:ext uri="{BB962C8B-B14F-4D97-AF65-F5344CB8AC3E}">
        <p14:creationId xmlns="" xmlns:p14="http://schemas.microsoft.com/office/powerpoint/2010/main" val="136550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="" xmlns:a16="http://schemas.microsoft.com/office/drawing/2014/main" id="{F727A8F5-8A86-BCCD-1671-2F4C4CC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369C3C5-6646-4906-8686-262F6F96A9C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19" name="Rectangle 4">
            <a:extLst>
              <a:ext uri="{FF2B5EF4-FFF2-40B4-BE49-F238E27FC236}">
                <a16:creationId xmlns="" xmlns:a16="http://schemas.microsoft.com/office/drawing/2014/main" id="{A7C5A701-4648-8B43-3062-7BF7B1E1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2858" y="0"/>
            <a:ext cx="10515600" cy="870671"/>
          </a:xfrm>
        </p:spPr>
        <p:txBody>
          <a:bodyPr/>
          <a:lstStyle/>
          <a:p>
            <a:pPr eaLnBrk="1" hangingPunct="1"/>
            <a:r>
              <a:rPr lang="en-US" altLang="en-US" dirty="0"/>
              <a:t>The Bargaining Power of Buyers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="" xmlns:a16="http://schemas.microsoft.com/office/drawing/2014/main" id="{3A4B98FC-B5FB-DFD9-7D1F-0F351CCEC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Buyers are most powerful when:</a:t>
            </a:r>
          </a:p>
          <a:p>
            <a:pPr lvl="1" eaLnBrk="1" hangingPunct="1"/>
            <a:r>
              <a:rPr lang="en-US" altLang="en-US" sz="2200"/>
              <a:t>There are many small sellers and few large buyers.</a:t>
            </a:r>
          </a:p>
          <a:p>
            <a:pPr lvl="1" eaLnBrk="1" hangingPunct="1"/>
            <a:r>
              <a:rPr lang="en-US" altLang="en-US" sz="2200"/>
              <a:t>Buyers purchase in large quantities.</a:t>
            </a:r>
          </a:p>
          <a:p>
            <a:pPr lvl="1" eaLnBrk="1" hangingPunct="1"/>
            <a:r>
              <a:rPr lang="en-US" altLang="en-US" sz="2200"/>
              <a:t>A single buyer is a large customer to a firm.</a:t>
            </a:r>
          </a:p>
          <a:p>
            <a:pPr lvl="1" eaLnBrk="1" hangingPunct="1"/>
            <a:r>
              <a:rPr lang="en-US" altLang="en-US" sz="2200"/>
              <a:t>Buyers can switch suppliers at low cost.</a:t>
            </a:r>
          </a:p>
          <a:p>
            <a:pPr lvl="1" eaLnBrk="1" hangingPunct="1"/>
            <a:r>
              <a:rPr lang="en-US" altLang="en-US" sz="2200"/>
              <a:t>Buyers purchase from multiple sellers at once.</a:t>
            </a:r>
          </a:p>
          <a:p>
            <a:pPr lvl="1" eaLnBrk="1" hangingPunct="1"/>
            <a:r>
              <a:rPr lang="en-US" altLang="en-US" sz="2200"/>
              <a:t>Buyers can easily vertically integrate to compete with suppliers.</a:t>
            </a:r>
          </a:p>
        </p:txBody>
      </p:sp>
    </p:spTree>
  </p:cSld>
  <p:clrMapOvr>
    <a:masterClrMapping/>
  </p:clrMapOvr>
  <p:transition>
    <p:cut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="" xmlns:a16="http://schemas.microsoft.com/office/drawing/2014/main" id="{554F9B00-8698-1046-6737-1D5240BD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2D4315-1515-4A17-B46D-F50D9B71979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E69F1630-627D-048C-3F54-1B67F3619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8035" y="138699"/>
            <a:ext cx="10515600" cy="870671"/>
          </a:xfrm>
        </p:spPr>
        <p:txBody>
          <a:bodyPr/>
          <a:lstStyle/>
          <a:p>
            <a:pPr eaLnBrk="1" hangingPunct="1"/>
            <a:r>
              <a:rPr lang="en-US" altLang="en-US" dirty="0"/>
              <a:t>The Bargaining Power of Suppliers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A79580D1-8FFE-FBC1-9231-F5ABBA374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Suppliers have bargaining power when:</a:t>
            </a:r>
          </a:p>
          <a:p>
            <a:pPr lvl="1" eaLnBrk="1" hangingPunct="1"/>
            <a:r>
              <a:rPr lang="en-US" altLang="en-US" sz="2200"/>
              <a:t>Their products have few substitutes and are important to buyers.</a:t>
            </a:r>
          </a:p>
          <a:p>
            <a:pPr lvl="1" eaLnBrk="1" hangingPunct="1"/>
            <a:r>
              <a:rPr lang="en-US" altLang="en-US" sz="2200"/>
              <a:t>The buyer’s industry is not an important customer to the supplier.</a:t>
            </a:r>
          </a:p>
          <a:p>
            <a:pPr lvl="1" eaLnBrk="1" hangingPunct="1"/>
            <a:r>
              <a:rPr lang="en-US" altLang="en-US" sz="2200"/>
              <a:t>Differentiation makes it costly for buyers to switch suppliers.</a:t>
            </a:r>
          </a:p>
          <a:p>
            <a:pPr lvl="1" eaLnBrk="1" hangingPunct="1"/>
            <a:r>
              <a:rPr lang="en-US" altLang="en-US" sz="2200"/>
              <a:t>Suppliers can vertically integrate forward to compete with buyers and buyers can’t integrate backward to supply their own needs.</a:t>
            </a:r>
          </a:p>
        </p:txBody>
      </p:sp>
    </p:spTree>
  </p:cSld>
  <p:clrMapOvr>
    <a:masterClrMapping/>
  </p:clrMapOvr>
  <p:transition>
    <p:cut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id="{2399540B-1C2E-E5AD-FD61-2742510F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3365"/>
            <a:ext cx="12192000" cy="5513294"/>
          </a:xfrm>
        </p:spPr>
      </p:pic>
    </p:spTree>
    <p:extLst>
      <p:ext uri="{BB962C8B-B14F-4D97-AF65-F5344CB8AC3E}">
        <p14:creationId xmlns="" xmlns:p14="http://schemas.microsoft.com/office/powerpoint/2010/main" val="1123977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="" xmlns:a16="http://schemas.microsoft.com/office/drawing/2014/main" id="{22070FAC-0613-DD5D-CADC-14A0834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E7350DF-D823-48AF-859F-8C1DA30E70F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314D3801-E4E4-F40E-7EC4-C207A53E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8353" y="74612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Substitute Products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6A5A17FC-C4C1-C01F-98F0-25BC4A7E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1"/>
            <a:ext cx="7772400" cy="1592263"/>
          </a:xfrm>
        </p:spPr>
        <p:txBody>
          <a:bodyPr/>
          <a:lstStyle/>
          <a:p>
            <a:pPr eaLnBrk="1" hangingPunct="1"/>
            <a:r>
              <a:rPr lang="en-US" altLang="en-US"/>
              <a:t>The competitive threat of substitute products increases as they come closer to serving similar customer needs.</a:t>
            </a:r>
          </a:p>
        </p:txBody>
      </p:sp>
      <p:sp>
        <p:nvSpPr>
          <p:cNvPr id="11269" name="AutoShape 4">
            <a:extLst>
              <a:ext uri="{FF2B5EF4-FFF2-40B4-BE49-F238E27FC236}">
                <a16:creationId xmlns="" xmlns:a16="http://schemas.microsoft.com/office/drawing/2014/main" id="{DC3DF3F5-94F0-0AB9-0B56-E20D14E3E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20957"/>
            <a:ext cx="4267200" cy="805101"/>
          </a:xfrm>
          <a:prstGeom prst="leftRightArrow">
            <a:avLst>
              <a:gd name="adj1" fmla="val 45611"/>
              <a:gd name="adj2" fmla="val 117571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7" name="Text Box 5">
            <a:extLst>
              <a:ext uri="{FF2B5EF4-FFF2-40B4-BE49-F238E27FC236}">
                <a16:creationId xmlns="" xmlns:a16="http://schemas.microsoft.com/office/drawing/2014/main" id="{411AD2F3-1063-6A57-8A54-35A74B5B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0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Close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="" xmlns:a16="http://schemas.microsoft.com/office/drawing/2014/main" id="{65960F24-2E09-6658-55BC-EE99C8704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Far</a:t>
            </a:r>
          </a:p>
        </p:txBody>
      </p:sp>
      <p:pic>
        <p:nvPicPr>
          <p:cNvPr id="11272" name="Picture 8" descr="j0215525">
            <a:extLst>
              <a:ext uri="{FF2B5EF4-FFF2-40B4-BE49-F238E27FC236}">
                <a16:creationId xmlns="" xmlns:a16="http://schemas.microsoft.com/office/drawing/2014/main" id="{3015B10F-0848-559E-A58D-56ABE194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657600"/>
            <a:ext cx="195262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j0256806">
            <a:extLst>
              <a:ext uri="{FF2B5EF4-FFF2-40B4-BE49-F238E27FC236}">
                <a16:creationId xmlns="" xmlns:a16="http://schemas.microsoft.com/office/drawing/2014/main" id="{0C0DDA55-4DEA-3831-28D5-1626786A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030664"/>
            <a:ext cx="1046163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j0259661">
            <a:extLst>
              <a:ext uri="{FF2B5EF4-FFF2-40B4-BE49-F238E27FC236}">
                <a16:creationId xmlns="" xmlns:a16="http://schemas.microsoft.com/office/drawing/2014/main" id="{8C5B4BF1-0DB8-839E-8FC0-8B3DE78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656013"/>
            <a:ext cx="129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1800BD3-0478-591F-289D-403AFDC5F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541" y="1686095"/>
            <a:ext cx="6765575" cy="3485809"/>
          </a:xfrm>
        </p:spPr>
      </p:pic>
    </p:spTree>
    <p:extLst>
      <p:ext uri="{BB962C8B-B14F-4D97-AF65-F5344CB8AC3E}">
        <p14:creationId xmlns="" xmlns:p14="http://schemas.microsoft.com/office/powerpoint/2010/main" val="32531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343D1ABF-B282-11CE-22B6-5EFB4F2B4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9838" y="1066801"/>
            <a:ext cx="7700962" cy="201613"/>
          </a:xfrm>
        </p:spPr>
        <p:txBody>
          <a:bodyPr>
            <a:normAutofit fontScale="90000"/>
          </a:bodyPr>
          <a:lstStyle/>
          <a:p>
            <a:r>
              <a:rPr lang="en-US" altLang="en-US" sz="3800" i="1" dirty="0">
                <a:solidFill>
                  <a:srgbClr val="333300"/>
                </a:solidFill>
              </a:rPr>
              <a:t>BCG Matrix</a:t>
            </a:r>
            <a:br>
              <a:rPr lang="en-US" altLang="en-US" sz="3800" i="1" dirty="0">
                <a:solidFill>
                  <a:srgbClr val="333300"/>
                </a:solidFill>
              </a:rPr>
            </a:br>
            <a:r>
              <a:rPr lang="en-US" altLang="en-US" sz="3800" dirty="0"/>
              <a:t/>
            </a:r>
            <a:br>
              <a:rPr lang="en-US" altLang="en-US" sz="3800" dirty="0"/>
            </a:br>
            <a:endParaRPr lang="en-US" altLang="en-US" sz="3800" dirty="0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33977629-4EF9-6FBD-0AFD-C5A0E797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5776" y="1676412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BOSTON CONSULTING GROUP (BCG) MATRIX</a:t>
            </a:r>
            <a:r>
              <a:rPr lang="en-US" altLang="en-US" dirty="0">
                <a:solidFill>
                  <a:srgbClr val="FF0000"/>
                </a:solidFill>
              </a:rPr>
              <a:t> is developed by </a:t>
            </a:r>
            <a:r>
              <a:rPr lang="en-US" alt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BRUCE HENDERSON</a:t>
            </a:r>
            <a:r>
              <a:rPr lang="en-US" altLang="en-US" dirty="0">
                <a:solidFill>
                  <a:srgbClr val="FF0000"/>
                </a:solidFill>
              </a:rPr>
              <a:t> of the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BOSTON CONSULTING GROUP IN THE EARLY 1970’s.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According to this technique, businesses or products are classified as low or high performers depending upon their market growth rate and relative market share.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="" xmlns:a16="http://schemas.microsoft.com/office/drawing/2014/main" id="{5A613E35-2DDC-A4D1-3A32-6B6D279C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83E616-2B2D-4252-9D04-66BEE86A935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AF77B755-4F34-4E77-2AA9-CBFEEB176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4258" y="-129987"/>
            <a:ext cx="8014447" cy="13112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The implications of five forces model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68AC2589-BD42-C7B8-CC16-199208DA0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makes it possible to diagnose the competitive forces and characterize the position of a company.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a large extent, the forces influences the rules of the game of the competitors and the strategies which are potentially available.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an extent, it determines the profit potential of the industry.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="" xmlns:a16="http://schemas.microsoft.com/office/drawing/2014/main" id="{3647ED07-DA2E-50FF-9BC2-12182583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04954B-B42A-4955-A9A6-C8C5C12B47B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="" xmlns:a16="http://schemas.microsoft.com/office/drawing/2014/main" id="{3681D359-1BA4-CFFC-87AA-18F99610D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Sixth Force: Complementors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="" xmlns:a16="http://schemas.microsoft.com/office/drawing/2014/main" id="{74B3910B-55F2-0FB8-7E8C-E94DF2DED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1"/>
            <a:ext cx="8001000" cy="3922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Complementors: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Companies whose products are sold in tandem with another company’s products.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Increased supply of a complementary product collaterally increases demand for the primary product.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Concept of co-opetition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Faster CPU chips fuel sales</a:t>
            </a:r>
            <a:br>
              <a:rPr lang="en-US" altLang="en-US" sz="2200"/>
            </a:br>
            <a:r>
              <a:rPr lang="en-US" altLang="en-US" sz="2200"/>
              <a:t>of personal computers.</a:t>
            </a:r>
          </a:p>
        </p:txBody>
      </p:sp>
      <p:pic>
        <p:nvPicPr>
          <p:cNvPr id="13317" name="Picture 4" descr="pe01919_">
            <a:extLst>
              <a:ext uri="{FF2B5EF4-FFF2-40B4-BE49-F238E27FC236}">
                <a16:creationId xmlns="" xmlns:a16="http://schemas.microsoft.com/office/drawing/2014/main" id="{95AD1481-7390-1AD7-6154-FF0CDF07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4151314"/>
            <a:ext cx="30527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="" xmlns:a16="http://schemas.microsoft.com/office/drawing/2014/main" id="{30F9AC5E-2C8E-9F50-BFB1-B30883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C33BB3C-6B1B-4B3A-B919-E124983B1F0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="" xmlns:a16="http://schemas.microsoft.com/office/drawing/2014/main" id="{C4DA7354-6C5A-D55F-B475-1121E0DCE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9729" y="0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Exercise</a:t>
            </a:r>
          </a:p>
        </p:txBody>
      </p:sp>
      <p:sp>
        <p:nvSpPr>
          <p:cNvPr id="14340" name="Rectangle 17">
            <a:extLst>
              <a:ext uri="{FF2B5EF4-FFF2-40B4-BE49-F238E27FC236}">
                <a16:creationId xmlns="" xmlns:a16="http://schemas.microsoft.com/office/drawing/2014/main" id="{CD3CD2A3-46A7-20AA-2FC2-C0C2929A4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groups of 3-5, perform a five forces model on an industry with which you are familiar</a:t>
            </a:r>
          </a:p>
          <a:p>
            <a:pPr eaLnBrk="1" hangingPunct="1"/>
            <a:r>
              <a:rPr lang="en-US" altLang="en-US"/>
              <a:t>Is it an attractive industry?</a:t>
            </a:r>
          </a:p>
          <a:p>
            <a:pPr eaLnBrk="1" hangingPunct="1"/>
            <a:r>
              <a:rPr lang="en-US" altLang="en-US"/>
              <a:t>Why/why not?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="" xmlns:a16="http://schemas.microsoft.com/office/drawing/2014/main" id="{5092A644-32C5-658C-30B4-58213218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712AB37-3DC1-4AC2-BD81-57FF91B2153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4989C458-AABB-B10E-91E2-87ACA685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6965" y="0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The Role of the Macroenvironment</a:t>
            </a:r>
          </a:p>
        </p:txBody>
      </p:sp>
      <p:pic>
        <p:nvPicPr>
          <p:cNvPr id="15364" name="Picture 5" descr="C:\Documents and Settings\fournij\Desktop\hill\13_324880_la_02_07.gif">
            <a:extLst>
              <a:ext uri="{FF2B5EF4-FFF2-40B4-BE49-F238E27FC236}">
                <a16:creationId xmlns="" xmlns:a16="http://schemas.microsoft.com/office/drawing/2014/main" id="{72AB0E1F-9A27-9D2F-D2C4-4399127B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7467600" cy="4616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="" xmlns:a16="http://schemas.microsoft.com/office/drawing/2014/main" id="{C2C9CFD2-61C0-BAAF-B834-B0A8A9C1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F239F8F-3E44-436F-8F63-38A30758260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7FAEF4BA-A3ED-2DE4-FA51-D57E6E39C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4565" y="13447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Macroenvironment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D18472BF-A80B-64EC-6C4A-6430FBA42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Macroeconomic: </a:t>
            </a:r>
            <a:r>
              <a:rPr lang="en-US" altLang="en-US" sz="2200">
                <a:cs typeface="Times New Roman" panose="02020603050405020304" pitchFamily="18" charset="0"/>
              </a:rPr>
              <a:t>e.g.</a:t>
            </a:r>
            <a:r>
              <a:rPr lang="en-US" altLang="en-US" sz="2200" b="1"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Times New Roman" panose="02020603050405020304" pitchFamily="18" charset="0"/>
              </a:rPr>
              <a:t>growth rate of the economy, interest rates, currency exchange rates, and inflation rates</a:t>
            </a:r>
          </a:p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Technological:</a:t>
            </a:r>
            <a:r>
              <a:rPr lang="en-US" altLang="en-US" sz="2200">
                <a:cs typeface="Times New Roman" panose="02020603050405020304" pitchFamily="18" charset="0"/>
              </a:rPr>
              <a:t> e.g. Internet</a:t>
            </a:r>
          </a:p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Social: </a:t>
            </a:r>
            <a:r>
              <a:rPr lang="en-US" altLang="en-US" sz="2200">
                <a:cs typeface="Times New Roman" panose="02020603050405020304" pitchFamily="18" charset="0"/>
              </a:rPr>
              <a:t>Greater health consciousness (e.g. diet)</a:t>
            </a:r>
          </a:p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Demographic: </a:t>
            </a:r>
            <a:r>
              <a:rPr lang="en-US" altLang="en-US" sz="2200">
                <a:cs typeface="Times New Roman" panose="02020603050405020304" pitchFamily="18" charset="0"/>
              </a:rPr>
              <a:t>General aging of population in U.S. and some other countries</a:t>
            </a:r>
          </a:p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Political: </a:t>
            </a:r>
            <a:r>
              <a:rPr lang="en-US" altLang="en-US" sz="2200">
                <a:cs typeface="Times New Roman" panose="02020603050405020304" pitchFamily="18" charset="0"/>
              </a:rPr>
              <a:t>e.g.</a:t>
            </a:r>
            <a:r>
              <a:rPr lang="en-US" altLang="en-US" sz="2200" b="1"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Times New Roman" panose="02020603050405020304" pitchFamily="18" charset="0"/>
              </a:rPr>
              <a:t>change of the administration</a:t>
            </a:r>
          </a:p>
          <a:p>
            <a:pPr eaLnBrk="1" hangingPunct="1"/>
            <a:r>
              <a:rPr lang="en-US" altLang="en-US" sz="2200" b="1">
                <a:cs typeface="Times New Roman" panose="02020603050405020304" pitchFamily="18" charset="0"/>
              </a:rPr>
              <a:t>Legal: </a:t>
            </a:r>
            <a:r>
              <a:rPr lang="en-US" altLang="en-US" sz="2200">
                <a:cs typeface="Times New Roman" panose="02020603050405020304" pitchFamily="18" charset="0"/>
              </a:rPr>
              <a:t>e.g.</a:t>
            </a:r>
            <a:r>
              <a:rPr lang="en-US" altLang="en-US" sz="2200" b="1"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Times New Roman" panose="02020603050405020304" pitchFamily="18" charset="0"/>
              </a:rPr>
              <a:t>Anti-Trust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="" xmlns:a16="http://schemas.microsoft.com/office/drawing/2014/main" id="{F38FB922-EC1B-AD25-A7A7-DCD25CC7BB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CD5C18A-B586-4253-8AB4-6D79029AC32D}" type="datetime1">
              <a:rPr lang="en-GB" smtClean="0"/>
              <a:pPr>
                <a:defRPr/>
              </a:pPr>
              <a:t>19/08/2022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Slide Number Placeholder 5">
            <a:extLst>
              <a:ext uri="{FF2B5EF4-FFF2-40B4-BE49-F238E27FC236}">
                <a16:creationId xmlns="" xmlns:a16="http://schemas.microsoft.com/office/drawing/2014/main" id="{5A0DC875-3EB6-6A80-5939-DA50FCD9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736DAF-B901-4547-A887-926D0F83E855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="" xmlns:a16="http://schemas.microsoft.com/office/drawing/2014/main" id="{BB0C374B-D61B-DA46-4401-6D49014638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71800" y="0"/>
            <a:ext cx="10515600" cy="87067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000" dirty="0"/>
              <a:t>Macro environment factors: </a:t>
            </a:r>
            <a:br>
              <a:rPr lang="en-GB" sz="4000" dirty="0"/>
            </a:br>
            <a:r>
              <a:rPr lang="en-GB" sz="4000" dirty="0">
                <a:hlinkClick r:id="rId3" action="ppaction://hlinkfile"/>
              </a:rPr>
              <a:t>PESTLE analysis</a:t>
            </a:r>
            <a:endParaRPr lang="en-GB" sz="4000" dirty="0"/>
          </a:p>
        </p:txBody>
      </p:sp>
      <p:sp>
        <p:nvSpPr>
          <p:cNvPr id="102403" name="Rectangle 3">
            <a:extLst>
              <a:ext uri="{FF2B5EF4-FFF2-40B4-BE49-F238E27FC236}">
                <a16:creationId xmlns="" xmlns:a16="http://schemas.microsoft.com/office/drawing/2014/main" id="{5BB2A73D-22DD-0469-8F95-CC7C93B7E1C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84411" y="1855706"/>
            <a:ext cx="10515600" cy="4351338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GB" dirty="0"/>
              <a:t>	</a:t>
            </a:r>
            <a:r>
              <a:rPr lang="en-GB" b="1" dirty="0"/>
              <a:t>Q: What does ‘pestle’ stand for?</a:t>
            </a:r>
            <a:endParaRPr lang="en-GB" dirty="0"/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POLITICAL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ECONOMICAL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SOCIO-ECONOMICAL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TECHNOLOGICAL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LEGAL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GB" dirty="0"/>
              <a:t>ENVIRONMENTAL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F853A428-61DD-1415-C56C-054C522A4D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5266" y="1792289"/>
            <a:ext cx="6629400" cy="1336675"/>
          </a:xfrm>
        </p:spPr>
        <p:txBody>
          <a:bodyPr>
            <a:normAutofit fontScale="90000"/>
          </a:bodyPr>
          <a:lstStyle/>
          <a:p>
            <a:r>
              <a:rPr lang="en-US" altLang="en-US" i="1" dirty="0"/>
              <a:t>Relative Market Share and Market Growth</a:t>
            </a:r>
            <a:r>
              <a:rPr lang="en-US" altLang="en-US" sz="4400" dirty="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53FE48AE-34F3-F346-131C-1ED18DFE52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To understand the </a:t>
            </a:r>
            <a:r>
              <a:rPr lang="en-US" altLang="en-US" b="1" i="1" u="sng">
                <a:latin typeface="Times New Roman" panose="02020603050405020304" pitchFamily="18" charset="0"/>
              </a:rPr>
              <a:t>Boston Matrix</a:t>
            </a:r>
            <a:r>
              <a:rPr lang="en-US" altLang="en-US"/>
              <a:t> you need to understand how market share and market growth interrelate.</a:t>
            </a:r>
          </a:p>
          <a:p>
            <a:r>
              <a:rPr lang="en-US" altLang="en-US"/>
              <a:t>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AD25198D-B648-BDB0-975D-ADFDFA0F6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i="1">
                <a:solidFill>
                  <a:srgbClr val="333300"/>
                </a:solidFill>
              </a:rPr>
              <a:t>MARKET SHARE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FC253496-B57E-1010-637D-8C8E24061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i="1" u="sng"/>
              <a:t>Market share</a:t>
            </a:r>
            <a:r>
              <a:rPr lang="en-US" altLang="en-US" sz="2400"/>
              <a:t> is the percentage of the total market that is being serviced by your company, measured either in revenue terms or unit volume terms.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endParaRPr lang="en-US" altLang="en-US" sz="240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en-US" b="1" i="1">
                <a:solidFill>
                  <a:srgbClr val="333300"/>
                </a:solidFill>
                <a:latin typeface="Times New Roman" panose="02020603050405020304" pitchFamily="18" charset="0"/>
              </a:rPr>
              <a:t>RELATIVE MARKET SHARE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endParaRPr lang="en-US" altLang="en-US" b="1" i="1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/>
              <a:t>RMS =  </a:t>
            </a:r>
            <a:r>
              <a:rPr lang="en-US" altLang="en-US" sz="2400" u="sng"/>
              <a:t> Business unit sales this year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/>
              <a:t>                   Leading rival sales this year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/>
              <a:t>The higher your market share, the higher proportion of the market you control.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/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32B7365D-5F4E-BD87-A5F4-F73160CBC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i="1">
                <a:solidFill>
                  <a:srgbClr val="333300"/>
                </a:solidFill>
              </a:rPr>
              <a:t>MARKET GROWTH</a:t>
            </a:r>
            <a:br>
              <a:rPr lang="en-US" altLang="en-US" b="1" i="1">
                <a:solidFill>
                  <a:srgbClr val="333300"/>
                </a:solidFill>
              </a:rPr>
            </a:br>
            <a:r>
              <a:rPr lang="en-US" altLang="en-US" b="1" i="1">
                <a:solidFill>
                  <a:srgbClr val="333300"/>
                </a:solidFill>
              </a:rPr>
              <a:t>RATE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F7B148EE-593D-216D-905C-70857A468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 u="sng"/>
              <a:t>Market growth</a:t>
            </a:r>
            <a:r>
              <a:rPr lang="en-US" altLang="en-US" sz="2400"/>
              <a:t> is used as a measure of a market’s attractiveness.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MGR = Individual sales   -  individual sales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    </a:t>
            </a:r>
            <a:r>
              <a:rPr lang="en-US" altLang="en-US" sz="2400" u="sng"/>
              <a:t>this year                   last year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       Individual sales last year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Markets experiencing high growth are ones where the total market share available is expanding, and there’s plenty of opportunity for everyone to make money.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CD4D50E0-8C01-E78C-5967-6F72BC781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i="1">
                <a:solidFill>
                  <a:srgbClr val="333300"/>
                </a:solidFill>
              </a:rPr>
              <a:t>THE BCG GROWTH-SHARE     </a:t>
            </a:r>
            <a:br>
              <a:rPr lang="en-US" altLang="en-US" b="1" i="1">
                <a:solidFill>
                  <a:srgbClr val="333300"/>
                </a:solidFill>
              </a:rPr>
            </a:br>
            <a:r>
              <a:rPr lang="en-US" altLang="en-US" b="1" i="1">
                <a:solidFill>
                  <a:srgbClr val="333300"/>
                </a:solidFill>
              </a:rPr>
              <a:t>                  MATRIX</a:t>
            </a:r>
            <a:endParaRPr lang="en-US" altLang="en-US" sz="3400"/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62706ED7-9084-F1BF-4CD5-9DD2AC2AC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It is a </a:t>
            </a:r>
            <a:r>
              <a:rPr lang="en-US" altLang="en-US" sz="2400" b="1" i="1" u="sng">
                <a:solidFill>
                  <a:srgbClr val="333300"/>
                </a:solidFill>
              </a:rPr>
              <a:t>portfolio planning model</a:t>
            </a:r>
            <a:r>
              <a:rPr lang="en-US" altLang="en-US" sz="2400"/>
              <a:t> which is based on the observation that a company’s business units can be classified in to four categories:</a:t>
            </a:r>
          </a:p>
          <a:p>
            <a:pPr>
              <a:buClr>
                <a:srgbClr val="333300"/>
              </a:buClr>
              <a:buFont typeface="Wingdings" panose="05000000000000000000" pitchFamily="2" charset="2"/>
              <a:buChar char="ü"/>
            </a:pPr>
            <a:r>
              <a:rPr lang="en-US" altLang="en-US" sz="2400" b="1" i="1"/>
              <a:t>  </a:t>
            </a:r>
            <a:r>
              <a:rPr lang="en-US" altLang="en-US" sz="2400" b="1" i="1">
                <a:solidFill>
                  <a:srgbClr val="333300"/>
                </a:solidFill>
              </a:rPr>
              <a:t>Stars </a:t>
            </a:r>
          </a:p>
          <a:p>
            <a:pPr>
              <a:buClr>
                <a:srgbClr val="333300"/>
              </a:buClr>
              <a:buFont typeface="Wingdings" panose="05000000000000000000" pitchFamily="2" charset="2"/>
              <a:buChar char="ü"/>
            </a:pPr>
            <a:r>
              <a:rPr lang="en-US" altLang="en-US" sz="2400" b="1" i="1">
                <a:solidFill>
                  <a:srgbClr val="333300"/>
                </a:solidFill>
              </a:rPr>
              <a:t>  Question marks </a:t>
            </a:r>
          </a:p>
          <a:p>
            <a:pPr>
              <a:buClr>
                <a:srgbClr val="333300"/>
              </a:buClr>
              <a:buFont typeface="Wingdings" panose="05000000000000000000" pitchFamily="2" charset="2"/>
              <a:buChar char="ü"/>
            </a:pPr>
            <a:r>
              <a:rPr lang="en-US" altLang="en-US" sz="2400" b="1" i="1">
                <a:solidFill>
                  <a:srgbClr val="333300"/>
                </a:solidFill>
              </a:rPr>
              <a:t>  Cash cows</a:t>
            </a:r>
          </a:p>
          <a:p>
            <a:pPr>
              <a:buClr>
                <a:srgbClr val="333300"/>
              </a:buClr>
              <a:buFont typeface="Wingdings" panose="05000000000000000000" pitchFamily="2" charset="2"/>
              <a:buChar char="ü"/>
            </a:pPr>
            <a:r>
              <a:rPr lang="en-US" altLang="en-US" sz="2400" b="1" i="1">
                <a:solidFill>
                  <a:srgbClr val="333300"/>
                </a:solidFill>
              </a:rPr>
              <a:t>  Dogs</a:t>
            </a:r>
          </a:p>
          <a:p>
            <a:pPr>
              <a:buClr>
                <a:srgbClr val="333300"/>
              </a:buClr>
              <a:buFont typeface="Wingdings" panose="05000000000000000000" pitchFamily="2" charset="2"/>
              <a:buNone/>
            </a:pPr>
            <a:endParaRPr lang="en-US" altLang="en-US" sz="2400" b="1" i="1">
              <a:solidFill>
                <a:srgbClr val="333300"/>
              </a:solidFill>
            </a:endParaRPr>
          </a:p>
          <a:p>
            <a:r>
              <a:rPr lang="en-US" altLang="en-US" sz="2400"/>
              <a:t>It is based on the combination of  market growth and market share relative to the </a:t>
            </a:r>
            <a:r>
              <a:rPr lang="en-US" altLang="en-US" sz="2400" b="1" i="1" u="sng">
                <a:solidFill>
                  <a:srgbClr val="333300"/>
                </a:solidFill>
              </a:rPr>
              <a:t>next best competitor.</a:t>
            </a:r>
            <a:r>
              <a:rPr lang="en-US" altLang="en-US" sz="2400" b="1" i="1" u="sng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95205156-3080-129D-39BE-F5B04C9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8188"/>
            <a:ext cx="9323294" cy="54146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78E88AD-9DA2-4221-DEC7-A8F9D5D54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83388"/>
            <a:ext cx="10515600" cy="870671"/>
          </a:xfrm>
        </p:spPr>
        <p:txBody>
          <a:bodyPr>
            <a:normAutofit fontScale="90000"/>
          </a:bodyPr>
          <a:lstStyle/>
          <a:p>
            <a:r>
              <a:rPr lang="en-US" altLang="en-US" b="1" i="1" dirty="0">
                <a:solidFill>
                  <a:srgbClr val="333300"/>
                </a:solidFill>
              </a:rPr>
              <a:t>STARS</a:t>
            </a:r>
            <a:br>
              <a:rPr lang="en-US" altLang="en-US" b="1" i="1" dirty="0">
                <a:solidFill>
                  <a:srgbClr val="333300"/>
                </a:solidFill>
              </a:rPr>
            </a:br>
            <a:r>
              <a:rPr lang="en-US" altLang="en-US" sz="3600" i="1" dirty="0"/>
              <a:t>High growth, High market share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20263B2B-8EFB-8D6A-9545-6530C0908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1"/>
            <a:ext cx="7848600" cy="40735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Stars are leaders in business.</a:t>
            </a:r>
          </a:p>
          <a:p>
            <a:pPr>
              <a:buClr>
                <a:schemeClr val="tx1"/>
              </a:buClr>
            </a:pPr>
            <a:r>
              <a:rPr lang="en-US" altLang="en-US"/>
              <a:t>They also require heavy investment,    to maintain its large market share.</a:t>
            </a:r>
          </a:p>
          <a:p>
            <a:pPr>
              <a:buClr>
                <a:schemeClr val="tx1"/>
              </a:buClr>
            </a:pPr>
            <a:r>
              <a:rPr lang="en-US" altLang="en-US"/>
              <a:t>It leads to large amount of cash consumption and cash generation.</a:t>
            </a:r>
          </a:p>
          <a:p>
            <a:pPr>
              <a:buClr>
                <a:schemeClr val="tx1"/>
              </a:buClr>
            </a:pPr>
            <a:r>
              <a:rPr lang="en-US" altLang="en-US"/>
              <a:t>Attempts should be made to hold the market share otherwise the star will become a CASH COW. </a:t>
            </a:r>
          </a:p>
          <a:p>
            <a:pPr>
              <a:buClr>
                <a:schemeClr val="tx1"/>
              </a:buClr>
            </a:pPr>
            <a:endParaRPr lang="en-US" altLang="en-US"/>
          </a:p>
          <a:p>
            <a:pPr>
              <a:buClr>
                <a:schemeClr val="tx1"/>
              </a:buClr>
            </a:pPr>
            <a:endParaRPr lang="en-US" altLang="en-US"/>
          </a:p>
          <a:p>
            <a:pPr>
              <a:buClr>
                <a:schemeClr val="tx1"/>
              </a:buClr>
            </a:pPr>
            <a:endParaRPr lang="en-US" altLang="en-US" sz="2400" b="1" i="1"/>
          </a:p>
          <a:p>
            <a:pPr>
              <a:buClr>
                <a:schemeClr val="tx1"/>
              </a:buClr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DDC4A5-E498-453D-BD8A-C4A806420C54}" vid="{F2C6C901-B724-41F4-A6E6-4031CB3271A9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MS BS New Them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 BS New Theme 1" id="{E6C0E2F6-C9F1-4902-AE67-44D21B6C51C6}" vid="{25279F2A-4B11-40AB-803A-B1954DF4F0DD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MS BS New Them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 BS New Theme 1" id="{E6C0E2F6-C9F1-4902-AE67-44D21B6C51C6}" vid="{25279F2A-4B11-40AB-803A-B1954DF4F0DD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MS BS Them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 BS Theme 1" id="{32737555-5941-42B3-98BA-180FEBFF5A4C}" vid="{6DC3623E-33C8-4A72-BC00-16DF827768E3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E4ED58E267949951C8ADEB43BA6E9" ma:contentTypeVersion="2" ma:contentTypeDescription="Create a new document." ma:contentTypeScope="" ma:versionID="6591626a50fa5f62c796a1eacb92a77c">
  <xsd:schema xmlns:xsd="http://www.w3.org/2001/XMLSchema" xmlns:xs="http://www.w3.org/2001/XMLSchema" xmlns:p="http://schemas.microsoft.com/office/2006/metadata/properties" xmlns:ns2="4c0d9e2c-1563-416f-99d7-38b4482c32b6" targetNamespace="http://schemas.microsoft.com/office/2006/metadata/properties" ma:root="true" ma:fieldsID="934e13943b44606c0bb8694a4a82bc25" ns2:_="">
    <xsd:import namespace="4c0d9e2c-1563-416f-99d7-38b4482c32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d9e2c-1563-416f-99d7-38b4482c3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31A4C4-4438-4230-ADDA-D8AF25C0DA31}"/>
</file>

<file path=customXml/itemProps2.xml><?xml version="1.0" encoding="utf-8"?>
<ds:datastoreItem xmlns:ds="http://schemas.openxmlformats.org/officeDocument/2006/customXml" ds:itemID="{A32670B1-F9BE-42F8-96DF-6D8B26F862BE}"/>
</file>

<file path=customXml/itemProps3.xml><?xml version="1.0" encoding="utf-8"?>
<ds:datastoreItem xmlns:ds="http://schemas.openxmlformats.org/officeDocument/2006/customXml" ds:itemID="{7FD6BD3B-3D9D-4AD6-8AC2-1088C65F07D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2154</TotalTime>
  <Words>1212</Words>
  <Application>Microsoft Office PowerPoint</Application>
  <PresentationFormat>Custom</PresentationFormat>
  <Paragraphs>204</Paragraphs>
  <Slides>35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Theme1</vt:lpstr>
      <vt:lpstr>2_Custom Design</vt:lpstr>
      <vt:lpstr>1_CMS BS New Theme 1</vt:lpstr>
      <vt:lpstr>3_Custom Design</vt:lpstr>
      <vt:lpstr>2_CMS BS New Theme 1</vt:lpstr>
      <vt:lpstr>4_Custom Design</vt:lpstr>
      <vt:lpstr>CMS BS Theme 1</vt:lpstr>
      <vt:lpstr> Scanning the environmental factors using PESTLE analysis, BCG matrix and GE matrix.  </vt:lpstr>
      <vt:lpstr>Course Outcomes</vt:lpstr>
      <vt:lpstr>BCG Matrix  </vt:lpstr>
      <vt:lpstr>Relative Market Share and Market Growth </vt:lpstr>
      <vt:lpstr>MARKET SHARE</vt:lpstr>
      <vt:lpstr>MARKET GROWTH RATE</vt:lpstr>
      <vt:lpstr>THE BCG GROWTH-SHARE                        MATRIX</vt:lpstr>
      <vt:lpstr>Slide 8</vt:lpstr>
      <vt:lpstr>STARS High growth, High market share</vt:lpstr>
      <vt:lpstr>CASH COWS </vt:lpstr>
      <vt:lpstr>DOGS Low growth, Low market share </vt:lpstr>
      <vt:lpstr>QUESTION MARKS High growth , Low market share </vt:lpstr>
      <vt:lpstr>           WHY BCG MATRIX  ? </vt:lpstr>
      <vt:lpstr>MAIN STEPS OF BCG MATRIX</vt:lpstr>
      <vt:lpstr>BCG MATRIX WITH CASH FLOW</vt:lpstr>
      <vt:lpstr>BENEFITS </vt:lpstr>
      <vt:lpstr>LIMITATIONS </vt:lpstr>
      <vt:lpstr>External Analysis: The Identification of Industry Opportunities and Threats</vt:lpstr>
      <vt:lpstr>The Environment</vt:lpstr>
      <vt:lpstr>Sectors, industries, segments…</vt:lpstr>
      <vt:lpstr>The Five Forces Model</vt:lpstr>
      <vt:lpstr>Potential Competitors</vt:lpstr>
      <vt:lpstr>Rivalry Among Established Companies</vt:lpstr>
      <vt:lpstr>Slide 24</vt:lpstr>
      <vt:lpstr>The Bargaining Power of Buyers</vt:lpstr>
      <vt:lpstr>The Bargaining Power of Suppliers</vt:lpstr>
      <vt:lpstr>Slide 27</vt:lpstr>
      <vt:lpstr>Substitute Products</vt:lpstr>
      <vt:lpstr>Slide 29</vt:lpstr>
      <vt:lpstr>The implications of five forces model</vt:lpstr>
      <vt:lpstr>A Sixth Force: Complementors</vt:lpstr>
      <vt:lpstr>Exercise</vt:lpstr>
      <vt:lpstr>The Role of the Macroenvironment</vt:lpstr>
      <vt:lpstr>Macroenvironment</vt:lpstr>
      <vt:lpstr>Macro environment factors:  PESTLE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S. Arun Kumar</dc:creator>
  <cp:lastModifiedBy>919948874799</cp:lastModifiedBy>
  <cp:revision>85</cp:revision>
  <dcterms:created xsi:type="dcterms:W3CDTF">2022-02-24T10:56:03Z</dcterms:created>
  <dcterms:modified xsi:type="dcterms:W3CDTF">2022-08-19T07:44:15Z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0x01010080AE4ED58E267949951C8ADEB43BA6E9</vt:lpwstr>
  </property>
</Properties>
</file>