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4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6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  <p:sldMasterId id="2147483684" r:id="rId3"/>
    <p:sldMasterId id="2147483696" r:id="rId4"/>
  </p:sldMasterIdLst>
  <p:notesMasterIdLst>
    <p:notesMasterId r:id="rId12"/>
  </p:notesMasterIdLst>
  <p:handoutMasterIdLst>
    <p:handoutMasterId r:id="rId13"/>
  </p:handoutMasterIdLst>
  <p:sldIdLst>
    <p:sldId id="627" r:id="rId5"/>
    <p:sldId id="636" r:id="rId6"/>
    <p:sldId id="637" r:id="rId7"/>
    <p:sldId id="641" r:id="rId8"/>
    <p:sldId id="638" r:id="rId9"/>
    <p:sldId id="639" r:id="rId10"/>
    <p:sldId id="640" r:id="rId11"/>
  </p:sldIdLst>
  <p:sldSz cx="12192000" cy="6858000"/>
  <p:notesSz cx="7099300" cy="102346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00CC"/>
    <a:srgbClr val="E57071"/>
    <a:srgbClr val="DE68FF"/>
    <a:srgbClr val="FF9786"/>
    <a:srgbClr val="D3000F"/>
    <a:srgbClr val="FFFF00"/>
    <a:srgbClr val="FF3300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7" autoAdjust="0"/>
    <p:restoredTop sz="86482" autoAdjust="0"/>
  </p:normalViewPr>
  <p:slideViewPr>
    <p:cSldViewPr snapToGrid="0">
      <p:cViewPr varScale="1">
        <p:scale>
          <a:sx n="63" d="100"/>
          <a:sy n="63" d="100"/>
        </p:scale>
        <p:origin x="13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/>
            </a:lvl1pPr>
          </a:lstStyle>
          <a:p>
            <a:pPr>
              <a:defRPr/>
            </a:pPr>
            <a:fld id="{5EC49A0E-63A9-4A0D-AD2C-B7E2E2E8BB5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/>
            </a:lvl1pPr>
          </a:lstStyle>
          <a:p>
            <a:pPr>
              <a:defRPr/>
            </a:pPr>
            <a:fld id="{4B81D889-D7E9-4039-B45C-46427384892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09411-ABBD-4866-ADD0-EDD610DA630F}" type="datetime1">
              <a:rPr lang="en-US" smtClean="0"/>
              <a:t>20-Aug-22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B4A2A-F1BB-4530-9E6E-345AB3891C9A}" type="datetime1">
              <a:rPr lang="en-US" smtClean="0"/>
              <a:t>20-Aug-22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951E0-9FC9-47C4-9D06-75C9394DF7D5}" type="datetime1">
              <a:rPr lang="en-US" smtClean="0"/>
              <a:t>20-Aug-22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CFB7BE8-F8BA-49A6-B1AE-211EE9B783B5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B87FE-FF4E-4699-A991-ECB3E2F2C715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071621-FE5C-4AB9-8A3C-8C5EFE9ADCC5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F8F97-BBB5-4D4E-840C-9AEC02944936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E259AC-12B3-4CC0-A0E5-A9279ECAE930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3C4427-D57D-498A-866E-205C1BACBBE4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644B4D-6CB5-4354-9546-39E7E6AE7834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3A893A-F664-4456-8294-EFCE1F228A7D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744-DABB-4627-8CFE-A39FFDDF2467}" type="datetime1">
              <a:rPr lang="en-US" smtClean="0"/>
              <a:t>20-Aug-22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1FF729-ECF1-4A59-B7D8-F35173EFC019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D97533-D035-40A8-97C2-5541E29269DD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B4A9F3-40C2-4F98-8ABC-6F17AE5FA63A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01BDEE-A02F-4132-912D-1DC3AB5CE64E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C2666B-404A-4D34-ACC3-F007A11182BB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A24360-F663-4FE3-A0E7-14F5FA7DEA97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8CC8D73-F418-4B85-BC1A-117FE27AE659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3BDDF7-86DB-4A63-8A93-D512A4641989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60FE54-A9BB-4D9B-BE05-30D9817BDF3C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3D0DF9-EB11-4747-A739-9E3441600004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900"/>
            </a:lvl2pPr>
            <a:lvl3pPr marL="914400" indent="0">
              <a:buNone/>
              <a:defRPr sz="16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  <a:lvl6pPr marL="2286000" indent="0">
              <a:buNone/>
              <a:defRPr sz="1500"/>
            </a:lvl6pPr>
            <a:lvl7pPr marL="2743200" indent="0">
              <a:buNone/>
              <a:defRPr sz="1500"/>
            </a:lvl7pPr>
            <a:lvl8pPr marL="3200400" indent="0">
              <a:buNone/>
              <a:defRPr sz="1500"/>
            </a:lvl8pPr>
            <a:lvl9pPr marL="36576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04378-9C38-49FB-8033-106902B2E814}" type="datetime1">
              <a:rPr lang="en-US" smtClean="0"/>
              <a:t>20-Aug-22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8262-9A61-4901-B6C2-D27F4BBAB388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6117A0-E822-423A-B266-103EBE56C22C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0C18361-ADB8-4DE7-A32D-5BD7DC6C751E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85EEE-6A9C-42DE-8834-77E735EEE66F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1487C3-6125-42FD-B634-BAC6DC0E420C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FCA983-245E-40D1-AFFF-DB4CDD3C7DF4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44F92A-65F9-4433-8AF0-65AFC5BA3E7D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7F2A22-56B6-4C8D-AD77-E4EFE94373AB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B0748B-D7D1-4616-858E-1D25A8B8BC51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412CC2-BE34-44B3-B125-0F09E27BC7BB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0A4D8-7F19-4261-95E3-0036FBFF9ADF}" type="datetime1">
              <a:rPr lang="en-US" smtClean="0"/>
              <a:t>20-Aug-22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CCF405-1C92-47FE-A8AA-6F3404647CF3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DE08AA-C7BD-4C17-A2BB-FE976651B524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85B2B5-8286-4C1E-B725-DE2CCA9C495F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666786-CDC8-4A42-B72B-30556EE38713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AA54103-7439-426E-977A-8B9982862A7B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4C74F-6F64-4BC2-99C2-81C46CBA9B74}" type="datetime1">
              <a:rPr lang="en-US" smtClean="0"/>
              <a:t>20-Aug-22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0E8EF-61E0-4327-A16D-B45730CD8B43}" type="datetime1">
              <a:rPr lang="en-US" smtClean="0"/>
              <a:t>20-Aug-22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51D9D-4303-4F58-BE35-80FE3FCD46E2}" type="datetime1">
              <a:rPr lang="en-US" smtClean="0"/>
              <a:t>20-Aug-22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020A6-2097-44A9-B6BF-2ED35D080F4F}" type="datetime1">
              <a:rPr lang="en-US" smtClean="0"/>
              <a:t>20-Aug-22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>
              <a:defRPr sz="1500"/>
            </a:lvl1pPr>
          </a:lstStyle>
          <a:p>
            <a:pPr>
              <a:defRPr/>
            </a:pPr>
            <a:fld id="{0FAF096D-85B6-4AEB-9F5E-7B8900205E39}" type="datetime1">
              <a:rPr lang="en-US" smtClean="0"/>
              <a:t>20-Aug-22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ctr">
              <a:defRPr sz="1500"/>
            </a:lvl1pPr>
          </a:lstStyle>
          <a:p>
            <a:pPr>
              <a:defRPr/>
            </a:pPr>
            <a:r>
              <a:rPr lang="en-US"/>
              <a:t>Dr.Srinivasa Rao B, VIT-AP University, Amaravati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accent2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F4F879-7F8A-4BDA-9715-E5FDEF98BEFE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FBE83F-EBF0-49B7-AB57-11B8BA6288E9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3BAC5A-AB02-4F76-AF40-F0925EFB773C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20-Aug-22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Dr.Srinivasa Rao B, 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43A558-56C3-499B-89A2-59E5853E6BB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Andrew 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rithmwatch.org/en/story/google-vision-racism/" TargetMode="External"/><Relationship Id="rId2" Type="http://schemas.openxmlformats.org/officeDocument/2006/relationships/hyperlink" Target="https://algorithmwatch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enturebeat.com/2021/03/28/mit-study-finds-systematic-labeling-errors-in-popular-ai-benchmark-datasets/" TargetMode="External"/><Relationship Id="rId2" Type="http://schemas.openxmlformats.org/officeDocument/2006/relationships/hyperlink" Target="https://venturebeat.com/2021/07/08/data-labeling-for-ai-research-is-highly-inconsistent-study-fin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uters.com/companies/AMZN.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59690"/>
            <a:ext cx="12192000" cy="1143000"/>
          </a:xfrm>
        </p:spPr>
        <p:txBody>
          <a:bodyPr/>
          <a:lstStyle/>
          <a:p>
            <a:r>
              <a:rPr lang="en-US" altLang="en-US" sz="3600" dirty="0"/>
              <a:t>Introduction </a:t>
            </a:r>
            <a:r>
              <a:rPr lang="en-US" altLang="en-US" sz="3600" dirty="0" smtClean="0"/>
              <a:t>to ML </a:t>
            </a:r>
            <a:endParaRPr lang="en-US" altLang="en-US" sz="3600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05790" y="1394460"/>
            <a:ext cx="6243584" cy="453009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</a:p>
        </p:txBody>
      </p:sp>
      <p:sp>
        <p:nvSpPr>
          <p:cNvPr id="6148" name="Line 1028"/>
          <p:cNvSpPr>
            <a:spLocks noChangeShapeType="1"/>
          </p:cNvSpPr>
          <p:nvPr/>
        </p:nvSpPr>
        <p:spPr bwMode="auto">
          <a:xfrm>
            <a:off x="2895600" y="3886200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098" y="1552754"/>
            <a:ext cx="5128797" cy="2898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Perspectives and Issues in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38" y="1117600"/>
            <a:ext cx="11743426" cy="5317706"/>
          </a:xfrm>
        </p:spPr>
        <p:txBody>
          <a:bodyPr/>
          <a:lstStyle/>
          <a:p>
            <a:r>
              <a:rPr lang="en-US" dirty="0"/>
              <a:t>Machine learning is a subfield of artificial intelligence and machine learning algorithms are used in other related fields like natural language processing and computer vision.</a:t>
            </a:r>
          </a:p>
          <a:p>
            <a:r>
              <a:rPr lang="en-US" dirty="0" smtClean="0"/>
              <a:t>Three </a:t>
            </a:r>
            <a:r>
              <a:rPr lang="en-US" dirty="0"/>
              <a:t>types of learning </a:t>
            </a:r>
            <a:r>
              <a:rPr lang="en-US" dirty="0" smtClean="0"/>
              <a:t>are </a:t>
            </a:r>
            <a:r>
              <a:rPr lang="en-US" dirty="0"/>
              <a:t>supervised learning, unsupervised learning, and reinforcement learning.</a:t>
            </a:r>
          </a:p>
          <a:p>
            <a:r>
              <a:rPr lang="en-US" dirty="0" smtClean="0"/>
              <a:t>In </a:t>
            </a:r>
            <a:r>
              <a:rPr lang="en-US" dirty="0"/>
              <a:t>supervised learning, your system learns under the supervision of the data outputs so supervised algorithms are preferred if your dataset contains output information.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65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in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Quality</a:t>
            </a:r>
          </a:p>
          <a:p>
            <a:r>
              <a:rPr lang="en-US" dirty="0"/>
              <a:t>Data can also be noisy, filled with unwanted information that can mislead a machine learning model into making incorrect predictions.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0" y="3720133"/>
            <a:ext cx="31623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159" y="3184192"/>
            <a:ext cx="4769419" cy="341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6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4" y="1529527"/>
            <a:ext cx="3335655" cy="4067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77" y="1529527"/>
            <a:ext cx="3769043" cy="3769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019" y="1529527"/>
            <a:ext cx="3362481" cy="179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3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2015, a software engineer pointed out that the image-recognition algorithms in Google Photos were labeling his black friends as “gorillas.” </a:t>
            </a:r>
            <a:endParaRPr lang="en-US" dirty="0" smtClean="0"/>
          </a:p>
          <a:p>
            <a:pPr algn="just"/>
            <a:r>
              <a:rPr lang="en-US" dirty="0" smtClean="0"/>
              <a:t>And </a:t>
            </a:r>
            <a:r>
              <a:rPr lang="en-US" dirty="0"/>
              <a:t>the nonprofit </a:t>
            </a:r>
            <a:r>
              <a:rPr lang="en-US" u="sng" dirty="0" err="1">
                <a:hlinkClick r:id="rId2"/>
              </a:rPr>
              <a:t>AlgorithmWatch</a:t>
            </a:r>
            <a:r>
              <a:rPr lang="en-US" dirty="0"/>
              <a:t> showed that Google’s Cloud Vision API at one time </a:t>
            </a:r>
            <a:r>
              <a:rPr lang="en-US" u="sng" dirty="0">
                <a:hlinkClick r:id="rId3"/>
              </a:rPr>
              <a:t>labeled</a:t>
            </a:r>
            <a:r>
              <a:rPr lang="en-US" dirty="0"/>
              <a:t> thermometers held by a black person as “guns” while labeling thermometers held by a light-skinned person as “electronic devices.”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37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Issuing in labelling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Labels</a:t>
            </a:r>
            <a:r>
              <a:rPr lang="en-US" dirty="0"/>
              <a:t>, the annotations from which many models learn relationships in data, also bear the hallmarks of data imbalance</a:t>
            </a:r>
            <a:r>
              <a:rPr lang="en-US" dirty="0" smtClean="0"/>
              <a:t>.</a:t>
            </a:r>
          </a:p>
          <a:p>
            <a:r>
              <a:rPr lang="en-US" dirty="0"/>
              <a:t>MIT </a:t>
            </a:r>
            <a:r>
              <a:rPr lang="en-US" u="sng" dirty="0">
                <a:hlinkClick r:id="rId3"/>
              </a:rPr>
              <a:t>analysis</a:t>
            </a:r>
            <a:r>
              <a:rPr lang="en-US" dirty="0"/>
              <a:t> of popular benchmarks including ImageNet, the researchers found mislabeled images (like one breed of dog being confused for another), </a:t>
            </a:r>
            <a:endParaRPr lang="en-US" dirty="0" smtClean="0"/>
          </a:p>
          <a:p>
            <a:r>
              <a:rPr lang="en-US" dirty="0" smtClean="0"/>
              <a:t>text </a:t>
            </a:r>
            <a:r>
              <a:rPr lang="en-US" dirty="0"/>
              <a:t>sentiment (like Amazon product reviews described as negative when they were actually positive), and audio of YouTube videos (like an Ariana Grande high note being categorized as a whistle).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1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FF"/>
                </a:solidFill>
              </a:rPr>
              <a:t>Legacy</a:t>
            </a:r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The </a:t>
            </a:r>
            <a:r>
              <a:rPr lang="en-US" dirty="0">
                <a:solidFill>
                  <a:srgbClr val="3333FF"/>
                </a:solidFill>
              </a:rPr>
              <a:t>amount of hardware necessary to analyze large quantities of complex, high-quality data is usually unavailable through legacy systems and databases. </a:t>
            </a:r>
            <a:endParaRPr lang="en-US" dirty="0" smtClean="0">
              <a:solidFill>
                <a:srgbClr val="3333FF"/>
              </a:solidFill>
            </a:endParaRPr>
          </a:p>
          <a:p>
            <a:r>
              <a:rPr lang="en-IN" b="1" dirty="0">
                <a:solidFill>
                  <a:srgbClr val="3333FF"/>
                </a:solidFill>
              </a:rPr>
              <a:t>Isolation From End Users</a:t>
            </a:r>
            <a:endParaRPr lang="en-US" dirty="0" smtClean="0">
              <a:solidFill>
                <a:srgbClr val="3333FF"/>
              </a:solidFill>
            </a:endParaRPr>
          </a:p>
          <a:p>
            <a:pPr lvl="1"/>
            <a:r>
              <a:rPr lang="en-US" dirty="0">
                <a:solidFill>
                  <a:srgbClr val="3333FF"/>
                </a:solidFill>
              </a:rPr>
              <a:t>Amazon.com </a:t>
            </a:r>
            <a:r>
              <a:rPr lang="en-US" dirty="0" err="1">
                <a:solidFill>
                  <a:srgbClr val="3333FF"/>
                </a:solidFill>
              </a:rPr>
              <a:t>Inc's</a:t>
            </a:r>
            <a:r>
              <a:rPr lang="en-US" dirty="0">
                <a:solidFill>
                  <a:srgbClr val="3333FF"/>
                </a:solidFill>
              </a:rPr>
              <a:t> </a:t>
            </a:r>
            <a:r>
              <a:rPr lang="en-US" dirty="0">
                <a:solidFill>
                  <a:srgbClr val="3333FF"/>
                </a:solidFill>
                <a:hlinkClick r:id="rId2"/>
              </a:rPr>
              <a:t>AMZN.O</a:t>
            </a:r>
            <a:r>
              <a:rPr lang="en-US" dirty="0">
                <a:solidFill>
                  <a:srgbClr val="3333FF"/>
                </a:solidFill>
              </a:rPr>
              <a:t> machine-learning specialists uncovered a big problem: their new recruiting engine did not like women.</a:t>
            </a:r>
            <a:endParaRPr lang="en-IN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71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Arial Black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5425FA907DEC4D81B8B54EB5FC4F0B" ma:contentTypeVersion="0" ma:contentTypeDescription="Create a new document." ma:contentTypeScope="" ma:versionID="54dddfe82c4eb68c3c5ff8321e3cd7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A0F156-08B5-47CC-991B-D652EF64574D}"/>
</file>

<file path=customXml/itemProps2.xml><?xml version="1.0" encoding="utf-8"?>
<ds:datastoreItem xmlns:ds="http://schemas.openxmlformats.org/officeDocument/2006/customXml" ds:itemID="{0238A0A1-0B7B-4252-AB38-D34F925EF558}"/>
</file>

<file path=customXml/itemProps3.xml><?xml version="1.0" encoding="utf-8"?>
<ds:datastoreItem xmlns:ds="http://schemas.openxmlformats.org/officeDocument/2006/customXml" ds:itemID="{C21D8E9E-5A4C-4A41-86CE-E8F63B76AF36}"/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179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Comic Sans MS</vt:lpstr>
      <vt:lpstr>Wingdings</vt:lpstr>
      <vt:lpstr>dan-berkeley-nlp-v1</vt:lpstr>
      <vt:lpstr>1_Lecture</vt:lpstr>
      <vt:lpstr>3_Lecture</vt:lpstr>
      <vt:lpstr>4_Lecture</vt:lpstr>
      <vt:lpstr>Introduction to ML </vt:lpstr>
      <vt:lpstr>Perspectives and Issues in ML</vt:lpstr>
      <vt:lpstr>Issues in ML</vt:lpstr>
      <vt:lpstr>PowerPoint Presentation</vt:lpstr>
      <vt:lpstr>PowerPoint Presentation</vt:lpstr>
      <vt:lpstr>Issuing in labelling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Lenovo</cp:lastModifiedBy>
  <cp:revision>2841</cp:revision>
  <cp:lastPrinted>2014-02-27T08:03:00Z</cp:lastPrinted>
  <dcterms:created xsi:type="dcterms:W3CDTF">2004-08-27T04:16:00Z</dcterms:created>
  <dcterms:modified xsi:type="dcterms:W3CDTF">2022-08-20T07:07:58Z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0x010100E35425FA907DEC4D81B8B54EB5FC4F0B</vt:lpwstr>
  </property>
  <property fmtid="{D5CDD505-2E9C-101B-9397-08002B2CF9AE}" pid="3" name="ICV">
    <vt:lpwstr>3A9D06A5D7554FC38EDA00F89A6CCA12</vt:lpwstr>
  </property>
  <property fmtid="{D5CDD505-2E9C-101B-9397-08002B2CF9AE}" pid="4" name="KSOProductBuildVer">
    <vt:lpwstr>1033-11.2.0.10443</vt:lpwstr>
  </property>
  <property fmtid="{D5CDD505-2E9C-101B-9397-08002B2CF9AE}" pid="5" name="Order">
    <vt:r8>200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</Properties>
</file>