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639"/>
    <a:srgbClr val="EF8B77"/>
    <a:srgbClr val="660033"/>
    <a:srgbClr val="9966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394C-94A1-806F-1AA3-D03C466F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09E99-A717-3ED3-8FA6-F67679FC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4C75-6033-CBDF-6282-CDFA9B1C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ADF6-918F-1EC5-1CD5-E72C42B9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106D-2281-0841-9F1D-165AF64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6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CE1F-C9A7-62AA-6165-AB8E28A8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24EA-BA16-E2A4-2CB1-894A454F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3BE85-D52B-C4F4-AAE0-C7C8AD69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CBAD-907D-B31D-33FF-0DE71853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1115-835D-3F74-B6C2-B79D4636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F4D3F-E560-55C8-45F2-3A038170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B39F9-4FF0-D9F9-E153-13E22FF95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ABF8-ECD2-ADD7-FF14-C8B06FDA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A582-C670-C73A-2DBD-00F61B70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A21-6818-87C7-D245-554BE531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B0D-6B6E-4EB7-6379-916B1711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A111B-71CE-BCB9-72EB-66125982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ABC8-2ED2-A103-DF53-E53C55C6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A773-D6FF-9B8E-27F5-B40E10FA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9FD7-E5AD-02ED-0029-F5600252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6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2B8D-D3B3-7FD1-22CD-7024649D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A4F5F-1A81-9DEE-91AA-DEA97B8F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4218-F62A-26A9-BA81-D7C2D117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5573-E1E3-04F9-8E8B-EA670C5B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B34A-A7E4-DE49-E283-1EA549A3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8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B6D9-F673-01A9-D713-713AD5B1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3233-B362-7F44-1D70-00913CB85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EE87A-E295-C44F-AB9E-C834DEC1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C299-A40C-19D9-12C0-30783B71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2F96-D46C-74EA-6F46-98972B6B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38F5-80D1-E221-6DC6-AE7A6E6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1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08DF-C154-E728-08A9-045BCFD5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43F33-2B1D-A5BB-6206-A1D0F4DC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7C6F4-7E5C-E251-D67B-0CBC14D1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85C57-757F-245A-DDD7-9A3C7ADF7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BDDFD-AE74-58B1-440A-66D6CA564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83D63-EA3F-FD1A-2174-2A81E246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9684-5D96-20CA-7DE4-D4EA7C4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5287C-0A6F-63EE-1FC5-4252A62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F2AD-B06F-37E7-2175-80D5089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0FC08-6F2C-9159-1080-EA2B5FCF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14A6-DA08-FEB0-1E46-3FB89DFC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FBC92-8FA7-FE3C-7289-99E26B8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DB20F-0FDC-F7B3-6C85-A065CFD9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5C02E-B981-D5DB-C77A-7572908D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31508-D8CA-BAD2-FD6F-AFE2DAEA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7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2C68-0F20-6CEF-38C5-8C954153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E57F-BD28-9995-F7C1-10168A9D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3E1C-17D9-8413-FE42-9733D13D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319E-6A4A-9C45-ECE3-5555151A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9E69-281F-4A72-BD3C-B7FD2C7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E1735-20DF-66AD-9241-44FECC7D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9C11-DCAB-16C2-DB10-E4C619FE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BF5BC-FAFA-2B95-76E2-4FB78F6C1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F91C-BAD7-4139-8204-D4838A7D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ECA34-61E2-FF29-432C-0F4B7446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4AFD-F9B1-E91E-6081-84D0A604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18D-A54F-F9F0-5B28-8BA27318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BACE-DE10-333D-7727-B3F3DB98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70B9C-5D9E-C527-5F77-163ECA8F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2E90-1879-C9A2-BA0D-C9D5DC2F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58AF-48D8-4BAB-9E6C-9D68945ABCE4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ED5A-B325-EFA9-FAB3-8F463598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DA2C-D237-AAA5-6B2B-ED8234107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C39A-60AC-4329-88C0-7AD9CFDE1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65E8-CDB0-7FE1-1A75-7A829BF1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Software Engineering</a:t>
            </a:r>
            <a:endParaRPr lang="en-IN" sz="5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CCB4-2475-0EC5-8528-D466700F3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4523"/>
            <a:ext cx="9144000" cy="8175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Module No. 1</a:t>
            </a:r>
            <a:endParaRPr lang="en-IN" sz="4000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200139-A11E-9792-BBFA-14D5C1886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18601"/>
              </p:ext>
            </p:extLst>
          </p:nvPr>
        </p:nvGraphicFramePr>
        <p:xfrm>
          <a:off x="2103120" y="4074795"/>
          <a:ext cx="8869680" cy="509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9680">
                  <a:extLst>
                    <a:ext uri="{9D8B030D-6E8A-4147-A177-3AD203B41FA5}">
                      <a16:colId xmlns:a16="http://schemas.microsoft.com/office/drawing/2014/main" val="77201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3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entury Schoolbook" panose="02040604050505020304" pitchFamily="18" charset="0"/>
                        </a:rPr>
                        <a:t>An Overview of Software Engineering</a:t>
                      </a:r>
                      <a:endParaRPr lang="en-IN" sz="32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2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FF7E-A5C5-9E25-755F-793433F9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23520"/>
            <a:ext cx="10515600" cy="5899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Characteristics of WebApps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60D8-C06F-6949-EC63-802EA1F6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087754"/>
            <a:ext cx="11242040" cy="604456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Data driven. 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primary function of many WebApps is to use </a:t>
            </a:r>
            <a:r>
              <a:rPr lang="en-US" altLang="en-US" sz="4500" b="1" dirty="0">
                <a:solidFill>
                  <a:srgbClr val="00B0F0"/>
                </a:solidFill>
                <a:latin typeface="Comic Sans MS" panose="030F0702030302020204" pitchFamily="66" charset="0"/>
              </a:rPr>
              <a:t>hypermedia to present text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, graphics, audio, and video content to the end-user. </a:t>
            </a:r>
          </a:p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Content sensitive. 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The quality and aesthetic nature of content remains an important determinant of the quality of a WebApp.</a:t>
            </a:r>
          </a:p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Continuous evolution.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Unlike conventional application software that evolves over a series of planned, chronologically-spaced releases, Web applications evolve continuously. </a:t>
            </a:r>
          </a:p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Immediacy.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Although immediacy—the compelling need to get software to market quickly—is a characteristic of many application domains, WebApps often exhibit a time to market that can be a matter of a few days or weeks.</a:t>
            </a:r>
          </a:p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Security. 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Because WebApps are available via network access, it is difficult, if not impossible, to limit the population of end-users who may access the application.</a:t>
            </a:r>
          </a:p>
          <a:p>
            <a:pPr>
              <a:lnSpc>
                <a:spcPct val="160000"/>
              </a:lnSpc>
            </a:pPr>
            <a:r>
              <a:rPr lang="en-US" altLang="en-US" sz="45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Aesthetics. </a:t>
            </a:r>
            <a:r>
              <a:rPr lang="en-US" altLang="en-US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An undeniable part of the appeal of a WebApp is its look and feel.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5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0025-8FE3-F98B-C156-9416165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Characteristics of good software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CC21-4654-135C-06C7-E2D9F83D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40" y="1358265"/>
            <a:ext cx="1081532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A software product can be judged by what it offers and how well it can be used.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This software must satisfy on the following grounds: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Operational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	Transitional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	Maintenance</a:t>
            </a:r>
            <a:endParaRPr lang="en-IN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BB20-5F5F-37FA-F140-B92475B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6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Some Realities about Software</a:t>
            </a:r>
            <a:br>
              <a:rPr lang="en-US" altLang="en-US" sz="4400" b="1" dirty="0">
                <a:solidFill>
                  <a:srgbClr val="002060"/>
                </a:solidFill>
                <a:latin typeface="Century Schoolbook" panose="02040604050505020304" pitchFamily="18" charset="0"/>
              </a:rPr>
            </a:br>
            <a:endParaRPr lang="en-IN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F275-923A-D225-673D-EF87066A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800" i="1" dirty="0">
                <a:latin typeface="Comic Sans MS" panose="030F0702030302020204" pitchFamily="66" charset="0"/>
              </a:rPr>
              <a:t>A concerted effort should be made to </a:t>
            </a:r>
            <a:r>
              <a:rPr lang="en-US" altLang="en-US" sz="2800" i="1" dirty="0">
                <a:solidFill>
                  <a:srgbClr val="C00000"/>
                </a:solidFill>
                <a:latin typeface="Comic Sans MS" panose="030F0702030302020204" pitchFamily="66" charset="0"/>
              </a:rPr>
              <a:t>understand </a:t>
            </a:r>
            <a:r>
              <a:rPr lang="en-US" altLang="en-US" sz="2800" i="1" dirty="0">
                <a:latin typeface="Comic Sans MS" panose="030F0702030302020204" pitchFamily="66" charset="0"/>
              </a:rPr>
              <a:t>the problem </a:t>
            </a:r>
            <a:r>
              <a:rPr lang="en-US" altLang="en-US" sz="2800" i="1" dirty="0">
                <a:solidFill>
                  <a:srgbClr val="C00000"/>
                </a:solidFill>
                <a:latin typeface="Comic Sans MS" panose="030F0702030302020204" pitchFamily="66" charset="0"/>
              </a:rPr>
              <a:t>before a software solution </a:t>
            </a:r>
            <a:r>
              <a:rPr lang="en-US" altLang="en-US" sz="2800" i="1" dirty="0">
                <a:latin typeface="Comic Sans MS" panose="030F0702030302020204" pitchFamily="66" charset="0"/>
              </a:rPr>
              <a:t>is developed.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i="1" dirty="0">
                <a:solidFill>
                  <a:srgbClr val="C00000"/>
                </a:solidFill>
                <a:latin typeface="Comic Sans MS" panose="030F0702030302020204" pitchFamily="66" charset="0"/>
              </a:rPr>
              <a:t>Design</a:t>
            </a:r>
            <a:r>
              <a:rPr lang="en-US" altLang="en-US" sz="2800" i="1" dirty="0">
                <a:latin typeface="Comic Sans MS" panose="030F0702030302020204" pitchFamily="66" charset="0"/>
              </a:rPr>
              <a:t> becomes a pivotal activity.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i="1" dirty="0">
                <a:latin typeface="Comic Sans MS" panose="030F0702030302020204" pitchFamily="66" charset="0"/>
              </a:rPr>
              <a:t>Software should </a:t>
            </a:r>
            <a:r>
              <a:rPr lang="en-US" altLang="en-US" sz="2800" i="1" dirty="0">
                <a:solidFill>
                  <a:srgbClr val="C00000"/>
                </a:solidFill>
                <a:latin typeface="Comic Sans MS" panose="030F0702030302020204" pitchFamily="66" charset="0"/>
              </a:rPr>
              <a:t>exhibit high quality.</a:t>
            </a:r>
          </a:p>
          <a:p>
            <a:pPr algn="just">
              <a:lnSpc>
                <a:spcPct val="150000"/>
              </a:lnSpc>
            </a:pPr>
            <a:r>
              <a:rPr lang="en-US" altLang="en-US" sz="2800" i="1" dirty="0">
                <a:latin typeface="Comic Sans MS" panose="030F0702030302020204" pitchFamily="66" charset="0"/>
              </a:rPr>
              <a:t>Software should be </a:t>
            </a:r>
            <a:r>
              <a:rPr lang="en-US" altLang="en-US" sz="2800" i="1" dirty="0">
                <a:solidFill>
                  <a:srgbClr val="C00000"/>
                </a:solidFill>
                <a:latin typeface="Comic Sans MS" panose="030F0702030302020204" pitchFamily="66" charset="0"/>
              </a:rPr>
              <a:t>maintainable</a:t>
            </a:r>
            <a:r>
              <a:rPr lang="en-US" altLang="en-US" sz="2800" i="1" dirty="0">
                <a:latin typeface="Comic Sans MS" panose="030F0702030302020204" pitchFamily="66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695B6-5B94-08E3-5AB7-A4F522506A59}"/>
              </a:ext>
            </a:extLst>
          </p:cNvPr>
          <p:cNvSpPr txBox="1"/>
          <p:nvPr/>
        </p:nvSpPr>
        <p:spPr>
          <a:xfrm>
            <a:off x="731520" y="5438775"/>
            <a:ext cx="1104392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b="0" i="1" u="none" strike="noStrike" baseline="0" dirty="0">
                <a:solidFill>
                  <a:srgbClr val="C00000"/>
                </a:solidFill>
                <a:latin typeface="Century Schoolbook" panose="02040604050505020304" pitchFamily="18" charset="0"/>
              </a:rPr>
              <a:t>Software in all of its forms and across all of its application domains should be engineered</a:t>
            </a:r>
            <a:endParaRPr lang="en-IN" sz="2800" dirty="0">
              <a:solidFill>
                <a:srgbClr val="C0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0CEA-DA91-5E4A-927B-1F6B1EBC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90487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Software Engineering</a:t>
            </a:r>
            <a:endParaRPr lang="en-IN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1105-7F9A-74BF-53E2-1539A709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016000"/>
            <a:ext cx="11231880" cy="584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996633"/>
                </a:solidFill>
                <a:latin typeface="Comic Sans MS" panose="030F0702030302020204" pitchFamily="66" charset="0"/>
              </a:rPr>
              <a:t>Software Engineering </a:t>
            </a:r>
            <a:r>
              <a:rPr lang="en-US" dirty="0">
                <a:latin typeface="Comic Sans MS" panose="030F0702030302020204" pitchFamily="66" charset="0"/>
              </a:rPr>
              <a:t>is an engineering branch related to the evolution of software product using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well-defined scientific principles, techniques, and procedures</a:t>
            </a:r>
            <a:r>
              <a:rPr lang="en-US" dirty="0">
                <a:latin typeface="Comic Sans MS" panose="030F0702030302020204" pitchFamily="66" charset="0"/>
              </a:rPr>
              <a:t>. The result of software engineering is an effective and reliable software product.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The IEEE(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Institute of Electrical and Electronics Engineers)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definition:</a:t>
            </a:r>
          </a:p>
          <a:p>
            <a:pPr lvl="1" algn="just">
              <a:lnSpc>
                <a:spcPct val="150000"/>
              </a:lnSpc>
              <a:spcBef>
                <a:spcPts val="300"/>
              </a:spcBef>
            </a:pPr>
            <a:r>
              <a:rPr lang="en-US" altLang="en-US" i="1" dirty="0">
                <a:latin typeface="Comic Sans MS" panose="030F0702030302020204" pitchFamily="66" charset="0"/>
              </a:rPr>
              <a:t>Software Engineering: (1) The application of a </a:t>
            </a:r>
            <a:r>
              <a:rPr lang="en-US" altLang="en-US" i="1" dirty="0">
                <a:solidFill>
                  <a:srgbClr val="C00000"/>
                </a:solidFill>
                <a:latin typeface="Comic Sans MS" panose="030F0702030302020204" pitchFamily="66" charset="0"/>
              </a:rPr>
              <a:t>systematic, disciplined, quantifiable approach </a:t>
            </a:r>
            <a:r>
              <a:rPr lang="en-US" altLang="en-US" i="1" dirty="0">
                <a:latin typeface="Comic Sans MS" panose="030F0702030302020204" pitchFamily="66" charset="0"/>
              </a:rPr>
              <a:t>to the </a:t>
            </a:r>
            <a:r>
              <a:rPr lang="en-US" altLang="en-US" i="1" dirty="0">
                <a:solidFill>
                  <a:srgbClr val="C00000"/>
                </a:solidFill>
                <a:latin typeface="Comic Sans MS" panose="030F0702030302020204" pitchFamily="66" charset="0"/>
              </a:rPr>
              <a:t>development, operation, and maintenance of software</a:t>
            </a:r>
            <a:r>
              <a:rPr lang="en-US" altLang="en-US" i="1" dirty="0">
                <a:latin typeface="Comic Sans MS" panose="030F0702030302020204" pitchFamily="66" charset="0"/>
              </a:rPr>
              <a:t>; that is, the application of engineering to software.  (2) The study of approaches as in (1).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9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98D9-D740-67ED-76A1-5C70EFC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  <a:t>Why is Software Engineering required</a:t>
            </a:r>
            <a:br>
              <a:rPr lang="en-US" b="0" i="0" dirty="0">
                <a:solidFill>
                  <a:srgbClr val="002060"/>
                </a:solidFill>
                <a:effectLst/>
                <a:latin typeface="Century Schoolbook" panose="02040604050505020304" pitchFamily="18" charset="0"/>
              </a:rPr>
            </a:br>
            <a:endParaRPr lang="en-IN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F1FC-0732-F0ED-B62D-D4D1483D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994"/>
            <a:ext cx="7716520" cy="43513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To manage Large software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For more Scalability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Cost Management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To manage the dynamic nature of software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For better quality Management</a:t>
            </a:r>
          </a:p>
          <a:p>
            <a:endParaRPr lang="en-IN" dirty="0"/>
          </a:p>
        </p:txBody>
      </p:sp>
      <p:pic>
        <p:nvPicPr>
          <p:cNvPr id="2050" name="Picture 2" descr="Software developer - Full Stack Software Developer - CareerGuide">
            <a:extLst>
              <a:ext uri="{FF2B5EF4-FFF2-40B4-BE49-F238E27FC236}">
                <a16:creationId xmlns:a16="http://schemas.microsoft.com/office/drawing/2014/main" id="{297588F9-1C25-4616-6A69-11CE268B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85" y="1587023"/>
            <a:ext cx="4362450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6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CC92-1C2D-5413-0725-159D21B2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8555"/>
          </a:xfrm>
        </p:spPr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002060"/>
                </a:solidFill>
                <a:latin typeface="Century Schoolbook" panose="02040604050505020304" pitchFamily="18" charset="0"/>
              </a:rPr>
              <a:t>Software Engineering Layers</a:t>
            </a:r>
            <a:endParaRPr lang="en-IN" sz="80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285CBD-32FC-1CAD-EDB2-4CCBF3F219DD}"/>
              </a:ext>
            </a:extLst>
          </p:cNvPr>
          <p:cNvGrpSpPr/>
          <p:nvPr/>
        </p:nvGrpSpPr>
        <p:grpSpPr>
          <a:xfrm>
            <a:off x="2286000" y="1652904"/>
            <a:ext cx="7620000" cy="3355975"/>
            <a:chOff x="1004888" y="2282825"/>
            <a:chExt cx="7620000" cy="24003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C611DA-5BE6-72BC-1D86-799C2DAB7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88" y="3397250"/>
              <a:ext cx="7620000" cy="1285875"/>
            </a:xfrm>
            <a:prstGeom prst="ellipse">
              <a:avLst/>
            </a:prstGeom>
            <a:solidFill>
              <a:srgbClr val="E75639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I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F84CC5-0108-636A-6E71-3CD8838E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088" y="2968625"/>
              <a:ext cx="6629400" cy="12001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I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39601A6-BD14-C447-E461-F2AFE03EC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2511425"/>
              <a:ext cx="5486400" cy="10287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I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E61B17-BE97-E8CA-8496-177864E9F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282825"/>
              <a:ext cx="4724400" cy="685800"/>
            </a:xfrm>
            <a:prstGeom prst="ellipse">
              <a:avLst/>
            </a:prstGeom>
            <a:solidFill>
              <a:srgbClr val="660033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I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F34473-DFBE-C5DE-170F-1CAFF4F94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238625"/>
              <a:ext cx="2232983" cy="284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Palatino" pitchFamily="-128" charset="0"/>
                  <a:ea typeface="ＭＳ Ｐゴシック" pitchFamily="-128" charset="-128"/>
                </a:rPr>
                <a:t>A “quality” focus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416278-50E7-AA3D-09B7-6872F0972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200" y="3638550"/>
              <a:ext cx="1885130" cy="284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b="1" dirty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  <a:ea typeface="ＭＳ Ｐゴシック" pitchFamily="-128" charset="-128"/>
                </a:rPr>
                <a:t>Process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2D82C5-CDF7-3400-83F0-EDCDC3DC9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038475"/>
              <a:ext cx="1223091" cy="284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b="1" dirty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  <a:ea typeface="ＭＳ Ｐゴシック" pitchFamily="-128" charset="-128"/>
                </a:rPr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6EB2F9-D117-BBA3-DB9B-6C76E729D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2438400"/>
              <a:ext cx="814837" cy="284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b="1" dirty="0">
                  <a:solidFill>
                    <a:srgbClr val="DADADA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Palatino" pitchFamily="-128" charset="0"/>
                  <a:ea typeface="ＭＳ Ｐゴシック" pitchFamily="-128" charset="-128"/>
                </a:rPr>
                <a:t>Tools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8A6B555-10EE-CEFE-7081-CE4FDC774D13}"/>
              </a:ext>
            </a:extLst>
          </p:cNvPr>
          <p:cNvSpPr txBox="1"/>
          <p:nvPr/>
        </p:nvSpPr>
        <p:spPr>
          <a:xfrm>
            <a:off x="1760220" y="5311500"/>
            <a:ext cx="94996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The foundation for software engineering is the </a:t>
            </a:r>
            <a:r>
              <a:rPr lang="en-US" sz="2400" b="0" i="1" u="none" strike="noStrike" baseline="0" dirty="0">
                <a:latin typeface="Comic Sans MS" panose="030F0702030302020204" pitchFamily="66" charset="0"/>
              </a:rPr>
              <a:t>process </a:t>
            </a: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layer.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88938-5C40-3AA3-2F6D-43B03D6B2CE0}"/>
              </a:ext>
            </a:extLst>
          </p:cNvPr>
          <p:cNvSpPr txBox="1"/>
          <p:nvPr/>
        </p:nvSpPr>
        <p:spPr>
          <a:xfrm>
            <a:off x="1646872" y="5885237"/>
            <a:ext cx="96875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Software engineering </a:t>
            </a:r>
            <a:r>
              <a:rPr lang="en-US" sz="2400" b="0" i="1" u="none" strike="noStrike" baseline="0" dirty="0">
                <a:latin typeface="Comic Sans MS" panose="030F0702030302020204" pitchFamily="66" charset="0"/>
              </a:rPr>
              <a:t>methods </a:t>
            </a: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provide the technical how-</a:t>
            </a:r>
            <a:r>
              <a:rPr lang="en-US" sz="2400" b="0" i="0" u="none" strike="noStrike" baseline="0" dirty="0" err="1">
                <a:latin typeface="Comic Sans MS" panose="030F0702030302020204" pitchFamily="66" charset="0"/>
              </a:rPr>
              <a:t>to’s</a:t>
            </a:r>
            <a:r>
              <a:rPr lang="en-US" sz="2400" b="0" i="0" u="none" strike="noStrike" baseline="0" dirty="0">
                <a:latin typeface="Comic Sans MS" panose="030F0702030302020204" pitchFamily="66" charset="0"/>
              </a:rPr>
              <a:t> for building software.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DE30-5646-1883-037E-F1F974A6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97788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Importance of Software Engineering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D534E38-F84C-F060-1296-FB2000F4837B}"/>
              </a:ext>
            </a:extLst>
          </p:cNvPr>
          <p:cNvSpPr/>
          <p:nvPr/>
        </p:nvSpPr>
        <p:spPr>
          <a:xfrm>
            <a:off x="3921760" y="2613818"/>
            <a:ext cx="3200400" cy="2321878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Importance of Software Engineering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A93A52-8C34-63F1-D6BA-5243E5B710C4}"/>
              </a:ext>
            </a:extLst>
          </p:cNvPr>
          <p:cNvGrpSpPr/>
          <p:nvPr/>
        </p:nvGrpSpPr>
        <p:grpSpPr>
          <a:xfrm>
            <a:off x="7122160" y="3264375"/>
            <a:ext cx="3931920" cy="708502"/>
            <a:chOff x="7122160" y="3264375"/>
            <a:chExt cx="3931920" cy="7085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224EDD2-E0AC-C4CE-4C7B-FB47D8B259D1}"/>
                </a:ext>
              </a:extLst>
            </p:cNvPr>
            <p:cNvCxnSpPr>
              <a:cxnSpLocks/>
            </p:cNvCxnSpPr>
            <p:nvPr/>
          </p:nvCxnSpPr>
          <p:spPr>
            <a:xfrm>
              <a:off x="7122160" y="3540760"/>
              <a:ext cx="103632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24805-F2FE-BBAD-F95E-9437A7BB9CBD}"/>
                </a:ext>
              </a:extLst>
            </p:cNvPr>
            <p:cNvSpPr/>
            <p:nvPr/>
          </p:nvSpPr>
          <p:spPr>
            <a:xfrm>
              <a:off x="8158480" y="3264375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Handling Large Projects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C45CB-D8E0-8087-7DBF-DCF042EB707E}"/>
              </a:ext>
            </a:extLst>
          </p:cNvPr>
          <p:cNvGrpSpPr/>
          <p:nvPr/>
        </p:nvGrpSpPr>
        <p:grpSpPr>
          <a:xfrm>
            <a:off x="6736080" y="4577080"/>
            <a:ext cx="3627120" cy="1577182"/>
            <a:chOff x="6736080" y="4577080"/>
            <a:chExt cx="3627120" cy="157718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1205D9-CEAC-5227-495D-A4AE5BE8E511}"/>
                </a:ext>
              </a:extLst>
            </p:cNvPr>
            <p:cNvCxnSpPr>
              <a:cxnSpLocks/>
            </p:cNvCxnSpPr>
            <p:nvPr/>
          </p:nvCxnSpPr>
          <p:spPr>
            <a:xfrm>
              <a:off x="6736080" y="4577080"/>
              <a:ext cx="975360" cy="86868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4388D7-DC2D-1C6A-9DA4-020E6104DBB2}"/>
                </a:ext>
              </a:extLst>
            </p:cNvPr>
            <p:cNvSpPr/>
            <p:nvPr/>
          </p:nvSpPr>
          <p:spPr>
            <a:xfrm>
              <a:off x="7467600" y="5445760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Reduces complexity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FC6A8-2172-7DFD-3E70-3A1DE52F4712}"/>
              </a:ext>
            </a:extLst>
          </p:cNvPr>
          <p:cNvGrpSpPr/>
          <p:nvPr/>
        </p:nvGrpSpPr>
        <p:grpSpPr>
          <a:xfrm>
            <a:off x="2372360" y="4789411"/>
            <a:ext cx="2895600" cy="1577182"/>
            <a:chOff x="2372360" y="4789411"/>
            <a:chExt cx="2895600" cy="15771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AAD66A-F3E1-8EE0-1245-773C82395C1B}"/>
                </a:ext>
              </a:extLst>
            </p:cNvPr>
            <p:cNvSpPr/>
            <p:nvPr/>
          </p:nvSpPr>
          <p:spPr>
            <a:xfrm>
              <a:off x="2372360" y="5658091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Reliable Software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C4D20F-5FF4-F71F-2863-DBC9127D0DB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3820160" y="4789411"/>
              <a:ext cx="914400" cy="86868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887DBB-CD98-DEF0-261A-40277EC05EC3}"/>
              </a:ext>
            </a:extLst>
          </p:cNvPr>
          <p:cNvGrpSpPr/>
          <p:nvPr/>
        </p:nvGrpSpPr>
        <p:grpSpPr>
          <a:xfrm>
            <a:off x="294640" y="3429000"/>
            <a:ext cx="3627120" cy="708502"/>
            <a:chOff x="294640" y="3429000"/>
            <a:chExt cx="3627120" cy="7085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DB636D-386F-3AB8-E61F-856912B09BC2}"/>
                </a:ext>
              </a:extLst>
            </p:cNvPr>
            <p:cNvSpPr/>
            <p:nvPr/>
          </p:nvSpPr>
          <p:spPr>
            <a:xfrm>
              <a:off x="294640" y="3429000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Reduce the time Effort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BBE7C7-A788-DDA7-2837-654EF64D0808}"/>
                </a:ext>
              </a:extLst>
            </p:cNvPr>
            <p:cNvCxnSpPr>
              <a:cxnSpLocks/>
              <a:stCxn id="4" idx="2"/>
              <a:endCxn id="14" idx="3"/>
            </p:cNvCxnSpPr>
            <p:nvPr/>
          </p:nvCxnSpPr>
          <p:spPr>
            <a:xfrm flipH="1">
              <a:off x="3190240" y="3774757"/>
              <a:ext cx="731520" cy="84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9E29F-1E93-5CF0-25CD-4DB0C423D5B3}"/>
              </a:ext>
            </a:extLst>
          </p:cNvPr>
          <p:cNvGrpSpPr/>
          <p:nvPr/>
        </p:nvGrpSpPr>
        <p:grpSpPr>
          <a:xfrm>
            <a:off x="6327140" y="1412240"/>
            <a:ext cx="3548380" cy="1335188"/>
            <a:chOff x="6327140" y="1412240"/>
            <a:chExt cx="3548380" cy="13351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62C2E6-2422-2283-7379-ABCDF92288EE}"/>
                </a:ext>
              </a:extLst>
            </p:cNvPr>
            <p:cNvSpPr/>
            <p:nvPr/>
          </p:nvSpPr>
          <p:spPr>
            <a:xfrm>
              <a:off x="6979920" y="1412240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To minimize Software Cost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A6DA13-443D-602C-0306-B15035A73D2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6327140" y="1766491"/>
              <a:ext cx="652780" cy="9809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9B5689-974D-6D1F-7424-43FCFA739571}"/>
              </a:ext>
            </a:extLst>
          </p:cNvPr>
          <p:cNvGrpSpPr/>
          <p:nvPr/>
        </p:nvGrpSpPr>
        <p:grpSpPr>
          <a:xfrm>
            <a:off x="1153160" y="1421118"/>
            <a:ext cx="3825240" cy="1201578"/>
            <a:chOff x="1153160" y="1421118"/>
            <a:chExt cx="3825240" cy="12015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88AFC6-E739-E5D5-DDA6-36FB008F3C84}"/>
                </a:ext>
              </a:extLst>
            </p:cNvPr>
            <p:cNvSpPr/>
            <p:nvPr/>
          </p:nvSpPr>
          <p:spPr>
            <a:xfrm>
              <a:off x="1153160" y="1421118"/>
              <a:ext cx="2895600" cy="708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latin typeface="Comic Sans MS" panose="030F0702030302020204" pitchFamily="66" charset="0"/>
                </a:rPr>
                <a:t>Effectiveness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6A96C8-FF39-32DE-9C63-2F64520ACB76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 flipV="1">
              <a:off x="4048760" y="1775369"/>
              <a:ext cx="929640" cy="84732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80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4D19-9A1D-A6B5-8EF1-A9B3D675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What is Software Engineering?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CBD8A-643C-3E6B-7217-83615E6F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2767"/>
            <a:ext cx="10002520" cy="57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406E-E990-A2B7-E028-4EBBF4F4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What is Software Engineering?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7192-79B6-90CF-3CA5-64A9E5D7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 term software engineering is the product of two words,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software, and engineering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Software, </a:t>
            </a:r>
            <a:r>
              <a:rPr lang="en-US" dirty="0">
                <a:latin typeface="Comic Sans MS" panose="030F0702030302020204" pitchFamily="66" charset="0"/>
              </a:rPr>
              <a:t>when made for a specific requirement is called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software product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Comic Sans MS" panose="030F0702030302020204" pitchFamily="66" charset="0"/>
              </a:rPr>
              <a:t>Engineering</a:t>
            </a:r>
            <a:r>
              <a:rPr lang="en-US" dirty="0">
                <a:latin typeface="Comic Sans MS" panose="030F0702030302020204" pitchFamily="66" charset="0"/>
              </a:rPr>
              <a:t>, on the other hand, is all about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developing products</a:t>
            </a:r>
            <a:r>
              <a:rPr lang="en-US" dirty="0">
                <a:latin typeface="Comic Sans MS" panose="030F0702030302020204" pitchFamily="66" charset="0"/>
              </a:rPr>
              <a:t>, using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well-defined, scientific principles and methods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9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C3B7-7EBE-D368-977E-97F2C5B4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65228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D886-5963-171E-C0A7-F6E5FF4A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152208"/>
            <a:ext cx="10647680" cy="4585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is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3500" dirty="0"/>
              <a:t> </a:t>
            </a:r>
            <a:r>
              <a:rPr lang="en-US" sz="3000" dirty="0">
                <a:latin typeface="Comic Sans MS" panose="030F0702030302020204" pitchFamily="66" charset="0"/>
              </a:rPr>
              <a:t>Instructions (</a:t>
            </a:r>
            <a:r>
              <a:rPr lang="en-US" sz="3000" dirty="0">
                <a:solidFill>
                  <a:srgbClr val="00B0F0"/>
                </a:solidFill>
                <a:latin typeface="Comic Sans MS" panose="030F0702030302020204" pitchFamily="66" charset="0"/>
              </a:rPr>
              <a:t>computer programs</a:t>
            </a:r>
            <a:r>
              <a:rPr lang="en-US" sz="3000" dirty="0">
                <a:latin typeface="Comic Sans MS" panose="030F0702030302020204" pitchFamily="66" charset="0"/>
              </a:rPr>
              <a:t>) that when executed provide desired features, function, and performance; 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 </a:t>
            </a:r>
            <a:r>
              <a:rPr lang="en-US" sz="3000" dirty="0">
                <a:solidFill>
                  <a:srgbClr val="00B0F0"/>
                </a:solidFill>
                <a:latin typeface="Comic Sans MS" panose="030F0702030302020204" pitchFamily="66" charset="0"/>
              </a:rPr>
              <a:t>Data structures </a:t>
            </a:r>
            <a:r>
              <a:rPr lang="en-US" sz="3000" dirty="0">
                <a:latin typeface="Comic Sans MS" panose="030F0702030302020204" pitchFamily="66" charset="0"/>
              </a:rPr>
              <a:t>that enable the programs to adequately manipulate information and, </a:t>
            </a:r>
          </a:p>
          <a:p>
            <a:pPr algn="just">
              <a:lnSpc>
                <a:spcPct val="150000"/>
              </a:lnSpc>
            </a:pPr>
            <a:r>
              <a:rPr lang="en-US" sz="3000" dirty="0">
                <a:latin typeface="Comic Sans MS" panose="030F0702030302020204" pitchFamily="66" charset="0"/>
              </a:rPr>
              <a:t>Documentation that describes the </a:t>
            </a:r>
            <a:r>
              <a:rPr lang="en-US" sz="3000" dirty="0">
                <a:solidFill>
                  <a:srgbClr val="00B0F0"/>
                </a:solidFill>
                <a:latin typeface="Comic Sans MS" panose="030F0702030302020204" pitchFamily="66" charset="0"/>
              </a:rPr>
              <a:t>operation and use </a:t>
            </a:r>
            <a:r>
              <a:rPr lang="en-US" sz="3000" dirty="0">
                <a:latin typeface="Comic Sans MS" panose="030F0702030302020204" pitchFamily="66" charset="0"/>
              </a:rPr>
              <a:t>of the programs.</a:t>
            </a:r>
            <a:endParaRPr lang="en-IN" sz="30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FB80E-879B-6F0A-62AB-F99DE4C95F5A}"/>
              </a:ext>
            </a:extLst>
          </p:cNvPr>
          <p:cNvSpPr txBox="1"/>
          <p:nvPr/>
        </p:nvSpPr>
        <p:spPr>
          <a:xfrm>
            <a:off x="708660" y="6001386"/>
            <a:ext cx="104063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Software is a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Comic Sans MS" panose="030F0702030302020204" pitchFamily="66" charset="0"/>
              </a:rPr>
              <a:t>logical rather than a physical system element</a:t>
            </a:r>
            <a:endParaRPr lang="en-I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71FC-DD74-D700-F9AD-CF873499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22885"/>
            <a:ext cx="1141476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Characteristics of Software </a:t>
            </a:r>
            <a:endParaRPr lang="en-IN" sz="7200" b="1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3E18-BE44-2CC3-85DE-E2851EF7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10640"/>
            <a:ext cx="11414760" cy="554735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Comic Sans MS" panose="030F0702030302020204" pitchFamily="66" charset="0"/>
              </a:rPr>
              <a:t>Software is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developed or engineered</a:t>
            </a:r>
            <a:r>
              <a:rPr lang="en-US" sz="3200" dirty="0">
                <a:latin typeface="Comic Sans MS" panose="030F0702030302020204" pitchFamily="66" charset="0"/>
              </a:rPr>
              <a:t>; it is not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manufactured </a:t>
            </a:r>
            <a:r>
              <a:rPr lang="en-US" sz="3200" dirty="0">
                <a:latin typeface="Comic Sans MS" panose="030F0702030302020204" pitchFamily="66" charset="0"/>
              </a:rPr>
              <a:t>in the classical sense.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latin typeface="Comic Sans MS" panose="030F0702030302020204" pitchFamily="66" charset="0"/>
              </a:rPr>
              <a:t>Software doesn’t “</a:t>
            </a:r>
            <a:r>
              <a:rPr lang="en-IN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wear out</a:t>
            </a:r>
            <a:r>
              <a:rPr lang="en-IN" sz="3200" dirty="0">
                <a:latin typeface="Comic Sans MS" panose="030F0702030302020204" pitchFamily="66" charset="0"/>
              </a:rPr>
              <a:t>.”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omic Sans MS" panose="030F0702030302020204" pitchFamily="66" charset="0"/>
              </a:rPr>
              <a:t>Although the industry is moving toward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component-based construction</a:t>
            </a:r>
            <a:r>
              <a:rPr lang="en-US" sz="3200" dirty="0">
                <a:latin typeface="Comic Sans MS" panose="030F0702030302020204" pitchFamily="66" charset="0"/>
              </a:rPr>
              <a:t>, most software continues to be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custom built.</a:t>
            </a:r>
            <a:endParaRPr lang="en-IN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0F787-9C7F-C33F-DCFA-EF40B9DC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2636203"/>
            <a:ext cx="5548672" cy="25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92CA-F452-CCD8-F281-3942353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1" y="11024"/>
            <a:ext cx="10515600" cy="769504"/>
          </a:xfrm>
        </p:spPr>
        <p:txBody>
          <a:bodyPr>
            <a:normAutofit/>
          </a:bodyPr>
          <a:lstStyle/>
          <a:p>
            <a:r>
              <a:rPr lang="en-IN" sz="3600" b="0" i="0" u="none" strike="noStrike" baseline="0" dirty="0">
                <a:solidFill>
                  <a:srgbClr val="002060"/>
                </a:solidFill>
                <a:latin typeface="Century Schoolbook" panose="02040604050505020304" pitchFamily="18" charset="0"/>
              </a:rPr>
              <a:t>Software Application Domains</a:t>
            </a:r>
            <a:endParaRPr lang="en-IN" sz="7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FB4DCE2-76E5-52DA-C4C4-1A2B4E219C83}"/>
              </a:ext>
            </a:extLst>
          </p:cNvPr>
          <p:cNvSpPr/>
          <p:nvPr/>
        </p:nvSpPr>
        <p:spPr>
          <a:xfrm>
            <a:off x="3942080" y="2358707"/>
            <a:ext cx="2712720" cy="1981200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C00000"/>
                </a:solidFill>
                <a:latin typeface="Century Schoolbook" panose="02040604050505020304" pitchFamily="18" charset="0"/>
              </a:rPr>
              <a:t>Software Application </a:t>
            </a:r>
            <a:r>
              <a:rPr lang="en-IN" sz="2400" i="0" u="none" strike="noStrike" baseline="0" dirty="0">
                <a:solidFill>
                  <a:srgbClr val="C00000"/>
                </a:solidFill>
                <a:latin typeface="Century Schoolbook" panose="02040604050505020304" pitchFamily="18" charset="0"/>
              </a:rPr>
              <a:t>Domains</a:t>
            </a:r>
            <a:r>
              <a:rPr lang="en-IN" sz="2400" dirty="0">
                <a:solidFill>
                  <a:srgbClr val="C00000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F08D23-7326-B73D-3F95-CFD5ADA4B7C5}"/>
              </a:ext>
            </a:extLst>
          </p:cNvPr>
          <p:cNvGrpSpPr/>
          <p:nvPr/>
        </p:nvGrpSpPr>
        <p:grpSpPr>
          <a:xfrm>
            <a:off x="6452076" y="1511487"/>
            <a:ext cx="2457217" cy="984752"/>
            <a:chOff x="6452076" y="1511487"/>
            <a:chExt cx="2457217" cy="984752"/>
          </a:xfrm>
        </p:grpSpPr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FE1EA3EB-DCFA-6A85-F91F-8FC45FADB882}"/>
                </a:ext>
              </a:extLst>
            </p:cNvPr>
            <p:cNvSpPr/>
            <p:nvPr/>
          </p:nvSpPr>
          <p:spPr>
            <a:xfrm rot="10558693">
              <a:off x="6452076" y="1511487"/>
              <a:ext cx="2457217" cy="984752"/>
            </a:xfrm>
            <a:prstGeom prst="teardrop">
              <a:avLst>
                <a:gd name="adj" fmla="val 118924"/>
              </a:avLst>
            </a:prstGeom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4243222-DCCC-AAB1-5A3B-0703D47293EF}"/>
                </a:ext>
              </a:extLst>
            </p:cNvPr>
            <p:cNvSpPr/>
            <p:nvPr/>
          </p:nvSpPr>
          <p:spPr>
            <a:xfrm>
              <a:off x="6654800" y="1552359"/>
              <a:ext cx="1899920" cy="903007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</a:rPr>
                <a:t>System Software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D505A3-571F-0105-C44F-5FC7500BE575}"/>
              </a:ext>
            </a:extLst>
          </p:cNvPr>
          <p:cNvGrpSpPr/>
          <p:nvPr/>
        </p:nvGrpSpPr>
        <p:grpSpPr>
          <a:xfrm>
            <a:off x="9034017" y="1325562"/>
            <a:ext cx="2512823" cy="843044"/>
            <a:chOff x="9034017" y="1325562"/>
            <a:chExt cx="2512823" cy="843044"/>
          </a:xfrm>
        </p:grpSpPr>
        <p:pic>
          <p:nvPicPr>
            <p:cNvPr id="1028" name="Picture 4" descr="How to Properly Dual-Boot Windows 10 With Another OS">
              <a:extLst>
                <a:ext uri="{FF2B5EF4-FFF2-40B4-BE49-F238E27FC236}">
                  <a16:creationId xmlns:a16="http://schemas.microsoft.com/office/drawing/2014/main" id="{31780B06-474E-9A1C-2DFD-E2E262AD3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4017" y="1356578"/>
              <a:ext cx="1220261" cy="8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Ubuntu Operating System DVD, Application/Usage: Open Source, Rs 1900 | ID:  19358791455">
              <a:extLst>
                <a:ext uri="{FF2B5EF4-FFF2-40B4-BE49-F238E27FC236}">
                  <a16:creationId xmlns:a16="http://schemas.microsoft.com/office/drawing/2014/main" id="{C8C6E82F-DB06-3FC2-4ED6-F174C59F1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6579" y="1325562"/>
              <a:ext cx="1220261" cy="8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328651-EAC3-395F-8D49-FCA171102A9F}"/>
              </a:ext>
            </a:extLst>
          </p:cNvPr>
          <p:cNvGrpSpPr/>
          <p:nvPr/>
        </p:nvGrpSpPr>
        <p:grpSpPr>
          <a:xfrm>
            <a:off x="6575010" y="4053365"/>
            <a:ext cx="2116164" cy="2144843"/>
            <a:chOff x="6575010" y="4053365"/>
            <a:chExt cx="2116164" cy="2144843"/>
          </a:xfrm>
        </p:grpSpPr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BDE08F0A-4AF0-8A08-AAEF-345F78713E9D}"/>
                </a:ext>
              </a:extLst>
            </p:cNvPr>
            <p:cNvSpPr/>
            <p:nvPr/>
          </p:nvSpPr>
          <p:spPr>
            <a:xfrm rot="15360147">
              <a:off x="6638574" y="4162867"/>
              <a:ext cx="2144843" cy="1925840"/>
            </a:xfrm>
            <a:prstGeom prst="teardrop">
              <a:avLst>
                <a:gd name="adj" fmla="val 118924"/>
              </a:avLst>
            </a:prstGeom>
            <a:solidFill>
              <a:schemeClr val="accent4">
                <a:lumMod val="60000"/>
                <a:lumOff val="40000"/>
              </a:schemeClr>
            </a:solidFill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94D3BA4-E33C-C33A-AF26-8CCC1EB93492}"/>
                </a:ext>
              </a:extLst>
            </p:cNvPr>
            <p:cNvSpPr/>
            <p:nvPr/>
          </p:nvSpPr>
          <p:spPr>
            <a:xfrm rot="424547">
              <a:off x="6575010" y="4394873"/>
              <a:ext cx="2116164" cy="1068301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i="0" u="none" strike="noStrike" baseline="0" dirty="0">
                  <a:latin typeface="Century Schoolbook" panose="02040604050505020304" pitchFamily="18" charset="0"/>
                </a:rPr>
                <a:t>Engineering</a:t>
              </a:r>
            </a:p>
            <a:p>
              <a:pPr algn="ctr"/>
              <a:r>
                <a:rPr lang="en-IN" sz="1600" b="1" i="0" u="none" strike="noStrike" baseline="0" dirty="0">
                  <a:latin typeface="Century Schoolbook" panose="02040604050505020304" pitchFamily="18" charset="0"/>
                </a:rPr>
                <a:t>/scientific software</a:t>
              </a:r>
              <a:endParaRPr lang="en-IN" sz="1600" b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4DD64-B93E-180A-7941-C39A36F47C08}"/>
              </a:ext>
            </a:extLst>
          </p:cNvPr>
          <p:cNvGrpSpPr/>
          <p:nvPr/>
        </p:nvGrpSpPr>
        <p:grpSpPr>
          <a:xfrm>
            <a:off x="8636000" y="2946827"/>
            <a:ext cx="3556000" cy="1291745"/>
            <a:chOff x="8636000" y="2946827"/>
            <a:chExt cx="3556000" cy="1291745"/>
          </a:xfrm>
        </p:grpSpPr>
        <p:pic>
          <p:nvPicPr>
            <p:cNvPr id="1032" name="Picture 8" descr="Top 5 Things To Be Considered While Choosing Point Of Sale Software">
              <a:extLst>
                <a:ext uri="{FF2B5EF4-FFF2-40B4-BE49-F238E27FC236}">
                  <a16:creationId xmlns:a16="http://schemas.microsoft.com/office/drawing/2014/main" id="{682A2D0D-2A5A-BCC4-47F3-1D23FB053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9487" y="2946827"/>
              <a:ext cx="1614900" cy="865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12859D-8CBB-1D87-FAF5-71879EAEB601}"/>
                </a:ext>
              </a:extLst>
            </p:cNvPr>
            <p:cNvSpPr txBox="1"/>
            <p:nvPr/>
          </p:nvSpPr>
          <p:spPr>
            <a:xfrm>
              <a:off x="8636000" y="3869240"/>
              <a:ext cx="35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dirty="0">
                  <a:latin typeface="Leawood-Book"/>
                </a:rPr>
                <a:t>P</a:t>
              </a:r>
              <a:r>
                <a:rPr lang="en-IN" sz="1800" b="0" i="0" u="none" strike="noStrike" baseline="0" dirty="0">
                  <a:latin typeface="Leawood-Book"/>
                </a:rPr>
                <a:t>oint-of-sale transaction processing</a:t>
              </a:r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545125-41F2-3299-48AA-11BF18DD5F94}"/>
              </a:ext>
            </a:extLst>
          </p:cNvPr>
          <p:cNvGrpSpPr/>
          <p:nvPr/>
        </p:nvGrpSpPr>
        <p:grpSpPr>
          <a:xfrm rot="770844">
            <a:off x="6897529" y="2770254"/>
            <a:ext cx="2592060" cy="984752"/>
            <a:chOff x="6452076" y="1511487"/>
            <a:chExt cx="2457217" cy="984752"/>
          </a:xfrm>
          <a:solidFill>
            <a:schemeClr val="accent6">
              <a:lumMod val="50000"/>
            </a:schemeClr>
          </a:solidFill>
        </p:grpSpPr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81FA86E5-8C8D-B40E-EFB5-510A56720400}"/>
                </a:ext>
              </a:extLst>
            </p:cNvPr>
            <p:cNvSpPr/>
            <p:nvPr/>
          </p:nvSpPr>
          <p:spPr>
            <a:xfrm rot="10558693">
              <a:off x="6452076" y="1511487"/>
              <a:ext cx="2457217" cy="984752"/>
            </a:xfrm>
            <a:prstGeom prst="teardrop">
              <a:avLst>
                <a:gd name="adj" fmla="val 118924"/>
              </a:avLst>
            </a:prstGeom>
            <a:grpFill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7E188A97-306A-BFF7-DDAE-7BB0CEF6D388}"/>
                </a:ext>
              </a:extLst>
            </p:cNvPr>
            <p:cNvSpPr/>
            <p:nvPr/>
          </p:nvSpPr>
          <p:spPr>
            <a:xfrm>
              <a:off x="6525595" y="1592941"/>
              <a:ext cx="2327725" cy="750733"/>
            </a:xfrm>
            <a:prstGeom prst="flowChartConnector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Application Software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C8679C-F6B1-21F1-E724-48B94212541E}"/>
              </a:ext>
            </a:extLst>
          </p:cNvPr>
          <p:cNvGrpSpPr/>
          <p:nvPr/>
        </p:nvGrpSpPr>
        <p:grpSpPr>
          <a:xfrm>
            <a:off x="8635002" y="4760239"/>
            <a:ext cx="1960333" cy="2048254"/>
            <a:chOff x="8636000" y="4903583"/>
            <a:chExt cx="2538387" cy="1890772"/>
          </a:xfrm>
        </p:grpSpPr>
        <p:pic>
          <p:nvPicPr>
            <p:cNvPr id="1034" name="Picture 10" descr="Rapid Tooling with Computer-Aided Design (CAD)">
              <a:extLst>
                <a:ext uri="{FF2B5EF4-FFF2-40B4-BE49-F238E27FC236}">
                  <a16:creationId xmlns:a16="http://schemas.microsoft.com/office/drawing/2014/main" id="{3DD96FFC-F0A0-DA6D-F494-DC93B66FF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5677" y="4903583"/>
              <a:ext cx="1670098" cy="119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DFEC44-A86B-E27A-9C56-18C191B17119}"/>
                </a:ext>
              </a:extLst>
            </p:cNvPr>
            <p:cNvSpPr txBox="1"/>
            <p:nvPr/>
          </p:nvSpPr>
          <p:spPr>
            <a:xfrm>
              <a:off x="8636000" y="6197718"/>
              <a:ext cx="2538387" cy="5966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800" b="0" i="0" u="none" strike="noStrike" baseline="0" dirty="0">
                  <a:latin typeface="Leawood-Book"/>
                </a:rPr>
                <a:t>Computer-Aided Design</a:t>
              </a: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0B5C3F-C7FB-1BA5-9351-02FEE06DB6C6}"/>
              </a:ext>
            </a:extLst>
          </p:cNvPr>
          <p:cNvGrpSpPr/>
          <p:nvPr/>
        </p:nvGrpSpPr>
        <p:grpSpPr>
          <a:xfrm>
            <a:off x="10414000" y="4794630"/>
            <a:ext cx="1909884" cy="1674468"/>
            <a:chOff x="10414000" y="4794630"/>
            <a:chExt cx="1909884" cy="1674468"/>
          </a:xfrm>
        </p:grpSpPr>
        <p:pic>
          <p:nvPicPr>
            <p:cNvPr id="1036" name="Picture 12" descr="System Simulation Software">
              <a:extLst>
                <a:ext uri="{FF2B5EF4-FFF2-40B4-BE49-F238E27FC236}">
                  <a16:creationId xmlns:a16="http://schemas.microsoft.com/office/drawing/2014/main" id="{304B1442-DA5B-8EEB-056F-2F34C609F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4794630"/>
              <a:ext cx="1595666" cy="127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D47570-E2AE-D400-983C-7F5B25146A3F}"/>
                </a:ext>
              </a:extLst>
            </p:cNvPr>
            <p:cNvSpPr txBox="1"/>
            <p:nvPr/>
          </p:nvSpPr>
          <p:spPr>
            <a:xfrm>
              <a:off x="10428035" y="6099766"/>
              <a:ext cx="18958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latin typeface="Leawood-Book"/>
                </a:rPr>
                <a:t>S</a:t>
              </a:r>
              <a:r>
                <a:rPr lang="en-IN" sz="1800" b="0" i="0" u="none" strike="noStrike" baseline="0" dirty="0">
                  <a:latin typeface="Leawood-Book"/>
                </a:rPr>
                <a:t>ystem </a:t>
              </a:r>
              <a:r>
                <a:rPr lang="en-IN" dirty="0">
                  <a:latin typeface="Leawood-Book"/>
                </a:rPr>
                <a:t>S</a:t>
              </a:r>
              <a:r>
                <a:rPr lang="en-IN" sz="1800" b="0" i="0" u="none" strike="noStrike" baseline="0" dirty="0">
                  <a:latin typeface="Leawood-Book"/>
                </a:rPr>
                <a:t>imulation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7E982F-38B8-B39A-DCAB-96E58F11A2A4}"/>
              </a:ext>
            </a:extLst>
          </p:cNvPr>
          <p:cNvGrpSpPr/>
          <p:nvPr/>
        </p:nvGrpSpPr>
        <p:grpSpPr>
          <a:xfrm>
            <a:off x="3345978" y="4623689"/>
            <a:ext cx="2066731" cy="1498724"/>
            <a:chOff x="3345978" y="4623689"/>
            <a:chExt cx="2066731" cy="1498724"/>
          </a:xfrm>
        </p:grpSpPr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48500CBF-887D-372E-5A4D-7264E5DE6050}"/>
                </a:ext>
              </a:extLst>
            </p:cNvPr>
            <p:cNvSpPr/>
            <p:nvPr/>
          </p:nvSpPr>
          <p:spPr>
            <a:xfrm rot="21007421">
              <a:off x="3355186" y="4623689"/>
              <a:ext cx="2048317" cy="1498724"/>
            </a:xfrm>
            <a:prstGeom prst="teardrop">
              <a:avLst>
                <a:gd name="adj" fmla="val 118924"/>
              </a:avLst>
            </a:prstGeom>
            <a:solidFill>
              <a:srgbClr val="7030A0"/>
            </a:solidFill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FCDC3272-EB5B-F322-99CB-D256764BE71D}"/>
                </a:ext>
              </a:extLst>
            </p:cNvPr>
            <p:cNvSpPr/>
            <p:nvPr/>
          </p:nvSpPr>
          <p:spPr>
            <a:xfrm rot="19963339">
              <a:off x="3345978" y="4814856"/>
              <a:ext cx="2066731" cy="859082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b="1" i="0" u="none" strike="noStrike" baseline="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Embedded software</a:t>
              </a:r>
              <a:endParaRPr lang="en-IN" b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4245D9-1BA5-563B-B34E-E548E1778755}"/>
              </a:ext>
            </a:extLst>
          </p:cNvPr>
          <p:cNvGrpSpPr/>
          <p:nvPr/>
        </p:nvGrpSpPr>
        <p:grpSpPr>
          <a:xfrm>
            <a:off x="3368364" y="5909051"/>
            <a:ext cx="2350561" cy="896047"/>
            <a:chOff x="3368364" y="5909051"/>
            <a:chExt cx="2350561" cy="896047"/>
          </a:xfrm>
        </p:grpSpPr>
        <p:pic>
          <p:nvPicPr>
            <p:cNvPr id="1038" name="Picture 14" descr="Noise X-Fit 2 Fitness Tracker Space Blue">
              <a:extLst>
                <a:ext uri="{FF2B5EF4-FFF2-40B4-BE49-F238E27FC236}">
                  <a16:creationId xmlns:a16="http://schemas.microsoft.com/office/drawing/2014/main" id="{AC269D64-DF23-4146-FA3D-78AC14680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637" y="5909051"/>
              <a:ext cx="906288" cy="896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ow Dashboard Displays Work | HowStuffWorks">
              <a:extLst>
                <a:ext uri="{FF2B5EF4-FFF2-40B4-BE49-F238E27FC236}">
                  <a16:creationId xmlns:a16="http://schemas.microsoft.com/office/drawing/2014/main" id="{9DFDD952-C255-6D3C-40C4-F51C2669D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364" y="6169868"/>
              <a:ext cx="1240874" cy="635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3CB376-89E8-AA99-AF19-B8DC6CE4743E}"/>
              </a:ext>
            </a:extLst>
          </p:cNvPr>
          <p:cNvGrpSpPr/>
          <p:nvPr/>
        </p:nvGrpSpPr>
        <p:grpSpPr>
          <a:xfrm rot="611802">
            <a:off x="1688475" y="3524825"/>
            <a:ext cx="2122884" cy="1498724"/>
            <a:chOff x="3342856" y="4623689"/>
            <a:chExt cx="2122884" cy="1498724"/>
          </a:xfrm>
          <a:solidFill>
            <a:srgbClr val="660033"/>
          </a:solidFill>
        </p:grpSpPr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98F609B7-1ACC-4A5B-C7E8-A6D2109599E2}"/>
                </a:ext>
              </a:extLst>
            </p:cNvPr>
            <p:cNvSpPr/>
            <p:nvPr/>
          </p:nvSpPr>
          <p:spPr>
            <a:xfrm rot="21007421">
              <a:off x="3355186" y="4623689"/>
              <a:ext cx="2048317" cy="1498724"/>
            </a:xfrm>
            <a:prstGeom prst="teardrop">
              <a:avLst>
                <a:gd name="adj" fmla="val 118924"/>
              </a:avLst>
            </a:prstGeom>
            <a:grpFill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A20E8DFD-22A8-0D92-D140-8C7CA59FAC87}"/>
                </a:ext>
              </a:extLst>
            </p:cNvPr>
            <p:cNvSpPr/>
            <p:nvPr/>
          </p:nvSpPr>
          <p:spPr>
            <a:xfrm rot="19963339">
              <a:off x="3342856" y="4801988"/>
              <a:ext cx="2122884" cy="859082"/>
            </a:xfrm>
            <a:prstGeom prst="flowChartConnector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b="1" i="0" u="none" strike="noStrike" baseline="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Product-line software</a:t>
              </a:r>
              <a:endParaRPr lang="en-IN" b="1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406D3D-7BCF-484E-1996-86B3E16F39BA}"/>
              </a:ext>
            </a:extLst>
          </p:cNvPr>
          <p:cNvGrpSpPr/>
          <p:nvPr/>
        </p:nvGrpSpPr>
        <p:grpSpPr>
          <a:xfrm>
            <a:off x="97904" y="3478644"/>
            <a:ext cx="1492267" cy="1820766"/>
            <a:chOff x="158408" y="2973864"/>
            <a:chExt cx="1492267" cy="1820766"/>
          </a:xfrm>
        </p:grpSpPr>
        <p:pic>
          <p:nvPicPr>
            <p:cNvPr id="1042" name="Picture 18" descr="Microsoft Office and Open Office: Office Suite Applications - Video &amp;  Lesson Transcript | Study.com">
              <a:extLst>
                <a:ext uri="{FF2B5EF4-FFF2-40B4-BE49-F238E27FC236}">
                  <a16:creationId xmlns:a16="http://schemas.microsoft.com/office/drawing/2014/main" id="{D7E72A48-7491-CB7B-08A1-428AE059A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12" y="3898010"/>
              <a:ext cx="1230974" cy="896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Database Management System">
              <a:extLst>
                <a:ext uri="{FF2B5EF4-FFF2-40B4-BE49-F238E27FC236}">
                  <a16:creationId xmlns:a16="http://schemas.microsoft.com/office/drawing/2014/main" id="{9C57029C-13AB-D714-C673-FD1184E52E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08" y="2973864"/>
              <a:ext cx="1492267" cy="83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F240CF-AF8C-566E-5776-956EFBD225AC}"/>
              </a:ext>
            </a:extLst>
          </p:cNvPr>
          <p:cNvGrpSpPr/>
          <p:nvPr/>
        </p:nvGrpSpPr>
        <p:grpSpPr>
          <a:xfrm>
            <a:off x="1567571" y="1785439"/>
            <a:ext cx="2348188" cy="1498724"/>
            <a:chOff x="1567571" y="1785439"/>
            <a:chExt cx="2212531" cy="1498724"/>
          </a:xfrm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902689CC-BC9B-1A72-D1EB-DB3518447D79}"/>
                </a:ext>
              </a:extLst>
            </p:cNvPr>
            <p:cNvSpPr/>
            <p:nvPr/>
          </p:nvSpPr>
          <p:spPr>
            <a:xfrm rot="2529786">
              <a:off x="1567571" y="1785439"/>
              <a:ext cx="2048317" cy="1498724"/>
            </a:xfrm>
            <a:prstGeom prst="teardrop">
              <a:avLst>
                <a:gd name="adj" fmla="val 118924"/>
              </a:avLst>
            </a:prstGeom>
            <a:solidFill>
              <a:srgbClr val="996633"/>
            </a:solidFill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A310046-C3EE-B6EC-03B5-48F2C7797D02}"/>
                </a:ext>
              </a:extLst>
            </p:cNvPr>
            <p:cNvSpPr/>
            <p:nvPr/>
          </p:nvSpPr>
          <p:spPr>
            <a:xfrm rot="535702">
              <a:off x="1657218" y="2037881"/>
              <a:ext cx="2122884" cy="859082"/>
            </a:xfrm>
            <a:prstGeom prst="flowChartConnector">
              <a:avLst/>
            </a:prstGeom>
            <a:solidFill>
              <a:srgbClr val="996633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800" b="1" i="0" u="none" strike="noStrike" baseline="0" dirty="0">
                  <a:solidFill>
                    <a:schemeClr val="bg1"/>
                  </a:solidFill>
                  <a:latin typeface="Leawood-Bold"/>
                </a:rPr>
                <a:t>Web Applications</a:t>
              </a:r>
              <a:endParaRPr lang="en-IN" b="1" dirty="0">
                <a:solidFill>
                  <a:schemeClr val="bg1"/>
                </a:solidFill>
                <a:latin typeface="Century Schoolbook" panose="02040604050505020304" pitchFamily="18" charset="0"/>
              </a:endParaRPr>
            </a:p>
          </p:txBody>
        </p:sp>
      </p:grpSp>
      <p:pic>
        <p:nvPicPr>
          <p:cNvPr id="1046" name="Picture 22" descr="Web 2.0 - Wikipedia">
            <a:extLst>
              <a:ext uri="{FF2B5EF4-FFF2-40B4-BE49-F238E27FC236}">
                <a16:creationId xmlns:a16="http://schemas.microsoft.com/office/drawing/2014/main" id="{242AF6C9-4D18-2E8E-AAA3-E72DD3F8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9" y="1731576"/>
            <a:ext cx="1307309" cy="9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ardrop 40">
            <a:extLst>
              <a:ext uri="{FF2B5EF4-FFF2-40B4-BE49-F238E27FC236}">
                <a16:creationId xmlns:a16="http://schemas.microsoft.com/office/drawing/2014/main" id="{CEBD7570-AE82-463A-E7B8-D598F2D4A90D}"/>
              </a:ext>
            </a:extLst>
          </p:cNvPr>
          <p:cNvSpPr/>
          <p:nvPr/>
        </p:nvSpPr>
        <p:spPr>
          <a:xfrm rot="6670786">
            <a:off x="4542826" y="458450"/>
            <a:ext cx="1549044" cy="2020031"/>
          </a:xfrm>
          <a:prstGeom prst="teardrop">
            <a:avLst>
              <a:gd name="adj" fmla="val 100428"/>
            </a:avLst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C57A414F-0C8A-147E-C0C9-79C7E19D1C9D}"/>
              </a:ext>
            </a:extLst>
          </p:cNvPr>
          <p:cNvSpPr/>
          <p:nvPr/>
        </p:nvSpPr>
        <p:spPr>
          <a:xfrm rot="535702">
            <a:off x="4328114" y="933736"/>
            <a:ext cx="1821550" cy="859082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baseline="0" dirty="0">
                <a:solidFill>
                  <a:schemeClr val="bg1"/>
                </a:solidFill>
                <a:latin typeface="Leawood-Bold"/>
              </a:rPr>
              <a:t>Artificial intelligence software</a:t>
            </a:r>
            <a:endParaRPr lang="en-IN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48" name="Picture 24" descr="Industrial Robotics: AI and Machine Learning in Your Applications |  automate.org">
            <a:extLst>
              <a:ext uri="{FF2B5EF4-FFF2-40B4-BE49-F238E27FC236}">
                <a16:creationId xmlns:a16="http://schemas.microsoft.com/office/drawing/2014/main" id="{566D8E5F-C839-4EA4-2536-5ACA6B2D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31" y="666539"/>
            <a:ext cx="1018401" cy="67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 Market to Harness: Speech Recognition Artificial Intelligence (AI)  Innovations On The Rise">
            <a:extLst>
              <a:ext uri="{FF2B5EF4-FFF2-40B4-BE49-F238E27FC236}">
                <a16:creationId xmlns:a16="http://schemas.microsoft.com/office/drawing/2014/main" id="{2F467ED5-E4F5-C41B-0F19-9410B7506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52" y="644094"/>
            <a:ext cx="1229089" cy="8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3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DBA-0FFE-67B1-CC55-A5A3B79D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1825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entury Schoolbook" panose="02040604050505020304" pitchFamily="18" charset="0"/>
              </a:rPr>
              <a:t>Software—New Categories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88541-2800-C564-D60D-DCC86707A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419" y="1112836"/>
            <a:ext cx="11079162" cy="5318444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Open world computing</a:t>
            </a:r>
            <a:r>
              <a:rPr lang="en-US" altLang="en-US" dirty="0">
                <a:solidFill>
                  <a:schemeClr val="folHlink"/>
                </a:solidFill>
                <a:latin typeface="Comic Sans MS" panose="030F0702030302020204" pitchFamily="66" charset="0"/>
              </a:rPr>
              <a:t>—</a:t>
            </a:r>
            <a:r>
              <a:rPr lang="en-US" altLang="en-US" dirty="0">
                <a:latin typeface="Comic Sans MS" panose="030F0702030302020204" pitchFamily="66" charset="0"/>
              </a:rPr>
              <a:t>Pervasive, Distributed computing</a:t>
            </a:r>
            <a:endParaRPr lang="en-US" altLang="en-US" dirty="0">
              <a:solidFill>
                <a:schemeClr val="folHlink"/>
              </a:solidFill>
              <a:latin typeface="Comic Sans MS" panose="030F0702030302020204" pitchFamily="66" charset="0"/>
            </a:endParaRPr>
          </a:p>
          <a:p>
            <a:pPr marL="285750" indent="-285750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Ubiquitous computing</a:t>
            </a:r>
            <a:r>
              <a:rPr lang="en-US" altLang="en-US" dirty="0">
                <a:latin typeface="Comic Sans MS" panose="030F0702030302020204" pitchFamily="66" charset="0"/>
              </a:rPr>
              <a:t>—Wireless networks</a:t>
            </a:r>
          </a:p>
          <a:p>
            <a:pPr marL="285750" indent="-285750"/>
            <a:r>
              <a:rPr lang="en-US" altLang="en-US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Netsourcing</a:t>
            </a:r>
            <a:r>
              <a:rPr lang="en-US" altLang="en-US" dirty="0">
                <a:latin typeface="Comic Sans MS" panose="030F0702030302020204" pitchFamily="66" charset="0"/>
              </a:rPr>
              <a:t>—the Web as a computing engine</a:t>
            </a:r>
          </a:p>
          <a:p>
            <a:pPr marL="285750" indent="-285750" algn="just"/>
            <a:r>
              <a:rPr lang="en-US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Open source</a:t>
            </a:r>
            <a:r>
              <a:rPr lang="en-US" altLang="en-US" dirty="0">
                <a:latin typeface="Comic Sans MS" panose="030F0702030302020204" pitchFamily="66" charset="0"/>
              </a:rPr>
              <a:t>—”free” source code open to the computing community (a blessing, but also a potential curse!)</a:t>
            </a:r>
          </a:p>
          <a:p>
            <a:pPr marL="285750" indent="-285750" algn="just"/>
            <a:r>
              <a:rPr lang="en-US" altLang="en-US" sz="2400" dirty="0">
                <a:latin typeface="Comic Sans MS" panose="030F0702030302020204" pitchFamily="66" charset="0"/>
              </a:rPr>
              <a:t>Also … </a:t>
            </a:r>
          </a:p>
          <a:p>
            <a:pPr marL="685800" lvl="1" indent="-228600"/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Data mining</a:t>
            </a:r>
          </a:p>
          <a:p>
            <a:pPr marL="685800" lvl="1" indent="-228600"/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Grid computing</a:t>
            </a:r>
          </a:p>
          <a:p>
            <a:pPr marL="685800" lvl="1" indent="-228600"/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Cognitive machines</a:t>
            </a:r>
          </a:p>
          <a:p>
            <a:pPr marL="685800" lvl="1" indent="-228600"/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</a:rPr>
              <a:t>Software for nanotechnologies</a:t>
            </a:r>
          </a:p>
        </p:txBody>
      </p:sp>
    </p:spTree>
    <p:extLst>
      <p:ext uri="{BB962C8B-B14F-4D97-AF65-F5344CB8AC3E}">
        <p14:creationId xmlns:p14="http://schemas.microsoft.com/office/powerpoint/2010/main" val="373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3F81-785F-47EC-852B-193C0C4A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83819"/>
            <a:ext cx="10515600" cy="874395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Legacy Software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1C56-D1A0-6A24-3F80-707C0ED1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958214"/>
            <a:ext cx="11120120" cy="4351338"/>
          </a:xfrm>
        </p:spPr>
        <p:txBody>
          <a:bodyPr/>
          <a:lstStyle/>
          <a:p>
            <a:pPr algn="just"/>
            <a:r>
              <a:rPr lang="en-US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A legacy system is </a:t>
            </a:r>
            <a:r>
              <a:rPr lang="en-US" i="0" dirty="0">
                <a:solidFill>
                  <a:srgbClr val="C00000"/>
                </a:solidFill>
                <a:effectLst/>
                <a:latin typeface="Comic Sans MS" panose="030F0702030302020204" pitchFamily="66" charset="0"/>
              </a:rPr>
              <a:t>outdated computing software </a:t>
            </a:r>
            <a:r>
              <a:rPr lang="en-US" i="0" dirty="0">
                <a:solidFill>
                  <a:srgbClr val="202124"/>
                </a:solidFill>
                <a:effectLst/>
                <a:latin typeface="Comic Sans MS" panose="030F0702030302020204" pitchFamily="66" charset="0"/>
              </a:rPr>
              <a:t>and/or hardware that is still in use.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CD755-6B4A-6221-9FED-E3CB98BAAEA5}"/>
              </a:ext>
            </a:extLst>
          </p:cNvPr>
          <p:cNvSpPr txBox="1"/>
          <p:nvPr/>
        </p:nvSpPr>
        <p:spPr>
          <a:xfrm>
            <a:off x="340360" y="19633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Why must it change?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156503E-DA9D-4210-0E43-84F55DEB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30" y="2486552"/>
            <a:ext cx="10242550" cy="4079240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Software must be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adapted</a:t>
            </a:r>
            <a:r>
              <a:rPr lang="en-US" altLang="en-US" sz="2800" dirty="0">
                <a:latin typeface="Comic Sans MS" panose="030F0702030302020204" pitchFamily="66" charset="0"/>
              </a:rPr>
              <a:t> to meet the needs of </a:t>
            </a:r>
            <a:r>
              <a:rPr lang="en-US" alt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new computing environments</a:t>
            </a:r>
            <a:r>
              <a:rPr lang="en-US" altLang="en-US" sz="2800" dirty="0">
                <a:latin typeface="Comic Sans MS" panose="030F0702030302020204" pitchFamily="66" charset="0"/>
              </a:rPr>
              <a:t> or </a:t>
            </a:r>
            <a:r>
              <a:rPr lang="en-US" alt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technology</a:t>
            </a:r>
            <a:r>
              <a:rPr lang="en-US" altLang="en-US" sz="2800" dirty="0">
                <a:latin typeface="Comic Sans MS" panose="030F0702030302020204" pitchFamily="66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20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Software must be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enhanced</a:t>
            </a:r>
            <a:r>
              <a:rPr lang="en-US" altLang="en-US" sz="2800" dirty="0">
                <a:latin typeface="Comic Sans MS" panose="030F0702030302020204" pitchFamily="66" charset="0"/>
              </a:rPr>
              <a:t> to implement </a:t>
            </a:r>
            <a:r>
              <a:rPr lang="en-US" alt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new business requirements.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omic Sans MS" panose="030F0702030302020204" pitchFamily="66" charset="0"/>
              </a:rPr>
              <a:t>Software must be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extended to make it interoperable </a:t>
            </a:r>
            <a:r>
              <a:rPr lang="en-US" altLang="en-US" sz="2800" dirty="0">
                <a:latin typeface="Comic Sans MS" panose="030F0702030302020204" pitchFamily="66" charset="0"/>
              </a:rPr>
              <a:t>with other more </a:t>
            </a:r>
            <a:r>
              <a:rPr lang="en-US" alt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modern systems or databases</a:t>
            </a:r>
            <a:r>
              <a:rPr lang="en-US" altLang="en-US" sz="2800" dirty="0">
                <a:latin typeface="Comic Sans MS" panose="030F0702030302020204" pitchFamily="66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Comic Sans MS" panose="030F0702030302020204" pitchFamily="66" charset="0"/>
              </a:rPr>
              <a:t>Software must be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re-architected</a:t>
            </a:r>
            <a:r>
              <a:rPr lang="en-US" altLang="en-US" sz="2800" dirty="0">
                <a:solidFill>
                  <a:schemeClr val="fol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to make it viable within a </a:t>
            </a:r>
            <a:r>
              <a:rPr lang="en-US" altLang="en-US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network environment</a:t>
            </a:r>
            <a:r>
              <a:rPr lang="en-US" altLang="en-US" sz="2800" b="1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0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FF7E-A5C5-9E25-755F-793433F9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23520"/>
            <a:ext cx="10515600" cy="58991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Characteristics of WebApps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60D8-C06F-6949-EC63-802EA1F6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062990"/>
            <a:ext cx="11242040" cy="533781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Network intensiveness.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A WebApp resides on a network and must serve the needs of a diverse community of clients.</a:t>
            </a:r>
          </a:p>
          <a:p>
            <a:pPr>
              <a:lnSpc>
                <a:spcPct val="160000"/>
              </a:lnSpc>
            </a:pP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Concurrency.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2800" dirty="0">
                <a:latin typeface="Comic Sans MS" panose="030F0702030302020204" pitchFamily="66" charset="0"/>
              </a:rPr>
              <a:t>A large number of users may access the WebApp at one time.</a:t>
            </a:r>
          </a:p>
          <a:p>
            <a:pPr>
              <a:lnSpc>
                <a:spcPct val="160000"/>
              </a:lnSpc>
            </a:pP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Unpredictable load.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The number of users of the WebApp may vary by orders of magnitude from day to day.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Performance. 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latin typeface="Comic Sans MS" panose="030F0702030302020204" pitchFamily="66" charset="0"/>
              </a:rPr>
              <a:t>If a WebApp user must wait too long (for access, for server-side processing, for client-side formatting and display), he or she may decide to go elsewhere.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en-US" alt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Availability.</a:t>
            </a:r>
            <a:r>
              <a:rPr lang="en-US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2800" dirty="0">
                <a:latin typeface="Comic Sans MS" panose="030F0702030302020204" pitchFamily="66" charset="0"/>
              </a:rPr>
              <a:t>Although expectation of 100 percent availability is unreasonable, users of popular WebApps often demand access on a “24/7/365” basis.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1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893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Century Schoolbook</vt:lpstr>
      <vt:lpstr>Comic Sans MS</vt:lpstr>
      <vt:lpstr>erdana</vt:lpstr>
      <vt:lpstr>Leawood-Bold</vt:lpstr>
      <vt:lpstr>Leawood-Book</vt:lpstr>
      <vt:lpstr>Palatino</vt:lpstr>
      <vt:lpstr>Office Theme</vt:lpstr>
      <vt:lpstr>Software Engineering</vt:lpstr>
      <vt:lpstr>What is Software Engineering? </vt:lpstr>
      <vt:lpstr>What is Software Engineering?</vt:lpstr>
      <vt:lpstr>Software</vt:lpstr>
      <vt:lpstr>Characteristics of Software </vt:lpstr>
      <vt:lpstr>Software Application Domains</vt:lpstr>
      <vt:lpstr>Software—New Categories</vt:lpstr>
      <vt:lpstr>Legacy Software</vt:lpstr>
      <vt:lpstr>Characteristics of WebApps</vt:lpstr>
      <vt:lpstr>Characteristics of WebApps</vt:lpstr>
      <vt:lpstr>Characteristics of good software </vt:lpstr>
      <vt:lpstr>Some Realities about Software </vt:lpstr>
      <vt:lpstr>Software Engineering</vt:lpstr>
      <vt:lpstr>Why is Software Engineering required </vt:lpstr>
      <vt:lpstr>Software Engineering Layers</vt:lpstr>
      <vt:lpstr>Importance of Software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SELVA KUMAR S</dc:creator>
  <cp:lastModifiedBy>SELVA KUMAR S</cp:lastModifiedBy>
  <cp:revision>51</cp:revision>
  <dcterms:created xsi:type="dcterms:W3CDTF">2022-08-16T07:43:55Z</dcterms:created>
  <dcterms:modified xsi:type="dcterms:W3CDTF">2022-08-24T04:10:07Z</dcterms:modified>
</cp:coreProperties>
</file>