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2" r:id="rId6"/>
    <p:sldId id="261" r:id="rId7"/>
    <p:sldId id="259"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9C62"/>
    <a:srgbClr val="689D61"/>
    <a:srgbClr val="63A5A5"/>
    <a:srgbClr val="FB6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3D9E7-6091-4AFA-93FE-B364D973E4CE}" type="datetimeFigureOut">
              <a:rPr lang="en-IN" smtClean="0"/>
              <a:t>26-08-2022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FB100-5C93-4B6A-A5E2-A119694B5537}" type="slidenum">
              <a:rPr lang="en-IN" smtClean="0"/>
              <a:t>‹#›</a:t>
            </a:fld>
            <a:endParaRPr lang="en-IN" dirty="0"/>
          </a:p>
        </p:txBody>
      </p:sp>
    </p:spTree>
    <p:extLst>
      <p:ext uri="{BB962C8B-B14F-4D97-AF65-F5344CB8AC3E}">
        <p14:creationId xmlns:p14="http://schemas.microsoft.com/office/powerpoint/2010/main" val="305142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2FB100-5C93-4B6A-A5E2-A119694B5537}" type="slidenum">
              <a:rPr lang="en-IN" smtClean="0"/>
              <a:t>14</a:t>
            </a:fld>
            <a:endParaRPr lang="en-IN" dirty="0"/>
          </a:p>
        </p:txBody>
      </p:sp>
    </p:spTree>
    <p:extLst>
      <p:ext uri="{BB962C8B-B14F-4D97-AF65-F5344CB8AC3E}">
        <p14:creationId xmlns:p14="http://schemas.microsoft.com/office/powerpoint/2010/main" val="28993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D9A2-C3FC-A9FB-0205-B384027A5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449E49-1E65-CB28-C4B0-B1BFCD7DF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2C6925-DD2A-8E89-971C-7B1615F6F598}"/>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57751623-3559-FABC-A621-0DB0CD6137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840ED5-8970-A916-D9FF-1096DB15133A}"/>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168196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71E6-259C-EF36-EFA6-D2B9B56309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AF8307-CCCC-5C8A-7E88-09E232980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DF8C0-E2F7-20CE-E281-C27F88142890}"/>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93369023-2F31-BB31-1E84-ACB731B65A6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D1B734-2262-E6E5-082F-686409A8A586}"/>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324629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86588-6138-1134-27DD-F2E52CFE4B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C2C2C4-E924-24B3-5D9E-3BCF56910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1B132-4B72-E5E5-675E-885047292FEC}"/>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FAAA31E4-AB09-7A46-90A0-6F9E1A8BE3B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2A192C-AEEA-2080-CBCD-968ED6DA4B79}"/>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336002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DA13-CDF2-439E-C5F2-13670E66B3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D7D5C-B5AF-B8B7-9EE2-1D7E30C8E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1435F-66BE-BBB0-EDF0-2AADE056EFF9}"/>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17F60D81-6A38-990A-5FD0-6782BADB31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1BD5D3-1DDA-F2B6-3AEA-DB9D8D493347}"/>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347330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0738-6409-4F03-8B3F-0B39E246A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7CDE0F-A270-6DE8-B2D8-7C8C3D133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BC977D-A913-3327-E0B3-A62CA3B98609}"/>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4CAA5E0C-75FA-7E9C-2FE2-CFC4A2F0A1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34AB3F-F644-9F82-6A77-6FAA7F5ACA3F}"/>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75831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B693-6D82-1BF9-8243-6C9FAC0A3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54C4EB-A963-A994-BE39-81CD2195D9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662E78-936C-6452-FFFC-C099DFCDA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E39802-7066-222F-158E-A22D7A895594}"/>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6" name="Footer Placeholder 5">
            <a:extLst>
              <a:ext uri="{FF2B5EF4-FFF2-40B4-BE49-F238E27FC236}">
                <a16:creationId xmlns:a16="http://schemas.microsoft.com/office/drawing/2014/main" id="{03733771-1DF1-565C-D6F1-8DC6B3448E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B52DC8D-471D-2278-B61C-052763E05E0E}"/>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190535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6C9C-5F43-FA93-FDAD-281E58B005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F807A2-182B-6B71-6F8A-95AA4458D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7AEA8-B619-DBD3-C977-2632202D8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3583BD-2AAD-AD2B-A95B-9715F5D98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92FF-CB04-74A1-14A6-E069B7012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DBC62E-BE9F-85A9-0CC6-8231AC7CA893}"/>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8" name="Footer Placeholder 7">
            <a:extLst>
              <a:ext uri="{FF2B5EF4-FFF2-40B4-BE49-F238E27FC236}">
                <a16:creationId xmlns:a16="http://schemas.microsoft.com/office/drawing/2014/main" id="{8FAB0723-89A1-D9D2-6D4C-5706B92BE3F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9C84405-C67E-5827-9AD9-A4AB605AFF71}"/>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201497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8E31-6DAB-0D52-E115-353E5AC41C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D5ECE0-89BE-E4E0-B266-FA3723C6EE18}"/>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4" name="Footer Placeholder 3">
            <a:extLst>
              <a:ext uri="{FF2B5EF4-FFF2-40B4-BE49-F238E27FC236}">
                <a16:creationId xmlns:a16="http://schemas.microsoft.com/office/drawing/2014/main" id="{A2E5F9A1-F24D-F7EC-96BD-2954D23B4A6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8DE44E8-1A49-40C9-D2D0-49FD02FF338A}"/>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107725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F86D3-A70A-5F3D-4C74-974F84D7A6BD}"/>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3" name="Footer Placeholder 2">
            <a:extLst>
              <a:ext uri="{FF2B5EF4-FFF2-40B4-BE49-F238E27FC236}">
                <a16:creationId xmlns:a16="http://schemas.microsoft.com/office/drawing/2014/main" id="{BF5AB04D-4A65-E906-4B86-CCCE472EA71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46B5AA5-B5A9-AEED-4CF6-6E4614450B33}"/>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233317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6C18-BE99-3F77-37E2-8A7D8B440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815375-7D32-3C01-15FA-18DED06DE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C87B45-6ACC-EEA6-1F50-B0587581F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30450-C411-6889-8A99-F3B17AFBB44B}"/>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6" name="Footer Placeholder 5">
            <a:extLst>
              <a:ext uri="{FF2B5EF4-FFF2-40B4-BE49-F238E27FC236}">
                <a16:creationId xmlns:a16="http://schemas.microsoft.com/office/drawing/2014/main" id="{7B2FF073-8AA8-FB2A-672A-A44D83B6C5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AA2B9C-13AB-0B60-CF89-BA74570C4C75}"/>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210981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21F-1AF1-2AE0-7542-E46A4E3E1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E1FFE2-757F-C468-22E7-AEE6A5C4C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D69E173-0D5B-70FD-4E37-E003E899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2203C-CA27-1FBF-CC57-B1FB4BE88A50}"/>
              </a:ext>
            </a:extLst>
          </p:cNvPr>
          <p:cNvSpPr>
            <a:spLocks noGrp="1"/>
          </p:cNvSpPr>
          <p:nvPr>
            <p:ph type="dt" sz="half" idx="10"/>
          </p:nvPr>
        </p:nvSpPr>
        <p:spPr/>
        <p:txBody>
          <a:bodyPr/>
          <a:lstStyle/>
          <a:p>
            <a:fld id="{C28155D1-F7BF-40A0-AC75-57EE255E7B0A}" type="datetimeFigureOut">
              <a:rPr lang="en-IN" smtClean="0"/>
              <a:t>26-08-2022</a:t>
            </a:fld>
            <a:endParaRPr lang="en-IN" dirty="0"/>
          </a:p>
        </p:txBody>
      </p:sp>
      <p:sp>
        <p:nvSpPr>
          <p:cNvPr id="6" name="Footer Placeholder 5">
            <a:extLst>
              <a:ext uri="{FF2B5EF4-FFF2-40B4-BE49-F238E27FC236}">
                <a16:creationId xmlns:a16="http://schemas.microsoft.com/office/drawing/2014/main" id="{09A73940-F9B1-FB21-71A8-F59A630E4F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01563B-D4E4-699A-70D7-BE1177AE0EDA}"/>
              </a:ext>
            </a:extLst>
          </p:cNvPr>
          <p:cNvSpPr>
            <a:spLocks noGrp="1"/>
          </p:cNvSpPr>
          <p:nvPr>
            <p:ph type="sldNum" sz="quarter" idx="12"/>
          </p:nvPr>
        </p:nvSpPr>
        <p:spPr/>
        <p:txBody>
          <a:bodyPr/>
          <a:lstStyle/>
          <a:p>
            <a:fld id="{01F4506C-D06F-41C0-B0F9-38A2417A2195}" type="slidenum">
              <a:rPr lang="en-IN" smtClean="0"/>
              <a:t>‹#›</a:t>
            </a:fld>
            <a:endParaRPr lang="en-IN" dirty="0"/>
          </a:p>
        </p:txBody>
      </p:sp>
    </p:spTree>
    <p:extLst>
      <p:ext uri="{BB962C8B-B14F-4D97-AF65-F5344CB8AC3E}">
        <p14:creationId xmlns:p14="http://schemas.microsoft.com/office/powerpoint/2010/main" val="216066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7C91F-70E6-C2DF-C74F-3CFAA8ACB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A1C20A-DB3E-51CC-DE90-252DBFDA7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659C2-B410-EC48-6D9D-FDA634375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155D1-F7BF-40A0-AC75-57EE255E7B0A}" type="datetimeFigureOut">
              <a:rPr lang="en-IN" smtClean="0"/>
              <a:t>26-08-2022</a:t>
            </a:fld>
            <a:endParaRPr lang="en-IN" dirty="0"/>
          </a:p>
        </p:txBody>
      </p:sp>
      <p:sp>
        <p:nvSpPr>
          <p:cNvPr id="5" name="Footer Placeholder 4">
            <a:extLst>
              <a:ext uri="{FF2B5EF4-FFF2-40B4-BE49-F238E27FC236}">
                <a16:creationId xmlns:a16="http://schemas.microsoft.com/office/drawing/2014/main" id="{F0035DDF-5833-4E34-812E-2018ABF88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4D8E6AB-0D67-FABD-1B15-5CC13FFC8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4506C-D06F-41C0-B0F9-38A2417A2195}" type="slidenum">
              <a:rPr lang="en-IN" smtClean="0"/>
              <a:t>‹#›</a:t>
            </a:fld>
            <a:endParaRPr lang="en-IN" dirty="0"/>
          </a:p>
        </p:txBody>
      </p:sp>
    </p:spTree>
    <p:extLst>
      <p:ext uri="{BB962C8B-B14F-4D97-AF65-F5344CB8AC3E}">
        <p14:creationId xmlns:p14="http://schemas.microsoft.com/office/powerpoint/2010/main" val="50030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D82E-70CE-7FCC-D9AC-8E3F0AF6D7D3}"/>
              </a:ext>
            </a:extLst>
          </p:cNvPr>
          <p:cNvSpPr>
            <a:spLocks noGrp="1"/>
          </p:cNvSpPr>
          <p:nvPr>
            <p:ph type="ctrTitle"/>
          </p:nvPr>
        </p:nvSpPr>
        <p:spPr>
          <a:xfrm>
            <a:off x="1107440" y="1122363"/>
            <a:ext cx="10251440" cy="2387600"/>
          </a:xfrm>
        </p:spPr>
        <p:txBody>
          <a:bodyPr>
            <a:normAutofit/>
          </a:bodyPr>
          <a:lstStyle/>
          <a:p>
            <a:r>
              <a:rPr lang="en-IN" sz="5400" b="1" dirty="0">
                <a:solidFill>
                  <a:srgbClr val="002060"/>
                </a:solidFill>
                <a:latin typeface="Century Schoolbook" panose="02040604050505020304" pitchFamily="18" charset="0"/>
              </a:rPr>
              <a:t>The Software Process</a:t>
            </a:r>
          </a:p>
        </p:txBody>
      </p:sp>
      <p:sp>
        <p:nvSpPr>
          <p:cNvPr id="3" name="Subtitle 2">
            <a:extLst>
              <a:ext uri="{FF2B5EF4-FFF2-40B4-BE49-F238E27FC236}">
                <a16:creationId xmlns:a16="http://schemas.microsoft.com/office/drawing/2014/main" id="{1DB2E426-11F6-F869-D4AC-4D239D27C89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46981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54F2-8CB6-5EF9-7DE1-AABF24FCBF65}"/>
              </a:ext>
            </a:extLst>
          </p:cNvPr>
          <p:cNvSpPr>
            <a:spLocks noGrp="1"/>
          </p:cNvSpPr>
          <p:nvPr>
            <p:ph type="title"/>
          </p:nvPr>
        </p:nvSpPr>
        <p:spPr>
          <a:xfrm>
            <a:off x="838200" y="365125"/>
            <a:ext cx="10515600" cy="762635"/>
          </a:xfrm>
        </p:spPr>
        <p:txBody>
          <a:bodyPr>
            <a:normAutofit fontScale="90000"/>
          </a:bodyPr>
          <a:lstStyle/>
          <a:p>
            <a:pPr algn="ctr"/>
            <a:r>
              <a:rPr lang="en-IN" dirty="0">
                <a:solidFill>
                  <a:srgbClr val="002060"/>
                </a:solidFill>
                <a:latin typeface="Century Schoolbook" panose="02040604050505020304" pitchFamily="18" charset="0"/>
              </a:rPr>
              <a:t>Software development </a:t>
            </a:r>
            <a:r>
              <a:rPr lang="en-IN" i="0" dirty="0">
                <a:solidFill>
                  <a:srgbClr val="002060"/>
                </a:solidFill>
                <a:effectLst/>
                <a:latin typeface="Century Schoolbook" panose="02040604050505020304" pitchFamily="18" charset="0"/>
              </a:rPr>
              <a:t>Process flow</a:t>
            </a:r>
            <a:br>
              <a:rPr lang="en-IN" i="0" dirty="0">
                <a:solidFill>
                  <a:srgbClr val="002060"/>
                </a:solidFill>
                <a:effectLst/>
                <a:latin typeface="Century Schoolbook" panose="02040604050505020304" pitchFamily="18" charset="0"/>
              </a:rPr>
            </a:b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21D74CAD-3CCB-18E2-D0FE-DA0C6EEDCD44}"/>
              </a:ext>
            </a:extLst>
          </p:cNvPr>
          <p:cNvSpPr>
            <a:spLocks noGrp="1"/>
          </p:cNvSpPr>
          <p:nvPr>
            <p:ph idx="1"/>
          </p:nvPr>
        </p:nvSpPr>
        <p:spPr>
          <a:xfrm>
            <a:off x="457200" y="1002665"/>
            <a:ext cx="11348720" cy="4351338"/>
          </a:xfrm>
        </p:spPr>
        <p:txBody>
          <a:bodyPr/>
          <a:lstStyle/>
          <a:p>
            <a:pPr algn="just">
              <a:lnSpc>
                <a:spcPct val="150000"/>
              </a:lnSpc>
            </a:pPr>
            <a:r>
              <a:rPr lang="en-US" b="0" i="0" dirty="0">
                <a:effectLst/>
                <a:latin typeface="Comic Sans MS" panose="030F0702030302020204" pitchFamily="66" charset="0"/>
              </a:rPr>
              <a:t>Process flow determines </a:t>
            </a:r>
            <a:r>
              <a:rPr lang="en-US" b="0" i="0" dirty="0">
                <a:solidFill>
                  <a:srgbClr val="C00000"/>
                </a:solidFill>
                <a:effectLst/>
                <a:latin typeface="Comic Sans MS" panose="030F0702030302020204" pitchFamily="66" charset="0"/>
              </a:rPr>
              <a:t>how activities, actions and tasks </a:t>
            </a:r>
            <a:r>
              <a:rPr lang="en-US" b="0" i="0" dirty="0">
                <a:effectLst/>
                <a:latin typeface="Comic Sans MS" panose="030F0702030302020204" pitchFamily="66" charset="0"/>
              </a:rPr>
              <a:t>are arranged with </a:t>
            </a:r>
            <a:r>
              <a:rPr lang="en-US" b="0" i="0" dirty="0">
                <a:solidFill>
                  <a:srgbClr val="C00000"/>
                </a:solidFill>
                <a:effectLst/>
                <a:latin typeface="Comic Sans MS" panose="030F0702030302020204" pitchFamily="66" charset="0"/>
              </a:rPr>
              <a:t>respect to sequence and time.</a:t>
            </a:r>
            <a:endParaRPr lang="en-IN" dirty="0">
              <a:solidFill>
                <a:srgbClr val="C00000"/>
              </a:solidFill>
              <a:latin typeface="Comic Sans MS" panose="030F0702030302020204" pitchFamily="66" charset="0"/>
            </a:endParaRPr>
          </a:p>
        </p:txBody>
      </p:sp>
      <p:sp>
        <p:nvSpPr>
          <p:cNvPr id="5" name="TextBox 4">
            <a:extLst>
              <a:ext uri="{FF2B5EF4-FFF2-40B4-BE49-F238E27FC236}">
                <a16:creationId xmlns:a16="http://schemas.microsoft.com/office/drawing/2014/main" id="{F26945A7-6305-CB17-6B8A-1607419441AA}"/>
              </a:ext>
            </a:extLst>
          </p:cNvPr>
          <p:cNvSpPr txBox="1"/>
          <p:nvPr/>
        </p:nvSpPr>
        <p:spPr>
          <a:xfrm>
            <a:off x="111760" y="2534483"/>
            <a:ext cx="6096000" cy="523220"/>
          </a:xfrm>
          <a:prstGeom prst="rect">
            <a:avLst/>
          </a:prstGeom>
          <a:noFill/>
        </p:spPr>
        <p:txBody>
          <a:bodyPr wrap="square">
            <a:spAutoFit/>
          </a:bodyPr>
          <a:lstStyle/>
          <a:p>
            <a:pPr algn="l" fontAlgn="base"/>
            <a:r>
              <a:rPr lang="en-IN" sz="2800" b="1" i="0" dirty="0">
                <a:solidFill>
                  <a:srgbClr val="0070C0"/>
                </a:solidFill>
                <a:effectLst/>
                <a:latin typeface="Century Schoolbook" panose="02040604050505020304" pitchFamily="18" charset="0"/>
              </a:rPr>
              <a:t>Linear process flow</a:t>
            </a:r>
          </a:p>
        </p:txBody>
      </p:sp>
      <p:pic>
        <p:nvPicPr>
          <p:cNvPr id="7" name="Picture 6">
            <a:extLst>
              <a:ext uri="{FF2B5EF4-FFF2-40B4-BE49-F238E27FC236}">
                <a16:creationId xmlns:a16="http://schemas.microsoft.com/office/drawing/2014/main" id="{7269A9FF-0BAB-BCA8-B638-0B9C5D5ACD74}"/>
              </a:ext>
            </a:extLst>
          </p:cNvPr>
          <p:cNvPicPr>
            <a:picLocks noChangeAspect="1"/>
          </p:cNvPicPr>
          <p:nvPr/>
        </p:nvPicPr>
        <p:blipFill>
          <a:blip r:embed="rId2"/>
          <a:stretch>
            <a:fillRect/>
          </a:stretch>
        </p:blipFill>
        <p:spPr>
          <a:xfrm>
            <a:off x="631687" y="3493592"/>
            <a:ext cx="10722113" cy="1535607"/>
          </a:xfrm>
          <a:prstGeom prst="rect">
            <a:avLst/>
          </a:prstGeom>
        </p:spPr>
      </p:pic>
      <p:sp>
        <p:nvSpPr>
          <p:cNvPr id="9" name="TextBox 8">
            <a:extLst>
              <a:ext uri="{FF2B5EF4-FFF2-40B4-BE49-F238E27FC236}">
                <a16:creationId xmlns:a16="http://schemas.microsoft.com/office/drawing/2014/main" id="{4355C38B-A244-E10E-E998-84D5F5507859}"/>
              </a:ext>
            </a:extLst>
          </p:cNvPr>
          <p:cNvSpPr txBox="1"/>
          <p:nvPr/>
        </p:nvSpPr>
        <p:spPr>
          <a:xfrm>
            <a:off x="1353820" y="5486003"/>
            <a:ext cx="9212580" cy="461665"/>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Comic Sans MS" panose="030F0702030302020204" pitchFamily="66" charset="0"/>
              </a:rPr>
              <a:t>Linear process flow executes </a:t>
            </a:r>
            <a:r>
              <a:rPr lang="en-US" sz="2400" b="0" i="0" dirty="0">
                <a:solidFill>
                  <a:srgbClr val="C00000"/>
                </a:solidFill>
                <a:effectLst/>
                <a:latin typeface="Comic Sans MS" panose="030F0702030302020204" pitchFamily="66" charset="0"/>
              </a:rPr>
              <a:t>each activity in sequence.</a:t>
            </a:r>
            <a:endParaRPr lang="en-IN" sz="2400"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4854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181-7005-F214-77BD-E8F90403D795}"/>
              </a:ext>
            </a:extLst>
          </p:cNvPr>
          <p:cNvSpPr>
            <a:spLocks noGrp="1"/>
          </p:cNvSpPr>
          <p:nvPr>
            <p:ph type="title"/>
          </p:nvPr>
        </p:nvSpPr>
        <p:spPr>
          <a:xfrm>
            <a:off x="838200" y="365125"/>
            <a:ext cx="10515600" cy="640715"/>
          </a:xfrm>
        </p:spPr>
        <p:txBody>
          <a:bodyPr>
            <a:normAutofit fontScale="90000"/>
          </a:bodyPr>
          <a:lstStyle/>
          <a:p>
            <a:r>
              <a:rPr lang="en-IN" dirty="0">
                <a:solidFill>
                  <a:srgbClr val="002060"/>
                </a:solidFill>
                <a:latin typeface="Century Schoolbook" panose="02040604050505020304" pitchFamily="18" charset="0"/>
              </a:rPr>
              <a:t>Software development Process flow Cont’d</a:t>
            </a:r>
            <a:endParaRPr lang="en-IN" dirty="0"/>
          </a:p>
        </p:txBody>
      </p:sp>
      <p:sp>
        <p:nvSpPr>
          <p:cNvPr id="4" name="Content Placeholder 3">
            <a:extLst>
              <a:ext uri="{FF2B5EF4-FFF2-40B4-BE49-F238E27FC236}">
                <a16:creationId xmlns:a16="http://schemas.microsoft.com/office/drawing/2014/main" id="{9F277C33-990F-FEBD-A2DC-168322D6B225}"/>
              </a:ext>
            </a:extLst>
          </p:cNvPr>
          <p:cNvSpPr txBox="1">
            <a:spLocks noGrp="1"/>
          </p:cNvSpPr>
          <p:nvPr>
            <p:ph idx="1"/>
          </p:nvPr>
        </p:nvSpPr>
        <p:spPr>
          <a:xfrm>
            <a:off x="727075" y="1409700"/>
            <a:ext cx="10515600" cy="480131"/>
          </a:xfrm>
          <a:prstGeom prst="rect">
            <a:avLst/>
          </a:prstGeom>
          <a:noFill/>
        </p:spPr>
        <p:txBody>
          <a:bodyPr wrap="square">
            <a:spAutoFit/>
          </a:bodyPr>
          <a:lstStyle/>
          <a:p>
            <a:pPr fontAlgn="base"/>
            <a:r>
              <a:rPr lang="en-IN" b="1" dirty="0">
                <a:solidFill>
                  <a:srgbClr val="0070C0"/>
                </a:solidFill>
                <a:latin typeface="Century Schoolbook" panose="02040604050505020304" pitchFamily="18" charset="0"/>
              </a:rPr>
              <a:t>Iterative process flow</a:t>
            </a:r>
            <a:endParaRPr lang="en-IN" sz="2800" b="1" i="0" dirty="0">
              <a:solidFill>
                <a:srgbClr val="0070C0"/>
              </a:solidFill>
              <a:effectLst/>
              <a:latin typeface="Century Schoolbook" panose="02040604050505020304" pitchFamily="18" charset="0"/>
            </a:endParaRPr>
          </a:p>
        </p:txBody>
      </p:sp>
      <p:sp>
        <p:nvSpPr>
          <p:cNvPr id="6" name="TextBox 5">
            <a:extLst>
              <a:ext uri="{FF2B5EF4-FFF2-40B4-BE49-F238E27FC236}">
                <a16:creationId xmlns:a16="http://schemas.microsoft.com/office/drawing/2014/main" id="{14FEE3BA-415D-F896-E99D-089CDDC86061}"/>
              </a:ext>
            </a:extLst>
          </p:cNvPr>
          <p:cNvSpPr txBox="1"/>
          <p:nvPr/>
        </p:nvSpPr>
        <p:spPr>
          <a:xfrm>
            <a:off x="1045210" y="4617303"/>
            <a:ext cx="9879330" cy="830997"/>
          </a:xfrm>
          <a:prstGeom prst="rect">
            <a:avLst/>
          </a:prstGeom>
          <a:noFill/>
        </p:spPr>
        <p:txBody>
          <a:bodyPr wrap="square">
            <a:spAutoFit/>
          </a:bodyPr>
          <a:lstStyle/>
          <a:p>
            <a:r>
              <a:rPr lang="en-US" sz="2400" dirty="0">
                <a:latin typeface="Comic Sans MS" panose="030F0702030302020204" pitchFamily="66" charset="0"/>
              </a:rPr>
              <a:t>Iterative process flow </a:t>
            </a:r>
            <a:r>
              <a:rPr lang="en-US" sz="2400" dirty="0">
                <a:solidFill>
                  <a:srgbClr val="C00000"/>
                </a:solidFill>
                <a:latin typeface="Comic Sans MS" panose="030F0702030302020204" pitchFamily="66" charset="0"/>
              </a:rPr>
              <a:t>repeats one or more activities </a:t>
            </a:r>
            <a:r>
              <a:rPr lang="en-US" sz="2400" dirty="0">
                <a:latin typeface="Comic Sans MS" panose="030F0702030302020204" pitchFamily="66" charset="0"/>
              </a:rPr>
              <a:t>before starting next.</a:t>
            </a:r>
            <a:endParaRPr lang="en-IN" sz="2400" dirty="0">
              <a:latin typeface="Comic Sans MS" panose="030F0702030302020204" pitchFamily="66" charset="0"/>
            </a:endParaRPr>
          </a:p>
        </p:txBody>
      </p:sp>
      <p:pic>
        <p:nvPicPr>
          <p:cNvPr id="8" name="Picture 7">
            <a:extLst>
              <a:ext uri="{FF2B5EF4-FFF2-40B4-BE49-F238E27FC236}">
                <a16:creationId xmlns:a16="http://schemas.microsoft.com/office/drawing/2014/main" id="{FB82B8F1-7BBF-760D-69DE-559177EE7B38}"/>
              </a:ext>
            </a:extLst>
          </p:cNvPr>
          <p:cNvPicPr>
            <a:picLocks noChangeAspect="1"/>
          </p:cNvPicPr>
          <p:nvPr/>
        </p:nvPicPr>
        <p:blipFill>
          <a:blip r:embed="rId2"/>
          <a:stretch>
            <a:fillRect/>
          </a:stretch>
        </p:blipFill>
        <p:spPr>
          <a:xfrm>
            <a:off x="1380996" y="2210862"/>
            <a:ext cx="9207758" cy="2247341"/>
          </a:xfrm>
          <a:prstGeom prst="rect">
            <a:avLst/>
          </a:prstGeom>
        </p:spPr>
      </p:pic>
    </p:spTree>
    <p:extLst>
      <p:ext uri="{BB962C8B-B14F-4D97-AF65-F5344CB8AC3E}">
        <p14:creationId xmlns:p14="http://schemas.microsoft.com/office/powerpoint/2010/main" val="201347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C794A-4DE5-7E2E-FF56-2A0093E45082}"/>
              </a:ext>
            </a:extLst>
          </p:cNvPr>
          <p:cNvSpPr>
            <a:spLocks noGrp="1"/>
          </p:cNvSpPr>
          <p:nvPr>
            <p:ph type="title"/>
          </p:nvPr>
        </p:nvSpPr>
        <p:spPr>
          <a:xfrm>
            <a:off x="502920" y="141605"/>
            <a:ext cx="11186160" cy="1325563"/>
          </a:xfrm>
        </p:spPr>
        <p:txBody>
          <a:bodyPr>
            <a:normAutofit/>
          </a:bodyPr>
          <a:lstStyle/>
          <a:p>
            <a:r>
              <a:rPr lang="en-IN" dirty="0">
                <a:solidFill>
                  <a:srgbClr val="002060"/>
                </a:solidFill>
                <a:latin typeface="Century Schoolbook" panose="02040604050505020304" pitchFamily="18" charset="0"/>
              </a:rPr>
              <a:t>Software development Process flow Cont’d</a:t>
            </a:r>
            <a:endParaRPr lang="en-IN" dirty="0"/>
          </a:p>
        </p:txBody>
      </p:sp>
      <p:sp>
        <p:nvSpPr>
          <p:cNvPr id="5" name="Content Placeholder 3">
            <a:extLst>
              <a:ext uri="{FF2B5EF4-FFF2-40B4-BE49-F238E27FC236}">
                <a16:creationId xmlns:a16="http://schemas.microsoft.com/office/drawing/2014/main" id="{C07A356D-EA7C-781D-EEEF-6F65C6DE9CA5}"/>
              </a:ext>
            </a:extLst>
          </p:cNvPr>
          <p:cNvSpPr txBox="1">
            <a:spLocks noGrp="1"/>
          </p:cNvSpPr>
          <p:nvPr>
            <p:ph idx="1"/>
          </p:nvPr>
        </p:nvSpPr>
        <p:spPr>
          <a:xfrm>
            <a:off x="838200" y="1825625"/>
            <a:ext cx="10515600" cy="480131"/>
          </a:xfrm>
          <a:prstGeom prst="rect">
            <a:avLst/>
          </a:prstGeom>
          <a:noFill/>
        </p:spPr>
        <p:txBody>
          <a:bodyPr wrap="square">
            <a:spAutoFit/>
          </a:bodyPr>
          <a:lstStyle/>
          <a:p>
            <a:pPr fontAlgn="base"/>
            <a:r>
              <a:rPr lang="en-IN" b="1" dirty="0">
                <a:solidFill>
                  <a:srgbClr val="0070C0"/>
                </a:solidFill>
                <a:latin typeface="Century Schoolbook" panose="02040604050505020304" pitchFamily="18" charset="0"/>
              </a:rPr>
              <a:t>Evolutionary process flow</a:t>
            </a:r>
            <a:endParaRPr lang="en-IN" sz="2800" b="1" i="0" dirty="0">
              <a:solidFill>
                <a:srgbClr val="0070C0"/>
              </a:solidFill>
              <a:effectLst/>
              <a:latin typeface="Century Schoolbook" panose="02040604050505020304" pitchFamily="18" charset="0"/>
            </a:endParaRPr>
          </a:p>
        </p:txBody>
      </p:sp>
      <p:pic>
        <p:nvPicPr>
          <p:cNvPr id="7" name="Picture 6">
            <a:extLst>
              <a:ext uri="{FF2B5EF4-FFF2-40B4-BE49-F238E27FC236}">
                <a16:creationId xmlns:a16="http://schemas.microsoft.com/office/drawing/2014/main" id="{9897119E-09DA-8F1E-639A-1C5ADD01FF60}"/>
              </a:ext>
            </a:extLst>
          </p:cNvPr>
          <p:cNvPicPr>
            <a:picLocks noChangeAspect="1"/>
          </p:cNvPicPr>
          <p:nvPr/>
        </p:nvPicPr>
        <p:blipFill>
          <a:blip r:embed="rId2"/>
          <a:stretch>
            <a:fillRect/>
          </a:stretch>
        </p:blipFill>
        <p:spPr>
          <a:xfrm>
            <a:off x="1820994" y="2490394"/>
            <a:ext cx="7424606" cy="3056965"/>
          </a:xfrm>
          <a:prstGeom prst="rect">
            <a:avLst/>
          </a:prstGeom>
        </p:spPr>
      </p:pic>
      <p:sp>
        <p:nvSpPr>
          <p:cNvPr id="9" name="TextBox 8">
            <a:extLst>
              <a:ext uri="{FF2B5EF4-FFF2-40B4-BE49-F238E27FC236}">
                <a16:creationId xmlns:a16="http://schemas.microsoft.com/office/drawing/2014/main" id="{F31E6FF5-8CDA-030A-59CC-0CC56981AA9E}"/>
              </a:ext>
            </a:extLst>
          </p:cNvPr>
          <p:cNvSpPr txBox="1"/>
          <p:nvPr/>
        </p:nvSpPr>
        <p:spPr>
          <a:xfrm>
            <a:off x="1130300" y="5824974"/>
            <a:ext cx="9931400" cy="461665"/>
          </a:xfrm>
          <a:prstGeom prst="rect">
            <a:avLst/>
          </a:prstGeom>
          <a:noFill/>
        </p:spPr>
        <p:txBody>
          <a:bodyPr wrap="square">
            <a:spAutoFit/>
          </a:bodyPr>
          <a:lstStyle/>
          <a:p>
            <a:r>
              <a:rPr lang="en-US" sz="2400" b="0" i="0" dirty="0">
                <a:effectLst/>
                <a:latin typeface="Comic Sans MS" panose="030F0702030302020204" pitchFamily="66" charset="0"/>
              </a:rPr>
              <a:t>Evolutionary process flow carries out activities in a </a:t>
            </a:r>
            <a:r>
              <a:rPr lang="en-US" sz="2400" b="0" i="0" dirty="0">
                <a:solidFill>
                  <a:srgbClr val="C00000"/>
                </a:solidFill>
                <a:effectLst/>
                <a:latin typeface="Comic Sans MS" panose="030F0702030302020204" pitchFamily="66" charset="0"/>
              </a:rPr>
              <a:t>circular way.</a:t>
            </a:r>
            <a:endParaRPr lang="en-IN" sz="2400"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44352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2B31-5A36-AA2A-2D51-E184D9C93A5C}"/>
              </a:ext>
            </a:extLst>
          </p:cNvPr>
          <p:cNvSpPr>
            <a:spLocks noGrp="1"/>
          </p:cNvSpPr>
          <p:nvPr>
            <p:ph type="title"/>
          </p:nvPr>
        </p:nvSpPr>
        <p:spPr>
          <a:xfrm>
            <a:off x="101600" y="365125"/>
            <a:ext cx="11816080" cy="793115"/>
          </a:xfrm>
        </p:spPr>
        <p:txBody>
          <a:bodyPr/>
          <a:lstStyle/>
          <a:p>
            <a:r>
              <a:rPr lang="en-IN" dirty="0">
                <a:solidFill>
                  <a:srgbClr val="002060"/>
                </a:solidFill>
                <a:latin typeface="Century Schoolbook" panose="02040604050505020304" pitchFamily="18" charset="0"/>
              </a:rPr>
              <a:t>Software development Process flow Cont’d</a:t>
            </a:r>
            <a:endParaRPr lang="en-IN" dirty="0"/>
          </a:p>
        </p:txBody>
      </p:sp>
      <p:sp>
        <p:nvSpPr>
          <p:cNvPr id="3" name="Content Placeholder 2">
            <a:extLst>
              <a:ext uri="{FF2B5EF4-FFF2-40B4-BE49-F238E27FC236}">
                <a16:creationId xmlns:a16="http://schemas.microsoft.com/office/drawing/2014/main" id="{DC4FBD83-9F2A-B43B-FD60-E4FEE7C575C4}"/>
              </a:ext>
            </a:extLst>
          </p:cNvPr>
          <p:cNvSpPr>
            <a:spLocks noGrp="1"/>
          </p:cNvSpPr>
          <p:nvPr>
            <p:ph idx="1"/>
          </p:nvPr>
        </p:nvSpPr>
        <p:spPr>
          <a:xfrm>
            <a:off x="523240" y="1571625"/>
            <a:ext cx="10515600" cy="4351338"/>
          </a:xfrm>
        </p:spPr>
        <p:txBody>
          <a:bodyPr/>
          <a:lstStyle/>
          <a:p>
            <a:r>
              <a:rPr lang="en-IN" b="1" i="0" dirty="0">
                <a:solidFill>
                  <a:srgbClr val="0070C0"/>
                </a:solidFill>
                <a:effectLst/>
                <a:latin typeface="Century Schoolbook" panose="02040604050505020304" pitchFamily="18" charset="0"/>
              </a:rPr>
              <a:t>Parallel process flow</a:t>
            </a:r>
          </a:p>
          <a:p>
            <a:endParaRPr lang="en-IN" dirty="0"/>
          </a:p>
        </p:txBody>
      </p:sp>
      <p:pic>
        <p:nvPicPr>
          <p:cNvPr id="5" name="Picture 4">
            <a:extLst>
              <a:ext uri="{FF2B5EF4-FFF2-40B4-BE49-F238E27FC236}">
                <a16:creationId xmlns:a16="http://schemas.microsoft.com/office/drawing/2014/main" id="{85FC0374-9EB4-BFE1-C45A-481DF57D69B4}"/>
              </a:ext>
            </a:extLst>
          </p:cNvPr>
          <p:cNvPicPr>
            <a:picLocks noChangeAspect="1"/>
          </p:cNvPicPr>
          <p:nvPr/>
        </p:nvPicPr>
        <p:blipFill>
          <a:blip r:embed="rId2"/>
          <a:stretch>
            <a:fillRect/>
          </a:stretch>
        </p:blipFill>
        <p:spPr>
          <a:xfrm>
            <a:off x="4314564" y="2049358"/>
            <a:ext cx="6907704" cy="3937284"/>
          </a:xfrm>
          <a:prstGeom prst="rect">
            <a:avLst/>
          </a:prstGeom>
        </p:spPr>
      </p:pic>
      <p:sp>
        <p:nvSpPr>
          <p:cNvPr id="7" name="TextBox 6">
            <a:extLst>
              <a:ext uri="{FF2B5EF4-FFF2-40B4-BE49-F238E27FC236}">
                <a16:creationId xmlns:a16="http://schemas.microsoft.com/office/drawing/2014/main" id="{3A29052B-02DA-276A-24D2-D40251870190}"/>
              </a:ext>
            </a:extLst>
          </p:cNvPr>
          <p:cNvSpPr txBox="1"/>
          <p:nvPr/>
        </p:nvSpPr>
        <p:spPr>
          <a:xfrm>
            <a:off x="508000" y="5920849"/>
            <a:ext cx="11409680" cy="830997"/>
          </a:xfrm>
          <a:prstGeom prst="rect">
            <a:avLst/>
          </a:prstGeom>
          <a:noFill/>
        </p:spPr>
        <p:txBody>
          <a:bodyPr wrap="square">
            <a:spAutoFit/>
          </a:bodyPr>
          <a:lstStyle/>
          <a:p>
            <a:r>
              <a:rPr lang="en-US" sz="2400" b="0" i="0" dirty="0">
                <a:effectLst/>
                <a:latin typeface="Comic Sans MS" panose="030F0702030302020204" pitchFamily="66" charset="0"/>
              </a:rPr>
              <a:t>Parallel process flow executes </a:t>
            </a:r>
            <a:r>
              <a:rPr lang="en-US" sz="2400" b="0" i="0" dirty="0">
                <a:solidFill>
                  <a:srgbClr val="C00000"/>
                </a:solidFill>
                <a:effectLst/>
                <a:latin typeface="Comic Sans MS" panose="030F0702030302020204" pitchFamily="66" charset="0"/>
              </a:rPr>
              <a:t>one or more activities in parallel </a:t>
            </a:r>
            <a:r>
              <a:rPr lang="en-US" sz="2400" b="0" i="0" dirty="0">
                <a:effectLst/>
                <a:latin typeface="Comic Sans MS" panose="030F0702030302020204" pitchFamily="66" charset="0"/>
              </a:rPr>
              <a:t>with each other.</a:t>
            </a:r>
            <a:endParaRPr lang="en-IN" sz="2400" dirty="0">
              <a:latin typeface="Comic Sans MS" panose="030F0702030302020204" pitchFamily="66" charset="0"/>
            </a:endParaRPr>
          </a:p>
        </p:txBody>
      </p:sp>
    </p:spTree>
    <p:extLst>
      <p:ext uri="{BB962C8B-B14F-4D97-AF65-F5344CB8AC3E}">
        <p14:creationId xmlns:p14="http://schemas.microsoft.com/office/powerpoint/2010/main" val="388586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D30-DAE2-2F7A-BFF5-01E6CB2EB43D}"/>
              </a:ext>
            </a:extLst>
          </p:cNvPr>
          <p:cNvSpPr>
            <a:spLocks noGrp="1"/>
          </p:cNvSpPr>
          <p:nvPr>
            <p:ph type="title"/>
          </p:nvPr>
        </p:nvSpPr>
        <p:spPr/>
        <p:txBody>
          <a:bodyPr/>
          <a:lstStyle/>
          <a:p>
            <a:pPr algn="ctr"/>
            <a:r>
              <a:rPr lang="en-IN" i="0" dirty="0">
                <a:solidFill>
                  <a:schemeClr val="accent1">
                    <a:lumMod val="50000"/>
                  </a:schemeClr>
                </a:solidFill>
                <a:effectLst/>
                <a:latin typeface="Century Schoolbook" panose="02040604050505020304" pitchFamily="18" charset="0"/>
              </a:rPr>
              <a:t>Defining a framework activity</a:t>
            </a:r>
            <a:br>
              <a:rPr lang="en-IN" i="0" dirty="0">
                <a:solidFill>
                  <a:schemeClr val="accent1">
                    <a:lumMod val="50000"/>
                  </a:schemeClr>
                </a:solidFill>
                <a:effectLst/>
                <a:latin typeface="Century Schoolbook" panose="02040604050505020304" pitchFamily="18" charset="0"/>
              </a:rPr>
            </a:br>
            <a:endParaRPr lang="en-IN" dirty="0">
              <a:solidFill>
                <a:schemeClr val="accent1">
                  <a:lumMod val="50000"/>
                </a:schemeClr>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EFE5D62D-DE56-39F6-82C4-D77AC195D108}"/>
              </a:ext>
            </a:extLst>
          </p:cNvPr>
          <p:cNvSpPr>
            <a:spLocks noGrp="1"/>
          </p:cNvSpPr>
          <p:nvPr>
            <p:ph idx="1"/>
          </p:nvPr>
        </p:nvSpPr>
        <p:spPr>
          <a:xfrm>
            <a:off x="551180" y="1388745"/>
            <a:ext cx="11089640" cy="4351338"/>
          </a:xfrm>
        </p:spPr>
        <p:txBody>
          <a:bodyPr/>
          <a:lstStyle/>
          <a:p>
            <a:r>
              <a:rPr lang="en-US" b="0" i="0" dirty="0">
                <a:solidFill>
                  <a:srgbClr val="0070C0"/>
                </a:solidFill>
                <a:effectLst/>
                <a:latin typeface="Comic Sans MS" panose="030F0702030302020204" pitchFamily="66" charset="0"/>
              </a:rPr>
              <a:t>Consider communication activity</a:t>
            </a:r>
            <a:r>
              <a:rPr lang="en-US" b="0" i="0" dirty="0">
                <a:effectLst/>
                <a:latin typeface="Comic Sans MS" panose="030F0702030302020204" pitchFamily="66" charset="0"/>
              </a:rPr>
              <a:t>. For </a:t>
            </a:r>
            <a:r>
              <a:rPr lang="en-US" b="0" i="0" dirty="0">
                <a:solidFill>
                  <a:srgbClr val="FF0000"/>
                </a:solidFill>
                <a:effectLst/>
                <a:latin typeface="Comic Sans MS" panose="030F0702030302020204" pitchFamily="66" charset="0"/>
              </a:rPr>
              <a:t>a small project</a:t>
            </a:r>
            <a:r>
              <a:rPr lang="en-US" b="0" i="0" dirty="0">
                <a:effectLst/>
                <a:latin typeface="Comic Sans MS" panose="030F0702030302020204" pitchFamily="66" charset="0"/>
              </a:rPr>
              <a:t>, this can be defined as having tasks set:</a:t>
            </a:r>
          </a:p>
          <a:p>
            <a:pPr lvl="1" algn="just" fontAlgn="base">
              <a:lnSpc>
                <a:spcPct val="150000"/>
              </a:lnSpc>
            </a:pPr>
            <a:r>
              <a:rPr lang="en-US" sz="2800" b="0" i="0" dirty="0">
                <a:effectLst/>
                <a:latin typeface="Comic Sans MS" panose="030F0702030302020204" pitchFamily="66" charset="0"/>
              </a:rPr>
              <a:t>Making a phone call with stakeholders.</a:t>
            </a:r>
          </a:p>
          <a:p>
            <a:pPr lvl="1" algn="just" fontAlgn="base">
              <a:lnSpc>
                <a:spcPct val="150000"/>
              </a:lnSpc>
            </a:pPr>
            <a:r>
              <a:rPr lang="en-US" sz="2800" b="0" i="0" dirty="0">
                <a:effectLst/>
                <a:latin typeface="Comic Sans MS" panose="030F0702030302020204" pitchFamily="66" charset="0"/>
              </a:rPr>
              <a:t>Discuss requirements and note them down.</a:t>
            </a:r>
          </a:p>
          <a:p>
            <a:pPr lvl="1" algn="just" fontAlgn="base">
              <a:lnSpc>
                <a:spcPct val="150000"/>
              </a:lnSpc>
            </a:pPr>
            <a:r>
              <a:rPr lang="en-US" sz="2800" b="0" i="0" dirty="0">
                <a:effectLst/>
                <a:latin typeface="Comic Sans MS" panose="030F0702030302020204" pitchFamily="66" charset="0"/>
              </a:rPr>
              <a:t>Organize requirements.</a:t>
            </a:r>
          </a:p>
          <a:p>
            <a:pPr lvl="1" algn="just" fontAlgn="base">
              <a:lnSpc>
                <a:spcPct val="150000"/>
              </a:lnSpc>
            </a:pPr>
            <a:r>
              <a:rPr lang="en-US" sz="2800" b="0" i="0" dirty="0">
                <a:effectLst/>
                <a:latin typeface="Comic Sans MS" panose="030F0702030302020204" pitchFamily="66" charset="0"/>
              </a:rPr>
              <a:t>Mail stakeholders for review and approval.</a:t>
            </a:r>
          </a:p>
          <a:p>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24206148-1BBB-1754-83EF-175CFE6D4C19}"/>
              </a:ext>
            </a:extLst>
          </p:cNvPr>
          <p:cNvSpPr txBox="1"/>
          <p:nvPr/>
        </p:nvSpPr>
        <p:spPr>
          <a:xfrm>
            <a:off x="642620" y="5305881"/>
            <a:ext cx="10906760" cy="1200329"/>
          </a:xfrm>
          <a:prstGeom prst="rect">
            <a:avLst/>
          </a:prstGeom>
          <a:solidFill>
            <a:schemeClr val="accent6">
              <a:lumMod val="40000"/>
              <a:lumOff val="60000"/>
            </a:schemeClr>
          </a:solidFill>
        </p:spPr>
        <p:txBody>
          <a:bodyPr wrap="square">
            <a:spAutoFit/>
          </a:bodyPr>
          <a:lstStyle/>
          <a:p>
            <a:r>
              <a:rPr lang="en-US" sz="2400" b="0" i="0" dirty="0">
                <a:effectLst/>
                <a:latin typeface="Comic Sans MS" panose="030F0702030302020204" pitchFamily="66" charset="0"/>
              </a:rPr>
              <a:t>For </a:t>
            </a:r>
            <a:r>
              <a:rPr lang="en-US" sz="2400" b="0" i="0" dirty="0">
                <a:solidFill>
                  <a:srgbClr val="FF0000"/>
                </a:solidFill>
                <a:effectLst/>
                <a:latin typeface="Comic Sans MS" panose="030F0702030302020204" pitchFamily="66" charset="0"/>
              </a:rPr>
              <a:t>large projects</a:t>
            </a:r>
            <a:r>
              <a:rPr lang="en-US" sz="2400" b="0" i="0" dirty="0">
                <a:effectLst/>
                <a:latin typeface="Comic Sans MS" panose="030F0702030302020204" pitchFamily="66" charset="0"/>
              </a:rPr>
              <a:t>, this may </a:t>
            </a:r>
            <a:r>
              <a:rPr lang="en-US" sz="2400" b="0" i="0" dirty="0">
                <a:solidFill>
                  <a:srgbClr val="FF0000"/>
                </a:solidFill>
                <a:effectLst/>
                <a:latin typeface="Comic Sans MS" panose="030F0702030302020204" pitchFamily="66" charset="0"/>
              </a:rPr>
              <a:t>have extended actions </a:t>
            </a:r>
            <a:r>
              <a:rPr lang="en-US" sz="2400" b="0" i="0" dirty="0">
                <a:effectLst/>
                <a:latin typeface="Comic Sans MS" panose="030F0702030302020204" pitchFamily="66" charset="0"/>
              </a:rPr>
              <a:t>such as </a:t>
            </a:r>
            <a:r>
              <a:rPr lang="en-US" sz="2400" b="0" i="0" dirty="0">
                <a:solidFill>
                  <a:schemeClr val="bg2">
                    <a:lumMod val="10000"/>
                  </a:schemeClr>
                </a:solidFill>
                <a:effectLst/>
                <a:latin typeface="Comic Sans MS" panose="030F0702030302020204" pitchFamily="66" charset="0"/>
              </a:rPr>
              <a:t>feasibility study, elicitation of requirements, elaboration of requirements, specification documents, validation etc.</a:t>
            </a:r>
            <a:endParaRPr lang="en-IN" sz="2400" dirty="0">
              <a:solidFill>
                <a:schemeClr val="bg2">
                  <a:lumMod val="10000"/>
                </a:schemeClr>
              </a:solidFill>
              <a:latin typeface="Comic Sans MS" panose="030F0702030302020204" pitchFamily="66" charset="0"/>
            </a:endParaRPr>
          </a:p>
        </p:txBody>
      </p:sp>
    </p:spTree>
    <p:extLst>
      <p:ext uri="{BB962C8B-B14F-4D97-AF65-F5344CB8AC3E}">
        <p14:creationId xmlns:p14="http://schemas.microsoft.com/office/powerpoint/2010/main" val="10056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5810-743E-5D7C-A888-BA1155BDFD73}"/>
              </a:ext>
            </a:extLst>
          </p:cNvPr>
          <p:cNvSpPr>
            <a:spLocks noGrp="1"/>
          </p:cNvSpPr>
          <p:nvPr>
            <p:ph type="title"/>
          </p:nvPr>
        </p:nvSpPr>
        <p:spPr>
          <a:xfrm>
            <a:off x="838200" y="365125"/>
            <a:ext cx="10515600" cy="915035"/>
          </a:xfrm>
        </p:spPr>
        <p:txBody>
          <a:bodyPr>
            <a:normAutofit fontScale="90000"/>
          </a:bodyPr>
          <a:lstStyle/>
          <a:p>
            <a:pPr algn="ctr"/>
            <a:r>
              <a:rPr lang="en-IN" i="0" dirty="0">
                <a:solidFill>
                  <a:srgbClr val="002060"/>
                </a:solidFill>
                <a:effectLst/>
                <a:latin typeface="Century Schoolbook" panose="02040604050505020304" pitchFamily="18" charset="0"/>
              </a:rPr>
              <a:t>Identifying a task set</a:t>
            </a:r>
            <a:br>
              <a:rPr lang="en-IN" i="0" dirty="0">
                <a:solidFill>
                  <a:srgbClr val="002060"/>
                </a:solidFill>
                <a:effectLst/>
                <a:latin typeface="Century Schoolbook" panose="02040604050505020304" pitchFamily="18" charset="0"/>
              </a:rPr>
            </a:b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625799C3-D376-3AAC-567F-2F14536950F9}"/>
              </a:ext>
            </a:extLst>
          </p:cNvPr>
          <p:cNvSpPr>
            <a:spLocks noGrp="1"/>
          </p:cNvSpPr>
          <p:nvPr>
            <p:ph idx="1"/>
          </p:nvPr>
        </p:nvSpPr>
        <p:spPr>
          <a:xfrm>
            <a:off x="513080" y="726440"/>
            <a:ext cx="11384280" cy="5405120"/>
          </a:xfrm>
        </p:spPr>
        <p:txBody>
          <a:bodyPr>
            <a:normAutofit/>
          </a:bodyPr>
          <a:lstStyle/>
          <a:p>
            <a:pPr algn="just"/>
            <a:r>
              <a:rPr lang="en-US" sz="2400" dirty="0">
                <a:latin typeface="Comic Sans MS" panose="030F0702030302020204" pitchFamily="66" charset="0"/>
              </a:rPr>
              <a:t>Task set is the </a:t>
            </a:r>
            <a:r>
              <a:rPr lang="en-US" sz="2400" dirty="0">
                <a:solidFill>
                  <a:srgbClr val="0070C0"/>
                </a:solidFill>
                <a:latin typeface="Comic Sans MS" panose="030F0702030302020204" pitchFamily="66" charset="0"/>
              </a:rPr>
              <a:t>actual work to be done to achieve an objective </a:t>
            </a:r>
            <a:r>
              <a:rPr lang="en-US" sz="2400" dirty="0">
                <a:latin typeface="Comic Sans MS" panose="030F0702030302020204" pitchFamily="66" charset="0"/>
              </a:rPr>
              <a:t>of engineering action. </a:t>
            </a:r>
          </a:p>
          <a:p>
            <a:pPr algn="just"/>
            <a:r>
              <a:rPr lang="en-US" sz="2400" dirty="0">
                <a:latin typeface="Comic Sans MS" panose="030F0702030302020204" pitchFamily="66" charset="0"/>
              </a:rPr>
              <a:t>For a </a:t>
            </a:r>
            <a:r>
              <a:rPr lang="en-US" sz="2400" dirty="0">
                <a:solidFill>
                  <a:srgbClr val="C00000"/>
                </a:solidFill>
                <a:latin typeface="Comic Sans MS" panose="030F0702030302020204" pitchFamily="66" charset="0"/>
              </a:rPr>
              <a:t>small project, </a:t>
            </a:r>
            <a:r>
              <a:rPr lang="en-US" sz="2400" dirty="0">
                <a:latin typeface="Comic Sans MS" panose="030F0702030302020204" pitchFamily="66" charset="0"/>
              </a:rPr>
              <a:t>consider elicitation action in communication activity, this may include.</a:t>
            </a:r>
          </a:p>
          <a:p>
            <a:pPr lvl="1" algn="just">
              <a:lnSpc>
                <a:spcPct val="150000"/>
              </a:lnSpc>
            </a:pPr>
            <a:r>
              <a:rPr lang="en-US" dirty="0">
                <a:latin typeface="Comic Sans MS" panose="030F0702030302020204" pitchFamily="66" charset="0"/>
              </a:rPr>
              <a:t> Prepare a list of stakeholders of the project.</a:t>
            </a:r>
          </a:p>
          <a:p>
            <a:pPr lvl="1" algn="just">
              <a:lnSpc>
                <a:spcPct val="150000"/>
              </a:lnSpc>
            </a:pPr>
            <a:r>
              <a:rPr lang="en-US" dirty="0">
                <a:latin typeface="Comic Sans MS" panose="030F0702030302020204" pitchFamily="66" charset="0"/>
              </a:rPr>
              <a:t>Organize a meeting for stakeholders.</a:t>
            </a:r>
          </a:p>
          <a:p>
            <a:pPr lvl="1" algn="just">
              <a:lnSpc>
                <a:spcPct val="150000"/>
              </a:lnSpc>
            </a:pPr>
            <a:r>
              <a:rPr lang="en-US" dirty="0">
                <a:latin typeface="Comic Sans MS" panose="030F0702030302020204" pitchFamily="66" charset="0"/>
              </a:rPr>
              <a:t>Discuss requirements.</a:t>
            </a:r>
          </a:p>
          <a:p>
            <a:pPr lvl="1" algn="just">
              <a:lnSpc>
                <a:spcPct val="150000"/>
              </a:lnSpc>
            </a:pPr>
            <a:r>
              <a:rPr lang="en-US" dirty="0">
                <a:latin typeface="Comic Sans MS" panose="030F0702030302020204" pitchFamily="66" charset="0"/>
              </a:rPr>
              <a:t>Finalize requirements list.</a:t>
            </a:r>
          </a:p>
          <a:p>
            <a:pPr lvl="1" algn="just">
              <a:lnSpc>
                <a:spcPct val="150000"/>
              </a:lnSpc>
            </a:pPr>
            <a:r>
              <a:rPr lang="en-US" dirty="0">
                <a:latin typeface="Comic Sans MS" panose="030F0702030302020204" pitchFamily="66" charset="0"/>
              </a:rPr>
              <a:t>Make a list of issues raised.</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E175198E-5545-0546-D719-AA651A10AA7C}"/>
              </a:ext>
            </a:extLst>
          </p:cNvPr>
          <p:cNvSpPr txBox="1"/>
          <p:nvPr/>
        </p:nvSpPr>
        <p:spPr>
          <a:xfrm>
            <a:off x="421640" y="5385137"/>
            <a:ext cx="11567160" cy="1200329"/>
          </a:xfrm>
          <a:prstGeom prst="rect">
            <a:avLst/>
          </a:prstGeom>
          <a:solidFill>
            <a:schemeClr val="accent6">
              <a:lumMod val="60000"/>
              <a:lumOff val="40000"/>
            </a:schemeClr>
          </a:solidFill>
        </p:spPr>
        <p:txBody>
          <a:bodyPr wrap="square">
            <a:spAutoFit/>
          </a:bodyPr>
          <a:lstStyle/>
          <a:p>
            <a:r>
              <a:rPr lang="en-US" sz="2400" b="0" i="0" dirty="0">
                <a:effectLst/>
                <a:latin typeface="Comic Sans MS" panose="030F0702030302020204" pitchFamily="66" charset="0"/>
              </a:rPr>
              <a:t>For large projects, extraneous steps </a:t>
            </a:r>
            <a:r>
              <a:rPr lang="en-US" sz="2400" b="0" i="0" dirty="0">
                <a:solidFill>
                  <a:srgbClr val="C00000"/>
                </a:solidFill>
                <a:effectLst/>
                <a:latin typeface="Comic Sans MS" panose="030F0702030302020204" pitchFamily="66" charset="0"/>
              </a:rPr>
              <a:t>may be added to elicitation such as interviewing </a:t>
            </a:r>
            <a:r>
              <a:rPr lang="en-US" sz="2400" b="0" i="0" dirty="0">
                <a:effectLst/>
                <a:latin typeface="Comic Sans MS" panose="030F0702030302020204" pitchFamily="66" charset="0"/>
              </a:rPr>
              <a:t>each </a:t>
            </a:r>
            <a:r>
              <a:rPr lang="en-US" sz="2400" b="0" i="0" dirty="0">
                <a:solidFill>
                  <a:srgbClr val="C00000"/>
                </a:solidFill>
                <a:effectLst/>
                <a:latin typeface="Comic Sans MS" panose="030F0702030302020204" pitchFamily="66" charset="0"/>
              </a:rPr>
              <a:t>stakeholder separately </a:t>
            </a:r>
            <a:r>
              <a:rPr lang="en-US" sz="2400" b="0" i="0" dirty="0">
                <a:effectLst/>
                <a:latin typeface="Comic Sans MS" panose="030F0702030302020204" pitchFamily="66" charset="0"/>
              </a:rPr>
              <a:t>before the group meeting, more techniques applied in discussing requirements…etc.</a:t>
            </a:r>
            <a:endParaRPr lang="en-IN" sz="2400" dirty="0">
              <a:latin typeface="Comic Sans MS" panose="030F0702030302020204" pitchFamily="66" charset="0"/>
            </a:endParaRPr>
          </a:p>
        </p:txBody>
      </p:sp>
    </p:spTree>
    <p:extLst>
      <p:ext uri="{BB962C8B-B14F-4D97-AF65-F5344CB8AC3E}">
        <p14:creationId xmlns:p14="http://schemas.microsoft.com/office/powerpoint/2010/main" val="8853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49B9-F9AC-69D8-25A5-2738D711B0D4}"/>
              </a:ext>
            </a:extLst>
          </p:cNvPr>
          <p:cNvSpPr>
            <a:spLocks noGrp="1"/>
          </p:cNvSpPr>
          <p:nvPr>
            <p:ph type="title"/>
          </p:nvPr>
        </p:nvSpPr>
        <p:spPr>
          <a:xfrm>
            <a:off x="838200" y="365125"/>
            <a:ext cx="10515600" cy="803275"/>
          </a:xfrm>
        </p:spPr>
        <p:txBody>
          <a:bodyPr>
            <a:normAutofit fontScale="90000"/>
          </a:bodyPr>
          <a:lstStyle/>
          <a:p>
            <a:pPr algn="ctr"/>
            <a:r>
              <a:rPr lang="en-IN" dirty="0">
                <a:solidFill>
                  <a:srgbClr val="002060"/>
                </a:solidFill>
                <a:latin typeface="Century Schoolbook" panose="02040604050505020304" pitchFamily="18" charset="0"/>
              </a:rPr>
              <a:t>Process patterns</a:t>
            </a:r>
            <a:br>
              <a:rPr lang="en-IN" b="1" dirty="0"/>
            </a:br>
            <a:endParaRPr lang="en-IN" dirty="0"/>
          </a:p>
        </p:txBody>
      </p:sp>
      <p:sp>
        <p:nvSpPr>
          <p:cNvPr id="3" name="Content Placeholder 2">
            <a:extLst>
              <a:ext uri="{FF2B5EF4-FFF2-40B4-BE49-F238E27FC236}">
                <a16:creationId xmlns:a16="http://schemas.microsoft.com/office/drawing/2014/main" id="{FF2ABA1C-C143-3EE4-05C6-4C4224EF5CDF}"/>
              </a:ext>
            </a:extLst>
          </p:cNvPr>
          <p:cNvSpPr>
            <a:spLocks noGrp="1"/>
          </p:cNvSpPr>
          <p:nvPr>
            <p:ph idx="1"/>
          </p:nvPr>
        </p:nvSpPr>
        <p:spPr>
          <a:xfrm>
            <a:off x="665480" y="1168400"/>
            <a:ext cx="10937240" cy="4351338"/>
          </a:xfrm>
        </p:spPr>
        <p:txBody>
          <a:bodyPr/>
          <a:lstStyle/>
          <a:p>
            <a:r>
              <a:rPr lang="en-US" dirty="0">
                <a:latin typeface="Comic Sans MS" panose="030F0702030302020204" pitchFamily="66" charset="0"/>
              </a:rPr>
              <a:t>Process patterns are </a:t>
            </a:r>
            <a:r>
              <a:rPr lang="en-US" dirty="0">
                <a:solidFill>
                  <a:srgbClr val="C00000"/>
                </a:solidFill>
                <a:latin typeface="Comic Sans MS" panose="030F0702030302020204" pitchFamily="66" charset="0"/>
              </a:rPr>
              <a:t>patterns used to describe problems </a:t>
            </a:r>
            <a:r>
              <a:rPr lang="en-US" dirty="0">
                <a:latin typeface="Comic Sans MS" panose="030F0702030302020204" pitchFamily="66" charset="0"/>
              </a:rPr>
              <a:t>and their </a:t>
            </a:r>
            <a:r>
              <a:rPr lang="en-US" dirty="0">
                <a:solidFill>
                  <a:srgbClr val="C00000"/>
                </a:solidFill>
                <a:latin typeface="Comic Sans MS" panose="030F0702030302020204" pitchFamily="66" charset="0"/>
              </a:rPr>
              <a:t>solutions</a:t>
            </a:r>
            <a:r>
              <a:rPr lang="en-US" dirty="0">
                <a:latin typeface="Comic Sans MS" panose="030F0702030302020204" pitchFamily="66" charset="0"/>
              </a:rPr>
              <a:t> in the context of </a:t>
            </a:r>
            <a:r>
              <a:rPr lang="en-US" dirty="0">
                <a:solidFill>
                  <a:srgbClr val="C00000"/>
                </a:solidFill>
                <a:latin typeface="Comic Sans MS" panose="030F0702030302020204" pitchFamily="66" charset="0"/>
              </a:rPr>
              <a:t>software processes</a:t>
            </a:r>
            <a:r>
              <a:rPr lang="en-US" dirty="0">
                <a:latin typeface="Comic Sans MS" panose="030F0702030302020204" pitchFamily="66" charset="0"/>
              </a:rPr>
              <a:t>.</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335D2CA6-E9FA-B320-2B5A-1181A5520106}"/>
              </a:ext>
            </a:extLst>
          </p:cNvPr>
          <p:cNvSpPr txBox="1"/>
          <p:nvPr/>
        </p:nvSpPr>
        <p:spPr>
          <a:xfrm>
            <a:off x="233680" y="2472174"/>
            <a:ext cx="7701280" cy="461665"/>
          </a:xfrm>
          <a:prstGeom prst="rect">
            <a:avLst/>
          </a:prstGeom>
          <a:noFill/>
        </p:spPr>
        <p:txBody>
          <a:bodyPr wrap="square">
            <a:spAutoFit/>
          </a:bodyPr>
          <a:lstStyle/>
          <a:p>
            <a:r>
              <a:rPr lang="en-US" sz="2400" b="1" i="0" dirty="0">
                <a:solidFill>
                  <a:srgbClr val="002060"/>
                </a:solidFill>
                <a:effectLst/>
                <a:latin typeface="Century Schoolbook" panose="02040604050505020304" pitchFamily="18" charset="0"/>
              </a:rPr>
              <a:t>Problems can arise at different levels such as :</a:t>
            </a:r>
            <a:endParaRPr lang="en-IN" sz="2400" b="1" dirty="0">
              <a:solidFill>
                <a:srgbClr val="002060"/>
              </a:solidFill>
              <a:latin typeface="Century Schoolbook" panose="02040604050505020304" pitchFamily="18" charset="0"/>
            </a:endParaRPr>
          </a:p>
        </p:txBody>
      </p:sp>
      <p:sp>
        <p:nvSpPr>
          <p:cNvPr id="7" name="TextBox 6">
            <a:extLst>
              <a:ext uri="{FF2B5EF4-FFF2-40B4-BE49-F238E27FC236}">
                <a16:creationId xmlns:a16="http://schemas.microsoft.com/office/drawing/2014/main" id="{DA9D4233-5B8D-9BD4-28D0-97F40A3FABDD}"/>
              </a:ext>
            </a:extLst>
          </p:cNvPr>
          <p:cNvSpPr txBox="1"/>
          <p:nvPr/>
        </p:nvSpPr>
        <p:spPr>
          <a:xfrm>
            <a:off x="1567180" y="3246872"/>
            <a:ext cx="9133840" cy="1959832"/>
          </a:xfrm>
          <a:prstGeom prst="rect">
            <a:avLst/>
          </a:prstGeom>
          <a:noFill/>
        </p:spPr>
        <p:txBody>
          <a:bodyPr wrap="square">
            <a:spAutoFit/>
          </a:bodyPr>
          <a:lstStyle/>
          <a:p>
            <a:pPr algn="just" fontAlgn="base">
              <a:lnSpc>
                <a:spcPct val="150000"/>
              </a:lnSpc>
              <a:buFont typeface="Arial" panose="020B0604020202020204" pitchFamily="34" charset="0"/>
              <a:buChar char="•"/>
            </a:pPr>
            <a:r>
              <a:rPr lang="en-US" sz="2800" b="0" i="0" dirty="0">
                <a:effectLst/>
                <a:latin typeface="Comic Sans MS" panose="030F0702030302020204" pitchFamily="66" charset="0"/>
              </a:rPr>
              <a:t> Problems associated with a complete process model</a:t>
            </a:r>
          </a:p>
          <a:p>
            <a:pPr algn="just" fontAlgn="base">
              <a:lnSpc>
                <a:spcPct val="150000"/>
              </a:lnSpc>
              <a:buFont typeface="Arial" panose="020B0604020202020204" pitchFamily="34" charset="0"/>
              <a:buChar char="•"/>
            </a:pPr>
            <a:r>
              <a:rPr lang="en-US" sz="2800" b="0" i="0" dirty="0">
                <a:effectLst/>
                <a:latin typeface="Comic Sans MS" panose="030F0702030302020204" pitchFamily="66" charset="0"/>
              </a:rPr>
              <a:t> Within a framework activity</a:t>
            </a:r>
          </a:p>
          <a:p>
            <a:pPr algn="just" fontAlgn="base">
              <a:lnSpc>
                <a:spcPct val="150000"/>
              </a:lnSpc>
              <a:buFont typeface="Arial" panose="020B0604020202020204" pitchFamily="34" charset="0"/>
              <a:buChar char="•"/>
            </a:pPr>
            <a:r>
              <a:rPr lang="en-US" sz="2800" b="0" i="0" dirty="0">
                <a:effectLst/>
                <a:latin typeface="Comic Sans MS" panose="030F0702030302020204" pitchFamily="66" charset="0"/>
              </a:rPr>
              <a:t> Within an action in an activity</a:t>
            </a:r>
          </a:p>
        </p:txBody>
      </p:sp>
    </p:spTree>
    <p:extLst>
      <p:ext uri="{BB962C8B-B14F-4D97-AF65-F5344CB8AC3E}">
        <p14:creationId xmlns:p14="http://schemas.microsoft.com/office/powerpoint/2010/main" val="312931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A52-7685-C65F-418A-D01CD3C3B4C6}"/>
              </a:ext>
            </a:extLst>
          </p:cNvPr>
          <p:cNvSpPr>
            <a:spLocks noGrp="1"/>
          </p:cNvSpPr>
          <p:nvPr>
            <p:ph type="title"/>
          </p:nvPr>
        </p:nvSpPr>
        <p:spPr>
          <a:xfrm>
            <a:off x="716280" y="192723"/>
            <a:ext cx="10515600" cy="752475"/>
          </a:xfrm>
        </p:spPr>
        <p:txBody>
          <a:bodyPr>
            <a:normAutofit/>
          </a:bodyPr>
          <a:lstStyle/>
          <a:p>
            <a:pPr algn="ctr"/>
            <a:r>
              <a:rPr lang="en-IN" sz="4000" dirty="0">
                <a:solidFill>
                  <a:srgbClr val="002060"/>
                </a:solidFill>
                <a:latin typeface="Century Schoolbook" panose="02040604050505020304" pitchFamily="18" charset="0"/>
              </a:rPr>
              <a:t>P</a:t>
            </a:r>
            <a:r>
              <a:rPr lang="en-IN" sz="4000" b="0" i="0" u="none" strike="noStrike" baseline="0" dirty="0">
                <a:solidFill>
                  <a:srgbClr val="002060"/>
                </a:solidFill>
                <a:latin typeface="Century Schoolbook" panose="02040604050505020304" pitchFamily="18" charset="0"/>
              </a:rPr>
              <a:t>rocess Pattern </a:t>
            </a:r>
            <a:r>
              <a:rPr lang="en-IN" sz="4000" dirty="0">
                <a:solidFill>
                  <a:srgbClr val="002060"/>
                </a:solidFill>
                <a:latin typeface="Century Schoolbook" panose="02040604050505020304" pitchFamily="18" charset="0"/>
              </a:rPr>
              <a:t>T</a:t>
            </a:r>
            <a:r>
              <a:rPr lang="en-IN" sz="4000" b="0" i="0" u="none" strike="noStrike" baseline="0" dirty="0">
                <a:solidFill>
                  <a:srgbClr val="002060"/>
                </a:solidFill>
                <a:latin typeface="Century Schoolbook" panose="02040604050505020304" pitchFamily="18" charset="0"/>
              </a:rPr>
              <a:t>emplate</a:t>
            </a:r>
            <a:endParaRPr lang="en-IN" sz="4000"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4521F7C7-8302-B021-3A69-9A9B2C86A11E}"/>
              </a:ext>
            </a:extLst>
          </p:cNvPr>
          <p:cNvSpPr>
            <a:spLocks noGrp="1"/>
          </p:cNvSpPr>
          <p:nvPr>
            <p:ph idx="1"/>
          </p:nvPr>
        </p:nvSpPr>
        <p:spPr>
          <a:xfrm>
            <a:off x="556260" y="1121250"/>
            <a:ext cx="11259820" cy="5381149"/>
          </a:xfrm>
        </p:spPr>
        <p:txBody>
          <a:bodyPr>
            <a:normAutofit fontScale="92500" lnSpcReduction="10000"/>
          </a:bodyPr>
          <a:lstStyle/>
          <a:p>
            <a:r>
              <a:rPr lang="en-US" sz="1800" dirty="0">
                <a:solidFill>
                  <a:srgbClr val="00B0F0"/>
                </a:solidFill>
                <a:latin typeface="Comic Sans MS" panose="030F0702030302020204" pitchFamily="66" charset="0"/>
              </a:rPr>
              <a:t>Pattern name</a:t>
            </a:r>
          </a:p>
          <a:p>
            <a:r>
              <a:rPr lang="en-US" sz="1800" dirty="0">
                <a:solidFill>
                  <a:srgbClr val="00B0F0"/>
                </a:solidFill>
                <a:latin typeface="Comic Sans MS" panose="030F0702030302020204" pitchFamily="66" charset="0"/>
              </a:rPr>
              <a:t>Intent</a:t>
            </a:r>
            <a:r>
              <a:rPr lang="en-US" sz="1800" dirty="0">
                <a:latin typeface="Comic Sans MS" panose="030F0702030302020204" pitchFamily="66" charset="0"/>
              </a:rPr>
              <a:t> (describes process pattern in one or two paragraphs)</a:t>
            </a:r>
          </a:p>
          <a:p>
            <a:r>
              <a:rPr lang="en-US" sz="1800" dirty="0">
                <a:solidFill>
                  <a:srgbClr val="00B0F0"/>
                </a:solidFill>
                <a:latin typeface="Comic Sans MS" panose="030F0702030302020204" pitchFamily="66" charset="0"/>
              </a:rPr>
              <a:t>Forces and Types </a:t>
            </a:r>
            <a:r>
              <a:rPr lang="en-US" sz="1800" dirty="0">
                <a:latin typeface="Comic Sans MS" panose="030F0702030302020204" pitchFamily="66" charset="0"/>
              </a:rPr>
              <a:t>(environment in which problem is encountered is identified and the type of pattern is specified)</a:t>
            </a:r>
          </a:p>
          <a:p>
            <a:r>
              <a:rPr lang="en-US" sz="1800" dirty="0">
                <a:solidFill>
                  <a:srgbClr val="00B0F0"/>
                </a:solidFill>
                <a:latin typeface="Comic Sans MS" panose="030F0702030302020204" pitchFamily="66" charset="0"/>
              </a:rPr>
              <a:t>Stage pattern </a:t>
            </a:r>
            <a:r>
              <a:rPr lang="en-US" sz="1800" dirty="0">
                <a:latin typeface="Comic Sans MS" panose="030F0702030302020204" pitchFamily="66" charset="0"/>
              </a:rPr>
              <a:t>– explains problems related to framework activity and it may include multiple task patterns as well.</a:t>
            </a:r>
          </a:p>
          <a:p>
            <a:r>
              <a:rPr lang="en-US" sz="1800" dirty="0">
                <a:latin typeface="Comic Sans MS" panose="030F0702030302020204" pitchFamily="66" charset="0"/>
              </a:rPr>
              <a:t>Example: ‘Establishing Communication’ (stage pattern) includes ‘Requirements Gathering'(task pattern)</a:t>
            </a:r>
          </a:p>
          <a:p>
            <a:r>
              <a:rPr lang="en-US" sz="1800" dirty="0">
                <a:solidFill>
                  <a:srgbClr val="00B0F0"/>
                </a:solidFill>
                <a:latin typeface="Comic Sans MS" panose="030F0702030302020204" pitchFamily="66" charset="0"/>
              </a:rPr>
              <a:t>Task pattern </a:t>
            </a:r>
            <a:r>
              <a:rPr lang="en-US" sz="1800" dirty="0">
                <a:latin typeface="Comic Sans MS" panose="030F0702030302020204" pitchFamily="66" charset="0"/>
              </a:rPr>
              <a:t>– describes problems related to software engineering action or task such as Requirements Gathering.</a:t>
            </a:r>
          </a:p>
          <a:p>
            <a:r>
              <a:rPr lang="en-US" sz="1800" dirty="0">
                <a:solidFill>
                  <a:srgbClr val="00B0F0"/>
                </a:solidFill>
                <a:latin typeface="Comic Sans MS" panose="030F0702030302020204" pitchFamily="66" charset="0"/>
              </a:rPr>
              <a:t>Phase pattern </a:t>
            </a:r>
            <a:r>
              <a:rPr lang="en-US" sz="1800" dirty="0">
                <a:latin typeface="Comic Sans MS" panose="030F0702030302020204" pitchFamily="66" charset="0"/>
              </a:rPr>
              <a:t>– defines a sequence of framework activities and ensures each section in the activity is addressed correctly such as in prototyping, spiral model etc.</a:t>
            </a:r>
          </a:p>
          <a:p>
            <a:r>
              <a:rPr lang="en-US" sz="1800" dirty="0">
                <a:solidFill>
                  <a:srgbClr val="00B0F0"/>
                </a:solidFill>
                <a:latin typeface="Comic Sans MS" panose="030F0702030302020204" pitchFamily="66" charset="0"/>
              </a:rPr>
              <a:t>Initial context </a:t>
            </a:r>
            <a:r>
              <a:rPr lang="en-US" sz="1800" dirty="0">
                <a:latin typeface="Comic Sans MS" panose="030F0702030302020204" pitchFamily="66" charset="0"/>
              </a:rPr>
              <a:t>– Situation to which the pattern is applied. Defines work done so far before the pattern is applied. Actions and activities that have taken place before the pattern is introduced.</a:t>
            </a:r>
          </a:p>
          <a:p>
            <a:r>
              <a:rPr lang="en-US" sz="1800" dirty="0">
                <a:solidFill>
                  <a:srgbClr val="00B0F0"/>
                </a:solidFill>
                <a:latin typeface="Comic Sans MS" panose="030F0702030302020204" pitchFamily="66" charset="0"/>
              </a:rPr>
              <a:t>Problem</a:t>
            </a:r>
            <a:r>
              <a:rPr lang="en-US" sz="1800" dirty="0">
                <a:latin typeface="Comic Sans MS" panose="030F0702030302020204" pitchFamily="66" charset="0"/>
              </a:rPr>
              <a:t> – Specific problem that is to be solved by the pattern.</a:t>
            </a:r>
          </a:p>
          <a:p>
            <a:r>
              <a:rPr lang="en-US" sz="1800" dirty="0">
                <a:solidFill>
                  <a:srgbClr val="00B0F0"/>
                </a:solidFill>
                <a:latin typeface="Comic Sans MS" panose="030F0702030302020204" pitchFamily="66" charset="0"/>
              </a:rPr>
              <a:t>Solution</a:t>
            </a:r>
            <a:r>
              <a:rPr lang="en-US" sz="1800" dirty="0">
                <a:latin typeface="Comic Sans MS" panose="030F0702030302020204" pitchFamily="66" charset="0"/>
              </a:rPr>
              <a:t> – Implements pattern and initial context is modified to resolve the problem.</a:t>
            </a:r>
          </a:p>
          <a:p>
            <a:r>
              <a:rPr lang="en-US" sz="1800" dirty="0">
                <a:solidFill>
                  <a:srgbClr val="00B0F0"/>
                </a:solidFill>
                <a:latin typeface="Comic Sans MS" panose="030F0702030302020204" pitchFamily="66" charset="0"/>
              </a:rPr>
              <a:t>Resulting context </a:t>
            </a:r>
            <a:r>
              <a:rPr lang="en-US" sz="1800" dirty="0">
                <a:latin typeface="Comic Sans MS" panose="030F0702030302020204" pitchFamily="66" charset="0"/>
              </a:rPr>
              <a:t>– Situation which will result from carrying out the process pattern solution.</a:t>
            </a:r>
          </a:p>
          <a:p>
            <a:r>
              <a:rPr lang="en-US" sz="1800" dirty="0">
                <a:solidFill>
                  <a:srgbClr val="00B0F0"/>
                </a:solidFill>
                <a:latin typeface="Comic Sans MS" panose="030F0702030302020204" pitchFamily="66" charset="0"/>
              </a:rPr>
              <a:t>Related patterns </a:t>
            </a:r>
            <a:r>
              <a:rPr lang="en-US" sz="1800" dirty="0">
                <a:latin typeface="Comic Sans MS" panose="030F0702030302020204" pitchFamily="66" charset="0"/>
              </a:rPr>
              <a:t>– A list of patterns related to the current one is documented for further reference.</a:t>
            </a:r>
          </a:p>
          <a:p>
            <a:r>
              <a:rPr lang="en-US" sz="1800" dirty="0">
                <a:latin typeface="Comic Sans MS" panose="030F0702030302020204" pitchFamily="66" charset="0"/>
              </a:rPr>
              <a:t>Known uses or examples – Indicates where or how the process pattern is applicable.</a:t>
            </a:r>
            <a:endParaRPr lang="en-IN" sz="1800" dirty="0">
              <a:latin typeface="Comic Sans MS" panose="030F0702030302020204" pitchFamily="66" charset="0"/>
            </a:endParaRPr>
          </a:p>
        </p:txBody>
      </p:sp>
    </p:spTree>
    <p:extLst>
      <p:ext uri="{BB962C8B-B14F-4D97-AF65-F5344CB8AC3E}">
        <p14:creationId xmlns:p14="http://schemas.microsoft.com/office/powerpoint/2010/main" val="253448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30DE-5BCE-BA55-F8DA-E605E25DDAA1}"/>
              </a:ext>
            </a:extLst>
          </p:cNvPr>
          <p:cNvSpPr>
            <a:spLocks noGrp="1"/>
          </p:cNvSpPr>
          <p:nvPr>
            <p:ph type="title"/>
          </p:nvPr>
        </p:nvSpPr>
        <p:spPr>
          <a:xfrm>
            <a:off x="838200" y="0"/>
            <a:ext cx="10515600" cy="823595"/>
          </a:xfrm>
        </p:spPr>
        <p:txBody>
          <a:bodyPr/>
          <a:lstStyle/>
          <a:p>
            <a:pPr algn="ctr"/>
            <a:r>
              <a:rPr lang="en-US" altLang="en-US" sz="4400" dirty="0">
                <a:solidFill>
                  <a:srgbClr val="002060"/>
                </a:solidFill>
                <a:latin typeface="Century Schoolbook" panose="02040604050505020304" pitchFamily="18" charset="0"/>
              </a:rPr>
              <a:t>Process Assessment and Improvement</a:t>
            </a:r>
            <a:endParaRPr lang="en-IN" dirty="0">
              <a:solidFill>
                <a:srgbClr val="002060"/>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C4A78F3B-5B91-590D-44C3-D4E36E4F2E31}"/>
              </a:ext>
            </a:extLst>
          </p:cNvPr>
          <p:cNvSpPr>
            <a:spLocks noGrp="1"/>
          </p:cNvSpPr>
          <p:nvPr>
            <p:ph idx="1"/>
          </p:nvPr>
        </p:nvSpPr>
        <p:spPr>
          <a:xfrm>
            <a:off x="515620" y="823595"/>
            <a:ext cx="11160760" cy="5621655"/>
          </a:xfrm>
        </p:spPr>
        <p:txBody>
          <a:bodyPr>
            <a:normAutofit fontScale="92500"/>
          </a:bodyPr>
          <a:lstStyle/>
          <a:p>
            <a:pPr algn="just"/>
            <a:r>
              <a:rPr lang="en-US" dirty="0">
                <a:solidFill>
                  <a:srgbClr val="0070C0"/>
                </a:solidFill>
                <a:latin typeface="Comic Sans MS" panose="030F0702030302020204" pitchFamily="66" charset="0"/>
              </a:rPr>
              <a:t>Standard CMMI Assessment Method for Process Improvement (SCAMPI) </a:t>
            </a:r>
          </a:p>
          <a:p>
            <a:pPr marL="457200" lvl="1" indent="0" algn="just">
              <a:buNone/>
            </a:pPr>
            <a:r>
              <a:rPr lang="en-US" dirty="0"/>
              <a:t>—</a:t>
            </a:r>
            <a:r>
              <a:rPr lang="en-US" dirty="0">
                <a:latin typeface="Arial" panose="020B0604020202020204" pitchFamily="34" charset="0"/>
                <a:cs typeface="Arial" panose="020B0604020202020204" pitchFamily="34" charset="0"/>
              </a:rPr>
              <a:t>provides a five-step process assessment model that incorporates five phases: initiating, diagnosing, establishing, acting and learning. </a:t>
            </a:r>
          </a:p>
          <a:p>
            <a:pPr algn="just"/>
            <a:r>
              <a:rPr lang="en-US" dirty="0">
                <a:solidFill>
                  <a:srgbClr val="0070C0"/>
                </a:solidFill>
              </a:rPr>
              <a:t>CMM-Based Appraisal for Internal Process Improvement (CBA IPI)</a:t>
            </a:r>
          </a:p>
          <a:p>
            <a:pPr lvl="1" algn="just"/>
            <a:r>
              <a:rPr lang="en-US" dirty="0"/>
              <a:t>—</a:t>
            </a:r>
            <a:r>
              <a:rPr lang="en-US" dirty="0">
                <a:latin typeface="Arial" panose="020B0604020202020204" pitchFamily="34" charset="0"/>
                <a:cs typeface="Arial" panose="020B0604020202020204" pitchFamily="34" charset="0"/>
              </a:rPr>
              <a:t>provides a diagnostic technique for assessing the relative maturity of a software organization; uses the SEI CMM as the basis for the assessment [Dun01]</a:t>
            </a:r>
          </a:p>
          <a:p>
            <a:pPr algn="just"/>
            <a:r>
              <a:rPr lang="en-US" dirty="0">
                <a:solidFill>
                  <a:srgbClr val="0070C0"/>
                </a:solidFill>
              </a:rPr>
              <a:t>SPICE</a:t>
            </a:r>
          </a:p>
          <a:p>
            <a:pPr marL="457200" lvl="1" indent="0" algn="just">
              <a:buNone/>
            </a:pPr>
            <a:r>
              <a:rPr lang="en-US" dirty="0"/>
              <a:t>—</a:t>
            </a:r>
            <a:r>
              <a:rPr lang="en-US" dirty="0">
                <a:latin typeface="Arial" panose="020B0604020202020204" pitchFamily="34" charset="0"/>
                <a:cs typeface="Arial" panose="020B0604020202020204" pitchFamily="34" charset="0"/>
              </a:rPr>
              <a:t>The SPICE (ISO/IEC15504) standard defines a set of requirements for software process assessment. The standard intends to assist organizations in developing an objective evaluation of the efficacy of any defined software process. [ISO08]</a:t>
            </a:r>
          </a:p>
          <a:p>
            <a:pPr algn="just"/>
            <a:r>
              <a:rPr lang="en-US" dirty="0">
                <a:solidFill>
                  <a:srgbClr val="0070C0"/>
                </a:solidFill>
              </a:rPr>
              <a:t>ISO 9001:2000  for Software</a:t>
            </a:r>
          </a:p>
          <a:p>
            <a:pPr marL="457200" lvl="1" indent="0" algn="just">
              <a:buNone/>
            </a:pPr>
            <a:r>
              <a:rPr lang="en-US" dirty="0"/>
              <a:t>—</a:t>
            </a:r>
            <a:r>
              <a:rPr lang="en-US" dirty="0">
                <a:latin typeface="Arial" panose="020B0604020202020204" pitchFamily="34" charset="0"/>
                <a:cs typeface="Arial" panose="020B0604020202020204" pitchFamily="34" charset="0"/>
              </a:rPr>
              <a:t>A generic standard that applies to any organization that wants to improve the overall quality of the products, systems, or services that it provides. Therefore, the standard is directly applicable to software organizations and companies. [Ant06]</a:t>
            </a:r>
          </a:p>
          <a:p>
            <a:endParaRPr lang="en-IN" dirty="0"/>
          </a:p>
        </p:txBody>
      </p:sp>
    </p:spTree>
    <p:extLst>
      <p:ext uri="{BB962C8B-B14F-4D97-AF65-F5344CB8AC3E}">
        <p14:creationId xmlns:p14="http://schemas.microsoft.com/office/powerpoint/2010/main" val="305754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48A5-0694-543F-D6D1-B17A280AAB64}"/>
              </a:ext>
            </a:extLst>
          </p:cNvPr>
          <p:cNvSpPr>
            <a:spLocks noGrp="1"/>
          </p:cNvSpPr>
          <p:nvPr>
            <p:ph type="title"/>
          </p:nvPr>
        </p:nvSpPr>
        <p:spPr>
          <a:xfrm>
            <a:off x="96520" y="233045"/>
            <a:ext cx="10515600" cy="1325563"/>
          </a:xfrm>
        </p:spPr>
        <p:txBody>
          <a:bodyPr/>
          <a:lstStyle/>
          <a:p>
            <a:pPr algn="ctr"/>
            <a:r>
              <a:rPr lang="en-IN" dirty="0">
                <a:solidFill>
                  <a:srgbClr val="002060"/>
                </a:solidFill>
                <a:latin typeface="Century Schoolbook" panose="02040604050505020304" pitchFamily="18" charset="0"/>
              </a:rPr>
              <a:t>The Software Process</a:t>
            </a:r>
          </a:p>
        </p:txBody>
      </p:sp>
      <p:pic>
        <p:nvPicPr>
          <p:cNvPr id="1026" name="Picture 2" descr="Software Engineering GIFs - Get the best GIF on GIPHY">
            <a:extLst>
              <a:ext uri="{FF2B5EF4-FFF2-40B4-BE49-F238E27FC236}">
                <a16:creationId xmlns:a16="http://schemas.microsoft.com/office/drawing/2014/main" id="{47B62FF1-E421-C93A-882F-22456DB5E4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5040" y="1850042"/>
            <a:ext cx="4572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E68F1B-C4CC-B297-09A4-8873A91F0667}"/>
              </a:ext>
            </a:extLst>
          </p:cNvPr>
          <p:cNvSpPr txBox="1"/>
          <p:nvPr/>
        </p:nvSpPr>
        <p:spPr>
          <a:xfrm>
            <a:off x="467360" y="2103735"/>
            <a:ext cx="7487920" cy="1200329"/>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latin typeface="Comic Sans MS" panose="030F0702030302020204" pitchFamily="66" charset="0"/>
              </a:rPr>
              <a:t>A </a:t>
            </a:r>
            <a:r>
              <a:rPr lang="en-US" sz="2400" b="0" i="1" u="none" strike="noStrike" baseline="0" dirty="0">
                <a:solidFill>
                  <a:srgbClr val="00B0F0"/>
                </a:solidFill>
                <a:latin typeface="Comic Sans MS" panose="030F0702030302020204" pitchFamily="66" charset="0"/>
              </a:rPr>
              <a:t>process</a:t>
            </a:r>
            <a:r>
              <a:rPr lang="en-US" sz="2400" b="0" i="1" u="none" strike="noStrike" baseline="0" dirty="0">
                <a:latin typeface="Comic Sans MS" panose="030F0702030302020204" pitchFamily="66" charset="0"/>
              </a:rPr>
              <a:t> </a:t>
            </a:r>
            <a:r>
              <a:rPr lang="en-US" sz="2400" b="0" i="0" u="none" strike="noStrike" baseline="0" dirty="0">
                <a:latin typeface="Comic Sans MS" panose="030F0702030302020204" pitchFamily="66" charset="0"/>
              </a:rPr>
              <a:t>is a </a:t>
            </a:r>
            <a:r>
              <a:rPr lang="en-US" sz="2400" b="0" i="0" u="none" strike="noStrike" baseline="0" dirty="0">
                <a:solidFill>
                  <a:srgbClr val="FF0000"/>
                </a:solidFill>
                <a:latin typeface="Comic Sans MS" panose="030F0702030302020204" pitchFamily="66" charset="0"/>
              </a:rPr>
              <a:t>collection of activities</a:t>
            </a:r>
            <a:r>
              <a:rPr lang="en-US" sz="2400" b="0" i="0" u="none" strike="noStrike" baseline="0" dirty="0">
                <a:latin typeface="Comic Sans MS" panose="030F0702030302020204" pitchFamily="66" charset="0"/>
              </a:rPr>
              <a:t>, </a:t>
            </a:r>
            <a:r>
              <a:rPr lang="en-US" sz="2400" b="0" i="0" u="none" strike="noStrike" baseline="0" dirty="0">
                <a:solidFill>
                  <a:srgbClr val="FF0000"/>
                </a:solidFill>
                <a:latin typeface="Comic Sans MS" panose="030F0702030302020204" pitchFamily="66" charset="0"/>
              </a:rPr>
              <a:t>actions, </a:t>
            </a:r>
            <a:r>
              <a:rPr lang="en-US" sz="2400" b="0" i="0" u="none" strike="noStrike" baseline="0" dirty="0">
                <a:latin typeface="Comic Sans MS" panose="030F0702030302020204" pitchFamily="66" charset="0"/>
              </a:rPr>
              <a:t>and </a:t>
            </a:r>
            <a:r>
              <a:rPr lang="en-US" sz="2400" b="0" i="0" u="none" strike="noStrike" baseline="0" dirty="0">
                <a:solidFill>
                  <a:srgbClr val="FF0000"/>
                </a:solidFill>
                <a:latin typeface="Comic Sans MS" panose="030F0702030302020204" pitchFamily="66" charset="0"/>
              </a:rPr>
              <a:t>tasks</a:t>
            </a:r>
            <a:r>
              <a:rPr lang="en-US" sz="2400" b="0" i="0" u="none" strike="noStrike" baseline="0" dirty="0">
                <a:latin typeface="Comic Sans MS" panose="030F0702030302020204" pitchFamily="66" charset="0"/>
              </a:rPr>
              <a:t> that are performed when </a:t>
            </a:r>
            <a:r>
              <a:rPr lang="en-US" sz="2400" b="0" i="0" u="none" strike="noStrike" baseline="0" dirty="0">
                <a:solidFill>
                  <a:srgbClr val="FF0000"/>
                </a:solidFill>
                <a:latin typeface="Comic Sans MS" panose="030F0702030302020204" pitchFamily="66" charset="0"/>
              </a:rPr>
              <a:t>some work product is to be created</a:t>
            </a:r>
            <a:r>
              <a:rPr lang="en-US" sz="1800" b="0" i="0" u="none" strike="noStrike" baseline="0" dirty="0">
                <a:solidFill>
                  <a:srgbClr val="FF0000"/>
                </a:solidFill>
                <a:latin typeface="Leawood-Book"/>
              </a:rPr>
              <a:t>.</a:t>
            </a:r>
            <a:endParaRPr lang="en-IN" dirty="0">
              <a:solidFill>
                <a:srgbClr val="FF0000"/>
              </a:solidFill>
            </a:endParaRPr>
          </a:p>
        </p:txBody>
      </p:sp>
      <p:sp>
        <p:nvSpPr>
          <p:cNvPr id="7" name="TextBox 6">
            <a:extLst>
              <a:ext uri="{FF2B5EF4-FFF2-40B4-BE49-F238E27FC236}">
                <a16:creationId xmlns:a16="http://schemas.microsoft.com/office/drawing/2014/main" id="{07C0E2DF-77F6-3DB4-73C4-784504BEC9A8}"/>
              </a:ext>
            </a:extLst>
          </p:cNvPr>
          <p:cNvSpPr txBox="1"/>
          <p:nvPr/>
        </p:nvSpPr>
        <p:spPr>
          <a:xfrm>
            <a:off x="96520" y="1506964"/>
            <a:ext cx="6096000" cy="523220"/>
          </a:xfrm>
          <a:prstGeom prst="rect">
            <a:avLst/>
          </a:prstGeom>
          <a:noFill/>
        </p:spPr>
        <p:txBody>
          <a:bodyPr wrap="square">
            <a:spAutoFit/>
          </a:bodyPr>
          <a:lstStyle/>
          <a:p>
            <a:r>
              <a:rPr lang="en-IN" sz="2800" b="1" dirty="0">
                <a:solidFill>
                  <a:srgbClr val="002060"/>
                </a:solidFill>
                <a:latin typeface="Century Schoolbook" panose="02040604050505020304" pitchFamily="18" charset="0"/>
              </a:rPr>
              <a:t>Process</a:t>
            </a:r>
            <a:endParaRPr lang="en-IN" sz="2800" b="1" dirty="0"/>
          </a:p>
        </p:txBody>
      </p:sp>
      <p:sp>
        <p:nvSpPr>
          <p:cNvPr id="9" name="TextBox 8">
            <a:extLst>
              <a:ext uri="{FF2B5EF4-FFF2-40B4-BE49-F238E27FC236}">
                <a16:creationId xmlns:a16="http://schemas.microsoft.com/office/drawing/2014/main" id="{F3D03484-FD73-925B-5548-3B3D701340F2}"/>
              </a:ext>
            </a:extLst>
          </p:cNvPr>
          <p:cNvSpPr txBox="1"/>
          <p:nvPr/>
        </p:nvSpPr>
        <p:spPr>
          <a:xfrm>
            <a:off x="822960" y="4415006"/>
            <a:ext cx="6776720" cy="1569660"/>
          </a:xfrm>
          <a:prstGeom prst="rect">
            <a:avLst/>
          </a:prstGeom>
          <a:noFill/>
        </p:spPr>
        <p:txBody>
          <a:bodyPr wrap="square">
            <a:spAutoFit/>
          </a:bodyPr>
          <a:lstStyle/>
          <a:p>
            <a:pPr marL="342900" indent="-342900">
              <a:buFont typeface="Arial" panose="020B0604020202020204" pitchFamily="34" charset="0"/>
              <a:buChar char="•"/>
            </a:pPr>
            <a:r>
              <a:rPr lang="en-GB" sz="2400" dirty="0">
                <a:latin typeface="Comic Sans MS" panose="030F0702030302020204" pitchFamily="66" charset="0"/>
              </a:rPr>
              <a:t>A </a:t>
            </a:r>
            <a:r>
              <a:rPr lang="en-GB" sz="2400" dirty="0">
                <a:solidFill>
                  <a:srgbClr val="FF0000"/>
                </a:solidFill>
                <a:latin typeface="Comic Sans MS" panose="030F0702030302020204" pitchFamily="66" charset="0"/>
              </a:rPr>
              <a:t>structured set of activities </a:t>
            </a:r>
            <a:r>
              <a:rPr lang="en-GB" sz="2400" dirty="0">
                <a:latin typeface="Comic Sans MS" panose="030F0702030302020204" pitchFamily="66" charset="0"/>
              </a:rPr>
              <a:t>required to develop a  </a:t>
            </a:r>
            <a:r>
              <a:rPr lang="en-GB" sz="2400" dirty="0">
                <a:solidFill>
                  <a:srgbClr val="FF0000"/>
                </a:solidFill>
                <a:latin typeface="Comic Sans MS" panose="030F0702030302020204" pitchFamily="66" charset="0"/>
              </a:rPr>
              <a:t>software system.</a:t>
            </a:r>
          </a:p>
          <a:p>
            <a:pPr marL="342900" indent="-342900">
              <a:buFont typeface="Arial" panose="020B0604020202020204" pitchFamily="34" charset="0"/>
              <a:buChar char="•"/>
            </a:pPr>
            <a:endParaRPr lang="en-GB" sz="2400" dirty="0">
              <a:solidFill>
                <a:srgbClr val="FF0000"/>
              </a:solidFill>
              <a:latin typeface="Comic Sans MS" panose="030F0702030302020204" pitchFamily="66" charset="0"/>
            </a:endParaRPr>
          </a:p>
          <a:p>
            <a:pPr marL="342900" indent="-342900">
              <a:buFont typeface="Arial" panose="020B0604020202020204" pitchFamily="34" charset="0"/>
              <a:buChar char="•"/>
            </a:pPr>
            <a:endParaRPr lang="en-IN" sz="2400" dirty="0">
              <a:solidFill>
                <a:srgbClr val="FF0000"/>
              </a:solidFill>
              <a:latin typeface="Comic Sans MS" panose="030F0702030302020204" pitchFamily="66" charset="0"/>
            </a:endParaRPr>
          </a:p>
        </p:txBody>
      </p:sp>
      <p:sp>
        <p:nvSpPr>
          <p:cNvPr id="13" name="TextBox 12">
            <a:extLst>
              <a:ext uri="{FF2B5EF4-FFF2-40B4-BE49-F238E27FC236}">
                <a16:creationId xmlns:a16="http://schemas.microsoft.com/office/drawing/2014/main" id="{67B7568D-1279-D088-19B1-DD757F43F3A9}"/>
              </a:ext>
            </a:extLst>
          </p:cNvPr>
          <p:cNvSpPr txBox="1"/>
          <p:nvPr/>
        </p:nvSpPr>
        <p:spPr>
          <a:xfrm>
            <a:off x="-15240" y="3732689"/>
            <a:ext cx="6111240" cy="523220"/>
          </a:xfrm>
          <a:prstGeom prst="rect">
            <a:avLst/>
          </a:prstGeom>
          <a:noFill/>
        </p:spPr>
        <p:txBody>
          <a:bodyPr wrap="square">
            <a:spAutoFit/>
          </a:bodyPr>
          <a:lstStyle/>
          <a:p>
            <a:r>
              <a:rPr lang="en-IN" sz="2800" b="1" dirty="0">
                <a:solidFill>
                  <a:srgbClr val="002060"/>
                </a:solidFill>
                <a:latin typeface="Century Schoolbook" panose="02040604050505020304" pitchFamily="18" charset="0"/>
              </a:rPr>
              <a:t>The Software Process</a:t>
            </a:r>
            <a:endParaRPr lang="en-IN" sz="2800" b="1" dirty="0"/>
          </a:p>
        </p:txBody>
      </p:sp>
      <p:sp>
        <p:nvSpPr>
          <p:cNvPr id="15" name="TextBox 14">
            <a:extLst>
              <a:ext uri="{FF2B5EF4-FFF2-40B4-BE49-F238E27FC236}">
                <a16:creationId xmlns:a16="http://schemas.microsoft.com/office/drawing/2014/main" id="{49393B02-F17D-3CD5-B5B4-1CCAEB7F2872}"/>
              </a:ext>
            </a:extLst>
          </p:cNvPr>
          <p:cNvSpPr txBox="1"/>
          <p:nvPr/>
        </p:nvSpPr>
        <p:spPr>
          <a:xfrm>
            <a:off x="868680" y="5478145"/>
            <a:ext cx="9631680" cy="1200329"/>
          </a:xfrm>
          <a:prstGeom prst="rect">
            <a:avLst/>
          </a:prstGeom>
          <a:solidFill>
            <a:schemeClr val="accent6">
              <a:lumMod val="60000"/>
              <a:lumOff val="40000"/>
            </a:schemeClr>
          </a:solidFill>
        </p:spPr>
        <p:txBody>
          <a:bodyPr wrap="square">
            <a:spAutoFit/>
          </a:bodyPr>
          <a:lstStyle/>
          <a:p>
            <a:pPr marL="342900" indent="-342900">
              <a:buFont typeface="Arial" panose="020B0604020202020204" pitchFamily="34" charset="0"/>
              <a:buChar char="•"/>
            </a:pPr>
            <a:r>
              <a:rPr lang="en-US" sz="2400" dirty="0">
                <a:solidFill>
                  <a:schemeClr val="bg2">
                    <a:lumMod val="10000"/>
                  </a:schemeClr>
                </a:solidFill>
                <a:latin typeface="Comic Sans MS" panose="030F0702030302020204" pitchFamily="66" charset="0"/>
              </a:rPr>
              <a:t>A </a:t>
            </a:r>
            <a:r>
              <a:rPr lang="en-US" sz="2400" dirty="0">
                <a:solidFill>
                  <a:srgbClr val="7030A0"/>
                </a:solidFill>
                <a:latin typeface="Comic Sans MS" panose="030F0702030302020204" pitchFamily="66" charset="0"/>
              </a:rPr>
              <a:t>software process model </a:t>
            </a:r>
            <a:r>
              <a:rPr lang="en-US" sz="2400" dirty="0">
                <a:solidFill>
                  <a:schemeClr val="bg2">
                    <a:lumMod val="10000"/>
                  </a:schemeClr>
                </a:solidFill>
                <a:latin typeface="Comic Sans MS" panose="030F0702030302020204" pitchFamily="66" charset="0"/>
              </a:rPr>
              <a:t>is an </a:t>
            </a:r>
            <a:r>
              <a:rPr lang="en-US" sz="2400" dirty="0">
                <a:solidFill>
                  <a:srgbClr val="FF0000"/>
                </a:solidFill>
                <a:latin typeface="Comic Sans MS" panose="030F0702030302020204" pitchFamily="66" charset="0"/>
              </a:rPr>
              <a:t>abstract representation </a:t>
            </a:r>
            <a:r>
              <a:rPr lang="en-US" sz="2400" dirty="0">
                <a:solidFill>
                  <a:schemeClr val="bg2">
                    <a:lumMod val="10000"/>
                  </a:schemeClr>
                </a:solidFill>
                <a:latin typeface="Comic Sans MS" panose="030F0702030302020204" pitchFamily="66" charset="0"/>
              </a:rPr>
              <a:t>of a </a:t>
            </a:r>
            <a:r>
              <a:rPr lang="en-US" sz="2400" dirty="0">
                <a:solidFill>
                  <a:srgbClr val="FF0000"/>
                </a:solidFill>
                <a:latin typeface="Comic Sans MS" panose="030F0702030302020204" pitchFamily="66" charset="0"/>
              </a:rPr>
              <a:t>process</a:t>
            </a:r>
            <a:r>
              <a:rPr lang="en-US" sz="2400" dirty="0">
                <a:solidFill>
                  <a:schemeClr val="bg2">
                    <a:lumMod val="10000"/>
                  </a:schemeClr>
                </a:solidFill>
                <a:latin typeface="Comic Sans MS" panose="030F0702030302020204" pitchFamily="66" charset="0"/>
              </a:rPr>
              <a:t>. It </a:t>
            </a:r>
            <a:r>
              <a:rPr lang="en-US" sz="2400" dirty="0">
                <a:solidFill>
                  <a:srgbClr val="FF0000"/>
                </a:solidFill>
                <a:latin typeface="Comic Sans MS" panose="030F0702030302020204" pitchFamily="66" charset="0"/>
              </a:rPr>
              <a:t>presents a description of a process </a:t>
            </a:r>
            <a:r>
              <a:rPr lang="en-US" sz="2400" dirty="0">
                <a:solidFill>
                  <a:schemeClr val="bg2">
                    <a:lumMod val="10000"/>
                  </a:schemeClr>
                </a:solidFill>
                <a:latin typeface="Comic Sans MS" panose="030F0702030302020204" pitchFamily="66" charset="0"/>
              </a:rPr>
              <a:t>from some particular perspective.</a:t>
            </a:r>
          </a:p>
        </p:txBody>
      </p:sp>
    </p:spTree>
    <p:extLst>
      <p:ext uri="{BB962C8B-B14F-4D97-AF65-F5344CB8AC3E}">
        <p14:creationId xmlns:p14="http://schemas.microsoft.com/office/powerpoint/2010/main" val="138845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44B5-8558-2EBF-8D9E-1DA335B0C818}"/>
              </a:ext>
            </a:extLst>
          </p:cNvPr>
          <p:cNvSpPr>
            <a:spLocks noGrp="1"/>
          </p:cNvSpPr>
          <p:nvPr>
            <p:ph type="title"/>
          </p:nvPr>
        </p:nvSpPr>
        <p:spPr>
          <a:xfrm>
            <a:off x="635000" y="0"/>
            <a:ext cx="10515600" cy="1325563"/>
          </a:xfrm>
        </p:spPr>
        <p:txBody>
          <a:bodyPr/>
          <a:lstStyle/>
          <a:p>
            <a:pPr algn="ctr"/>
            <a:r>
              <a:rPr lang="en-IN" dirty="0">
                <a:solidFill>
                  <a:srgbClr val="002060"/>
                </a:solidFill>
                <a:latin typeface="Century Schoolbook" panose="02040604050505020304" pitchFamily="18" charset="0"/>
              </a:rPr>
              <a:t>The Software Process</a:t>
            </a:r>
            <a:endParaRPr lang="en-IN" dirty="0"/>
          </a:p>
        </p:txBody>
      </p:sp>
      <p:sp>
        <p:nvSpPr>
          <p:cNvPr id="3" name="Content Placeholder 2">
            <a:extLst>
              <a:ext uri="{FF2B5EF4-FFF2-40B4-BE49-F238E27FC236}">
                <a16:creationId xmlns:a16="http://schemas.microsoft.com/office/drawing/2014/main" id="{48ED0A80-DC07-200E-4C59-02946D5C456B}"/>
              </a:ext>
            </a:extLst>
          </p:cNvPr>
          <p:cNvSpPr>
            <a:spLocks noGrp="1"/>
          </p:cNvSpPr>
          <p:nvPr>
            <p:ph idx="1"/>
          </p:nvPr>
        </p:nvSpPr>
        <p:spPr>
          <a:xfrm>
            <a:off x="635000" y="943292"/>
            <a:ext cx="11181080" cy="5630228"/>
          </a:xfrm>
        </p:spPr>
        <p:txBody>
          <a:bodyPr>
            <a:normAutofit/>
          </a:bodyPr>
          <a:lstStyle/>
          <a:p>
            <a:pPr algn="just">
              <a:lnSpc>
                <a:spcPct val="150000"/>
              </a:lnSpc>
            </a:pPr>
            <a:r>
              <a:rPr lang="en-US" sz="2400" dirty="0">
                <a:solidFill>
                  <a:srgbClr val="00B0F0"/>
                </a:solidFill>
                <a:latin typeface="Comic Sans MS" panose="030F0702030302020204" pitchFamily="66" charset="0"/>
              </a:rPr>
              <a:t>An activity </a:t>
            </a:r>
            <a:r>
              <a:rPr lang="en-US" sz="2400" dirty="0">
                <a:latin typeface="Comic Sans MS" panose="030F0702030302020204" pitchFamily="66" charset="0"/>
              </a:rPr>
              <a:t>strives to </a:t>
            </a:r>
            <a:r>
              <a:rPr lang="en-US" sz="2400" dirty="0">
                <a:solidFill>
                  <a:srgbClr val="00B0F0"/>
                </a:solidFill>
                <a:latin typeface="Comic Sans MS" panose="030F0702030302020204" pitchFamily="66" charset="0"/>
              </a:rPr>
              <a:t>achieve a broad objective </a:t>
            </a:r>
            <a:r>
              <a:rPr lang="en-US" sz="2400" dirty="0">
                <a:latin typeface="Comic Sans MS" panose="030F0702030302020204" pitchFamily="66" charset="0"/>
              </a:rPr>
              <a:t>(e.g., communication with stakeholders) and is applied regardless of the </a:t>
            </a:r>
            <a:r>
              <a:rPr lang="en-US" sz="2400" dirty="0">
                <a:solidFill>
                  <a:schemeClr val="tx1">
                    <a:lumMod val="95000"/>
                    <a:lumOff val="5000"/>
                  </a:schemeClr>
                </a:solidFill>
                <a:latin typeface="Comic Sans MS" panose="030F0702030302020204" pitchFamily="66" charset="0"/>
              </a:rPr>
              <a:t>application domain, size of the project, complexity of the effort, or degree of rigor with which software engineering</a:t>
            </a:r>
            <a:r>
              <a:rPr lang="en-US" sz="2400" dirty="0">
                <a:solidFill>
                  <a:srgbClr val="FF0000"/>
                </a:solidFill>
                <a:latin typeface="Comic Sans MS" panose="030F0702030302020204" pitchFamily="66" charset="0"/>
              </a:rPr>
              <a:t> </a:t>
            </a:r>
            <a:r>
              <a:rPr lang="en-US" sz="2400" dirty="0">
                <a:latin typeface="Comic Sans MS" panose="030F0702030302020204" pitchFamily="66" charset="0"/>
              </a:rPr>
              <a:t>is to be applied (</a:t>
            </a:r>
            <a:r>
              <a:rPr lang="en-US" sz="2400" dirty="0">
                <a:solidFill>
                  <a:srgbClr val="FF0000"/>
                </a:solidFill>
                <a:latin typeface="Comic Sans MS" panose="030F0702030302020204" pitchFamily="66" charset="0"/>
              </a:rPr>
              <a:t>group of related tasks and actions for a major objective</a:t>
            </a:r>
            <a:r>
              <a:rPr lang="en-US" sz="2400" dirty="0">
                <a:latin typeface="Comic Sans MS" panose="030F0702030302020204" pitchFamily="66" charset="0"/>
              </a:rPr>
              <a:t>).</a:t>
            </a:r>
          </a:p>
          <a:p>
            <a:pPr algn="just">
              <a:lnSpc>
                <a:spcPct val="150000"/>
              </a:lnSpc>
            </a:pPr>
            <a:r>
              <a:rPr lang="en-US" sz="2400" dirty="0">
                <a:solidFill>
                  <a:srgbClr val="00B0F0"/>
                </a:solidFill>
                <a:latin typeface="Comic Sans MS" panose="030F0702030302020204" pitchFamily="66" charset="0"/>
              </a:rPr>
              <a:t>An action </a:t>
            </a:r>
            <a:r>
              <a:rPr lang="en-US" sz="2400" dirty="0">
                <a:latin typeface="Comic Sans MS" panose="030F0702030302020204" pitchFamily="66" charset="0"/>
              </a:rPr>
              <a:t>(e.g., architectural design) encompasses </a:t>
            </a:r>
            <a:r>
              <a:rPr lang="en-US" sz="2400" dirty="0">
                <a:solidFill>
                  <a:srgbClr val="FF0000"/>
                </a:solidFill>
                <a:latin typeface="Comic Sans MS" panose="030F0702030302020204" pitchFamily="66" charset="0"/>
              </a:rPr>
              <a:t>a set of tasks that produce a major work product</a:t>
            </a:r>
            <a:r>
              <a:rPr lang="en-US" sz="2400" dirty="0">
                <a:latin typeface="Comic Sans MS" panose="030F0702030302020204" pitchFamily="66" charset="0"/>
              </a:rPr>
              <a:t> (e.g., an architectural design model).</a:t>
            </a:r>
          </a:p>
          <a:p>
            <a:pPr algn="just">
              <a:lnSpc>
                <a:spcPct val="150000"/>
              </a:lnSpc>
            </a:pPr>
            <a:r>
              <a:rPr lang="en-US" sz="2400" dirty="0">
                <a:solidFill>
                  <a:srgbClr val="00B0F0"/>
                </a:solidFill>
                <a:latin typeface="Comic Sans MS" panose="030F0702030302020204" pitchFamily="66" charset="0"/>
              </a:rPr>
              <a:t>A task </a:t>
            </a:r>
            <a:r>
              <a:rPr lang="en-US" sz="2400" dirty="0">
                <a:latin typeface="Comic Sans MS" panose="030F0702030302020204" pitchFamily="66" charset="0"/>
              </a:rPr>
              <a:t>focuses on a </a:t>
            </a:r>
            <a:r>
              <a:rPr lang="en-US" sz="2400" dirty="0">
                <a:solidFill>
                  <a:srgbClr val="FF0000"/>
                </a:solidFill>
                <a:latin typeface="Comic Sans MS" panose="030F0702030302020204" pitchFamily="66" charset="0"/>
              </a:rPr>
              <a:t>small, but well-defined objective </a:t>
            </a:r>
            <a:r>
              <a:rPr lang="en-US" sz="2400" dirty="0">
                <a:latin typeface="Comic Sans MS" panose="030F0702030302020204" pitchFamily="66" charset="0"/>
              </a:rPr>
              <a:t>(e.g., conducting a unit test) that produces a tangible outcome.</a:t>
            </a:r>
            <a:endParaRPr lang="en-IN" sz="2400" dirty="0">
              <a:latin typeface="Comic Sans MS" panose="030F0702030302020204" pitchFamily="66" charset="0"/>
            </a:endParaRPr>
          </a:p>
        </p:txBody>
      </p:sp>
    </p:spTree>
    <p:extLst>
      <p:ext uri="{BB962C8B-B14F-4D97-AF65-F5344CB8AC3E}">
        <p14:creationId xmlns:p14="http://schemas.microsoft.com/office/powerpoint/2010/main" val="328428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1D29-2EEE-9438-C1BC-837C18EBFC7D}"/>
              </a:ext>
            </a:extLst>
          </p:cNvPr>
          <p:cNvSpPr>
            <a:spLocks noGrp="1"/>
          </p:cNvSpPr>
          <p:nvPr>
            <p:ph type="title"/>
          </p:nvPr>
        </p:nvSpPr>
        <p:spPr>
          <a:xfrm>
            <a:off x="929640" y="-119063"/>
            <a:ext cx="10515600" cy="962343"/>
          </a:xfrm>
        </p:spPr>
        <p:txBody>
          <a:bodyPr>
            <a:normAutofit/>
          </a:bodyPr>
          <a:lstStyle/>
          <a:p>
            <a:r>
              <a:rPr lang="en-IN" sz="4000" dirty="0">
                <a:solidFill>
                  <a:srgbClr val="002060"/>
                </a:solidFill>
                <a:latin typeface="Century Schoolbook" panose="02040604050505020304" pitchFamily="18" charset="0"/>
              </a:rPr>
              <a:t>Generic Software Process Framework</a:t>
            </a:r>
          </a:p>
        </p:txBody>
      </p:sp>
      <p:pic>
        <p:nvPicPr>
          <p:cNvPr id="5" name="Content Placeholder 4">
            <a:extLst>
              <a:ext uri="{FF2B5EF4-FFF2-40B4-BE49-F238E27FC236}">
                <a16:creationId xmlns:a16="http://schemas.microsoft.com/office/drawing/2014/main" id="{FB558DB2-7CD1-6DB6-57A6-348C88FE2623}"/>
              </a:ext>
            </a:extLst>
          </p:cNvPr>
          <p:cNvPicPr>
            <a:picLocks noGrp="1" noChangeAspect="1"/>
          </p:cNvPicPr>
          <p:nvPr>
            <p:ph idx="1"/>
          </p:nvPr>
        </p:nvPicPr>
        <p:blipFill>
          <a:blip r:embed="rId2"/>
          <a:stretch>
            <a:fillRect/>
          </a:stretch>
        </p:blipFill>
        <p:spPr>
          <a:xfrm>
            <a:off x="1676400" y="762000"/>
            <a:ext cx="8392160" cy="5857139"/>
          </a:xfrm>
        </p:spPr>
      </p:pic>
    </p:spTree>
    <p:extLst>
      <p:ext uri="{BB962C8B-B14F-4D97-AF65-F5344CB8AC3E}">
        <p14:creationId xmlns:p14="http://schemas.microsoft.com/office/powerpoint/2010/main" val="365698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A9DB-42D5-ED16-5326-2F5819F5BFDF}"/>
              </a:ext>
            </a:extLst>
          </p:cNvPr>
          <p:cNvSpPr>
            <a:spLocks noGrp="1"/>
          </p:cNvSpPr>
          <p:nvPr>
            <p:ph type="title"/>
          </p:nvPr>
        </p:nvSpPr>
        <p:spPr>
          <a:xfrm>
            <a:off x="838200" y="263525"/>
            <a:ext cx="10515600" cy="1325563"/>
          </a:xfrm>
        </p:spPr>
        <p:txBody>
          <a:bodyPr>
            <a:normAutofit/>
          </a:bodyPr>
          <a:lstStyle/>
          <a:p>
            <a:pPr algn="ctr"/>
            <a:r>
              <a:rPr lang="en-IN" sz="4000" dirty="0">
                <a:solidFill>
                  <a:srgbClr val="002060"/>
                </a:solidFill>
                <a:latin typeface="Century Schoolbook" panose="02040604050505020304" pitchFamily="18" charset="0"/>
              </a:rPr>
              <a:t>The Generic Software Process Activities</a:t>
            </a:r>
            <a:endParaRPr lang="en-IN" sz="4000" dirty="0"/>
          </a:p>
        </p:txBody>
      </p:sp>
      <p:sp>
        <p:nvSpPr>
          <p:cNvPr id="12" name="Flowchart: Connector 11">
            <a:extLst>
              <a:ext uri="{FF2B5EF4-FFF2-40B4-BE49-F238E27FC236}">
                <a16:creationId xmlns:a16="http://schemas.microsoft.com/office/drawing/2014/main" id="{EFF0E63C-26E6-64A5-02E7-5915113275BE}"/>
              </a:ext>
            </a:extLst>
          </p:cNvPr>
          <p:cNvSpPr/>
          <p:nvPr/>
        </p:nvSpPr>
        <p:spPr>
          <a:xfrm>
            <a:off x="4843781" y="3154681"/>
            <a:ext cx="2194560" cy="1798320"/>
          </a:xfrm>
          <a:prstGeom prst="flowChartConnector">
            <a:avLst/>
          </a:prstGeom>
          <a:solidFill>
            <a:schemeClr val="bg1">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entury Schoolbook" panose="02040604050505020304" pitchFamily="18" charset="0"/>
                <a:ea typeface="+mn-ea"/>
                <a:cs typeface="+mn-cs"/>
              </a:rPr>
              <a:t>Software Process Activities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8D4D5C1-C10E-3D24-06B1-0E5D6FB87A39}"/>
              </a:ext>
            </a:extLst>
          </p:cNvPr>
          <p:cNvGrpSpPr/>
          <p:nvPr/>
        </p:nvGrpSpPr>
        <p:grpSpPr>
          <a:xfrm>
            <a:off x="3926840" y="1424941"/>
            <a:ext cx="2413000" cy="1729740"/>
            <a:chOff x="3926840" y="1424941"/>
            <a:chExt cx="2413000" cy="1729740"/>
          </a:xfrm>
        </p:grpSpPr>
        <p:sp>
          <p:nvSpPr>
            <p:cNvPr id="4" name="Oval 3">
              <a:extLst>
                <a:ext uri="{FF2B5EF4-FFF2-40B4-BE49-F238E27FC236}">
                  <a16:creationId xmlns:a16="http://schemas.microsoft.com/office/drawing/2014/main" id="{37DA1E72-1705-E678-AAA3-2CA517F1C1EC}"/>
                </a:ext>
              </a:extLst>
            </p:cNvPr>
            <p:cNvSpPr/>
            <p:nvPr/>
          </p:nvSpPr>
          <p:spPr>
            <a:xfrm>
              <a:off x="3926840" y="1424941"/>
              <a:ext cx="2413000" cy="1051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Leawood-Bold"/>
                  <a:ea typeface="+mn-ea"/>
                  <a:cs typeface="+mn-cs"/>
                </a:rPr>
                <a:t>Communication</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B2A36474-B957-DC40-E8F5-0600B93E142B}"/>
                </a:ext>
              </a:extLst>
            </p:cNvPr>
            <p:cNvCxnSpPr>
              <a:stCxn id="12" idx="0"/>
              <a:endCxn id="4" idx="4"/>
            </p:cNvCxnSpPr>
            <p:nvPr/>
          </p:nvCxnSpPr>
          <p:spPr>
            <a:xfrm flipH="1" flipV="1">
              <a:off x="5133340" y="2476501"/>
              <a:ext cx="807721" cy="67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223E63FA-91D3-8075-0454-47F4A9AFFF25}"/>
              </a:ext>
            </a:extLst>
          </p:cNvPr>
          <p:cNvGrpSpPr/>
          <p:nvPr/>
        </p:nvGrpSpPr>
        <p:grpSpPr>
          <a:xfrm>
            <a:off x="6716955" y="2407445"/>
            <a:ext cx="3686884" cy="1051560"/>
            <a:chOff x="6716955" y="2407445"/>
            <a:chExt cx="3686884" cy="1051560"/>
          </a:xfrm>
        </p:grpSpPr>
        <p:sp>
          <p:nvSpPr>
            <p:cNvPr id="5" name="Oval 4">
              <a:extLst>
                <a:ext uri="{FF2B5EF4-FFF2-40B4-BE49-F238E27FC236}">
                  <a16:creationId xmlns:a16="http://schemas.microsoft.com/office/drawing/2014/main" id="{20AB000B-FC41-9B7A-38C5-DB6C34660A5B}"/>
                </a:ext>
              </a:extLst>
            </p:cNvPr>
            <p:cNvSpPr/>
            <p:nvPr/>
          </p:nvSpPr>
          <p:spPr>
            <a:xfrm>
              <a:off x="7990839" y="2407445"/>
              <a:ext cx="2413000" cy="1051560"/>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Leawood-Bold"/>
                  <a:ea typeface="+mn-ea"/>
                  <a:cs typeface="+mn-cs"/>
                </a:rPr>
                <a:t>Planning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6101CE8F-CB80-0236-FE4E-A60EA6145E53}"/>
                </a:ext>
              </a:extLst>
            </p:cNvPr>
            <p:cNvCxnSpPr>
              <a:stCxn id="12" idx="7"/>
              <a:endCxn id="5" idx="2"/>
            </p:cNvCxnSpPr>
            <p:nvPr/>
          </p:nvCxnSpPr>
          <p:spPr>
            <a:xfrm flipV="1">
              <a:off x="6716955" y="2933225"/>
              <a:ext cx="1273884" cy="48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B265B9A-698C-39B4-B0AD-A428077E4186}"/>
              </a:ext>
            </a:extLst>
          </p:cNvPr>
          <p:cNvGrpSpPr/>
          <p:nvPr/>
        </p:nvGrpSpPr>
        <p:grpSpPr>
          <a:xfrm>
            <a:off x="6716955" y="4689643"/>
            <a:ext cx="3440507" cy="1589238"/>
            <a:chOff x="6716955" y="4689643"/>
            <a:chExt cx="3440507" cy="1589238"/>
          </a:xfrm>
        </p:grpSpPr>
        <p:sp>
          <p:nvSpPr>
            <p:cNvPr id="8" name="Oval 7">
              <a:extLst>
                <a:ext uri="{FF2B5EF4-FFF2-40B4-BE49-F238E27FC236}">
                  <a16:creationId xmlns:a16="http://schemas.microsoft.com/office/drawing/2014/main" id="{2390887F-70AD-FF71-02DF-91679B3D46BD}"/>
                </a:ext>
              </a:extLst>
            </p:cNvPr>
            <p:cNvSpPr/>
            <p:nvPr/>
          </p:nvSpPr>
          <p:spPr>
            <a:xfrm>
              <a:off x="7744462" y="5227321"/>
              <a:ext cx="2413000" cy="10515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Leawood-Bold"/>
                  <a:ea typeface="+mn-ea"/>
                  <a:cs typeface="+mn-cs"/>
                </a:rPr>
                <a:t>Modeling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79C8621C-27E3-DA7A-CF4B-5A97244F6C52}"/>
                </a:ext>
              </a:extLst>
            </p:cNvPr>
            <p:cNvCxnSpPr>
              <a:stCxn id="12" idx="5"/>
              <a:endCxn id="8" idx="1"/>
            </p:cNvCxnSpPr>
            <p:nvPr/>
          </p:nvCxnSpPr>
          <p:spPr>
            <a:xfrm>
              <a:off x="6716955" y="4689643"/>
              <a:ext cx="1380883" cy="69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A69B167-703C-881A-E262-A1F96B7B5543}"/>
              </a:ext>
            </a:extLst>
          </p:cNvPr>
          <p:cNvGrpSpPr/>
          <p:nvPr/>
        </p:nvGrpSpPr>
        <p:grpSpPr>
          <a:xfrm>
            <a:off x="2230122" y="4689643"/>
            <a:ext cx="2935045" cy="1712113"/>
            <a:chOff x="2230122" y="4689643"/>
            <a:chExt cx="2935045" cy="1712113"/>
          </a:xfrm>
        </p:grpSpPr>
        <p:sp>
          <p:nvSpPr>
            <p:cNvPr id="7" name="Oval 6">
              <a:extLst>
                <a:ext uri="{FF2B5EF4-FFF2-40B4-BE49-F238E27FC236}">
                  <a16:creationId xmlns:a16="http://schemas.microsoft.com/office/drawing/2014/main" id="{7E5B8DFF-335C-1110-6D60-B053874458F1}"/>
                </a:ext>
              </a:extLst>
            </p:cNvPr>
            <p:cNvSpPr/>
            <p:nvPr/>
          </p:nvSpPr>
          <p:spPr>
            <a:xfrm>
              <a:off x="2230122" y="5350196"/>
              <a:ext cx="2413000" cy="105156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Leawood-Bold"/>
                  <a:ea typeface="+mn-ea"/>
                  <a:cs typeface="+mn-cs"/>
                </a:rPr>
                <a:t>Construction</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9338D47B-8900-8BC3-D284-C4325848930F}"/>
                </a:ext>
              </a:extLst>
            </p:cNvPr>
            <p:cNvCxnSpPr>
              <a:stCxn id="12" idx="3"/>
            </p:cNvCxnSpPr>
            <p:nvPr/>
          </p:nvCxnSpPr>
          <p:spPr>
            <a:xfrm flipH="1">
              <a:off x="4013200" y="4689643"/>
              <a:ext cx="1151967" cy="66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51750E8-AD68-5AD4-5C10-85B82E9F68CE}"/>
              </a:ext>
            </a:extLst>
          </p:cNvPr>
          <p:cNvGrpSpPr/>
          <p:nvPr/>
        </p:nvGrpSpPr>
        <p:grpSpPr>
          <a:xfrm>
            <a:off x="748032" y="2943862"/>
            <a:ext cx="4095749" cy="1109979"/>
            <a:chOff x="748032" y="2943862"/>
            <a:chExt cx="4095749" cy="1109979"/>
          </a:xfrm>
        </p:grpSpPr>
        <p:sp>
          <p:nvSpPr>
            <p:cNvPr id="9" name="Oval 8">
              <a:extLst>
                <a:ext uri="{FF2B5EF4-FFF2-40B4-BE49-F238E27FC236}">
                  <a16:creationId xmlns:a16="http://schemas.microsoft.com/office/drawing/2014/main" id="{BB170244-CCA9-D7FF-921B-532495D04B5C}"/>
                </a:ext>
              </a:extLst>
            </p:cNvPr>
            <p:cNvSpPr/>
            <p:nvPr/>
          </p:nvSpPr>
          <p:spPr>
            <a:xfrm>
              <a:off x="748032" y="2943862"/>
              <a:ext cx="2413000" cy="105156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Leawood-Bold"/>
                  <a:ea typeface="+mn-ea"/>
                  <a:cs typeface="+mn-cs"/>
                </a:rPr>
                <a:t>Deployment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4BD991BF-567E-330E-3648-B2B77363957E}"/>
                </a:ext>
              </a:extLst>
            </p:cNvPr>
            <p:cNvCxnSpPr>
              <a:stCxn id="12" idx="2"/>
              <a:endCxn id="9" idx="6"/>
            </p:cNvCxnSpPr>
            <p:nvPr/>
          </p:nvCxnSpPr>
          <p:spPr>
            <a:xfrm flipH="1" flipV="1">
              <a:off x="3161032" y="3469642"/>
              <a:ext cx="1682749" cy="58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241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0F05-4D0D-D426-5C40-19171043365B}"/>
              </a:ext>
            </a:extLst>
          </p:cNvPr>
          <p:cNvSpPr>
            <a:spLocks noGrp="1"/>
          </p:cNvSpPr>
          <p:nvPr>
            <p:ph type="title"/>
          </p:nvPr>
        </p:nvSpPr>
        <p:spPr>
          <a:xfrm>
            <a:off x="838200" y="193041"/>
            <a:ext cx="10515600" cy="864235"/>
          </a:xfrm>
        </p:spPr>
        <p:txBody>
          <a:bodyPr>
            <a:normAutofit fontScale="90000"/>
          </a:bodyPr>
          <a:lstStyle/>
          <a:p>
            <a:pPr algn="ctr"/>
            <a:r>
              <a:rPr lang="en-IN" i="0" dirty="0">
                <a:solidFill>
                  <a:schemeClr val="accent1">
                    <a:lumMod val="50000"/>
                  </a:schemeClr>
                </a:solidFill>
                <a:effectLst/>
                <a:latin typeface="Century Schoolbook" panose="02040604050505020304" pitchFamily="18" charset="0"/>
              </a:rPr>
              <a:t>Process Framework Activities</a:t>
            </a:r>
            <a:br>
              <a:rPr lang="en-IN" i="0" dirty="0">
                <a:solidFill>
                  <a:schemeClr val="accent1">
                    <a:lumMod val="50000"/>
                  </a:schemeClr>
                </a:solidFill>
                <a:effectLst/>
                <a:latin typeface="Century Schoolbook" panose="02040604050505020304" pitchFamily="18" charset="0"/>
              </a:rPr>
            </a:br>
            <a:endParaRPr lang="en-IN" dirty="0">
              <a:solidFill>
                <a:schemeClr val="accent1">
                  <a:lumMod val="50000"/>
                </a:schemeClr>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F8BA87B8-21FF-6A39-6B35-5609841E645E}"/>
              </a:ext>
            </a:extLst>
          </p:cNvPr>
          <p:cNvSpPr>
            <a:spLocks noGrp="1"/>
          </p:cNvSpPr>
          <p:nvPr>
            <p:ph idx="1"/>
          </p:nvPr>
        </p:nvSpPr>
        <p:spPr>
          <a:xfrm>
            <a:off x="355600" y="880744"/>
            <a:ext cx="11226800" cy="5540375"/>
          </a:xfrm>
        </p:spPr>
        <p:txBody>
          <a:bodyPr>
            <a:normAutofit fontScale="92500" lnSpcReduction="10000"/>
          </a:bodyPr>
          <a:lstStyle/>
          <a:p>
            <a:pPr algn="just">
              <a:lnSpc>
                <a:spcPct val="150000"/>
              </a:lnSpc>
            </a:pPr>
            <a:r>
              <a:rPr lang="en-US" sz="2400" dirty="0">
                <a:solidFill>
                  <a:srgbClr val="00B0F0"/>
                </a:solidFill>
                <a:latin typeface="Comic Sans MS" panose="030F0702030302020204" pitchFamily="66" charset="0"/>
              </a:rPr>
              <a:t>Communication</a:t>
            </a:r>
            <a:r>
              <a:rPr lang="en-US" sz="2400" dirty="0">
                <a:latin typeface="Comic Sans MS" panose="030F0702030302020204" pitchFamily="66" charset="0"/>
              </a:rPr>
              <a:t> – Communicate with stakeholders and customers to obtain </a:t>
            </a:r>
            <a:r>
              <a:rPr lang="en-US" sz="2400" dirty="0">
                <a:solidFill>
                  <a:srgbClr val="C00000"/>
                </a:solidFill>
                <a:latin typeface="Comic Sans MS" panose="030F0702030302020204" pitchFamily="66" charset="0"/>
              </a:rPr>
              <a:t>objectives of the system and requirements </a:t>
            </a:r>
            <a:r>
              <a:rPr lang="en-US" sz="2400" dirty="0">
                <a:latin typeface="Comic Sans MS" panose="030F0702030302020204" pitchFamily="66" charset="0"/>
              </a:rPr>
              <a:t>for the software.</a:t>
            </a:r>
          </a:p>
          <a:p>
            <a:pPr algn="just">
              <a:lnSpc>
                <a:spcPct val="150000"/>
              </a:lnSpc>
            </a:pPr>
            <a:r>
              <a:rPr lang="en-US" sz="2400" dirty="0">
                <a:solidFill>
                  <a:srgbClr val="00B0F0"/>
                </a:solidFill>
                <a:latin typeface="Comic Sans MS" panose="030F0702030302020204" pitchFamily="66" charset="0"/>
              </a:rPr>
              <a:t>Planning</a:t>
            </a:r>
            <a:r>
              <a:rPr lang="en-US" sz="2400" dirty="0">
                <a:latin typeface="Comic Sans MS" panose="030F0702030302020204" pitchFamily="66" charset="0"/>
              </a:rPr>
              <a:t> – The software project plan has details of </a:t>
            </a:r>
            <a:r>
              <a:rPr lang="en-US" sz="2400" dirty="0">
                <a:solidFill>
                  <a:srgbClr val="C00000"/>
                </a:solidFill>
                <a:latin typeface="Comic Sans MS" panose="030F0702030302020204" pitchFamily="66" charset="0"/>
              </a:rPr>
              <a:t>resources needed</a:t>
            </a:r>
            <a:r>
              <a:rPr lang="en-US" sz="2400" dirty="0">
                <a:latin typeface="Comic Sans MS" panose="030F0702030302020204" pitchFamily="66" charset="0"/>
              </a:rPr>
              <a:t>, </a:t>
            </a:r>
            <a:r>
              <a:rPr lang="en-US" sz="2400" dirty="0">
                <a:solidFill>
                  <a:srgbClr val="C00000"/>
                </a:solidFill>
                <a:latin typeface="Comic Sans MS" panose="030F0702030302020204" pitchFamily="66" charset="0"/>
              </a:rPr>
              <a:t>tasks</a:t>
            </a:r>
            <a:r>
              <a:rPr lang="en-US" sz="2400" dirty="0">
                <a:latin typeface="Comic Sans MS" panose="030F0702030302020204" pitchFamily="66" charset="0"/>
              </a:rPr>
              <a:t> and </a:t>
            </a:r>
            <a:r>
              <a:rPr lang="en-US" sz="2400" dirty="0">
                <a:solidFill>
                  <a:srgbClr val="C00000"/>
                </a:solidFill>
                <a:latin typeface="Comic Sans MS" panose="030F0702030302020204" pitchFamily="66" charset="0"/>
              </a:rPr>
              <a:t>risk factors </a:t>
            </a:r>
            <a:r>
              <a:rPr lang="en-US" sz="2400" dirty="0">
                <a:latin typeface="Comic Sans MS" panose="030F0702030302020204" pitchFamily="66" charset="0"/>
              </a:rPr>
              <a:t>likely to occur, and </a:t>
            </a:r>
            <a:r>
              <a:rPr lang="en-US" sz="2400" dirty="0">
                <a:solidFill>
                  <a:srgbClr val="C00000"/>
                </a:solidFill>
                <a:latin typeface="Comic Sans MS" panose="030F0702030302020204" pitchFamily="66" charset="0"/>
              </a:rPr>
              <a:t>schedule.</a:t>
            </a:r>
          </a:p>
          <a:p>
            <a:pPr algn="just">
              <a:lnSpc>
                <a:spcPct val="150000"/>
              </a:lnSpc>
            </a:pPr>
            <a:r>
              <a:rPr lang="en-US" sz="2400" dirty="0">
                <a:solidFill>
                  <a:srgbClr val="00B0F0"/>
                </a:solidFill>
                <a:latin typeface="Comic Sans MS" panose="030F0702030302020204" pitchFamily="66" charset="0"/>
              </a:rPr>
              <a:t>Modelling</a:t>
            </a:r>
            <a:r>
              <a:rPr lang="en-US" sz="2400" dirty="0">
                <a:latin typeface="Comic Sans MS" panose="030F0702030302020204" pitchFamily="66" charset="0"/>
              </a:rPr>
              <a:t> – </a:t>
            </a:r>
            <a:r>
              <a:rPr lang="en-US" sz="2400" dirty="0">
                <a:solidFill>
                  <a:srgbClr val="C00000"/>
                </a:solidFill>
                <a:latin typeface="Comic Sans MS" panose="030F0702030302020204" pitchFamily="66" charset="0"/>
              </a:rPr>
              <a:t>Architectural models and design </a:t>
            </a:r>
            <a:r>
              <a:rPr lang="en-US" sz="2400" dirty="0">
                <a:latin typeface="Comic Sans MS" panose="030F0702030302020204" pitchFamily="66" charset="0"/>
              </a:rPr>
              <a:t>to better understand the problem and work </a:t>
            </a:r>
            <a:r>
              <a:rPr lang="en-US" sz="2400" dirty="0">
                <a:solidFill>
                  <a:srgbClr val="C00000"/>
                </a:solidFill>
                <a:latin typeface="Comic Sans MS" panose="030F0702030302020204" pitchFamily="66" charset="0"/>
              </a:rPr>
              <a:t>towards the best solution</a:t>
            </a:r>
            <a:r>
              <a:rPr lang="en-US" sz="2400" dirty="0">
                <a:latin typeface="Comic Sans MS" panose="030F0702030302020204" pitchFamily="66" charset="0"/>
              </a:rPr>
              <a:t>.</a:t>
            </a:r>
          </a:p>
          <a:p>
            <a:pPr algn="just">
              <a:lnSpc>
                <a:spcPct val="150000"/>
              </a:lnSpc>
            </a:pPr>
            <a:r>
              <a:rPr lang="en-US" sz="2400" dirty="0">
                <a:solidFill>
                  <a:srgbClr val="00B0F0"/>
                </a:solidFill>
                <a:latin typeface="Comic Sans MS" panose="030F0702030302020204" pitchFamily="66" charset="0"/>
              </a:rPr>
              <a:t>Construction</a:t>
            </a:r>
            <a:r>
              <a:rPr lang="en-US" sz="2400" dirty="0">
                <a:latin typeface="Comic Sans MS" panose="030F0702030302020204" pitchFamily="66" charset="0"/>
              </a:rPr>
              <a:t> – Generation of </a:t>
            </a:r>
            <a:r>
              <a:rPr lang="en-US" sz="2400" dirty="0">
                <a:solidFill>
                  <a:srgbClr val="C00000"/>
                </a:solidFill>
                <a:latin typeface="Comic Sans MS" panose="030F0702030302020204" pitchFamily="66" charset="0"/>
              </a:rPr>
              <a:t>code and testing </a:t>
            </a:r>
            <a:r>
              <a:rPr lang="en-US" sz="2400" dirty="0">
                <a:latin typeface="Comic Sans MS" panose="030F0702030302020204" pitchFamily="66" charset="0"/>
              </a:rPr>
              <a:t>of the system to rectify errors and ensure all specified requirements are met.</a:t>
            </a:r>
          </a:p>
          <a:p>
            <a:pPr algn="just">
              <a:lnSpc>
                <a:spcPct val="150000"/>
              </a:lnSpc>
            </a:pPr>
            <a:r>
              <a:rPr lang="en-US" sz="2400" dirty="0">
                <a:solidFill>
                  <a:srgbClr val="00B0F0"/>
                </a:solidFill>
                <a:latin typeface="Comic Sans MS" panose="030F0702030302020204" pitchFamily="66" charset="0"/>
              </a:rPr>
              <a:t>Deployment </a:t>
            </a:r>
            <a:r>
              <a:rPr lang="en-US" sz="2400" dirty="0">
                <a:latin typeface="Comic Sans MS" panose="030F0702030302020204" pitchFamily="66" charset="0"/>
              </a:rPr>
              <a:t>– </a:t>
            </a:r>
            <a:r>
              <a:rPr lang="en-US" sz="2400" dirty="0">
                <a:solidFill>
                  <a:srgbClr val="C00000"/>
                </a:solidFill>
                <a:latin typeface="Comic Sans MS" panose="030F0702030302020204" pitchFamily="66" charset="0"/>
              </a:rPr>
              <a:t>Entire software product or partially </a:t>
            </a:r>
            <a:r>
              <a:rPr lang="en-US" sz="2400" dirty="0">
                <a:latin typeface="Comic Sans MS" panose="030F0702030302020204" pitchFamily="66" charset="0"/>
              </a:rPr>
              <a:t>completed product is delivered to the customer for evaluation and feedback.</a:t>
            </a:r>
            <a:endParaRPr lang="en-IN" sz="2400" dirty="0">
              <a:latin typeface="Comic Sans MS" panose="030F0702030302020204" pitchFamily="66" charset="0"/>
            </a:endParaRPr>
          </a:p>
        </p:txBody>
      </p:sp>
    </p:spTree>
    <p:extLst>
      <p:ext uri="{BB962C8B-B14F-4D97-AF65-F5344CB8AC3E}">
        <p14:creationId xmlns:p14="http://schemas.microsoft.com/office/powerpoint/2010/main" val="285943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73BAA-5CAC-1132-70BA-9680AC5B8352}"/>
              </a:ext>
            </a:extLst>
          </p:cNvPr>
          <p:cNvSpPr>
            <a:spLocks noGrp="1"/>
          </p:cNvSpPr>
          <p:nvPr>
            <p:ph idx="1"/>
          </p:nvPr>
        </p:nvSpPr>
        <p:spPr>
          <a:xfrm>
            <a:off x="622300" y="1246504"/>
            <a:ext cx="10947400" cy="5357496"/>
          </a:xfrm>
        </p:spPr>
        <p:txBody>
          <a:bodyPr>
            <a:normAutofit/>
          </a:bodyPr>
          <a:lstStyle/>
          <a:p>
            <a:pPr algn="just">
              <a:lnSpc>
                <a:spcPct val="150000"/>
              </a:lnSpc>
            </a:pPr>
            <a:r>
              <a:rPr lang="en-US" dirty="0">
                <a:solidFill>
                  <a:srgbClr val="FF0000"/>
                </a:solidFill>
                <a:latin typeface="Comic Sans MS" panose="030F0702030302020204" pitchFamily="66" charset="0"/>
              </a:rPr>
              <a:t>Specification</a:t>
            </a:r>
            <a:r>
              <a:rPr lang="en-US" dirty="0">
                <a:latin typeface="Comic Sans MS" panose="030F0702030302020204" pitchFamily="66" charset="0"/>
              </a:rPr>
              <a:t> – defining what the system should do;</a:t>
            </a:r>
          </a:p>
          <a:p>
            <a:pPr algn="just">
              <a:lnSpc>
                <a:spcPct val="150000"/>
              </a:lnSpc>
            </a:pPr>
            <a:r>
              <a:rPr lang="en-US" dirty="0">
                <a:solidFill>
                  <a:srgbClr val="FF0000"/>
                </a:solidFill>
                <a:latin typeface="Comic Sans MS" panose="030F0702030302020204" pitchFamily="66" charset="0"/>
              </a:rPr>
              <a:t>Design and implementation </a:t>
            </a:r>
            <a:r>
              <a:rPr lang="en-US" dirty="0">
                <a:latin typeface="Comic Sans MS" panose="030F0702030302020204" pitchFamily="66" charset="0"/>
              </a:rPr>
              <a:t>– defining the organization of the system and implementing the system;</a:t>
            </a:r>
          </a:p>
          <a:p>
            <a:pPr algn="just">
              <a:lnSpc>
                <a:spcPct val="150000"/>
              </a:lnSpc>
            </a:pPr>
            <a:r>
              <a:rPr lang="en-US" dirty="0">
                <a:solidFill>
                  <a:srgbClr val="FF0000"/>
                </a:solidFill>
                <a:latin typeface="Comic Sans MS" panose="030F0702030302020204" pitchFamily="66" charset="0"/>
              </a:rPr>
              <a:t>Validation</a:t>
            </a:r>
            <a:r>
              <a:rPr lang="en-US" dirty="0">
                <a:latin typeface="Comic Sans MS" panose="030F0702030302020204" pitchFamily="66" charset="0"/>
              </a:rPr>
              <a:t> – checking that it does what the customer wants;</a:t>
            </a:r>
          </a:p>
          <a:p>
            <a:pPr algn="just">
              <a:lnSpc>
                <a:spcPct val="150000"/>
              </a:lnSpc>
            </a:pPr>
            <a:r>
              <a:rPr lang="en-US" dirty="0">
                <a:solidFill>
                  <a:srgbClr val="FF0000"/>
                </a:solidFill>
                <a:latin typeface="Comic Sans MS" panose="030F0702030302020204" pitchFamily="66" charset="0"/>
              </a:rPr>
              <a:t>Evolution</a:t>
            </a:r>
            <a:r>
              <a:rPr lang="en-US" dirty="0">
                <a:latin typeface="Comic Sans MS" panose="030F0702030302020204" pitchFamily="66" charset="0"/>
              </a:rPr>
              <a:t> – changing the system in response to changing customer needs</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38FCE763-032C-7176-00C9-2D5F3A72074F}"/>
              </a:ext>
            </a:extLst>
          </p:cNvPr>
          <p:cNvSpPr txBox="1"/>
          <p:nvPr/>
        </p:nvSpPr>
        <p:spPr>
          <a:xfrm>
            <a:off x="622300" y="419854"/>
            <a:ext cx="11193780" cy="646331"/>
          </a:xfrm>
          <a:prstGeom prst="rect">
            <a:avLst/>
          </a:prstGeom>
          <a:noFill/>
        </p:spPr>
        <p:txBody>
          <a:bodyPr wrap="square">
            <a:spAutoFit/>
          </a:bodyPr>
          <a:lstStyle/>
          <a:p>
            <a:pPr marL="0" indent="0">
              <a:buNone/>
            </a:pPr>
            <a:r>
              <a:rPr lang="en-US" sz="3600" dirty="0">
                <a:solidFill>
                  <a:srgbClr val="002060"/>
                </a:solidFill>
                <a:latin typeface="Century Schoolbook" panose="02040604050505020304" pitchFamily="18" charset="0"/>
              </a:rPr>
              <a:t>Many different Software Processes But All Involve</a:t>
            </a:r>
          </a:p>
        </p:txBody>
      </p:sp>
    </p:spTree>
    <p:extLst>
      <p:ext uri="{BB962C8B-B14F-4D97-AF65-F5344CB8AC3E}">
        <p14:creationId xmlns:p14="http://schemas.microsoft.com/office/powerpoint/2010/main" val="334306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868-05CA-3E5F-2BB1-698E799AFD7E}"/>
              </a:ext>
            </a:extLst>
          </p:cNvPr>
          <p:cNvSpPr>
            <a:spLocks noGrp="1"/>
          </p:cNvSpPr>
          <p:nvPr>
            <p:ph type="title"/>
          </p:nvPr>
        </p:nvSpPr>
        <p:spPr>
          <a:xfrm>
            <a:off x="695960" y="446405"/>
            <a:ext cx="10515600" cy="620395"/>
          </a:xfrm>
        </p:spPr>
        <p:txBody>
          <a:bodyPr>
            <a:normAutofit fontScale="90000"/>
          </a:bodyPr>
          <a:lstStyle/>
          <a:p>
            <a:pPr algn="ctr"/>
            <a:r>
              <a:rPr lang="en-IN" i="0" dirty="0">
                <a:solidFill>
                  <a:schemeClr val="accent1">
                    <a:lumMod val="50000"/>
                  </a:schemeClr>
                </a:solidFill>
                <a:effectLst/>
                <a:latin typeface="Century Schoolbook" panose="02040604050505020304" pitchFamily="18" charset="0"/>
              </a:rPr>
              <a:t>Umbrella Activities</a:t>
            </a:r>
            <a:br>
              <a:rPr lang="en-IN" i="0" dirty="0">
                <a:solidFill>
                  <a:schemeClr val="accent1">
                    <a:lumMod val="50000"/>
                  </a:schemeClr>
                </a:solidFill>
                <a:effectLst/>
                <a:latin typeface="Century Schoolbook" panose="02040604050505020304" pitchFamily="18" charset="0"/>
              </a:rPr>
            </a:br>
            <a:endParaRPr lang="en-IN" dirty="0">
              <a:solidFill>
                <a:schemeClr val="accent1">
                  <a:lumMod val="50000"/>
                </a:schemeClr>
              </a:solidFill>
              <a:latin typeface="Century Schoolbook" panose="02040604050505020304" pitchFamily="18" charset="0"/>
            </a:endParaRPr>
          </a:p>
        </p:txBody>
      </p:sp>
      <p:sp>
        <p:nvSpPr>
          <p:cNvPr id="4" name="Flowchart: Connector 3">
            <a:extLst>
              <a:ext uri="{FF2B5EF4-FFF2-40B4-BE49-F238E27FC236}">
                <a16:creationId xmlns:a16="http://schemas.microsoft.com/office/drawing/2014/main" id="{672F6323-D81F-AA94-0276-E13E72CF686A}"/>
              </a:ext>
            </a:extLst>
          </p:cNvPr>
          <p:cNvSpPr/>
          <p:nvPr/>
        </p:nvSpPr>
        <p:spPr>
          <a:xfrm>
            <a:off x="4404996" y="2529840"/>
            <a:ext cx="2194560" cy="1798320"/>
          </a:xfrm>
          <a:prstGeom prst="flowChartConnector">
            <a:avLst/>
          </a:prstGeom>
          <a:solidFill>
            <a:schemeClr val="bg1">
              <a:lumMod val="8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IN" b="1" dirty="0">
                <a:solidFill>
                  <a:srgbClr val="002060"/>
                </a:solidFill>
                <a:latin typeface="Century Schoolbook" panose="02040604050505020304" pitchFamily="18" charset="0"/>
              </a:rPr>
              <a:t>Umbrella Activities</a:t>
            </a:r>
            <a:endParaRPr lang="en-IN" b="1" dirty="0">
              <a:solidFill>
                <a:srgbClr val="002060"/>
              </a:solidFill>
            </a:endParaRPr>
          </a:p>
        </p:txBody>
      </p:sp>
      <p:grpSp>
        <p:nvGrpSpPr>
          <p:cNvPr id="34" name="Group 33">
            <a:extLst>
              <a:ext uri="{FF2B5EF4-FFF2-40B4-BE49-F238E27FC236}">
                <a16:creationId xmlns:a16="http://schemas.microsoft.com/office/drawing/2014/main" id="{D67C7776-D5F1-E9B0-8D0C-A88F56E95BC0}"/>
              </a:ext>
            </a:extLst>
          </p:cNvPr>
          <p:cNvGrpSpPr/>
          <p:nvPr/>
        </p:nvGrpSpPr>
        <p:grpSpPr>
          <a:xfrm>
            <a:off x="6278170" y="2245360"/>
            <a:ext cx="4399990" cy="833120"/>
            <a:chOff x="6278170" y="2245360"/>
            <a:chExt cx="4399990" cy="833120"/>
          </a:xfrm>
        </p:grpSpPr>
        <p:sp>
          <p:nvSpPr>
            <p:cNvPr id="5" name="Rectangle: Rounded Corners 4">
              <a:extLst>
                <a:ext uri="{FF2B5EF4-FFF2-40B4-BE49-F238E27FC236}">
                  <a16:creationId xmlns:a16="http://schemas.microsoft.com/office/drawing/2014/main" id="{21A697A8-C689-ED78-CC4D-C023BD0198F3}"/>
                </a:ext>
              </a:extLst>
            </p:cNvPr>
            <p:cNvSpPr/>
            <p:nvPr/>
          </p:nvSpPr>
          <p:spPr>
            <a:xfrm>
              <a:off x="7813040" y="2245360"/>
              <a:ext cx="2865120" cy="83312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Inter"/>
                </a:rPr>
                <a:t>Software project tracking and control</a:t>
              </a:r>
              <a:endParaRPr lang="en-IN" dirty="0"/>
            </a:p>
          </p:txBody>
        </p:sp>
        <p:cxnSp>
          <p:nvCxnSpPr>
            <p:cNvPr id="16" name="Straight Arrow Connector 15">
              <a:extLst>
                <a:ext uri="{FF2B5EF4-FFF2-40B4-BE49-F238E27FC236}">
                  <a16:creationId xmlns:a16="http://schemas.microsoft.com/office/drawing/2014/main" id="{61A2AE92-7DD6-ED8C-B2EF-6DAECB3F1D41}"/>
                </a:ext>
              </a:extLst>
            </p:cNvPr>
            <p:cNvCxnSpPr>
              <a:cxnSpLocks/>
              <a:stCxn id="4" idx="7"/>
              <a:endCxn id="5" idx="1"/>
            </p:cNvCxnSpPr>
            <p:nvPr/>
          </p:nvCxnSpPr>
          <p:spPr>
            <a:xfrm flipV="1">
              <a:off x="6278170" y="2661920"/>
              <a:ext cx="1534870" cy="13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EFEB1E6-78C3-7BE6-6FC1-A16A12250A74}"/>
              </a:ext>
            </a:extLst>
          </p:cNvPr>
          <p:cNvGrpSpPr/>
          <p:nvPr/>
        </p:nvGrpSpPr>
        <p:grpSpPr>
          <a:xfrm>
            <a:off x="6599556" y="3429000"/>
            <a:ext cx="3814444" cy="1402080"/>
            <a:chOff x="6599556" y="3429000"/>
            <a:chExt cx="3814444" cy="1402080"/>
          </a:xfrm>
        </p:grpSpPr>
        <p:sp>
          <p:nvSpPr>
            <p:cNvPr id="6" name="Rectangle: Rounded Corners 5">
              <a:extLst>
                <a:ext uri="{FF2B5EF4-FFF2-40B4-BE49-F238E27FC236}">
                  <a16:creationId xmlns:a16="http://schemas.microsoft.com/office/drawing/2014/main" id="{BE47CD9C-BE1B-6E1E-EFFD-A56CA04153EF}"/>
                </a:ext>
              </a:extLst>
            </p:cNvPr>
            <p:cNvSpPr/>
            <p:nvPr/>
          </p:nvSpPr>
          <p:spPr>
            <a:xfrm>
              <a:off x="7548880" y="3997960"/>
              <a:ext cx="2865120" cy="83312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Risk management</a:t>
              </a:r>
              <a:endParaRPr lang="en-IN" dirty="0"/>
            </a:p>
          </p:txBody>
        </p:sp>
        <p:cxnSp>
          <p:nvCxnSpPr>
            <p:cNvPr id="19" name="Straight Arrow Connector 18">
              <a:extLst>
                <a:ext uri="{FF2B5EF4-FFF2-40B4-BE49-F238E27FC236}">
                  <a16:creationId xmlns:a16="http://schemas.microsoft.com/office/drawing/2014/main" id="{987A72C9-5CC1-CF82-3DAA-C6D8FA2D8737}"/>
                </a:ext>
              </a:extLst>
            </p:cNvPr>
            <p:cNvCxnSpPr>
              <a:stCxn id="4" idx="6"/>
              <a:endCxn id="6" idx="1"/>
            </p:cNvCxnSpPr>
            <p:nvPr/>
          </p:nvCxnSpPr>
          <p:spPr>
            <a:xfrm>
              <a:off x="6599556" y="3429000"/>
              <a:ext cx="949324" cy="98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CD0B78B-D95D-F1A7-8199-7D80874107CB}"/>
              </a:ext>
            </a:extLst>
          </p:cNvPr>
          <p:cNvGrpSpPr/>
          <p:nvPr/>
        </p:nvGrpSpPr>
        <p:grpSpPr>
          <a:xfrm>
            <a:off x="6010276" y="4064802"/>
            <a:ext cx="2865120" cy="2260433"/>
            <a:chOff x="6010276" y="4064802"/>
            <a:chExt cx="2865120" cy="2260433"/>
          </a:xfrm>
        </p:grpSpPr>
        <p:sp>
          <p:nvSpPr>
            <p:cNvPr id="7" name="Rectangle: Rounded Corners 6">
              <a:extLst>
                <a:ext uri="{FF2B5EF4-FFF2-40B4-BE49-F238E27FC236}">
                  <a16:creationId xmlns:a16="http://schemas.microsoft.com/office/drawing/2014/main" id="{9A6814FD-EC4F-DB36-666D-C5AFD94BA58D}"/>
                </a:ext>
              </a:extLst>
            </p:cNvPr>
            <p:cNvSpPr/>
            <p:nvPr/>
          </p:nvSpPr>
          <p:spPr>
            <a:xfrm>
              <a:off x="6010276" y="5492115"/>
              <a:ext cx="2865120" cy="83312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Software quality assurance (SQA)</a:t>
              </a:r>
              <a:endParaRPr lang="en-IN" dirty="0"/>
            </a:p>
          </p:txBody>
        </p:sp>
        <p:cxnSp>
          <p:nvCxnSpPr>
            <p:cNvPr id="21" name="Straight Connector 20">
              <a:extLst>
                <a:ext uri="{FF2B5EF4-FFF2-40B4-BE49-F238E27FC236}">
                  <a16:creationId xmlns:a16="http://schemas.microsoft.com/office/drawing/2014/main" id="{2A60EA8D-DAEA-9986-2BEF-D970D11F3677}"/>
                </a:ext>
              </a:extLst>
            </p:cNvPr>
            <p:cNvCxnSpPr>
              <a:stCxn id="4" idx="5"/>
              <a:endCxn id="7" idx="0"/>
            </p:cNvCxnSpPr>
            <p:nvPr/>
          </p:nvCxnSpPr>
          <p:spPr>
            <a:xfrm>
              <a:off x="6278170" y="4064802"/>
              <a:ext cx="1164666" cy="14273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AE4E50B-8182-1BF3-AADB-9606645A2054}"/>
              </a:ext>
            </a:extLst>
          </p:cNvPr>
          <p:cNvGrpSpPr/>
          <p:nvPr/>
        </p:nvGrpSpPr>
        <p:grpSpPr>
          <a:xfrm>
            <a:off x="2804160" y="4328160"/>
            <a:ext cx="2865120" cy="2052955"/>
            <a:chOff x="2804160" y="4328160"/>
            <a:chExt cx="2865120" cy="2052955"/>
          </a:xfrm>
        </p:grpSpPr>
        <p:sp>
          <p:nvSpPr>
            <p:cNvPr id="10" name="Rectangle: Rounded Corners 9">
              <a:extLst>
                <a:ext uri="{FF2B5EF4-FFF2-40B4-BE49-F238E27FC236}">
                  <a16:creationId xmlns:a16="http://schemas.microsoft.com/office/drawing/2014/main" id="{186D64D3-7306-B4F0-7539-382F96F6546F}"/>
                </a:ext>
              </a:extLst>
            </p:cNvPr>
            <p:cNvSpPr/>
            <p:nvPr/>
          </p:nvSpPr>
          <p:spPr>
            <a:xfrm>
              <a:off x="2804160" y="5547995"/>
              <a:ext cx="2865120" cy="83312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Technical reviews</a:t>
              </a:r>
              <a:endParaRPr lang="en-IN" dirty="0"/>
            </a:p>
          </p:txBody>
        </p:sp>
        <p:cxnSp>
          <p:nvCxnSpPr>
            <p:cNvPr id="24" name="Straight Arrow Connector 23">
              <a:extLst>
                <a:ext uri="{FF2B5EF4-FFF2-40B4-BE49-F238E27FC236}">
                  <a16:creationId xmlns:a16="http://schemas.microsoft.com/office/drawing/2014/main" id="{9F56E6D8-57C3-2E0E-E4F5-EA0DDC2E8972}"/>
                </a:ext>
              </a:extLst>
            </p:cNvPr>
            <p:cNvCxnSpPr>
              <a:stCxn id="4" idx="4"/>
              <a:endCxn id="10" idx="0"/>
            </p:cNvCxnSpPr>
            <p:nvPr/>
          </p:nvCxnSpPr>
          <p:spPr>
            <a:xfrm flipH="1">
              <a:off x="4236720" y="4328160"/>
              <a:ext cx="1265556" cy="121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F9C3B2D-DEC5-0CC3-B777-C9A8A86B3EF6}"/>
              </a:ext>
            </a:extLst>
          </p:cNvPr>
          <p:cNvGrpSpPr/>
          <p:nvPr/>
        </p:nvGrpSpPr>
        <p:grpSpPr>
          <a:xfrm>
            <a:off x="458472" y="4064802"/>
            <a:ext cx="4267910" cy="1096478"/>
            <a:chOff x="458472" y="4064802"/>
            <a:chExt cx="4267910" cy="1096478"/>
          </a:xfrm>
        </p:grpSpPr>
        <p:sp>
          <p:nvSpPr>
            <p:cNvPr id="11" name="Rectangle: Rounded Corners 10">
              <a:extLst>
                <a:ext uri="{FF2B5EF4-FFF2-40B4-BE49-F238E27FC236}">
                  <a16:creationId xmlns:a16="http://schemas.microsoft.com/office/drawing/2014/main" id="{930E2FAE-C48D-3234-6D5A-8D2638AA8415}"/>
                </a:ext>
              </a:extLst>
            </p:cNvPr>
            <p:cNvSpPr/>
            <p:nvPr/>
          </p:nvSpPr>
          <p:spPr>
            <a:xfrm>
              <a:off x="458472" y="4328160"/>
              <a:ext cx="2865120" cy="833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Measurement</a:t>
              </a:r>
              <a:endParaRPr lang="en-IN" dirty="0"/>
            </a:p>
          </p:txBody>
        </p:sp>
        <p:cxnSp>
          <p:nvCxnSpPr>
            <p:cNvPr id="26" name="Straight Arrow Connector 25">
              <a:extLst>
                <a:ext uri="{FF2B5EF4-FFF2-40B4-BE49-F238E27FC236}">
                  <a16:creationId xmlns:a16="http://schemas.microsoft.com/office/drawing/2014/main" id="{00391424-7F54-787F-7022-45A98A585662}"/>
                </a:ext>
              </a:extLst>
            </p:cNvPr>
            <p:cNvCxnSpPr>
              <a:stCxn id="4" idx="3"/>
              <a:endCxn id="11" idx="3"/>
            </p:cNvCxnSpPr>
            <p:nvPr/>
          </p:nvCxnSpPr>
          <p:spPr>
            <a:xfrm flipH="1">
              <a:off x="3323592" y="4064802"/>
              <a:ext cx="1402790" cy="679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72D8F04-74DC-CD62-AA61-95CB68908294}"/>
              </a:ext>
            </a:extLst>
          </p:cNvPr>
          <p:cNvGrpSpPr/>
          <p:nvPr/>
        </p:nvGrpSpPr>
        <p:grpSpPr>
          <a:xfrm>
            <a:off x="326392" y="2911475"/>
            <a:ext cx="4078604" cy="833120"/>
            <a:chOff x="326392" y="2911475"/>
            <a:chExt cx="4078604" cy="833120"/>
          </a:xfrm>
        </p:grpSpPr>
        <p:sp>
          <p:nvSpPr>
            <p:cNvPr id="12" name="Rectangle: Rounded Corners 11">
              <a:extLst>
                <a:ext uri="{FF2B5EF4-FFF2-40B4-BE49-F238E27FC236}">
                  <a16:creationId xmlns:a16="http://schemas.microsoft.com/office/drawing/2014/main" id="{65F2A61C-1870-B350-3159-0071DFB91133}"/>
                </a:ext>
              </a:extLst>
            </p:cNvPr>
            <p:cNvSpPr/>
            <p:nvPr/>
          </p:nvSpPr>
          <p:spPr>
            <a:xfrm>
              <a:off x="326392" y="2911475"/>
              <a:ext cx="2865120" cy="8331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Software Configuration Management (SCM)</a:t>
              </a:r>
              <a:r>
                <a:rPr lang="en-IN" b="0" i="0" dirty="0">
                  <a:effectLst/>
                  <a:latin typeface="Inter"/>
                </a:rPr>
                <a:t> </a:t>
              </a:r>
              <a:endParaRPr lang="en-IN" dirty="0"/>
            </a:p>
          </p:txBody>
        </p:sp>
        <p:cxnSp>
          <p:nvCxnSpPr>
            <p:cNvPr id="28" name="Straight Arrow Connector 27">
              <a:extLst>
                <a:ext uri="{FF2B5EF4-FFF2-40B4-BE49-F238E27FC236}">
                  <a16:creationId xmlns:a16="http://schemas.microsoft.com/office/drawing/2014/main" id="{A63AA890-6ED2-E510-B81E-F8AC8BADAC62}"/>
                </a:ext>
              </a:extLst>
            </p:cNvPr>
            <p:cNvCxnSpPr>
              <a:stCxn id="4" idx="2"/>
              <a:endCxn id="12" idx="3"/>
            </p:cNvCxnSpPr>
            <p:nvPr/>
          </p:nvCxnSpPr>
          <p:spPr>
            <a:xfrm flipH="1" flipV="1">
              <a:off x="3191512" y="3328035"/>
              <a:ext cx="1213484" cy="10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FB5A4650-3EF1-E4BC-F6BD-32D85416CAD2}"/>
              </a:ext>
            </a:extLst>
          </p:cNvPr>
          <p:cNvGrpSpPr/>
          <p:nvPr/>
        </p:nvGrpSpPr>
        <p:grpSpPr>
          <a:xfrm>
            <a:off x="895352" y="1494790"/>
            <a:ext cx="3831030" cy="1298408"/>
            <a:chOff x="895352" y="1494790"/>
            <a:chExt cx="3831030" cy="1298408"/>
          </a:xfrm>
        </p:grpSpPr>
        <p:sp>
          <p:nvSpPr>
            <p:cNvPr id="13" name="Rectangle: Rounded Corners 12">
              <a:extLst>
                <a:ext uri="{FF2B5EF4-FFF2-40B4-BE49-F238E27FC236}">
                  <a16:creationId xmlns:a16="http://schemas.microsoft.com/office/drawing/2014/main" id="{5FDE4E43-43B0-8D99-643F-9EADDAA2F5FB}"/>
                </a:ext>
              </a:extLst>
            </p:cNvPr>
            <p:cNvSpPr/>
            <p:nvPr/>
          </p:nvSpPr>
          <p:spPr>
            <a:xfrm>
              <a:off x="895352" y="1494790"/>
              <a:ext cx="2865120" cy="83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Inter"/>
                </a:rPr>
                <a:t>Reusability management</a:t>
              </a:r>
              <a:endParaRPr lang="en-IN" dirty="0"/>
            </a:p>
          </p:txBody>
        </p:sp>
        <p:cxnSp>
          <p:nvCxnSpPr>
            <p:cNvPr id="30" name="Straight Arrow Connector 29">
              <a:extLst>
                <a:ext uri="{FF2B5EF4-FFF2-40B4-BE49-F238E27FC236}">
                  <a16:creationId xmlns:a16="http://schemas.microsoft.com/office/drawing/2014/main" id="{7A252844-4A4F-8A5A-9768-2A0A0194D800}"/>
                </a:ext>
              </a:extLst>
            </p:cNvPr>
            <p:cNvCxnSpPr>
              <a:stCxn id="4" idx="1"/>
              <a:endCxn id="13" idx="3"/>
            </p:cNvCxnSpPr>
            <p:nvPr/>
          </p:nvCxnSpPr>
          <p:spPr>
            <a:xfrm flipH="1" flipV="1">
              <a:off x="3760472" y="1911350"/>
              <a:ext cx="965910" cy="88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BB5BAC55-0CEC-6808-8F2B-5FD579C8684F}"/>
              </a:ext>
            </a:extLst>
          </p:cNvPr>
          <p:cNvGrpSpPr/>
          <p:nvPr/>
        </p:nvGrpSpPr>
        <p:grpSpPr>
          <a:xfrm>
            <a:off x="4404996" y="1036320"/>
            <a:ext cx="2865120" cy="1493520"/>
            <a:chOff x="4404996" y="1036320"/>
            <a:chExt cx="2865120" cy="1493520"/>
          </a:xfrm>
        </p:grpSpPr>
        <p:sp>
          <p:nvSpPr>
            <p:cNvPr id="14" name="Rectangle: Rounded Corners 13">
              <a:extLst>
                <a:ext uri="{FF2B5EF4-FFF2-40B4-BE49-F238E27FC236}">
                  <a16:creationId xmlns:a16="http://schemas.microsoft.com/office/drawing/2014/main" id="{DA24D02D-9FFF-D4DA-A4C5-4D181E38F579}"/>
                </a:ext>
              </a:extLst>
            </p:cNvPr>
            <p:cNvSpPr/>
            <p:nvPr/>
          </p:nvSpPr>
          <p:spPr>
            <a:xfrm>
              <a:off x="4404996" y="1036320"/>
              <a:ext cx="2865120" cy="833120"/>
            </a:xfrm>
            <a:prstGeom prst="roundRect">
              <a:avLst/>
            </a:prstGeom>
            <a:solidFill>
              <a:srgbClr val="63A5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Inter"/>
                </a:rPr>
                <a:t>Work product preparation and production</a:t>
              </a:r>
              <a:endParaRPr lang="en-IN" dirty="0"/>
            </a:p>
          </p:txBody>
        </p:sp>
        <p:cxnSp>
          <p:nvCxnSpPr>
            <p:cNvPr id="32" name="Straight Arrow Connector 31">
              <a:extLst>
                <a:ext uri="{FF2B5EF4-FFF2-40B4-BE49-F238E27FC236}">
                  <a16:creationId xmlns:a16="http://schemas.microsoft.com/office/drawing/2014/main" id="{82F19C51-356E-5D30-8022-0C9C89A82022}"/>
                </a:ext>
              </a:extLst>
            </p:cNvPr>
            <p:cNvCxnSpPr>
              <a:stCxn id="4" idx="0"/>
              <a:endCxn id="14" idx="2"/>
            </p:cNvCxnSpPr>
            <p:nvPr/>
          </p:nvCxnSpPr>
          <p:spPr>
            <a:xfrm flipV="1">
              <a:off x="5502276" y="1869440"/>
              <a:ext cx="33528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32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888-DFD7-4A7B-40A0-FAEAFF7FE3DD}"/>
              </a:ext>
            </a:extLst>
          </p:cNvPr>
          <p:cNvSpPr>
            <a:spLocks noGrp="1"/>
          </p:cNvSpPr>
          <p:nvPr>
            <p:ph type="title"/>
          </p:nvPr>
        </p:nvSpPr>
        <p:spPr>
          <a:xfrm>
            <a:off x="838200" y="101601"/>
            <a:ext cx="10515600" cy="488315"/>
          </a:xfrm>
        </p:spPr>
        <p:txBody>
          <a:bodyPr>
            <a:normAutofit fontScale="90000"/>
          </a:bodyPr>
          <a:lstStyle/>
          <a:p>
            <a:pPr algn="ctr"/>
            <a:r>
              <a:rPr lang="en-IN" i="0" dirty="0">
                <a:solidFill>
                  <a:schemeClr val="accent1">
                    <a:lumMod val="50000"/>
                  </a:schemeClr>
                </a:solidFill>
                <a:effectLst/>
                <a:latin typeface="Century Schoolbook" panose="02040604050505020304" pitchFamily="18" charset="0"/>
              </a:rPr>
              <a:t>Umbrella Activities</a:t>
            </a:r>
            <a:endParaRPr lang="en-IN" dirty="0"/>
          </a:p>
        </p:txBody>
      </p:sp>
      <p:sp>
        <p:nvSpPr>
          <p:cNvPr id="3" name="Content Placeholder 2">
            <a:extLst>
              <a:ext uri="{FF2B5EF4-FFF2-40B4-BE49-F238E27FC236}">
                <a16:creationId xmlns:a16="http://schemas.microsoft.com/office/drawing/2014/main" id="{8D34E3EC-23EA-4F6D-F25A-C7AAC2FF0285}"/>
              </a:ext>
            </a:extLst>
          </p:cNvPr>
          <p:cNvSpPr>
            <a:spLocks noGrp="1"/>
          </p:cNvSpPr>
          <p:nvPr>
            <p:ph idx="1"/>
          </p:nvPr>
        </p:nvSpPr>
        <p:spPr>
          <a:xfrm>
            <a:off x="375920" y="589916"/>
            <a:ext cx="11440160" cy="5977335"/>
          </a:xfrm>
        </p:spPr>
        <p:txBody>
          <a:bodyPr>
            <a:normAutofit fontScale="40000" lnSpcReduction="20000"/>
          </a:bodyPr>
          <a:lstStyle/>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Software project tracking and control</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Compare the progress of the project with the plan and take steps to maintain a planned schedule.</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Risk management</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Evaluate risks that can affect the outcome and quality of the software product.</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Software quality assurance (SQA)</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Conduct activities to ensure the quality of the product.</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Technical reviews</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Assessment of errors and corrections done at each stage of activity.</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Measurement</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All the measurements of the project and product features.</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Software configuration management (SCM)</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Controlling and tracking changes in the software.</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Reusability management</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Back up work products for reuse and apply the mechanism to achieve reusable software components.</a:t>
            </a:r>
          </a:p>
          <a:p>
            <a:pPr algn="just" fontAlgn="base">
              <a:lnSpc>
                <a:spcPct val="170000"/>
              </a:lnSpc>
              <a:buFont typeface="Arial" panose="020B0604020202020204" pitchFamily="34" charset="0"/>
              <a:buChar char="•"/>
            </a:pPr>
            <a:r>
              <a:rPr lang="en-US" sz="4500" b="1" i="0" dirty="0">
                <a:solidFill>
                  <a:srgbClr val="0070C0"/>
                </a:solidFill>
                <a:effectLst/>
                <a:latin typeface="Comic Sans MS" panose="030F0702030302020204" pitchFamily="66" charset="0"/>
              </a:rPr>
              <a:t>Work product preparation and production</a:t>
            </a:r>
            <a:r>
              <a:rPr lang="en-US" sz="4500" b="0" i="0" dirty="0">
                <a:solidFill>
                  <a:srgbClr val="0070C0"/>
                </a:solidFill>
                <a:effectLst/>
                <a:latin typeface="Comic Sans MS" panose="030F0702030302020204" pitchFamily="66" charset="0"/>
              </a:rPr>
              <a:t> </a:t>
            </a:r>
            <a:r>
              <a:rPr lang="en-US" sz="4500" b="0" i="0" dirty="0">
                <a:effectLst/>
                <a:latin typeface="Comic Sans MS" panose="030F0702030302020204" pitchFamily="66" charset="0"/>
              </a:rPr>
              <a:t>– Project planning and other activities used to create work products are documented.</a:t>
            </a:r>
          </a:p>
          <a:p>
            <a:endParaRPr lang="en-IN" dirty="0"/>
          </a:p>
        </p:txBody>
      </p:sp>
    </p:spTree>
    <p:extLst>
      <p:ext uri="{BB962C8B-B14F-4D97-AF65-F5344CB8AC3E}">
        <p14:creationId xmlns:p14="http://schemas.microsoft.com/office/powerpoint/2010/main" val="359197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1252</Words>
  <Application>Microsoft Office PowerPoint</Application>
  <PresentationFormat>Widescreen</PresentationFormat>
  <Paragraphs>108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Century Schoolbook</vt:lpstr>
      <vt:lpstr>Comic Sans MS</vt:lpstr>
      <vt:lpstr>Inter</vt:lpstr>
      <vt:lpstr>Leawood-Bold</vt:lpstr>
      <vt:lpstr>Leawood-Book</vt:lpstr>
      <vt:lpstr>Office Theme</vt:lpstr>
      <vt:lpstr>The Software Process</vt:lpstr>
      <vt:lpstr>The Software Process</vt:lpstr>
      <vt:lpstr>The Software Process</vt:lpstr>
      <vt:lpstr>Generic Software Process Framework</vt:lpstr>
      <vt:lpstr>The Generic Software Process Activities</vt:lpstr>
      <vt:lpstr>Process Framework Activities </vt:lpstr>
      <vt:lpstr>PowerPoint Presentation</vt:lpstr>
      <vt:lpstr>Umbrella Activities </vt:lpstr>
      <vt:lpstr>Umbrella Activities</vt:lpstr>
      <vt:lpstr>Software development Process flow </vt:lpstr>
      <vt:lpstr>Software development Process flow Cont’d</vt:lpstr>
      <vt:lpstr>Software development Process flow Cont’d</vt:lpstr>
      <vt:lpstr>Software development Process flow Cont’d</vt:lpstr>
      <vt:lpstr>Defining a framework activity </vt:lpstr>
      <vt:lpstr>Identifying a task set </vt:lpstr>
      <vt:lpstr>Process patterns </vt:lpstr>
      <vt:lpstr>Process Pattern Template</vt:lpstr>
      <vt:lpstr>Process Assessment and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Process</dc:title>
  <dc:creator>SELVA KUMAR S</dc:creator>
  <cp:lastModifiedBy>SELVA KUMAR S</cp:lastModifiedBy>
  <cp:revision>40</cp:revision>
  <dcterms:created xsi:type="dcterms:W3CDTF">2022-08-24T04:42:24Z</dcterms:created>
  <dcterms:modified xsi:type="dcterms:W3CDTF">2022-08-26T08:24:42Z</dcterms:modified>
</cp:coreProperties>
</file>