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2" r:id="rId7"/>
    <p:sldId id="263" r:id="rId8"/>
    <p:sldId id="264" r:id="rId9"/>
    <p:sldId id="265" r:id="rId10"/>
    <p:sldId id="268" r:id="rId11"/>
    <p:sldId id="266" r:id="rId12"/>
    <p:sldId id="267" r:id="rId13"/>
    <p:sldId id="261" r:id="rId14"/>
    <p:sldId id="269" r:id="rId15"/>
    <p:sldId id="270" r:id="rId16"/>
    <p:sldId id="272" r:id="rId17"/>
    <p:sldId id="273" r:id="rId18"/>
    <p:sldId id="271" r:id="rId19"/>
    <p:sldId id="274" r:id="rId20"/>
    <p:sldId id="275" r:id="rId21"/>
    <p:sldId id="276" r:id="rId22"/>
    <p:sldId id="277" r:id="rId23"/>
    <p:sldId id="278" r:id="rId24"/>
    <p:sldId id="279" r:id="rId25"/>
    <p:sldId id="282" r:id="rId26"/>
    <p:sldId id="280" r:id="rId27"/>
    <p:sldId id="281"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65" autoAdjust="0"/>
    <p:restoredTop sz="86358" autoAdjust="0"/>
  </p:normalViewPr>
  <p:slideViewPr>
    <p:cSldViewPr snapToGrid="0">
      <p:cViewPr varScale="1">
        <p:scale>
          <a:sx n="66" d="100"/>
          <a:sy n="66" d="100"/>
        </p:scale>
        <p:origin x="830" y="62"/>
      </p:cViewPr>
      <p:guideLst/>
    </p:cSldViewPr>
  </p:slideViewPr>
  <p:outlineViewPr>
    <p:cViewPr>
      <p:scale>
        <a:sx n="33" d="100"/>
        <a:sy n="33" d="100"/>
      </p:scale>
      <p:origin x="0" y="-1050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F9751-C14D-4818-BAB1-B5B93227DE6A}" type="datetimeFigureOut">
              <a:rPr lang="en-IN" smtClean="0"/>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A9E8E-C32F-4E5C-95E6-CD2F84F9DF0D}" type="slidenum">
              <a:rPr lang="en-IN" smtClean="0"/>
              <a:t>‹#›</a:t>
            </a:fld>
            <a:endParaRPr lang="en-IN"/>
          </a:p>
        </p:txBody>
      </p:sp>
    </p:spTree>
    <p:extLst>
      <p:ext uri="{BB962C8B-B14F-4D97-AF65-F5344CB8AC3E}">
        <p14:creationId xmlns:p14="http://schemas.microsoft.com/office/powerpoint/2010/main" val="23377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1A9E8E-C32F-4E5C-95E6-CD2F84F9DF0D}" type="slidenum">
              <a:rPr lang="en-IN" smtClean="0"/>
              <a:t>19</a:t>
            </a:fld>
            <a:endParaRPr lang="en-IN"/>
          </a:p>
        </p:txBody>
      </p:sp>
    </p:spTree>
    <p:extLst>
      <p:ext uri="{BB962C8B-B14F-4D97-AF65-F5344CB8AC3E}">
        <p14:creationId xmlns:p14="http://schemas.microsoft.com/office/powerpoint/2010/main" val="292482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4BB6-1765-1797-8813-55494C6748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356265-9869-82D6-E4F5-71DC0B563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D11858-76A9-45F8-1DB5-D2473ECD3EB1}"/>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5" name="Footer Placeholder 4">
            <a:extLst>
              <a:ext uri="{FF2B5EF4-FFF2-40B4-BE49-F238E27FC236}">
                <a16:creationId xmlns:a16="http://schemas.microsoft.com/office/drawing/2014/main" id="{707A31C6-D7FB-6FC9-E548-F64E82A8A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13C58-629E-8D13-1C16-DDC053433142}"/>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339673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666F-9026-1261-568B-FA4B0A8102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3C311-9F75-CF23-C323-C2B32221CA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639AC-9D55-7B4D-3E8F-00B0D50D4EE0}"/>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5" name="Footer Placeholder 4">
            <a:extLst>
              <a:ext uri="{FF2B5EF4-FFF2-40B4-BE49-F238E27FC236}">
                <a16:creationId xmlns:a16="http://schemas.microsoft.com/office/drawing/2014/main" id="{8C83FE04-B033-4A84-474A-DDACC1859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0AA4B-AE4F-1695-ECF3-48F5847CCACC}"/>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79215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24475-0681-B95B-0091-3F851C5C56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ED97B-DB66-C36D-6932-E6FC67C0E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12CBD-B908-6BF6-5EC6-518C9DB8B873}"/>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5" name="Footer Placeholder 4">
            <a:extLst>
              <a:ext uri="{FF2B5EF4-FFF2-40B4-BE49-F238E27FC236}">
                <a16:creationId xmlns:a16="http://schemas.microsoft.com/office/drawing/2014/main" id="{80F94DBF-5A8F-2A18-2740-FFB92E073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61D88-FD07-91DE-BE0B-F8D7CCE218CD}"/>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87413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32A2-2AE2-DD65-2820-9200F238B4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17371E-12D1-45CC-D1DC-3D9EAF8F8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EBFAB-E9E1-CF65-AF30-FCD75E904A0A}"/>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5" name="Footer Placeholder 4">
            <a:extLst>
              <a:ext uri="{FF2B5EF4-FFF2-40B4-BE49-F238E27FC236}">
                <a16:creationId xmlns:a16="http://schemas.microsoft.com/office/drawing/2014/main" id="{A6E8A997-434B-CB4D-C56B-EB2578CA4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016CA-DF06-3F7F-CDAA-6ADD8A357824}"/>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76521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BCE9-5D08-4475-4299-0936D23AB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F12D77-8EC8-A658-B806-D46A87BCB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A5A79-83D4-6146-5715-B1AAC6519D21}"/>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5" name="Footer Placeholder 4">
            <a:extLst>
              <a:ext uri="{FF2B5EF4-FFF2-40B4-BE49-F238E27FC236}">
                <a16:creationId xmlns:a16="http://schemas.microsoft.com/office/drawing/2014/main" id="{F9CB3852-FEC6-AC47-12CF-6BD998C96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479BE-0B43-7AF4-D5C9-E87F960F0E3E}"/>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100606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C96E-7F9B-DC14-1DCB-B903D2D89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73088D-D310-3A80-851E-9AD2D5FD0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48B02D-6274-5229-A685-52A763D5F5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969530-FADF-B833-D983-52FE4FA7986E}"/>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6" name="Footer Placeholder 5">
            <a:extLst>
              <a:ext uri="{FF2B5EF4-FFF2-40B4-BE49-F238E27FC236}">
                <a16:creationId xmlns:a16="http://schemas.microsoft.com/office/drawing/2014/main" id="{8276AB05-E6C1-B897-9E94-0DA29EB8A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47C148-0F5D-144F-30BF-77A3FF63E911}"/>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184098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7835-49E6-0470-A45E-37BD65F380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B340C0-5B6B-116F-CB78-F9C10E3DA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B9117-7C0A-E9EB-F110-03E4434828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4D45F5-ECEF-BA91-E45E-48FF73131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E38A2-83CA-BB0C-5B4C-D919964A8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43E5A5-8523-D4FE-57C9-EBC8CE154EBC}"/>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8" name="Footer Placeholder 7">
            <a:extLst>
              <a:ext uri="{FF2B5EF4-FFF2-40B4-BE49-F238E27FC236}">
                <a16:creationId xmlns:a16="http://schemas.microsoft.com/office/drawing/2014/main" id="{39C48F7C-EDC4-5F33-BAAA-7DAF7C4305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DA7CD4-0CD7-9F3B-DECF-7B98C00C3719}"/>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371230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6E22-6390-2B34-B36D-E26C5CAD52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F2915A-1FA2-7AAA-9D08-988B05F627E1}"/>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4" name="Footer Placeholder 3">
            <a:extLst>
              <a:ext uri="{FF2B5EF4-FFF2-40B4-BE49-F238E27FC236}">
                <a16:creationId xmlns:a16="http://schemas.microsoft.com/office/drawing/2014/main" id="{EFD073B8-6862-0B36-9DD1-2A39A70590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436917-B6A5-7332-2026-FE34DD00A5F3}"/>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423959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D7846-9BE6-A7D8-09F3-B6E84607B006}"/>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3" name="Footer Placeholder 2">
            <a:extLst>
              <a:ext uri="{FF2B5EF4-FFF2-40B4-BE49-F238E27FC236}">
                <a16:creationId xmlns:a16="http://schemas.microsoft.com/office/drawing/2014/main" id="{F0711BA0-95E8-7374-3BCB-F69974B91A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FB6130-89DE-99BB-D08D-A59FDFEAD500}"/>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382821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5039-DDBF-8291-42EE-0419A4378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8D5082-BBCB-0D86-DDD6-FAF50AEAB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46299E-2456-53D0-0E13-8D4FA6479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9B431-3C4F-818F-3AFD-AF1E17631A1C}"/>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6" name="Footer Placeholder 5">
            <a:extLst>
              <a:ext uri="{FF2B5EF4-FFF2-40B4-BE49-F238E27FC236}">
                <a16:creationId xmlns:a16="http://schemas.microsoft.com/office/drawing/2014/main" id="{A450D88C-E6E6-E4B1-A651-8BCAB1A22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ED0AF4-CA0A-8B9E-047F-3BD1FEDBB6B3}"/>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364056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44E9-7E6B-9CAC-4E75-18E519789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363A19-213E-4BA1-E7DA-5F62FCFCE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3163AE-FEF3-9F09-28F5-A137CB438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DF4A9-5BCC-113F-B5C9-A6CFC83E0510}"/>
              </a:ext>
            </a:extLst>
          </p:cNvPr>
          <p:cNvSpPr>
            <a:spLocks noGrp="1"/>
          </p:cNvSpPr>
          <p:nvPr>
            <p:ph type="dt" sz="half" idx="10"/>
          </p:nvPr>
        </p:nvSpPr>
        <p:spPr/>
        <p:txBody>
          <a:bodyPr/>
          <a:lstStyle/>
          <a:p>
            <a:fld id="{65EE6602-B00B-4C2A-AA41-3FB5394C6CC7}" type="datetimeFigureOut">
              <a:rPr lang="en-IN" smtClean="0"/>
              <a:t>02-09-2022</a:t>
            </a:fld>
            <a:endParaRPr lang="en-IN"/>
          </a:p>
        </p:txBody>
      </p:sp>
      <p:sp>
        <p:nvSpPr>
          <p:cNvPr id="6" name="Footer Placeholder 5">
            <a:extLst>
              <a:ext uri="{FF2B5EF4-FFF2-40B4-BE49-F238E27FC236}">
                <a16:creationId xmlns:a16="http://schemas.microsoft.com/office/drawing/2014/main" id="{063B32C6-0BA6-E7BD-A5FF-56A0DCDB7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A4C8A5-6BD0-7940-1151-CD7BE7D2C175}"/>
              </a:ext>
            </a:extLst>
          </p:cNvPr>
          <p:cNvSpPr>
            <a:spLocks noGrp="1"/>
          </p:cNvSpPr>
          <p:nvPr>
            <p:ph type="sldNum" sz="quarter" idx="12"/>
          </p:nvPr>
        </p:nvSpPr>
        <p:spPr/>
        <p:txBody>
          <a:bodyPr/>
          <a:lstStyle/>
          <a:p>
            <a:fld id="{85210294-E426-460F-853A-43871F871441}" type="slidenum">
              <a:rPr lang="en-IN" smtClean="0"/>
              <a:t>‹#›</a:t>
            </a:fld>
            <a:endParaRPr lang="en-IN"/>
          </a:p>
        </p:txBody>
      </p:sp>
    </p:spTree>
    <p:extLst>
      <p:ext uri="{BB962C8B-B14F-4D97-AF65-F5344CB8AC3E}">
        <p14:creationId xmlns:p14="http://schemas.microsoft.com/office/powerpoint/2010/main" val="277531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6072B-B1C4-D745-82E5-3863324C9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D0A2B6-8E76-82B6-415E-0CDE8549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375F1-EB66-1E56-DED0-92B0747C5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E6602-B00B-4C2A-AA41-3FB5394C6CC7}" type="datetimeFigureOut">
              <a:rPr lang="en-IN" smtClean="0"/>
              <a:t>02-09-2022</a:t>
            </a:fld>
            <a:endParaRPr lang="en-IN"/>
          </a:p>
        </p:txBody>
      </p:sp>
      <p:sp>
        <p:nvSpPr>
          <p:cNvPr id="5" name="Footer Placeholder 4">
            <a:extLst>
              <a:ext uri="{FF2B5EF4-FFF2-40B4-BE49-F238E27FC236}">
                <a16:creationId xmlns:a16="http://schemas.microsoft.com/office/drawing/2014/main" id="{DC936930-1AD9-0C05-CAA6-B7BE7EF39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DEEE6A-F631-1376-5982-248318F83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10294-E426-460F-853A-43871F871441}" type="slidenum">
              <a:rPr lang="en-IN" smtClean="0"/>
              <a:t>‹#›</a:t>
            </a:fld>
            <a:endParaRPr lang="en-IN"/>
          </a:p>
        </p:txBody>
      </p:sp>
    </p:spTree>
    <p:extLst>
      <p:ext uri="{BB962C8B-B14F-4D97-AF65-F5344CB8AC3E}">
        <p14:creationId xmlns:p14="http://schemas.microsoft.com/office/powerpoint/2010/main" val="3645444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serverside.com/definition/HTML-Hypertext-Markup-Langu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9FBF-B4AC-C5B2-356C-BE1DFB88FA11}"/>
              </a:ext>
            </a:extLst>
          </p:cNvPr>
          <p:cNvSpPr>
            <a:spLocks noGrp="1"/>
          </p:cNvSpPr>
          <p:nvPr>
            <p:ph type="ctrTitle"/>
          </p:nvPr>
        </p:nvSpPr>
        <p:spPr/>
        <p:txBody>
          <a:bodyPr>
            <a:normAutofit fontScale="90000"/>
          </a:bodyPr>
          <a:lstStyle/>
          <a:p>
            <a:r>
              <a:rPr lang="en-US" dirty="0">
                <a:solidFill>
                  <a:srgbClr val="002060"/>
                </a:solidFill>
                <a:latin typeface="Century Schoolbook" panose="02040604050505020304" pitchFamily="18" charset="0"/>
              </a:rPr>
              <a:t>Software Development Life Cycle models –Cont’d</a:t>
            </a:r>
            <a:endParaRPr lang="en-IN" dirty="0">
              <a:solidFill>
                <a:srgbClr val="002060"/>
              </a:solidFill>
              <a:latin typeface="Century Schoolbook" panose="02040604050505020304" pitchFamily="18" charset="0"/>
            </a:endParaRPr>
          </a:p>
        </p:txBody>
      </p:sp>
      <p:sp>
        <p:nvSpPr>
          <p:cNvPr id="3" name="Subtitle 2">
            <a:extLst>
              <a:ext uri="{FF2B5EF4-FFF2-40B4-BE49-F238E27FC236}">
                <a16:creationId xmlns:a16="http://schemas.microsoft.com/office/drawing/2014/main" id="{D5EDED7F-2427-827A-F069-6B0AACDC234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7819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E50A-14F3-9B8C-F820-F4C3418AB905}"/>
              </a:ext>
            </a:extLst>
          </p:cNvPr>
          <p:cNvSpPr>
            <a:spLocks noGrp="1"/>
          </p:cNvSpPr>
          <p:nvPr>
            <p:ph type="title"/>
          </p:nvPr>
        </p:nvSpPr>
        <p:spPr>
          <a:xfrm>
            <a:off x="675640" y="456565"/>
            <a:ext cx="10515600" cy="874395"/>
          </a:xfrm>
        </p:spPr>
        <p:txBody>
          <a:bodyPr>
            <a:normAutofit/>
          </a:bodyPr>
          <a:lstStyle/>
          <a:p>
            <a:pPr algn="ctr"/>
            <a:r>
              <a:rPr lang="en-US" sz="4000" i="0" dirty="0">
                <a:solidFill>
                  <a:srgbClr val="002060"/>
                </a:solidFill>
                <a:effectLst/>
                <a:latin typeface="Century Schoolbook" panose="02040604050505020304" pitchFamily="18" charset="0"/>
              </a:rPr>
              <a:t>When to use the Prototype model</a:t>
            </a:r>
            <a:endParaRPr lang="en-IN" sz="4000"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57D6249F-4BA8-4312-6D7C-31BC67AD2445}"/>
              </a:ext>
            </a:extLst>
          </p:cNvPr>
          <p:cNvSpPr>
            <a:spLocks noGrp="1"/>
          </p:cNvSpPr>
          <p:nvPr>
            <p:ph idx="1"/>
          </p:nvPr>
        </p:nvSpPr>
        <p:spPr>
          <a:xfrm>
            <a:off x="309880" y="1514475"/>
            <a:ext cx="11572240" cy="5709920"/>
          </a:xfrm>
        </p:spPr>
        <p:txBody>
          <a:bodyPr>
            <a:normAutofit/>
          </a:bodyPr>
          <a:lstStyle/>
          <a:p>
            <a:pPr algn="just">
              <a:lnSpc>
                <a:spcPct val="150000"/>
              </a:lnSpc>
              <a:buFont typeface="Arial" panose="020B0604020202020204" pitchFamily="34" charset="0"/>
              <a:buChar char="•"/>
            </a:pPr>
            <a:r>
              <a:rPr lang="en-US" dirty="0">
                <a:solidFill>
                  <a:srgbClr val="333333"/>
                </a:solidFill>
                <a:latin typeface="Comic Sans MS" panose="030F0702030302020204" pitchFamily="66" charset="0"/>
              </a:rPr>
              <a:t>P</a:t>
            </a:r>
            <a:r>
              <a:rPr lang="en-US" b="0" i="0" dirty="0">
                <a:solidFill>
                  <a:srgbClr val="333333"/>
                </a:solidFill>
                <a:effectLst/>
                <a:latin typeface="Comic Sans MS" panose="030F0702030302020204" pitchFamily="66" charset="0"/>
              </a:rPr>
              <a:t>rototype model should be used when </a:t>
            </a:r>
            <a:r>
              <a:rPr lang="en-US" b="0" i="0" dirty="0">
                <a:solidFill>
                  <a:srgbClr val="0070C0"/>
                </a:solidFill>
                <a:effectLst/>
                <a:latin typeface="Comic Sans MS" panose="030F0702030302020204" pitchFamily="66" charset="0"/>
              </a:rPr>
              <a:t>the desired system needs </a:t>
            </a:r>
            <a:r>
              <a:rPr lang="en-US" b="0" i="0" dirty="0">
                <a:solidFill>
                  <a:srgbClr val="333333"/>
                </a:solidFill>
                <a:effectLst/>
                <a:latin typeface="Comic Sans MS" panose="030F0702030302020204" pitchFamily="66" charset="0"/>
              </a:rPr>
              <a:t>much </a:t>
            </a:r>
            <a:r>
              <a:rPr lang="en-US" b="0" i="0" dirty="0">
                <a:solidFill>
                  <a:srgbClr val="0070C0"/>
                </a:solidFill>
                <a:effectLst/>
                <a:latin typeface="Comic Sans MS" panose="030F0702030302020204" pitchFamily="66" charset="0"/>
              </a:rPr>
              <a:t>interaction with the end users</a:t>
            </a:r>
            <a:r>
              <a:rPr lang="en-US" b="0" i="0" dirty="0">
                <a:solidFill>
                  <a:srgbClr val="333333"/>
                </a:solidFill>
                <a:effectLst/>
                <a:latin typeface="Comic Sans MS" panose="030F0702030302020204" pitchFamily="66" charset="0"/>
              </a:rPr>
              <a:t>.</a:t>
            </a:r>
          </a:p>
          <a:p>
            <a:pPr algn="just">
              <a:lnSpc>
                <a:spcPct val="150000"/>
              </a:lnSpc>
              <a:buFont typeface="Arial" panose="020B0604020202020204" pitchFamily="34" charset="0"/>
              <a:buChar char="•"/>
            </a:pPr>
            <a:r>
              <a:rPr lang="en-US" b="0" i="0" dirty="0">
                <a:solidFill>
                  <a:srgbClr val="333333"/>
                </a:solidFill>
                <a:effectLst/>
                <a:latin typeface="Comic Sans MS" panose="030F0702030302020204" pitchFamily="66" charset="0"/>
              </a:rPr>
              <a:t>Typically, online systems, and web interfaces have a </a:t>
            </a:r>
            <a:r>
              <a:rPr lang="en-US" b="0" i="0" dirty="0">
                <a:solidFill>
                  <a:srgbClr val="0070C0"/>
                </a:solidFill>
                <a:effectLst/>
                <a:latin typeface="Comic Sans MS" panose="030F0702030302020204" pitchFamily="66" charset="0"/>
              </a:rPr>
              <a:t>very high amount </a:t>
            </a:r>
            <a:r>
              <a:rPr lang="en-US" b="0" i="0" dirty="0">
                <a:solidFill>
                  <a:srgbClr val="333333"/>
                </a:solidFill>
                <a:effectLst/>
                <a:latin typeface="Comic Sans MS" panose="030F0702030302020204" pitchFamily="66" charset="0"/>
              </a:rPr>
              <a:t>of interaction with end users, and </a:t>
            </a:r>
            <a:r>
              <a:rPr lang="en-US" b="0" i="0" dirty="0">
                <a:solidFill>
                  <a:srgbClr val="0070C0"/>
                </a:solidFill>
                <a:effectLst/>
                <a:latin typeface="Comic Sans MS" panose="030F0702030302020204" pitchFamily="66" charset="0"/>
              </a:rPr>
              <a:t>are best suited for the Prototype model</a:t>
            </a:r>
            <a:r>
              <a:rPr lang="en-US" b="0" i="0" dirty="0">
                <a:solidFill>
                  <a:srgbClr val="333333"/>
                </a:solidFill>
                <a:effectLst/>
                <a:latin typeface="Comic Sans MS" panose="030F0702030302020204" pitchFamily="66" charset="0"/>
              </a:rPr>
              <a:t>. </a:t>
            </a:r>
          </a:p>
          <a:p>
            <a:pPr algn="just">
              <a:lnSpc>
                <a:spcPct val="150000"/>
              </a:lnSpc>
              <a:buFont typeface="Arial" panose="020B0604020202020204" pitchFamily="34" charset="0"/>
              <a:buChar char="•"/>
            </a:pPr>
            <a:r>
              <a:rPr lang="en-US" dirty="0">
                <a:solidFill>
                  <a:srgbClr val="333333"/>
                </a:solidFill>
                <a:latin typeface="Comic Sans MS" panose="030F0702030302020204" pitchFamily="66" charset="0"/>
              </a:rPr>
              <a:t>The Prototype models </a:t>
            </a:r>
            <a:r>
              <a:rPr lang="en-US" b="0" i="0" dirty="0">
                <a:solidFill>
                  <a:srgbClr val="333333"/>
                </a:solidFill>
                <a:effectLst/>
                <a:latin typeface="Comic Sans MS" panose="030F0702030302020204" pitchFamily="66" charset="0"/>
              </a:rPr>
              <a:t>are excellent for </a:t>
            </a:r>
            <a:r>
              <a:rPr lang="en-US" b="0" i="0" dirty="0">
                <a:solidFill>
                  <a:srgbClr val="FF0000"/>
                </a:solidFill>
                <a:effectLst/>
                <a:latin typeface="Comic Sans MS" panose="030F0702030302020204" pitchFamily="66" charset="0"/>
              </a:rPr>
              <a:t>designing good human-computer interface systems.</a:t>
            </a:r>
          </a:p>
          <a:p>
            <a:endParaRPr lang="en-IN" dirty="0"/>
          </a:p>
        </p:txBody>
      </p:sp>
    </p:spTree>
    <p:extLst>
      <p:ext uri="{BB962C8B-B14F-4D97-AF65-F5344CB8AC3E}">
        <p14:creationId xmlns:p14="http://schemas.microsoft.com/office/powerpoint/2010/main" val="393749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CDBB-7229-13BC-7685-F9CC7D16DAEA}"/>
              </a:ext>
            </a:extLst>
          </p:cNvPr>
          <p:cNvSpPr>
            <a:spLocks noGrp="1"/>
          </p:cNvSpPr>
          <p:nvPr>
            <p:ph type="title"/>
          </p:nvPr>
        </p:nvSpPr>
        <p:spPr/>
        <p:txBody>
          <a:bodyPr/>
          <a:lstStyle/>
          <a:p>
            <a:pPr algn="ctr"/>
            <a:r>
              <a:rPr lang="en-US" dirty="0">
                <a:solidFill>
                  <a:srgbClr val="002060"/>
                </a:solidFill>
                <a:latin typeface="Century Schoolbook" panose="02040604050505020304" pitchFamily="18" charset="0"/>
              </a:rPr>
              <a:t>Advantages of Prototype model</a:t>
            </a:r>
            <a:br>
              <a:rPr lang="en-US" dirty="0">
                <a:solidFill>
                  <a:srgbClr val="002060"/>
                </a:solidFill>
                <a:latin typeface="Century Schoolbook" panose="02040604050505020304" pitchFamily="18" charset="0"/>
              </a:rPr>
            </a:b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B943942A-E6CD-32A6-0035-CBC608C36D2F}"/>
              </a:ext>
            </a:extLst>
          </p:cNvPr>
          <p:cNvSpPr>
            <a:spLocks noGrp="1"/>
          </p:cNvSpPr>
          <p:nvPr>
            <p:ph idx="1"/>
          </p:nvPr>
        </p:nvSpPr>
        <p:spPr>
          <a:xfrm>
            <a:off x="594360" y="1027906"/>
            <a:ext cx="11231880" cy="5239544"/>
          </a:xfrm>
        </p:spPr>
        <p:txBody>
          <a:bodyPr>
            <a:normAutofit fontScale="77500" lnSpcReduction="20000"/>
          </a:bodyPr>
          <a:lstStyle/>
          <a:p>
            <a:endParaRPr lang="en-US" dirty="0"/>
          </a:p>
          <a:p>
            <a:pPr algn="just">
              <a:lnSpc>
                <a:spcPct val="160000"/>
              </a:lnSpc>
              <a:spcAft>
                <a:spcPts val="600"/>
              </a:spcAft>
            </a:pPr>
            <a:r>
              <a:rPr lang="en-US" dirty="0">
                <a:latin typeface="Comic Sans MS" panose="030F0702030302020204" pitchFamily="66" charset="0"/>
              </a:rPr>
              <a:t>Users are actively involved in the development.</a:t>
            </a:r>
          </a:p>
          <a:p>
            <a:pPr algn="just">
              <a:lnSpc>
                <a:spcPct val="160000"/>
              </a:lnSpc>
              <a:spcAft>
                <a:spcPts val="600"/>
              </a:spcAft>
            </a:pPr>
            <a:r>
              <a:rPr lang="en-US" dirty="0">
                <a:latin typeface="Comic Sans MS" panose="030F0702030302020204" pitchFamily="66" charset="0"/>
              </a:rPr>
              <a:t>Since in this methodology, a </a:t>
            </a:r>
            <a:r>
              <a:rPr lang="en-US" dirty="0">
                <a:solidFill>
                  <a:srgbClr val="0070C0"/>
                </a:solidFill>
                <a:latin typeface="Comic Sans MS" panose="030F0702030302020204" pitchFamily="66" charset="0"/>
              </a:rPr>
              <a:t>working model of the system </a:t>
            </a:r>
            <a:r>
              <a:rPr lang="en-US" dirty="0">
                <a:latin typeface="Comic Sans MS" panose="030F0702030302020204" pitchFamily="66" charset="0"/>
              </a:rPr>
              <a:t>is provided, the users get a </a:t>
            </a:r>
            <a:r>
              <a:rPr lang="en-US" dirty="0">
                <a:solidFill>
                  <a:srgbClr val="0070C0"/>
                </a:solidFill>
                <a:latin typeface="Comic Sans MS" panose="030F0702030302020204" pitchFamily="66" charset="0"/>
              </a:rPr>
              <a:t>better understanding </a:t>
            </a:r>
            <a:r>
              <a:rPr lang="en-US" dirty="0">
                <a:latin typeface="Comic Sans MS" panose="030F0702030302020204" pitchFamily="66" charset="0"/>
              </a:rPr>
              <a:t>of the system being developed.</a:t>
            </a:r>
          </a:p>
          <a:p>
            <a:pPr algn="just">
              <a:lnSpc>
                <a:spcPct val="160000"/>
              </a:lnSpc>
              <a:spcAft>
                <a:spcPts val="600"/>
              </a:spcAft>
            </a:pPr>
            <a:r>
              <a:rPr lang="en-US" dirty="0">
                <a:solidFill>
                  <a:srgbClr val="0070C0"/>
                </a:solidFill>
                <a:latin typeface="Comic Sans MS" panose="030F0702030302020204" pitchFamily="66" charset="0"/>
              </a:rPr>
              <a:t>Errors</a:t>
            </a:r>
            <a:r>
              <a:rPr lang="en-US" dirty="0">
                <a:latin typeface="Comic Sans MS" panose="030F0702030302020204" pitchFamily="66" charset="0"/>
              </a:rPr>
              <a:t> can be detected </a:t>
            </a:r>
            <a:r>
              <a:rPr lang="en-US" dirty="0">
                <a:solidFill>
                  <a:srgbClr val="0070C0"/>
                </a:solidFill>
                <a:latin typeface="Comic Sans MS" panose="030F0702030302020204" pitchFamily="66" charset="0"/>
              </a:rPr>
              <a:t>much earlier</a:t>
            </a:r>
            <a:r>
              <a:rPr lang="en-US" dirty="0">
                <a:latin typeface="Comic Sans MS" panose="030F0702030302020204" pitchFamily="66" charset="0"/>
              </a:rPr>
              <a:t>.</a:t>
            </a:r>
          </a:p>
          <a:p>
            <a:pPr algn="just">
              <a:lnSpc>
                <a:spcPct val="160000"/>
              </a:lnSpc>
              <a:spcAft>
                <a:spcPts val="600"/>
              </a:spcAft>
            </a:pPr>
            <a:r>
              <a:rPr lang="en-US" dirty="0">
                <a:latin typeface="Comic Sans MS" panose="030F0702030302020204" pitchFamily="66" charset="0"/>
              </a:rPr>
              <a:t>Quicker </a:t>
            </a:r>
            <a:r>
              <a:rPr lang="en-US" dirty="0">
                <a:solidFill>
                  <a:srgbClr val="0070C0"/>
                </a:solidFill>
                <a:latin typeface="Comic Sans MS" panose="030F0702030302020204" pitchFamily="66" charset="0"/>
              </a:rPr>
              <a:t>user feedback </a:t>
            </a:r>
            <a:r>
              <a:rPr lang="en-US" dirty="0">
                <a:latin typeface="Comic Sans MS" panose="030F0702030302020204" pitchFamily="66" charset="0"/>
              </a:rPr>
              <a:t>is available, leading to </a:t>
            </a:r>
            <a:r>
              <a:rPr lang="en-US" dirty="0">
                <a:solidFill>
                  <a:srgbClr val="0070C0"/>
                </a:solidFill>
                <a:latin typeface="Comic Sans MS" panose="030F0702030302020204" pitchFamily="66" charset="0"/>
              </a:rPr>
              <a:t>better solutions</a:t>
            </a:r>
            <a:r>
              <a:rPr lang="en-US" dirty="0">
                <a:latin typeface="Comic Sans MS" panose="030F0702030302020204" pitchFamily="66" charset="0"/>
              </a:rPr>
              <a:t>.</a:t>
            </a:r>
          </a:p>
          <a:p>
            <a:pPr algn="just">
              <a:lnSpc>
                <a:spcPct val="160000"/>
              </a:lnSpc>
              <a:spcAft>
                <a:spcPts val="600"/>
              </a:spcAft>
            </a:pPr>
            <a:r>
              <a:rPr lang="en-US" dirty="0">
                <a:solidFill>
                  <a:srgbClr val="0070C0"/>
                </a:solidFill>
                <a:latin typeface="Comic Sans MS" panose="030F0702030302020204" pitchFamily="66" charset="0"/>
              </a:rPr>
              <a:t>Missing functionality </a:t>
            </a:r>
            <a:r>
              <a:rPr lang="en-US" dirty="0">
                <a:latin typeface="Comic Sans MS" panose="030F0702030302020204" pitchFamily="66" charset="0"/>
              </a:rPr>
              <a:t>can be identified </a:t>
            </a:r>
            <a:r>
              <a:rPr lang="en-US" dirty="0">
                <a:solidFill>
                  <a:srgbClr val="0070C0"/>
                </a:solidFill>
                <a:latin typeface="Comic Sans MS" panose="030F0702030302020204" pitchFamily="66" charset="0"/>
              </a:rPr>
              <a:t>easily</a:t>
            </a:r>
            <a:r>
              <a:rPr lang="en-US" dirty="0">
                <a:latin typeface="Comic Sans MS" panose="030F0702030302020204" pitchFamily="66" charset="0"/>
              </a:rPr>
              <a:t>.</a:t>
            </a:r>
          </a:p>
          <a:p>
            <a:pPr algn="just">
              <a:lnSpc>
                <a:spcPct val="160000"/>
              </a:lnSpc>
              <a:spcAft>
                <a:spcPts val="600"/>
              </a:spcAft>
            </a:pPr>
            <a:r>
              <a:rPr lang="en-US" dirty="0">
                <a:latin typeface="Comic Sans MS" panose="030F0702030302020204" pitchFamily="66" charset="0"/>
              </a:rPr>
              <a:t>Confusing or difficult functions can be </a:t>
            </a:r>
            <a:r>
              <a:rPr lang="en-US" dirty="0">
                <a:solidFill>
                  <a:srgbClr val="0070C0"/>
                </a:solidFill>
                <a:latin typeface="Comic Sans MS" panose="030F0702030302020204" pitchFamily="66" charset="0"/>
              </a:rPr>
              <a:t>identified.</a:t>
            </a:r>
            <a:r>
              <a:rPr lang="en-US" dirty="0">
                <a:latin typeface="Comic Sans MS" panose="030F0702030302020204" pitchFamily="66" charset="0"/>
              </a:rPr>
              <a:t> Requirements validation, Quick implementation incomplete but functional, application.</a:t>
            </a:r>
            <a:endParaRPr lang="en-IN" dirty="0">
              <a:latin typeface="Comic Sans MS" panose="030F0702030302020204" pitchFamily="66" charset="0"/>
            </a:endParaRPr>
          </a:p>
        </p:txBody>
      </p:sp>
    </p:spTree>
    <p:extLst>
      <p:ext uri="{BB962C8B-B14F-4D97-AF65-F5344CB8AC3E}">
        <p14:creationId xmlns:p14="http://schemas.microsoft.com/office/powerpoint/2010/main" val="38509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1150-1B7A-BBE8-9041-336945D76827}"/>
              </a:ext>
            </a:extLst>
          </p:cNvPr>
          <p:cNvSpPr>
            <a:spLocks noGrp="1"/>
          </p:cNvSpPr>
          <p:nvPr>
            <p:ph type="title"/>
          </p:nvPr>
        </p:nvSpPr>
        <p:spPr>
          <a:xfrm>
            <a:off x="838200" y="365125"/>
            <a:ext cx="10515600" cy="539115"/>
          </a:xfrm>
        </p:spPr>
        <p:txBody>
          <a:bodyPr>
            <a:normAutofit fontScale="90000"/>
          </a:bodyPr>
          <a:lstStyle/>
          <a:p>
            <a:pPr algn="ctr"/>
            <a:r>
              <a:rPr lang="en-IN" dirty="0">
                <a:solidFill>
                  <a:srgbClr val="002060"/>
                </a:solidFill>
                <a:latin typeface="Century Schoolbook" panose="02040604050505020304" pitchFamily="18" charset="0"/>
              </a:rPr>
              <a:t>Disadvantages of Prototype model</a:t>
            </a:r>
          </a:p>
        </p:txBody>
      </p:sp>
      <p:sp>
        <p:nvSpPr>
          <p:cNvPr id="3" name="Content Placeholder 2">
            <a:extLst>
              <a:ext uri="{FF2B5EF4-FFF2-40B4-BE49-F238E27FC236}">
                <a16:creationId xmlns:a16="http://schemas.microsoft.com/office/drawing/2014/main" id="{E8E9F068-B63B-DC1E-147F-D2B7CD732669}"/>
              </a:ext>
            </a:extLst>
          </p:cNvPr>
          <p:cNvSpPr>
            <a:spLocks noGrp="1"/>
          </p:cNvSpPr>
          <p:nvPr>
            <p:ph idx="1"/>
          </p:nvPr>
        </p:nvSpPr>
        <p:spPr>
          <a:xfrm>
            <a:off x="411480" y="1294448"/>
            <a:ext cx="11160760" cy="4567872"/>
          </a:xfrm>
        </p:spPr>
        <p:txBody>
          <a:bodyPr>
            <a:normAutofit fontScale="92500"/>
          </a:bodyPr>
          <a:lstStyle/>
          <a:p>
            <a:pPr algn="just">
              <a:lnSpc>
                <a:spcPct val="150000"/>
              </a:lnSpc>
            </a:pPr>
            <a:r>
              <a:rPr lang="en-US" dirty="0">
                <a:latin typeface="Comic Sans MS" panose="030F0702030302020204" pitchFamily="66" charset="0"/>
              </a:rPr>
              <a:t>The main disadvantage of this methodology is that it </a:t>
            </a:r>
            <a:r>
              <a:rPr lang="en-US" dirty="0">
                <a:solidFill>
                  <a:srgbClr val="0070C0"/>
                </a:solidFill>
                <a:latin typeface="Comic Sans MS" panose="030F0702030302020204" pitchFamily="66" charset="0"/>
              </a:rPr>
              <a:t>is more costly </a:t>
            </a:r>
            <a:r>
              <a:rPr lang="en-US" dirty="0">
                <a:latin typeface="Comic Sans MS" panose="030F0702030302020204" pitchFamily="66" charset="0"/>
              </a:rPr>
              <a:t>in terms of </a:t>
            </a:r>
            <a:r>
              <a:rPr lang="en-US" dirty="0">
                <a:solidFill>
                  <a:srgbClr val="0070C0"/>
                </a:solidFill>
                <a:latin typeface="Comic Sans MS" panose="030F0702030302020204" pitchFamily="66" charset="0"/>
              </a:rPr>
              <a:t>time and money </a:t>
            </a:r>
            <a:r>
              <a:rPr lang="en-US" dirty="0">
                <a:latin typeface="Comic Sans MS" panose="030F0702030302020204" pitchFamily="66" charset="0"/>
              </a:rPr>
              <a:t>when compared to alternative development methods.</a:t>
            </a:r>
          </a:p>
          <a:p>
            <a:pPr algn="just">
              <a:lnSpc>
                <a:spcPct val="150000"/>
              </a:lnSpc>
            </a:pPr>
            <a:r>
              <a:rPr lang="en-US" dirty="0">
                <a:latin typeface="Comic Sans MS" panose="030F0702030302020204" pitchFamily="66" charset="0"/>
              </a:rPr>
              <a:t>Practically, this methodology </a:t>
            </a:r>
            <a:r>
              <a:rPr lang="en-US" dirty="0">
                <a:solidFill>
                  <a:srgbClr val="0070C0"/>
                </a:solidFill>
                <a:latin typeface="Comic Sans MS" panose="030F0702030302020204" pitchFamily="66" charset="0"/>
              </a:rPr>
              <a:t>may increase the system’s complexity</a:t>
            </a:r>
            <a:r>
              <a:rPr lang="en-US" dirty="0">
                <a:latin typeface="Comic Sans MS" panose="030F0702030302020204" pitchFamily="66" charset="0"/>
              </a:rPr>
              <a:t> as the scope of the system may expand beyond the original plans.</a:t>
            </a:r>
          </a:p>
          <a:p>
            <a:pPr algn="just">
              <a:lnSpc>
                <a:spcPct val="150000"/>
              </a:lnSpc>
            </a:pPr>
            <a:r>
              <a:rPr lang="en-US" dirty="0">
                <a:solidFill>
                  <a:srgbClr val="0070C0"/>
                </a:solidFill>
                <a:latin typeface="Comic Sans MS" panose="030F0702030302020204" pitchFamily="66" charset="0"/>
              </a:rPr>
              <a:t>Incomplete application </a:t>
            </a:r>
            <a:r>
              <a:rPr lang="en-US" dirty="0">
                <a:latin typeface="Comic Sans MS" panose="030F0702030302020204" pitchFamily="66" charset="0"/>
              </a:rPr>
              <a:t>may cause application not to be used as the full system was </a:t>
            </a:r>
            <a:r>
              <a:rPr lang="en-US" dirty="0">
                <a:solidFill>
                  <a:srgbClr val="0070C0"/>
                </a:solidFill>
                <a:latin typeface="Comic Sans MS" panose="030F0702030302020204" pitchFamily="66" charset="0"/>
              </a:rPr>
              <a:t>designed. </a:t>
            </a:r>
            <a:endParaRPr lang="en-IN" dirty="0"/>
          </a:p>
        </p:txBody>
      </p:sp>
    </p:spTree>
    <p:extLst>
      <p:ext uri="{BB962C8B-B14F-4D97-AF65-F5344CB8AC3E}">
        <p14:creationId xmlns:p14="http://schemas.microsoft.com/office/powerpoint/2010/main" val="86895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2C89-E231-93CC-A36C-1F9EF813FC9B}"/>
              </a:ext>
            </a:extLst>
          </p:cNvPr>
          <p:cNvSpPr>
            <a:spLocks noGrp="1"/>
          </p:cNvSpPr>
          <p:nvPr>
            <p:ph type="title"/>
          </p:nvPr>
        </p:nvSpPr>
        <p:spPr/>
        <p:txBody>
          <a:bodyPr>
            <a:normAutofit/>
          </a:bodyPr>
          <a:lstStyle/>
          <a:p>
            <a:pPr algn="ctr"/>
            <a:r>
              <a:rPr lang="en-IN" sz="4000" b="0" i="0" dirty="0">
                <a:solidFill>
                  <a:srgbClr val="002060"/>
                </a:solidFill>
                <a:effectLst/>
                <a:latin typeface="Century Schoolbook" panose="02040604050505020304" pitchFamily="18" charset="0"/>
              </a:rPr>
              <a:t>Rapid Application Development (RAD)</a:t>
            </a:r>
            <a:endParaRPr lang="en-IN" sz="4000"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51335CE1-7FF4-F8BB-8B08-42AC4A395FE5}"/>
              </a:ext>
            </a:extLst>
          </p:cNvPr>
          <p:cNvSpPr>
            <a:spLocks noGrp="1"/>
          </p:cNvSpPr>
          <p:nvPr>
            <p:ph idx="1"/>
          </p:nvPr>
        </p:nvSpPr>
        <p:spPr>
          <a:xfrm>
            <a:off x="838200" y="1690688"/>
            <a:ext cx="10515600" cy="4351338"/>
          </a:xfrm>
        </p:spPr>
        <p:txBody>
          <a:bodyPr/>
          <a:lstStyle/>
          <a:p>
            <a:pPr algn="just">
              <a:lnSpc>
                <a:spcPct val="150000"/>
              </a:lnSpc>
            </a:pPr>
            <a:r>
              <a:rPr lang="en-US" dirty="0">
                <a:latin typeface="Comic Sans MS" panose="030F0702030302020204" pitchFamily="66" charset="0"/>
              </a:rPr>
              <a:t>It is a type of </a:t>
            </a:r>
            <a:r>
              <a:rPr lang="en-US" dirty="0">
                <a:solidFill>
                  <a:srgbClr val="0070C0"/>
                </a:solidFill>
                <a:latin typeface="Comic Sans MS" panose="030F0702030302020204" pitchFamily="66" charset="0"/>
              </a:rPr>
              <a:t>incremental model</a:t>
            </a:r>
            <a:r>
              <a:rPr lang="en-US" dirty="0">
                <a:latin typeface="Comic Sans MS" panose="030F0702030302020204" pitchFamily="66" charset="0"/>
              </a:rPr>
              <a:t>.</a:t>
            </a:r>
          </a:p>
          <a:p>
            <a:pPr algn="just">
              <a:lnSpc>
                <a:spcPct val="150000"/>
              </a:lnSpc>
            </a:pPr>
            <a:r>
              <a:rPr lang="en-US" dirty="0">
                <a:latin typeface="Comic Sans MS" panose="030F0702030302020204" pitchFamily="66" charset="0"/>
              </a:rPr>
              <a:t>In RAD model, the </a:t>
            </a:r>
            <a:r>
              <a:rPr lang="en-US" dirty="0">
                <a:solidFill>
                  <a:srgbClr val="0070C0"/>
                </a:solidFill>
                <a:latin typeface="Comic Sans MS" panose="030F0702030302020204" pitchFamily="66" charset="0"/>
              </a:rPr>
              <a:t>components or functions </a:t>
            </a:r>
            <a:r>
              <a:rPr lang="en-US" dirty="0">
                <a:latin typeface="Comic Sans MS" panose="030F0702030302020204" pitchFamily="66" charset="0"/>
              </a:rPr>
              <a:t>are developed in </a:t>
            </a:r>
            <a:r>
              <a:rPr lang="en-US" dirty="0">
                <a:solidFill>
                  <a:srgbClr val="0070C0"/>
                </a:solidFill>
                <a:latin typeface="Comic Sans MS" panose="030F0702030302020204" pitchFamily="66" charset="0"/>
              </a:rPr>
              <a:t>parallel </a:t>
            </a:r>
            <a:r>
              <a:rPr lang="en-US" dirty="0">
                <a:latin typeface="Comic Sans MS" panose="030F0702030302020204" pitchFamily="66" charset="0"/>
              </a:rPr>
              <a:t>as if they were mini projects.</a:t>
            </a:r>
          </a:p>
          <a:p>
            <a:pPr algn="just">
              <a:lnSpc>
                <a:spcPct val="150000"/>
              </a:lnSpc>
            </a:pPr>
            <a:r>
              <a:rPr lang="en-US" dirty="0">
                <a:latin typeface="Comic Sans MS" panose="030F0702030302020204" pitchFamily="66" charset="0"/>
              </a:rPr>
              <a:t>The developments are </a:t>
            </a:r>
            <a:r>
              <a:rPr lang="en-US" dirty="0">
                <a:solidFill>
                  <a:srgbClr val="0070C0"/>
                </a:solidFill>
                <a:latin typeface="Comic Sans MS" panose="030F0702030302020204" pitchFamily="66" charset="0"/>
              </a:rPr>
              <a:t>time-boxed, delivered </a:t>
            </a:r>
            <a:r>
              <a:rPr lang="en-US" dirty="0">
                <a:latin typeface="Comic Sans MS" panose="030F0702030302020204" pitchFamily="66" charset="0"/>
              </a:rPr>
              <a:t>and then </a:t>
            </a:r>
            <a:r>
              <a:rPr lang="en-US" dirty="0">
                <a:solidFill>
                  <a:srgbClr val="0070C0"/>
                </a:solidFill>
                <a:latin typeface="Comic Sans MS" panose="030F0702030302020204" pitchFamily="66" charset="0"/>
              </a:rPr>
              <a:t>assembled</a:t>
            </a:r>
            <a:r>
              <a:rPr lang="en-US" dirty="0">
                <a:latin typeface="Comic Sans MS" panose="030F0702030302020204" pitchFamily="66" charset="0"/>
              </a:rPr>
              <a:t> into a working prototype. </a:t>
            </a:r>
            <a:endParaRPr lang="en-IN" dirty="0">
              <a:latin typeface="Comic Sans MS" panose="030F0702030302020204" pitchFamily="66" charset="0"/>
            </a:endParaRPr>
          </a:p>
        </p:txBody>
      </p:sp>
    </p:spTree>
    <p:extLst>
      <p:ext uri="{BB962C8B-B14F-4D97-AF65-F5344CB8AC3E}">
        <p14:creationId xmlns:p14="http://schemas.microsoft.com/office/powerpoint/2010/main" val="16308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0D1622-F934-3948-3C29-D1127AEA7B59}"/>
              </a:ext>
            </a:extLst>
          </p:cNvPr>
          <p:cNvPicPr>
            <a:picLocks noGrp="1" noChangeAspect="1"/>
          </p:cNvPicPr>
          <p:nvPr>
            <p:ph idx="1"/>
          </p:nvPr>
        </p:nvPicPr>
        <p:blipFill>
          <a:blip r:embed="rId2"/>
          <a:stretch>
            <a:fillRect/>
          </a:stretch>
        </p:blipFill>
        <p:spPr>
          <a:xfrm>
            <a:off x="174340" y="570422"/>
            <a:ext cx="6541420" cy="5717156"/>
          </a:xfrm>
          <a:prstGeom prst="rect">
            <a:avLst/>
          </a:prstGeom>
        </p:spPr>
      </p:pic>
      <p:pic>
        <p:nvPicPr>
          <p:cNvPr id="7" name="Picture 6">
            <a:extLst>
              <a:ext uri="{FF2B5EF4-FFF2-40B4-BE49-F238E27FC236}">
                <a16:creationId xmlns:a16="http://schemas.microsoft.com/office/drawing/2014/main" id="{C6D41713-449E-BB3D-11E5-90C1F4170F34}"/>
              </a:ext>
            </a:extLst>
          </p:cNvPr>
          <p:cNvPicPr>
            <a:picLocks noChangeAspect="1"/>
          </p:cNvPicPr>
          <p:nvPr/>
        </p:nvPicPr>
        <p:blipFill>
          <a:blip r:embed="rId3"/>
          <a:stretch>
            <a:fillRect/>
          </a:stretch>
        </p:blipFill>
        <p:spPr>
          <a:xfrm>
            <a:off x="6715760" y="570422"/>
            <a:ext cx="5327870" cy="5717156"/>
          </a:xfrm>
          <a:prstGeom prst="rect">
            <a:avLst/>
          </a:prstGeom>
        </p:spPr>
      </p:pic>
    </p:spTree>
    <p:extLst>
      <p:ext uri="{BB962C8B-B14F-4D97-AF65-F5344CB8AC3E}">
        <p14:creationId xmlns:p14="http://schemas.microsoft.com/office/powerpoint/2010/main" val="5498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BAE1-673E-08E9-DE33-F41C46AEFC42}"/>
              </a:ext>
            </a:extLst>
          </p:cNvPr>
          <p:cNvSpPr>
            <a:spLocks noGrp="1"/>
          </p:cNvSpPr>
          <p:nvPr>
            <p:ph type="title"/>
          </p:nvPr>
        </p:nvSpPr>
        <p:spPr>
          <a:xfrm>
            <a:off x="838200" y="365125"/>
            <a:ext cx="10515600" cy="559435"/>
          </a:xfrm>
        </p:spPr>
        <p:txBody>
          <a:bodyPr>
            <a:normAutofit fontScale="90000"/>
          </a:bodyPr>
          <a:lstStyle/>
          <a:p>
            <a:pPr algn="ctr"/>
            <a:r>
              <a:rPr lang="en-US" dirty="0">
                <a:solidFill>
                  <a:srgbClr val="002060"/>
                </a:solidFill>
                <a:latin typeface="Century Schoolbook" panose="02040604050505020304" pitchFamily="18" charset="0"/>
              </a:rPr>
              <a:t>Different Phases of RAD Model</a:t>
            </a: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93BD2A93-3764-FF41-009C-C5C6D89A137C}"/>
              </a:ext>
            </a:extLst>
          </p:cNvPr>
          <p:cNvSpPr>
            <a:spLocks noGrp="1"/>
          </p:cNvSpPr>
          <p:nvPr>
            <p:ph idx="1"/>
          </p:nvPr>
        </p:nvSpPr>
        <p:spPr>
          <a:xfrm>
            <a:off x="218440" y="822960"/>
            <a:ext cx="11231880" cy="5811520"/>
          </a:xfrm>
        </p:spPr>
        <p:txBody>
          <a:bodyPr>
            <a:normAutofit fontScale="62500" lnSpcReduction="20000"/>
          </a:bodyPr>
          <a:lstStyle/>
          <a:p>
            <a:pPr algn="just">
              <a:lnSpc>
                <a:spcPct val="170000"/>
              </a:lnSpc>
            </a:pPr>
            <a:r>
              <a:rPr lang="en-US" sz="3300" dirty="0">
                <a:solidFill>
                  <a:srgbClr val="0070C0"/>
                </a:solidFill>
                <a:latin typeface="Century Schoolbook" panose="02040604050505020304" pitchFamily="18" charset="0"/>
              </a:rPr>
              <a:t>Business Modelling</a:t>
            </a:r>
          </a:p>
          <a:p>
            <a:pPr marL="0" indent="0" algn="just">
              <a:lnSpc>
                <a:spcPct val="170000"/>
              </a:lnSpc>
              <a:buNone/>
            </a:pPr>
            <a:r>
              <a:rPr lang="en-US" dirty="0">
                <a:solidFill>
                  <a:schemeClr val="tx1">
                    <a:lumMod val="95000"/>
                    <a:lumOff val="5000"/>
                  </a:schemeClr>
                </a:solidFill>
                <a:latin typeface="Century Schoolbook" panose="02040604050505020304" pitchFamily="18" charset="0"/>
              </a:rPr>
              <a:t>	</a:t>
            </a:r>
            <a:r>
              <a:rPr lang="en-US" sz="3300" dirty="0">
                <a:solidFill>
                  <a:schemeClr val="tx1">
                    <a:lumMod val="95000"/>
                    <a:lumOff val="5000"/>
                  </a:schemeClr>
                </a:solidFill>
                <a:latin typeface="Comic Sans MS" panose="030F0702030302020204" pitchFamily="66" charset="0"/>
              </a:rPr>
              <a:t>The information </a:t>
            </a:r>
            <a:r>
              <a:rPr lang="en-US" sz="3300" dirty="0">
                <a:solidFill>
                  <a:srgbClr val="FF0000"/>
                </a:solidFill>
                <a:latin typeface="Comic Sans MS" panose="030F0702030302020204" pitchFamily="66" charset="0"/>
              </a:rPr>
              <a:t>flow is identified </a:t>
            </a:r>
            <a:r>
              <a:rPr lang="en-US" sz="3300" dirty="0">
                <a:solidFill>
                  <a:schemeClr val="tx1">
                    <a:lumMod val="95000"/>
                    <a:lumOff val="5000"/>
                  </a:schemeClr>
                </a:solidFill>
                <a:latin typeface="Comic Sans MS" panose="030F0702030302020204" pitchFamily="66" charset="0"/>
              </a:rPr>
              <a:t>between various business functions.</a:t>
            </a:r>
          </a:p>
          <a:p>
            <a:pPr algn="just">
              <a:lnSpc>
                <a:spcPct val="170000"/>
              </a:lnSpc>
            </a:pPr>
            <a:r>
              <a:rPr lang="en-US" sz="3400" dirty="0">
                <a:solidFill>
                  <a:srgbClr val="0070C0"/>
                </a:solidFill>
                <a:latin typeface="Century Schoolbook" panose="02040604050505020304" pitchFamily="18" charset="0"/>
              </a:rPr>
              <a:t>Data Modeling</a:t>
            </a:r>
          </a:p>
          <a:p>
            <a:pPr marL="0" indent="0" algn="just">
              <a:lnSpc>
                <a:spcPct val="170000"/>
              </a:lnSpc>
              <a:buNone/>
            </a:pPr>
            <a:r>
              <a:rPr lang="en-US" dirty="0">
                <a:solidFill>
                  <a:schemeClr val="tx1">
                    <a:lumMod val="95000"/>
                    <a:lumOff val="5000"/>
                  </a:schemeClr>
                </a:solidFill>
                <a:latin typeface="Century Schoolbook" panose="02040604050505020304" pitchFamily="18" charset="0"/>
              </a:rPr>
              <a:t>	</a:t>
            </a:r>
            <a:r>
              <a:rPr lang="en-US" sz="3400" dirty="0">
                <a:solidFill>
                  <a:schemeClr val="tx1">
                    <a:lumMod val="95000"/>
                    <a:lumOff val="5000"/>
                  </a:schemeClr>
                </a:solidFill>
                <a:latin typeface="Comic Sans MS" panose="030F0702030302020204" pitchFamily="66" charset="0"/>
              </a:rPr>
              <a:t>Information gathered from business modeling is used to </a:t>
            </a:r>
            <a:r>
              <a:rPr lang="en-US" sz="3400" dirty="0">
                <a:solidFill>
                  <a:srgbClr val="FF0000"/>
                </a:solidFill>
                <a:latin typeface="Comic Sans MS" panose="030F0702030302020204" pitchFamily="66" charset="0"/>
              </a:rPr>
              <a:t>define data objects</a:t>
            </a:r>
            <a:r>
              <a:rPr lang="en-US" sz="3400" dirty="0">
                <a:solidFill>
                  <a:schemeClr val="tx1">
                    <a:lumMod val="95000"/>
                    <a:lumOff val="5000"/>
                  </a:schemeClr>
                </a:solidFill>
                <a:latin typeface="Comic Sans MS" panose="030F0702030302020204" pitchFamily="66" charset="0"/>
              </a:rPr>
              <a:t> that are needed for the business.</a:t>
            </a:r>
          </a:p>
          <a:p>
            <a:pPr algn="just">
              <a:lnSpc>
                <a:spcPct val="170000"/>
              </a:lnSpc>
            </a:pPr>
            <a:r>
              <a:rPr lang="en-US" sz="3300" dirty="0">
                <a:solidFill>
                  <a:srgbClr val="0070C0"/>
                </a:solidFill>
                <a:latin typeface="Century Schoolbook" panose="02040604050505020304" pitchFamily="18" charset="0"/>
              </a:rPr>
              <a:t>Process Modeling</a:t>
            </a:r>
          </a:p>
          <a:p>
            <a:pPr marL="0" indent="0" algn="just">
              <a:lnSpc>
                <a:spcPct val="170000"/>
              </a:lnSpc>
              <a:buNone/>
            </a:pPr>
            <a:r>
              <a:rPr lang="en-US" dirty="0">
                <a:solidFill>
                  <a:schemeClr val="tx1">
                    <a:lumMod val="95000"/>
                    <a:lumOff val="5000"/>
                  </a:schemeClr>
                </a:solidFill>
                <a:latin typeface="Century Schoolbook" panose="02040604050505020304" pitchFamily="18" charset="0"/>
              </a:rPr>
              <a:t>	</a:t>
            </a:r>
            <a:r>
              <a:rPr lang="en-US" sz="3400" dirty="0">
                <a:solidFill>
                  <a:schemeClr val="tx1">
                    <a:lumMod val="95000"/>
                    <a:lumOff val="5000"/>
                  </a:schemeClr>
                </a:solidFill>
                <a:latin typeface="Comic Sans MS" panose="030F0702030302020204" pitchFamily="66" charset="0"/>
              </a:rPr>
              <a:t>Data objects defined in data modeling are </a:t>
            </a:r>
            <a:r>
              <a:rPr lang="en-US" sz="3400" dirty="0">
                <a:solidFill>
                  <a:srgbClr val="FF0000"/>
                </a:solidFill>
                <a:latin typeface="Comic Sans MS" panose="030F0702030302020204" pitchFamily="66" charset="0"/>
              </a:rPr>
              <a:t>converted to achieve the business information</a:t>
            </a:r>
            <a:r>
              <a:rPr lang="en-US" sz="3400" dirty="0">
                <a:solidFill>
                  <a:schemeClr val="tx1">
                    <a:lumMod val="95000"/>
                    <a:lumOff val="5000"/>
                  </a:schemeClr>
                </a:solidFill>
                <a:latin typeface="Comic Sans MS" panose="030F0702030302020204" pitchFamily="66" charset="0"/>
              </a:rPr>
              <a:t> flow to achieve some </a:t>
            </a:r>
            <a:r>
              <a:rPr lang="en-US" sz="3400" dirty="0">
                <a:solidFill>
                  <a:srgbClr val="FF0000"/>
                </a:solidFill>
                <a:latin typeface="Comic Sans MS" panose="030F0702030302020204" pitchFamily="66" charset="0"/>
              </a:rPr>
              <a:t>specific business objective</a:t>
            </a:r>
            <a:r>
              <a:rPr lang="en-US" sz="3400" dirty="0">
                <a:solidFill>
                  <a:schemeClr val="tx1">
                    <a:lumMod val="95000"/>
                    <a:lumOff val="5000"/>
                  </a:schemeClr>
                </a:solidFill>
                <a:latin typeface="Comic Sans MS" panose="030F0702030302020204" pitchFamily="66" charset="0"/>
              </a:rPr>
              <a:t>. Description is identified and created for </a:t>
            </a:r>
            <a:r>
              <a:rPr lang="en-US" sz="3400" dirty="0">
                <a:solidFill>
                  <a:srgbClr val="FF0000"/>
                </a:solidFill>
                <a:latin typeface="Comic Sans MS" panose="030F0702030302020204" pitchFamily="66" charset="0"/>
              </a:rPr>
              <a:t>CRUD(</a:t>
            </a:r>
            <a:r>
              <a:rPr lang="en-US" sz="3400" b="0" i="0" dirty="0">
                <a:solidFill>
                  <a:schemeClr val="tx1">
                    <a:lumMod val="95000"/>
                    <a:lumOff val="5000"/>
                  </a:schemeClr>
                </a:solidFill>
                <a:effectLst/>
                <a:latin typeface="Comic Sans MS" panose="030F0702030302020204" pitchFamily="66" charset="0"/>
              </a:rPr>
              <a:t>Create, Read, Update, and Delete)</a:t>
            </a:r>
            <a:r>
              <a:rPr lang="en-US" sz="3400" dirty="0">
                <a:solidFill>
                  <a:schemeClr val="tx1">
                    <a:lumMod val="95000"/>
                    <a:lumOff val="5000"/>
                  </a:schemeClr>
                </a:solidFill>
                <a:latin typeface="Comic Sans MS" panose="030F0702030302020204" pitchFamily="66" charset="0"/>
              </a:rPr>
              <a:t> of data objects.</a:t>
            </a:r>
          </a:p>
          <a:p>
            <a:pPr algn="just">
              <a:lnSpc>
                <a:spcPct val="170000"/>
              </a:lnSpc>
            </a:pPr>
            <a:endParaRPr lang="en-IN" dirty="0">
              <a:solidFill>
                <a:schemeClr val="tx1">
                  <a:lumMod val="95000"/>
                  <a:lumOff val="5000"/>
                </a:schemeClr>
              </a:solidFill>
              <a:latin typeface="Century Schoolbook" panose="02040604050505020304" pitchFamily="18" charset="0"/>
            </a:endParaRPr>
          </a:p>
        </p:txBody>
      </p:sp>
    </p:spTree>
    <p:extLst>
      <p:ext uri="{BB962C8B-B14F-4D97-AF65-F5344CB8AC3E}">
        <p14:creationId xmlns:p14="http://schemas.microsoft.com/office/powerpoint/2010/main" val="111805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C2FF-50CE-7CE6-D98C-FA85E996136D}"/>
              </a:ext>
            </a:extLst>
          </p:cNvPr>
          <p:cNvSpPr>
            <a:spLocks noGrp="1"/>
          </p:cNvSpPr>
          <p:nvPr>
            <p:ph type="title"/>
          </p:nvPr>
        </p:nvSpPr>
        <p:spPr>
          <a:xfrm>
            <a:off x="838200" y="365125"/>
            <a:ext cx="11008360" cy="1325563"/>
          </a:xfrm>
        </p:spPr>
        <p:txBody>
          <a:bodyPr/>
          <a:lstStyle/>
          <a:p>
            <a:r>
              <a:rPr lang="en-US" dirty="0">
                <a:solidFill>
                  <a:srgbClr val="002060"/>
                </a:solidFill>
                <a:latin typeface="Century Schoolbook" panose="02040604050505020304" pitchFamily="18" charset="0"/>
              </a:rPr>
              <a:t>Different Phases of RAD Model (Cont’d)</a:t>
            </a:r>
            <a:endParaRPr lang="en-IN" dirty="0"/>
          </a:p>
        </p:txBody>
      </p:sp>
      <p:sp>
        <p:nvSpPr>
          <p:cNvPr id="3" name="Content Placeholder 2">
            <a:extLst>
              <a:ext uri="{FF2B5EF4-FFF2-40B4-BE49-F238E27FC236}">
                <a16:creationId xmlns:a16="http://schemas.microsoft.com/office/drawing/2014/main" id="{8B959124-E5BA-2EBC-7633-A789261E3FD3}"/>
              </a:ext>
            </a:extLst>
          </p:cNvPr>
          <p:cNvSpPr>
            <a:spLocks noGrp="1"/>
          </p:cNvSpPr>
          <p:nvPr>
            <p:ph idx="1"/>
          </p:nvPr>
        </p:nvSpPr>
        <p:spPr>
          <a:xfrm>
            <a:off x="553720" y="1690688"/>
            <a:ext cx="11292840" cy="4351338"/>
          </a:xfrm>
        </p:spPr>
        <p:txBody>
          <a:bodyPr/>
          <a:lstStyle/>
          <a:p>
            <a:pPr marL="0" indent="0" algn="just">
              <a:lnSpc>
                <a:spcPct val="170000"/>
              </a:lnSpc>
              <a:buNone/>
            </a:pPr>
            <a:r>
              <a:rPr lang="en-US" dirty="0">
                <a:solidFill>
                  <a:srgbClr val="0070C0"/>
                </a:solidFill>
                <a:latin typeface="Century Schoolbook" panose="02040604050505020304" pitchFamily="18" charset="0"/>
              </a:rPr>
              <a:t>Application Generation:</a:t>
            </a:r>
          </a:p>
          <a:p>
            <a:pPr algn="just">
              <a:lnSpc>
                <a:spcPct val="170000"/>
              </a:lnSpc>
            </a:pPr>
            <a:r>
              <a:rPr lang="en-US" dirty="0">
                <a:solidFill>
                  <a:schemeClr val="tx1">
                    <a:lumMod val="95000"/>
                    <a:lumOff val="5000"/>
                  </a:schemeClr>
                </a:solidFill>
                <a:latin typeface="Century Schoolbook" panose="02040604050505020304" pitchFamily="18" charset="0"/>
              </a:rPr>
              <a:t>	 </a:t>
            </a:r>
            <a:r>
              <a:rPr lang="en-US" sz="2800" dirty="0">
                <a:solidFill>
                  <a:schemeClr val="tx1">
                    <a:lumMod val="95000"/>
                    <a:lumOff val="5000"/>
                  </a:schemeClr>
                </a:solidFill>
                <a:latin typeface="Comic Sans MS" panose="030F0702030302020204" pitchFamily="66" charset="0"/>
              </a:rPr>
              <a:t>Automated tools are used to convert process models into code and the actual system.</a:t>
            </a:r>
          </a:p>
          <a:p>
            <a:pPr marL="0" indent="0" algn="just">
              <a:lnSpc>
                <a:spcPct val="170000"/>
              </a:lnSpc>
              <a:buNone/>
            </a:pPr>
            <a:r>
              <a:rPr lang="en-US" dirty="0">
                <a:solidFill>
                  <a:srgbClr val="0070C0"/>
                </a:solidFill>
                <a:latin typeface="Century Schoolbook" panose="02040604050505020304" pitchFamily="18" charset="0"/>
              </a:rPr>
              <a:t>Testing and Turnover: </a:t>
            </a:r>
          </a:p>
          <a:p>
            <a:pPr algn="just">
              <a:lnSpc>
                <a:spcPct val="170000"/>
              </a:lnSpc>
            </a:pPr>
            <a:r>
              <a:rPr lang="en-US" dirty="0">
                <a:solidFill>
                  <a:schemeClr val="tx1">
                    <a:lumMod val="95000"/>
                    <a:lumOff val="5000"/>
                  </a:schemeClr>
                </a:solidFill>
                <a:latin typeface="Century Schoolbook" panose="02040604050505020304" pitchFamily="18" charset="0"/>
              </a:rPr>
              <a:t>	</a:t>
            </a:r>
            <a:r>
              <a:rPr lang="en-US" dirty="0">
                <a:solidFill>
                  <a:schemeClr val="tx1">
                    <a:lumMod val="95000"/>
                    <a:lumOff val="5000"/>
                  </a:schemeClr>
                </a:solidFill>
                <a:latin typeface="Comic Sans MS" panose="030F0702030302020204" pitchFamily="66" charset="0"/>
              </a:rPr>
              <a:t>Test new components and all the interfaces.</a:t>
            </a:r>
            <a:endParaRPr lang="en-IN" dirty="0">
              <a:latin typeface="Comic Sans MS" panose="030F0702030302020204" pitchFamily="66" charset="0"/>
            </a:endParaRPr>
          </a:p>
        </p:txBody>
      </p:sp>
    </p:spTree>
    <p:extLst>
      <p:ext uri="{BB962C8B-B14F-4D97-AF65-F5344CB8AC3E}">
        <p14:creationId xmlns:p14="http://schemas.microsoft.com/office/powerpoint/2010/main" val="51947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D4DB-6EB8-B951-DE65-4A270BF24205}"/>
              </a:ext>
            </a:extLst>
          </p:cNvPr>
          <p:cNvSpPr>
            <a:spLocks noGrp="1"/>
          </p:cNvSpPr>
          <p:nvPr>
            <p:ph type="title"/>
          </p:nvPr>
        </p:nvSpPr>
        <p:spPr/>
        <p:txBody>
          <a:bodyPr/>
          <a:lstStyle/>
          <a:p>
            <a:pPr algn="ctr"/>
            <a:r>
              <a:rPr lang="en-US" sz="4400" i="0" dirty="0">
                <a:solidFill>
                  <a:srgbClr val="002060"/>
                </a:solidFill>
                <a:effectLst/>
                <a:latin typeface="Century Schoolbook" panose="02040604050505020304" pitchFamily="18" charset="0"/>
              </a:rPr>
              <a:t>When to use the RAD model</a:t>
            </a:r>
            <a:endParaRPr lang="en-IN" dirty="0"/>
          </a:p>
        </p:txBody>
      </p:sp>
      <p:sp>
        <p:nvSpPr>
          <p:cNvPr id="3" name="Content Placeholder 2">
            <a:extLst>
              <a:ext uri="{FF2B5EF4-FFF2-40B4-BE49-F238E27FC236}">
                <a16:creationId xmlns:a16="http://schemas.microsoft.com/office/drawing/2014/main" id="{084C9C54-7877-ADBD-455D-87132A174E2D}"/>
              </a:ext>
            </a:extLst>
          </p:cNvPr>
          <p:cNvSpPr>
            <a:spLocks noGrp="1"/>
          </p:cNvSpPr>
          <p:nvPr>
            <p:ph idx="1"/>
          </p:nvPr>
        </p:nvSpPr>
        <p:spPr/>
        <p:txBody>
          <a:bodyPr/>
          <a:lstStyle/>
          <a:p>
            <a:pPr algn="just">
              <a:lnSpc>
                <a:spcPct val="150000"/>
              </a:lnSpc>
            </a:pPr>
            <a:r>
              <a:rPr lang="en-US" b="0" i="0" dirty="0">
                <a:solidFill>
                  <a:srgbClr val="202124"/>
                </a:solidFill>
                <a:effectLst/>
                <a:latin typeface="Comic Sans MS" panose="030F0702030302020204" pitchFamily="66" charset="0"/>
              </a:rPr>
              <a:t>RAD should be used only when a system </a:t>
            </a:r>
            <a:r>
              <a:rPr lang="en-US" b="0" i="0" dirty="0">
                <a:solidFill>
                  <a:srgbClr val="FF0000"/>
                </a:solidFill>
                <a:effectLst/>
                <a:latin typeface="Comic Sans MS" panose="030F0702030302020204" pitchFamily="66" charset="0"/>
              </a:rPr>
              <a:t>can be modularized </a:t>
            </a:r>
            <a:r>
              <a:rPr lang="en-US" b="0" i="0" dirty="0">
                <a:solidFill>
                  <a:srgbClr val="202124"/>
                </a:solidFill>
                <a:effectLst/>
                <a:latin typeface="Comic Sans MS" panose="030F0702030302020204" pitchFamily="66" charset="0"/>
              </a:rPr>
              <a:t>to be delivered in an </a:t>
            </a:r>
            <a:r>
              <a:rPr lang="en-US" b="0" i="0" dirty="0">
                <a:solidFill>
                  <a:srgbClr val="FF0000"/>
                </a:solidFill>
                <a:effectLst/>
                <a:latin typeface="Comic Sans MS" panose="030F0702030302020204" pitchFamily="66" charset="0"/>
              </a:rPr>
              <a:t>incremental manner</a:t>
            </a:r>
            <a:r>
              <a:rPr lang="en-US" b="0" i="0" dirty="0">
                <a:solidFill>
                  <a:srgbClr val="202124"/>
                </a:solidFill>
                <a:effectLst/>
                <a:latin typeface="Comic Sans MS" panose="030F0702030302020204" pitchFamily="66" charset="0"/>
              </a:rPr>
              <a:t>.</a:t>
            </a:r>
          </a:p>
          <a:p>
            <a:pPr algn="just">
              <a:lnSpc>
                <a:spcPct val="150000"/>
              </a:lnSpc>
            </a:pPr>
            <a:r>
              <a:rPr lang="en-US" b="0" i="0" dirty="0">
                <a:solidFill>
                  <a:srgbClr val="202124"/>
                </a:solidFill>
                <a:effectLst/>
                <a:latin typeface="Comic Sans MS" panose="030F0702030302020204" pitchFamily="66" charset="0"/>
              </a:rPr>
              <a:t>It should be used if there is a </a:t>
            </a:r>
            <a:r>
              <a:rPr lang="en-US" b="0" i="0" dirty="0">
                <a:solidFill>
                  <a:srgbClr val="FF0000"/>
                </a:solidFill>
                <a:effectLst/>
                <a:latin typeface="Comic Sans MS" panose="030F0702030302020204" pitchFamily="66" charset="0"/>
              </a:rPr>
              <a:t>high availability of designers </a:t>
            </a:r>
            <a:r>
              <a:rPr lang="en-US" b="0" i="0" dirty="0">
                <a:solidFill>
                  <a:srgbClr val="202124"/>
                </a:solidFill>
                <a:effectLst/>
                <a:latin typeface="Comic Sans MS" panose="030F0702030302020204" pitchFamily="66" charset="0"/>
              </a:rPr>
              <a:t>for </a:t>
            </a:r>
            <a:r>
              <a:rPr lang="en-US" b="0" i="0" dirty="0">
                <a:solidFill>
                  <a:srgbClr val="FF0000"/>
                </a:solidFill>
                <a:effectLst/>
                <a:latin typeface="Comic Sans MS" panose="030F0702030302020204" pitchFamily="66" charset="0"/>
              </a:rPr>
              <a:t>Modelling</a:t>
            </a:r>
            <a:r>
              <a:rPr lang="en-US" b="0" i="0" dirty="0">
                <a:solidFill>
                  <a:srgbClr val="202124"/>
                </a:solidFill>
                <a:effectLst/>
                <a:latin typeface="Comic Sans MS" panose="030F0702030302020204" pitchFamily="66" charset="0"/>
              </a:rPr>
              <a:t>.</a:t>
            </a:r>
          </a:p>
          <a:p>
            <a:pPr algn="just">
              <a:lnSpc>
                <a:spcPct val="150000"/>
              </a:lnSpc>
            </a:pPr>
            <a:r>
              <a:rPr lang="en-US" b="0" i="0" dirty="0">
                <a:solidFill>
                  <a:srgbClr val="202124"/>
                </a:solidFill>
                <a:effectLst/>
                <a:latin typeface="Comic Sans MS" panose="030F0702030302020204" pitchFamily="66" charset="0"/>
              </a:rPr>
              <a:t>It should be used only if the </a:t>
            </a:r>
            <a:r>
              <a:rPr lang="en-US" b="0" i="0" dirty="0">
                <a:solidFill>
                  <a:srgbClr val="FF0000"/>
                </a:solidFill>
                <a:effectLst/>
                <a:latin typeface="Comic Sans MS" panose="030F0702030302020204" pitchFamily="66" charset="0"/>
              </a:rPr>
              <a:t>budget permits </a:t>
            </a:r>
            <a:r>
              <a:rPr lang="en-US" b="0" i="0" dirty="0">
                <a:solidFill>
                  <a:srgbClr val="202124"/>
                </a:solidFill>
                <a:effectLst/>
                <a:latin typeface="Comic Sans MS" panose="030F0702030302020204" pitchFamily="66" charset="0"/>
              </a:rPr>
              <a:t>use of </a:t>
            </a:r>
            <a:r>
              <a:rPr lang="en-US" b="0" i="0" dirty="0">
                <a:solidFill>
                  <a:srgbClr val="FF0000"/>
                </a:solidFill>
                <a:effectLst/>
                <a:latin typeface="Comic Sans MS" panose="030F0702030302020204" pitchFamily="66" charset="0"/>
              </a:rPr>
              <a:t>automated code generating tools</a:t>
            </a:r>
            <a:r>
              <a:rPr lang="en-US" b="0" i="0" dirty="0">
                <a:solidFill>
                  <a:srgbClr val="202124"/>
                </a:solidFill>
                <a:effectLst/>
                <a:latin typeface="Comic Sans MS" panose="030F0702030302020204" pitchFamily="66" charset="0"/>
              </a:rPr>
              <a:t>.</a:t>
            </a:r>
          </a:p>
          <a:p>
            <a:endParaRPr lang="en-IN" dirty="0"/>
          </a:p>
        </p:txBody>
      </p:sp>
    </p:spTree>
    <p:extLst>
      <p:ext uri="{BB962C8B-B14F-4D97-AF65-F5344CB8AC3E}">
        <p14:creationId xmlns:p14="http://schemas.microsoft.com/office/powerpoint/2010/main" val="177554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C739-0148-0876-673C-EF6007AE08C5}"/>
              </a:ext>
            </a:extLst>
          </p:cNvPr>
          <p:cNvSpPr>
            <a:spLocks noGrp="1"/>
          </p:cNvSpPr>
          <p:nvPr>
            <p:ph type="title"/>
          </p:nvPr>
        </p:nvSpPr>
        <p:spPr>
          <a:xfrm>
            <a:off x="838200" y="365125"/>
            <a:ext cx="10515600" cy="772795"/>
          </a:xfrm>
        </p:spPr>
        <p:txBody>
          <a:bodyPr>
            <a:normAutofit fontScale="90000"/>
          </a:bodyPr>
          <a:lstStyle/>
          <a:p>
            <a:pPr algn="ctr"/>
            <a:r>
              <a:rPr lang="en-IN" b="0" i="0" dirty="0">
                <a:solidFill>
                  <a:srgbClr val="002060"/>
                </a:solidFill>
                <a:effectLst/>
                <a:latin typeface="Century Schoolbook" panose="02040604050505020304" pitchFamily="18" charset="0"/>
              </a:rPr>
              <a:t>Advantages of RAD Model</a:t>
            </a:r>
            <a:br>
              <a:rPr lang="en-IN" b="0" i="0" dirty="0">
                <a:solidFill>
                  <a:srgbClr val="002060"/>
                </a:solidFill>
                <a:effectLst/>
                <a:latin typeface="Century Schoolbook" panose="02040604050505020304" pitchFamily="18" charset="0"/>
              </a:rPr>
            </a:b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95784D74-5B1A-C373-6834-C114057BD780}"/>
              </a:ext>
            </a:extLst>
          </p:cNvPr>
          <p:cNvSpPr>
            <a:spLocks noGrp="1"/>
          </p:cNvSpPr>
          <p:nvPr>
            <p:ph idx="1"/>
          </p:nvPr>
        </p:nvSpPr>
        <p:spPr>
          <a:xfrm>
            <a:off x="838200" y="1137920"/>
            <a:ext cx="10825480" cy="5435600"/>
          </a:xfrm>
        </p:spPr>
        <p:txBody>
          <a:bodyPr>
            <a:normAutofit/>
          </a:bodyPr>
          <a:lstStyle/>
          <a:p>
            <a:pPr>
              <a:spcAft>
                <a:spcPts val="600"/>
              </a:spcAft>
            </a:pPr>
            <a:r>
              <a:rPr lang="en-US" b="0" i="0" dirty="0">
                <a:solidFill>
                  <a:srgbClr val="343434"/>
                </a:solidFill>
                <a:effectLst/>
                <a:latin typeface="Comic Sans MS" panose="030F0702030302020204" pitchFamily="66" charset="0"/>
              </a:rPr>
              <a:t>RAD model completes the project in a </a:t>
            </a:r>
            <a:r>
              <a:rPr lang="en-US" b="0" i="0" dirty="0">
                <a:solidFill>
                  <a:srgbClr val="0070C0"/>
                </a:solidFill>
                <a:effectLst/>
                <a:latin typeface="Comic Sans MS" panose="030F0702030302020204" pitchFamily="66" charset="0"/>
              </a:rPr>
              <a:t>short period of time</a:t>
            </a:r>
            <a:r>
              <a:rPr lang="en-US" b="0" i="0" dirty="0">
                <a:solidFill>
                  <a:srgbClr val="343434"/>
                </a:solidFill>
                <a:effectLst/>
                <a:latin typeface="Comic Sans MS" panose="030F0702030302020204" pitchFamily="66" charset="0"/>
              </a:rPr>
              <a:t>.</a:t>
            </a:r>
          </a:p>
          <a:p>
            <a:pPr>
              <a:spcAft>
                <a:spcPts val="600"/>
              </a:spcAft>
            </a:pPr>
            <a:r>
              <a:rPr lang="en-US" b="0" i="0" dirty="0">
                <a:solidFill>
                  <a:srgbClr val="343434"/>
                </a:solidFill>
                <a:effectLst/>
                <a:latin typeface="Comic Sans MS" panose="030F0702030302020204" pitchFamily="66" charset="0"/>
              </a:rPr>
              <a:t> The progress and development of </a:t>
            </a:r>
            <a:r>
              <a:rPr lang="en-US" b="0" i="0" dirty="0">
                <a:solidFill>
                  <a:srgbClr val="0070C0"/>
                </a:solidFill>
                <a:effectLst/>
                <a:latin typeface="Comic Sans MS" panose="030F0702030302020204" pitchFamily="66" charset="0"/>
              </a:rPr>
              <a:t>project can be check on various stages</a:t>
            </a:r>
            <a:r>
              <a:rPr lang="en-US" b="0" i="0" dirty="0">
                <a:solidFill>
                  <a:srgbClr val="343434"/>
                </a:solidFill>
                <a:effectLst/>
                <a:latin typeface="Comic Sans MS" panose="030F0702030302020204" pitchFamily="66" charset="0"/>
              </a:rPr>
              <a:t>.</a:t>
            </a:r>
          </a:p>
          <a:p>
            <a:pPr>
              <a:spcAft>
                <a:spcPts val="600"/>
              </a:spcAft>
            </a:pPr>
            <a:r>
              <a:rPr lang="en-US" b="0" i="0" dirty="0">
                <a:solidFill>
                  <a:srgbClr val="343434"/>
                </a:solidFill>
                <a:effectLst/>
                <a:latin typeface="Comic Sans MS" panose="030F0702030302020204" pitchFamily="66" charset="0"/>
              </a:rPr>
              <a:t> This model uses </a:t>
            </a:r>
            <a:r>
              <a:rPr lang="en-US" b="0" i="0" dirty="0">
                <a:solidFill>
                  <a:srgbClr val="0070C0"/>
                </a:solidFill>
                <a:effectLst/>
                <a:latin typeface="Comic Sans MS" panose="030F0702030302020204" pitchFamily="66" charset="0"/>
              </a:rPr>
              <a:t>the powerful techniques and tools</a:t>
            </a:r>
            <a:r>
              <a:rPr lang="en-US" b="0" i="0" dirty="0">
                <a:solidFill>
                  <a:srgbClr val="343434"/>
                </a:solidFill>
                <a:effectLst/>
                <a:latin typeface="Comic Sans MS" panose="030F0702030302020204" pitchFamily="66" charset="0"/>
              </a:rPr>
              <a:t>.</a:t>
            </a:r>
          </a:p>
          <a:p>
            <a:pPr>
              <a:spcAft>
                <a:spcPts val="600"/>
              </a:spcAft>
            </a:pPr>
            <a:r>
              <a:rPr lang="en-US" b="0" i="0" dirty="0">
                <a:solidFill>
                  <a:srgbClr val="343434"/>
                </a:solidFill>
                <a:effectLst/>
                <a:latin typeface="Comic Sans MS" panose="030F0702030302020204" pitchFamily="66" charset="0"/>
              </a:rPr>
              <a:t> reduce </a:t>
            </a:r>
            <a:r>
              <a:rPr lang="en-US" b="0" i="0" dirty="0">
                <a:solidFill>
                  <a:srgbClr val="0070C0"/>
                </a:solidFill>
                <a:effectLst/>
                <a:latin typeface="Comic Sans MS" panose="030F0702030302020204" pitchFamily="66" charset="0"/>
              </a:rPr>
              <a:t>cost because very less </a:t>
            </a:r>
            <a:r>
              <a:rPr lang="en-US" b="0" i="0" dirty="0">
                <a:solidFill>
                  <a:srgbClr val="343434"/>
                </a:solidFill>
                <a:effectLst/>
                <a:latin typeface="Comic Sans MS" panose="030F0702030302020204" pitchFamily="66" charset="0"/>
              </a:rPr>
              <a:t>developers are needed.</a:t>
            </a:r>
          </a:p>
          <a:p>
            <a:pPr>
              <a:spcAft>
                <a:spcPts val="600"/>
              </a:spcAft>
            </a:pPr>
            <a:r>
              <a:rPr lang="en-US" b="0" i="0" dirty="0">
                <a:solidFill>
                  <a:srgbClr val="343434"/>
                </a:solidFill>
                <a:effectLst/>
                <a:latin typeface="Comic Sans MS" panose="030F0702030302020204" pitchFamily="66" charset="0"/>
              </a:rPr>
              <a:t> Prototype is delivered to the customer so </a:t>
            </a:r>
            <a:r>
              <a:rPr lang="en-US" b="0" i="0" dirty="0">
                <a:solidFill>
                  <a:srgbClr val="0070C0"/>
                </a:solidFill>
                <a:effectLst/>
                <a:latin typeface="Comic Sans MS" panose="030F0702030302020204" pitchFamily="66" charset="0"/>
              </a:rPr>
              <a:t>the customer is satisfied.</a:t>
            </a:r>
          </a:p>
          <a:p>
            <a:pPr>
              <a:spcAft>
                <a:spcPts val="600"/>
              </a:spcAft>
            </a:pPr>
            <a:r>
              <a:rPr lang="en-US" b="0" i="0" dirty="0">
                <a:solidFill>
                  <a:srgbClr val="343434"/>
                </a:solidFill>
                <a:effectLst/>
                <a:latin typeface="Comic Sans MS" panose="030F0702030302020204" pitchFamily="66" charset="0"/>
              </a:rPr>
              <a:t> It has more </a:t>
            </a:r>
            <a:r>
              <a:rPr lang="en-US" b="0" i="0" dirty="0">
                <a:solidFill>
                  <a:srgbClr val="0070C0"/>
                </a:solidFill>
                <a:effectLst/>
                <a:latin typeface="Comic Sans MS" panose="030F0702030302020204" pitchFamily="66" charset="0"/>
              </a:rPr>
              <a:t>flexibility and adaptability </a:t>
            </a:r>
            <a:r>
              <a:rPr lang="en-US" b="0" i="0" dirty="0">
                <a:solidFill>
                  <a:srgbClr val="343434"/>
                </a:solidFill>
                <a:effectLst/>
                <a:latin typeface="Comic Sans MS" panose="030F0702030302020204" pitchFamily="66" charset="0"/>
              </a:rPr>
              <a:t>to acquire the new </a:t>
            </a:r>
            <a:r>
              <a:rPr lang="en-US" b="0" i="0" dirty="0">
                <a:solidFill>
                  <a:srgbClr val="0070C0"/>
                </a:solidFill>
                <a:effectLst/>
                <a:latin typeface="Comic Sans MS" panose="030F0702030302020204" pitchFamily="66" charset="0"/>
              </a:rPr>
              <a:t>requirements</a:t>
            </a:r>
            <a:r>
              <a:rPr lang="en-US" b="0" i="0" dirty="0">
                <a:solidFill>
                  <a:srgbClr val="343434"/>
                </a:solidFill>
                <a:effectLst/>
                <a:latin typeface="Comic Sans MS" panose="030F0702030302020204" pitchFamily="66" charset="0"/>
              </a:rPr>
              <a:t>.</a:t>
            </a:r>
          </a:p>
          <a:p>
            <a:pPr>
              <a:spcAft>
                <a:spcPts val="600"/>
              </a:spcAft>
            </a:pPr>
            <a:r>
              <a:rPr lang="en-US" b="0" i="0" dirty="0">
                <a:solidFill>
                  <a:srgbClr val="343434"/>
                </a:solidFill>
                <a:effectLst/>
                <a:latin typeface="Comic Sans MS" panose="030F0702030302020204" pitchFamily="66" charset="0"/>
              </a:rPr>
              <a:t> </a:t>
            </a:r>
            <a:r>
              <a:rPr lang="en-US" b="0" i="0" dirty="0">
                <a:solidFill>
                  <a:srgbClr val="0070C0"/>
                </a:solidFill>
                <a:effectLst/>
                <a:latin typeface="Comic Sans MS" panose="030F0702030302020204" pitchFamily="66" charset="0"/>
              </a:rPr>
              <a:t>Reusability</a:t>
            </a:r>
            <a:r>
              <a:rPr lang="en-US" b="0" i="0" dirty="0">
                <a:solidFill>
                  <a:srgbClr val="343434"/>
                </a:solidFill>
                <a:effectLst/>
                <a:latin typeface="Comic Sans MS" panose="030F0702030302020204" pitchFamily="66" charset="0"/>
              </a:rPr>
              <a:t> of the components is increased.  </a:t>
            </a:r>
          </a:p>
          <a:p>
            <a:endParaRPr lang="en-IN" dirty="0"/>
          </a:p>
        </p:txBody>
      </p:sp>
    </p:spTree>
    <p:extLst>
      <p:ext uri="{BB962C8B-B14F-4D97-AF65-F5344CB8AC3E}">
        <p14:creationId xmlns:p14="http://schemas.microsoft.com/office/powerpoint/2010/main" val="379193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43C9-2C39-6F49-7F4D-44B227EEAAAF}"/>
              </a:ext>
            </a:extLst>
          </p:cNvPr>
          <p:cNvSpPr>
            <a:spLocks noGrp="1"/>
          </p:cNvSpPr>
          <p:nvPr>
            <p:ph type="title"/>
          </p:nvPr>
        </p:nvSpPr>
        <p:spPr/>
        <p:txBody>
          <a:bodyPr/>
          <a:lstStyle/>
          <a:p>
            <a:pPr algn="ctr"/>
            <a:r>
              <a:rPr lang="en-IN" dirty="0">
                <a:solidFill>
                  <a:srgbClr val="002060"/>
                </a:solidFill>
                <a:latin typeface="Century Schoolbook" panose="02040604050505020304" pitchFamily="18" charset="0"/>
              </a:rPr>
              <a:t>Disadvantages of RAD Model</a:t>
            </a:r>
          </a:p>
        </p:txBody>
      </p:sp>
      <p:sp>
        <p:nvSpPr>
          <p:cNvPr id="3" name="Content Placeholder 2">
            <a:extLst>
              <a:ext uri="{FF2B5EF4-FFF2-40B4-BE49-F238E27FC236}">
                <a16:creationId xmlns:a16="http://schemas.microsoft.com/office/drawing/2014/main" id="{7D26C520-5198-D2C2-56B5-F445C6E774EC}"/>
              </a:ext>
            </a:extLst>
          </p:cNvPr>
          <p:cNvSpPr>
            <a:spLocks noGrp="1"/>
          </p:cNvSpPr>
          <p:nvPr>
            <p:ph idx="1"/>
          </p:nvPr>
        </p:nvSpPr>
        <p:spPr>
          <a:xfrm>
            <a:off x="497840" y="1581785"/>
            <a:ext cx="11308080" cy="4351338"/>
          </a:xfrm>
        </p:spPr>
        <p:txBody>
          <a:bodyPr>
            <a:normAutofit/>
          </a:bodyPr>
          <a:lstStyle/>
          <a:p>
            <a:pPr algn="just">
              <a:lnSpc>
                <a:spcPct val="150000"/>
              </a:lnSpc>
              <a:spcAft>
                <a:spcPts val="600"/>
              </a:spcAft>
            </a:pPr>
            <a:r>
              <a:rPr lang="en-US" dirty="0">
                <a:latin typeface="Comic Sans MS" panose="030F0702030302020204" pitchFamily="66" charset="0"/>
              </a:rPr>
              <a:t>Only system that </a:t>
            </a:r>
            <a:r>
              <a:rPr lang="en-US" dirty="0">
                <a:solidFill>
                  <a:srgbClr val="0070C0"/>
                </a:solidFill>
                <a:latin typeface="Comic Sans MS" panose="030F0702030302020204" pitchFamily="66" charset="0"/>
              </a:rPr>
              <a:t>can be modularized</a:t>
            </a:r>
            <a:r>
              <a:rPr lang="en-US" dirty="0">
                <a:latin typeface="Comic Sans MS" panose="030F0702030302020204" pitchFamily="66" charset="0"/>
              </a:rPr>
              <a:t> can be built using RAD.</a:t>
            </a:r>
          </a:p>
          <a:p>
            <a:pPr algn="just">
              <a:lnSpc>
                <a:spcPct val="150000"/>
              </a:lnSpc>
              <a:spcAft>
                <a:spcPts val="600"/>
              </a:spcAft>
            </a:pPr>
            <a:r>
              <a:rPr lang="en-US" dirty="0">
                <a:latin typeface="Comic Sans MS" panose="030F0702030302020204" pitchFamily="66" charset="0"/>
              </a:rPr>
              <a:t>Requires highly </a:t>
            </a:r>
            <a:r>
              <a:rPr lang="en-US" dirty="0">
                <a:solidFill>
                  <a:srgbClr val="0070C0"/>
                </a:solidFill>
                <a:latin typeface="Comic Sans MS" panose="030F0702030302020204" pitchFamily="66" charset="0"/>
              </a:rPr>
              <a:t>skilled developers/designers</a:t>
            </a:r>
            <a:r>
              <a:rPr lang="en-US" dirty="0">
                <a:latin typeface="Comic Sans MS" panose="030F0702030302020204" pitchFamily="66" charset="0"/>
              </a:rPr>
              <a:t>.</a:t>
            </a:r>
          </a:p>
          <a:p>
            <a:pPr algn="just">
              <a:lnSpc>
                <a:spcPct val="150000"/>
              </a:lnSpc>
              <a:spcAft>
                <a:spcPts val="600"/>
              </a:spcAft>
            </a:pPr>
            <a:r>
              <a:rPr lang="en-US" dirty="0">
                <a:latin typeface="Comic Sans MS" panose="030F0702030302020204" pitchFamily="66" charset="0"/>
              </a:rPr>
              <a:t>High </a:t>
            </a:r>
            <a:r>
              <a:rPr lang="en-US" dirty="0">
                <a:solidFill>
                  <a:srgbClr val="0070C0"/>
                </a:solidFill>
                <a:latin typeface="Comic Sans MS" panose="030F0702030302020204" pitchFamily="66" charset="0"/>
              </a:rPr>
              <a:t>dependency on modeling skills.</a:t>
            </a:r>
          </a:p>
          <a:p>
            <a:pPr algn="just">
              <a:lnSpc>
                <a:spcPct val="150000"/>
              </a:lnSpc>
              <a:spcAft>
                <a:spcPts val="600"/>
              </a:spcAft>
            </a:pPr>
            <a:r>
              <a:rPr lang="en-US" dirty="0">
                <a:latin typeface="Comic Sans MS" panose="030F0702030302020204" pitchFamily="66" charset="0"/>
              </a:rPr>
              <a:t>It can’t be utilized </a:t>
            </a:r>
            <a:r>
              <a:rPr lang="en-US" dirty="0">
                <a:solidFill>
                  <a:srgbClr val="0070C0"/>
                </a:solidFill>
                <a:latin typeface="Comic Sans MS" panose="030F0702030302020204" pitchFamily="66" charset="0"/>
              </a:rPr>
              <a:t>for smaller projects</a:t>
            </a:r>
            <a:r>
              <a:rPr lang="en-US" dirty="0">
                <a:latin typeface="Comic Sans MS" panose="030F0702030302020204" pitchFamily="66" charset="0"/>
              </a:rPr>
              <a:t>, unfortunately.</a:t>
            </a:r>
            <a:endParaRPr lang="en-IN" dirty="0">
              <a:latin typeface="Comic Sans MS" panose="030F0702030302020204" pitchFamily="66" charset="0"/>
            </a:endParaRPr>
          </a:p>
        </p:txBody>
      </p:sp>
    </p:spTree>
    <p:extLst>
      <p:ext uri="{BB962C8B-B14F-4D97-AF65-F5344CB8AC3E}">
        <p14:creationId xmlns:p14="http://schemas.microsoft.com/office/powerpoint/2010/main" val="35374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3880-638B-1F4F-3958-65E5B0819C45}"/>
              </a:ext>
            </a:extLst>
          </p:cNvPr>
          <p:cNvSpPr>
            <a:spLocks noGrp="1"/>
          </p:cNvSpPr>
          <p:nvPr>
            <p:ph type="title"/>
          </p:nvPr>
        </p:nvSpPr>
        <p:spPr>
          <a:xfrm>
            <a:off x="767080" y="202565"/>
            <a:ext cx="10515600" cy="721995"/>
          </a:xfrm>
        </p:spPr>
        <p:txBody>
          <a:bodyPr>
            <a:normAutofit/>
          </a:bodyPr>
          <a:lstStyle/>
          <a:p>
            <a:pPr algn="ctr"/>
            <a:r>
              <a:rPr lang="en-IN" sz="4000" dirty="0">
                <a:solidFill>
                  <a:srgbClr val="002060"/>
                </a:solidFill>
                <a:latin typeface="Century Schoolbook" panose="02040604050505020304" pitchFamily="18" charset="0"/>
              </a:rPr>
              <a:t>The Incremental Model</a:t>
            </a:r>
          </a:p>
        </p:txBody>
      </p:sp>
      <p:pic>
        <p:nvPicPr>
          <p:cNvPr id="5" name="Picture 4">
            <a:extLst>
              <a:ext uri="{FF2B5EF4-FFF2-40B4-BE49-F238E27FC236}">
                <a16:creationId xmlns:a16="http://schemas.microsoft.com/office/drawing/2014/main" id="{BAE49FE3-4734-6BAD-4A45-7FC3BE4E15C6}"/>
              </a:ext>
            </a:extLst>
          </p:cNvPr>
          <p:cNvPicPr>
            <a:picLocks noChangeAspect="1"/>
          </p:cNvPicPr>
          <p:nvPr/>
        </p:nvPicPr>
        <p:blipFill>
          <a:blip r:embed="rId2"/>
          <a:stretch>
            <a:fillRect/>
          </a:stretch>
        </p:blipFill>
        <p:spPr>
          <a:xfrm>
            <a:off x="1000760" y="1980619"/>
            <a:ext cx="8553758" cy="4969064"/>
          </a:xfrm>
          <a:prstGeom prst="rect">
            <a:avLst/>
          </a:prstGeom>
        </p:spPr>
      </p:pic>
      <p:sp>
        <p:nvSpPr>
          <p:cNvPr id="7" name="TextBox 6">
            <a:extLst>
              <a:ext uri="{FF2B5EF4-FFF2-40B4-BE49-F238E27FC236}">
                <a16:creationId xmlns:a16="http://schemas.microsoft.com/office/drawing/2014/main" id="{C7FC8A19-0FC1-3323-5908-2D074D05F945}"/>
              </a:ext>
            </a:extLst>
          </p:cNvPr>
          <p:cNvSpPr txBox="1"/>
          <p:nvPr/>
        </p:nvSpPr>
        <p:spPr>
          <a:xfrm>
            <a:off x="439901" y="1205502"/>
            <a:ext cx="11169958" cy="830997"/>
          </a:xfrm>
          <a:prstGeom prst="rect">
            <a:avLst/>
          </a:prstGeom>
          <a:noFill/>
        </p:spPr>
        <p:txBody>
          <a:bodyPr wrap="square">
            <a:spAutoFit/>
          </a:bodyPr>
          <a:lstStyle/>
          <a:p>
            <a:r>
              <a:rPr lang="en-US" sz="2400" dirty="0">
                <a:latin typeface="Comic Sans MS" panose="030F0702030302020204" pitchFamily="66" charset="0"/>
              </a:rPr>
              <a:t>The incremental model combines elements of </a:t>
            </a:r>
            <a:r>
              <a:rPr lang="en-US" sz="2400" dirty="0">
                <a:solidFill>
                  <a:srgbClr val="C00000"/>
                </a:solidFill>
                <a:latin typeface="Comic Sans MS" panose="030F0702030302020204" pitchFamily="66" charset="0"/>
              </a:rPr>
              <a:t>linear and parallel </a:t>
            </a:r>
            <a:r>
              <a:rPr lang="en-US" sz="2400" dirty="0">
                <a:latin typeface="Comic Sans MS" panose="030F0702030302020204" pitchFamily="66" charset="0"/>
              </a:rPr>
              <a:t>process flows.</a:t>
            </a:r>
            <a:endParaRPr lang="en-IN" sz="2400" dirty="0">
              <a:latin typeface="Comic Sans MS" panose="030F0702030302020204" pitchFamily="66" charset="0"/>
            </a:endParaRPr>
          </a:p>
        </p:txBody>
      </p:sp>
      <p:sp>
        <p:nvSpPr>
          <p:cNvPr id="9" name="TextBox 8">
            <a:extLst>
              <a:ext uri="{FF2B5EF4-FFF2-40B4-BE49-F238E27FC236}">
                <a16:creationId xmlns:a16="http://schemas.microsoft.com/office/drawing/2014/main" id="{00D38589-8B03-57EA-0A03-703B4E5C7106}"/>
              </a:ext>
            </a:extLst>
          </p:cNvPr>
          <p:cNvSpPr txBox="1"/>
          <p:nvPr/>
        </p:nvSpPr>
        <p:spPr>
          <a:xfrm>
            <a:off x="8869680" y="5144666"/>
            <a:ext cx="3017520" cy="1015663"/>
          </a:xfrm>
          <a:prstGeom prst="rect">
            <a:avLst/>
          </a:prstGeom>
          <a:solidFill>
            <a:schemeClr val="accent2"/>
          </a:solidFill>
        </p:spPr>
        <p:txBody>
          <a:bodyPr wrap="square">
            <a:spAutoFit/>
          </a:bodyPr>
          <a:lstStyle/>
          <a:p>
            <a:r>
              <a:rPr lang="en-US" sz="2000" b="0" i="0" dirty="0">
                <a:solidFill>
                  <a:srgbClr val="333333"/>
                </a:solidFill>
                <a:effectLst/>
                <a:latin typeface="Comic Sans MS" panose="030F0702030302020204" pitchFamily="66" charset="0"/>
              </a:rPr>
              <a:t>Incremental Model is a combination of one or more Waterfall Models. </a:t>
            </a:r>
            <a:endParaRPr lang="en-IN" sz="2000" dirty="0">
              <a:latin typeface="Comic Sans MS" panose="030F0702030302020204" pitchFamily="66" charset="0"/>
            </a:endParaRPr>
          </a:p>
        </p:txBody>
      </p:sp>
    </p:spTree>
    <p:extLst>
      <p:ext uri="{BB962C8B-B14F-4D97-AF65-F5344CB8AC3E}">
        <p14:creationId xmlns:p14="http://schemas.microsoft.com/office/powerpoint/2010/main" val="42327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EA2D-C0B7-24DB-4D2F-6D4A2E25F18A}"/>
              </a:ext>
            </a:extLst>
          </p:cNvPr>
          <p:cNvSpPr>
            <a:spLocks noGrp="1"/>
          </p:cNvSpPr>
          <p:nvPr>
            <p:ph type="title"/>
          </p:nvPr>
        </p:nvSpPr>
        <p:spPr>
          <a:xfrm>
            <a:off x="838200" y="141605"/>
            <a:ext cx="10515600" cy="823595"/>
          </a:xfrm>
        </p:spPr>
        <p:txBody>
          <a:bodyPr/>
          <a:lstStyle/>
          <a:p>
            <a:pPr algn="ctr"/>
            <a:r>
              <a:rPr lang="en-IN" dirty="0">
                <a:solidFill>
                  <a:srgbClr val="002060"/>
                </a:solidFill>
                <a:latin typeface="Century Schoolbook" panose="02040604050505020304" pitchFamily="18" charset="0"/>
              </a:rPr>
              <a:t>The Spiral Model</a:t>
            </a:r>
          </a:p>
        </p:txBody>
      </p:sp>
      <p:sp>
        <p:nvSpPr>
          <p:cNvPr id="3" name="Content Placeholder 2">
            <a:extLst>
              <a:ext uri="{FF2B5EF4-FFF2-40B4-BE49-F238E27FC236}">
                <a16:creationId xmlns:a16="http://schemas.microsoft.com/office/drawing/2014/main" id="{0CFFFC6A-50EC-67FD-38E9-D2B61E6E050B}"/>
              </a:ext>
            </a:extLst>
          </p:cNvPr>
          <p:cNvSpPr>
            <a:spLocks noGrp="1"/>
          </p:cNvSpPr>
          <p:nvPr>
            <p:ph idx="1"/>
          </p:nvPr>
        </p:nvSpPr>
        <p:spPr>
          <a:xfrm>
            <a:off x="909319" y="1253330"/>
            <a:ext cx="10894753" cy="5240987"/>
          </a:xfrm>
        </p:spPr>
        <p:txBody>
          <a:bodyPr>
            <a:normAutofit lnSpcReduction="10000"/>
          </a:bodyPr>
          <a:lstStyle/>
          <a:p>
            <a:pPr algn="just">
              <a:lnSpc>
                <a:spcPct val="150000"/>
              </a:lnSpc>
              <a:spcAft>
                <a:spcPts val="600"/>
              </a:spcAft>
            </a:pPr>
            <a:r>
              <a:rPr lang="en-US" dirty="0">
                <a:latin typeface="Comic Sans MS" panose="030F0702030302020204" pitchFamily="66" charset="0"/>
              </a:rPr>
              <a:t>The spiral model combines an </a:t>
            </a:r>
            <a:r>
              <a:rPr lang="en-US" dirty="0">
                <a:solidFill>
                  <a:srgbClr val="FF0000"/>
                </a:solidFill>
                <a:latin typeface="Comic Sans MS" panose="030F0702030302020204" pitchFamily="66" charset="0"/>
              </a:rPr>
              <a:t>iterative</a:t>
            </a:r>
            <a:r>
              <a:rPr lang="en-US" dirty="0">
                <a:latin typeface="Comic Sans MS" panose="030F0702030302020204" pitchFamily="66" charset="0"/>
              </a:rPr>
              <a:t> development process and a </a:t>
            </a:r>
            <a:r>
              <a:rPr lang="en-US" dirty="0">
                <a:solidFill>
                  <a:srgbClr val="FF0000"/>
                </a:solidFill>
                <a:latin typeface="Comic Sans MS" panose="030F0702030302020204" pitchFamily="66" charset="0"/>
              </a:rPr>
              <a:t>sequential linear </a:t>
            </a:r>
            <a:r>
              <a:rPr lang="en-US" dirty="0">
                <a:latin typeface="Comic Sans MS" panose="030F0702030302020204" pitchFamily="66" charset="0"/>
              </a:rPr>
              <a:t>development model</a:t>
            </a:r>
            <a:r>
              <a:rPr lang="en-US" dirty="0">
                <a:solidFill>
                  <a:srgbClr val="0070C0"/>
                </a:solidFill>
                <a:latin typeface="Comic Sans MS" panose="030F0702030302020204" pitchFamily="66" charset="0"/>
              </a:rPr>
              <a:t>.(</a:t>
            </a:r>
            <a:r>
              <a:rPr lang="en-US" dirty="0" err="1">
                <a:solidFill>
                  <a:schemeClr val="tx1">
                    <a:lumMod val="95000"/>
                    <a:lumOff val="5000"/>
                  </a:schemeClr>
                </a:solidFill>
                <a:latin typeface="Comic Sans MS" panose="030F0702030302020204" pitchFamily="66" charset="0"/>
              </a:rPr>
              <a:t>ie</a:t>
            </a:r>
            <a:r>
              <a:rPr lang="en-US" dirty="0">
                <a:solidFill>
                  <a:schemeClr val="tx1">
                    <a:lumMod val="95000"/>
                    <a:lumOff val="5000"/>
                  </a:schemeClr>
                </a:solidFill>
                <a:latin typeface="Comic Sans MS" panose="030F0702030302020204" pitchFamily="66" charset="0"/>
              </a:rPr>
              <a:t>.,</a:t>
            </a:r>
            <a:r>
              <a:rPr lang="en-US" dirty="0">
                <a:solidFill>
                  <a:srgbClr val="0070C0"/>
                </a:solidFill>
                <a:latin typeface="Comic Sans MS" panose="030F0702030302020204" pitchFamily="66" charset="0"/>
              </a:rPr>
              <a:t>it combines Both prototyping and waterfall models).</a:t>
            </a:r>
          </a:p>
          <a:p>
            <a:pPr algn="just">
              <a:lnSpc>
                <a:spcPct val="150000"/>
              </a:lnSpc>
              <a:spcAft>
                <a:spcPts val="600"/>
              </a:spcAft>
            </a:pPr>
            <a:r>
              <a:rPr lang="en-US" dirty="0">
                <a:latin typeface="Comic Sans MS" panose="030F0702030302020204" pitchFamily="66" charset="0"/>
              </a:rPr>
              <a:t>Spiral model was developed by Barry Boehm in 1986.</a:t>
            </a:r>
          </a:p>
          <a:p>
            <a:pPr algn="just">
              <a:lnSpc>
                <a:spcPct val="150000"/>
              </a:lnSpc>
              <a:spcAft>
                <a:spcPts val="600"/>
              </a:spcAft>
            </a:pPr>
            <a:r>
              <a:rPr lang="en-US" dirty="0">
                <a:latin typeface="Comic Sans MS" panose="030F0702030302020204" pitchFamily="66" charset="0"/>
              </a:rPr>
              <a:t>The spiral model is a </a:t>
            </a:r>
            <a:r>
              <a:rPr lang="en-US" dirty="0">
                <a:solidFill>
                  <a:srgbClr val="FF0000"/>
                </a:solidFill>
                <a:latin typeface="Comic Sans MS" panose="030F0702030302020204" pitchFamily="66" charset="0"/>
              </a:rPr>
              <a:t>risk-driven process </a:t>
            </a:r>
            <a:r>
              <a:rPr lang="en-US" dirty="0">
                <a:latin typeface="Comic Sans MS" panose="030F0702030302020204" pitchFamily="66" charset="0"/>
              </a:rPr>
              <a:t>model.</a:t>
            </a:r>
          </a:p>
          <a:p>
            <a:pPr algn="just">
              <a:lnSpc>
                <a:spcPct val="150000"/>
              </a:lnSpc>
              <a:spcAft>
                <a:spcPts val="600"/>
              </a:spcAft>
            </a:pPr>
            <a:r>
              <a:rPr lang="en-US" dirty="0">
                <a:latin typeface="Comic Sans MS" panose="030F0702030302020204" pitchFamily="66" charset="0"/>
              </a:rPr>
              <a:t>This model is more </a:t>
            </a:r>
            <a:r>
              <a:rPr lang="en-US" dirty="0">
                <a:solidFill>
                  <a:srgbClr val="FF0000"/>
                </a:solidFill>
                <a:latin typeface="Comic Sans MS" panose="030F0702030302020204" pitchFamily="66" charset="0"/>
              </a:rPr>
              <a:t>suitable for complex and expensive </a:t>
            </a:r>
            <a:r>
              <a:rPr lang="en-US" dirty="0">
                <a:latin typeface="Comic Sans MS" panose="030F0702030302020204" pitchFamily="66" charset="0"/>
              </a:rPr>
              <a:t>projects.</a:t>
            </a:r>
          </a:p>
          <a:p>
            <a:endParaRPr lang="en-IN" dirty="0"/>
          </a:p>
        </p:txBody>
      </p:sp>
    </p:spTree>
    <p:extLst>
      <p:ext uri="{BB962C8B-B14F-4D97-AF65-F5344CB8AC3E}">
        <p14:creationId xmlns:p14="http://schemas.microsoft.com/office/powerpoint/2010/main" val="376198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4CDF-A761-4768-81C4-F0053981EFCF}"/>
              </a:ext>
            </a:extLst>
          </p:cNvPr>
          <p:cNvSpPr>
            <a:spLocks noGrp="1"/>
          </p:cNvSpPr>
          <p:nvPr>
            <p:ph type="title"/>
          </p:nvPr>
        </p:nvSpPr>
        <p:spPr>
          <a:xfrm>
            <a:off x="838200" y="131762"/>
            <a:ext cx="10515600" cy="960755"/>
          </a:xfrm>
        </p:spPr>
        <p:txBody>
          <a:bodyPr/>
          <a:lstStyle/>
          <a:p>
            <a:pPr algn="ctr"/>
            <a:r>
              <a:rPr lang="en-IN" dirty="0">
                <a:solidFill>
                  <a:srgbClr val="002060"/>
                </a:solidFill>
                <a:latin typeface="Century Schoolbook" panose="02040604050505020304" pitchFamily="18" charset="0"/>
              </a:rPr>
              <a:t>Phases in the Spiral Model </a:t>
            </a:r>
          </a:p>
        </p:txBody>
      </p:sp>
      <p:sp>
        <p:nvSpPr>
          <p:cNvPr id="3" name="Content Placeholder 2">
            <a:extLst>
              <a:ext uri="{FF2B5EF4-FFF2-40B4-BE49-F238E27FC236}">
                <a16:creationId xmlns:a16="http://schemas.microsoft.com/office/drawing/2014/main" id="{ADC3BE61-D2C8-8374-9358-52329D8B70D3}"/>
              </a:ext>
            </a:extLst>
          </p:cNvPr>
          <p:cNvSpPr>
            <a:spLocks noGrp="1"/>
          </p:cNvSpPr>
          <p:nvPr>
            <p:ph idx="1"/>
          </p:nvPr>
        </p:nvSpPr>
        <p:spPr>
          <a:xfrm>
            <a:off x="3021330" y="1977389"/>
            <a:ext cx="6339840" cy="3977639"/>
          </a:xfrm>
        </p:spPr>
        <p:txBody>
          <a:bodyPr/>
          <a:lstStyle/>
          <a:p>
            <a:pPr marL="0" indent="0">
              <a:buNone/>
            </a:pPr>
            <a:endParaRPr lang="en-US" dirty="0">
              <a:latin typeface="Century Schoolbook" panose="02040604050505020304" pitchFamily="18" charset="0"/>
            </a:endParaRPr>
          </a:p>
          <a:p>
            <a:r>
              <a:rPr lang="en-US" sz="3600" dirty="0">
                <a:solidFill>
                  <a:srgbClr val="002060"/>
                </a:solidFill>
                <a:latin typeface="Comic Sans MS" panose="030F0702030302020204" pitchFamily="66" charset="0"/>
              </a:rPr>
              <a:t>Planning</a:t>
            </a:r>
          </a:p>
          <a:p>
            <a:r>
              <a:rPr lang="en-US" sz="3600" dirty="0">
                <a:solidFill>
                  <a:srgbClr val="002060"/>
                </a:solidFill>
                <a:latin typeface="Comic Sans MS" panose="030F0702030302020204" pitchFamily="66" charset="0"/>
              </a:rPr>
              <a:t>Risk Analysis</a:t>
            </a:r>
          </a:p>
          <a:p>
            <a:r>
              <a:rPr lang="en-US" sz="3600" dirty="0">
                <a:solidFill>
                  <a:srgbClr val="002060"/>
                </a:solidFill>
                <a:latin typeface="Comic Sans MS" panose="030F0702030302020204" pitchFamily="66" charset="0"/>
              </a:rPr>
              <a:t>Development/Test</a:t>
            </a:r>
          </a:p>
          <a:p>
            <a:r>
              <a:rPr lang="en-US" sz="3600" dirty="0">
                <a:solidFill>
                  <a:srgbClr val="002060"/>
                </a:solidFill>
                <a:latin typeface="Comic Sans MS" panose="030F0702030302020204" pitchFamily="66" charset="0"/>
              </a:rPr>
              <a:t>Evaluation</a:t>
            </a:r>
            <a:endParaRPr lang="en-IN" sz="3600" dirty="0">
              <a:solidFill>
                <a:srgbClr val="002060"/>
              </a:solidFill>
              <a:latin typeface="Comic Sans MS" panose="030F0702030302020204" pitchFamily="66" charset="0"/>
            </a:endParaRPr>
          </a:p>
        </p:txBody>
      </p:sp>
      <p:sp>
        <p:nvSpPr>
          <p:cNvPr id="6" name="TextBox 5">
            <a:extLst>
              <a:ext uri="{FF2B5EF4-FFF2-40B4-BE49-F238E27FC236}">
                <a16:creationId xmlns:a16="http://schemas.microsoft.com/office/drawing/2014/main" id="{702CE0D2-B227-1923-8676-34BB57DEB7C7}"/>
              </a:ext>
            </a:extLst>
          </p:cNvPr>
          <p:cNvSpPr txBox="1"/>
          <p:nvPr/>
        </p:nvSpPr>
        <p:spPr>
          <a:xfrm>
            <a:off x="381000" y="1350287"/>
            <a:ext cx="8888730" cy="584775"/>
          </a:xfrm>
          <a:prstGeom prst="rect">
            <a:avLst/>
          </a:prstGeom>
          <a:noFill/>
        </p:spPr>
        <p:txBody>
          <a:bodyPr wrap="square">
            <a:spAutoFit/>
          </a:bodyPr>
          <a:lstStyle/>
          <a:p>
            <a:pPr marL="0" indent="0">
              <a:buNone/>
            </a:pPr>
            <a:r>
              <a:rPr lang="en-US" sz="3200" dirty="0">
                <a:solidFill>
                  <a:srgbClr val="FF0000"/>
                </a:solidFill>
                <a:latin typeface="Century Schoolbook" panose="02040604050505020304" pitchFamily="18" charset="0"/>
              </a:rPr>
              <a:t>There are four phases in the spiral model.</a:t>
            </a:r>
          </a:p>
        </p:txBody>
      </p:sp>
    </p:spTree>
    <p:extLst>
      <p:ext uri="{BB962C8B-B14F-4D97-AF65-F5344CB8AC3E}">
        <p14:creationId xmlns:p14="http://schemas.microsoft.com/office/powerpoint/2010/main" val="213510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710CED-8593-6102-A907-5699546FCBE6}"/>
              </a:ext>
            </a:extLst>
          </p:cNvPr>
          <p:cNvPicPr>
            <a:picLocks noGrp="1" noChangeAspect="1"/>
          </p:cNvPicPr>
          <p:nvPr>
            <p:ph idx="1"/>
          </p:nvPr>
        </p:nvPicPr>
        <p:blipFill>
          <a:blip r:embed="rId2"/>
          <a:stretch>
            <a:fillRect/>
          </a:stretch>
        </p:blipFill>
        <p:spPr>
          <a:xfrm>
            <a:off x="182880" y="280987"/>
            <a:ext cx="12009120" cy="6577013"/>
          </a:xfrm>
          <a:prstGeom prst="rect">
            <a:avLst/>
          </a:prstGeom>
        </p:spPr>
      </p:pic>
    </p:spTree>
    <p:extLst>
      <p:ext uri="{BB962C8B-B14F-4D97-AF65-F5344CB8AC3E}">
        <p14:creationId xmlns:p14="http://schemas.microsoft.com/office/powerpoint/2010/main" val="84890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91B0-71C9-FCF5-556F-F15CF3A251A0}"/>
              </a:ext>
            </a:extLst>
          </p:cNvPr>
          <p:cNvSpPr>
            <a:spLocks noGrp="1"/>
          </p:cNvSpPr>
          <p:nvPr>
            <p:ph type="title"/>
          </p:nvPr>
        </p:nvSpPr>
        <p:spPr>
          <a:xfrm>
            <a:off x="838200" y="113665"/>
            <a:ext cx="10515600" cy="835025"/>
          </a:xfrm>
        </p:spPr>
        <p:txBody>
          <a:bodyPr>
            <a:normAutofit/>
          </a:bodyPr>
          <a:lstStyle/>
          <a:p>
            <a:pPr algn="ctr"/>
            <a:r>
              <a:rPr lang="en-US" sz="4000" dirty="0">
                <a:solidFill>
                  <a:srgbClr val="002060"/>
                </a:solidFill>
                <a:latin typeface="Century Schoolbook" panose="02040604050505020304" pitchFamily="18" charset="0"/>
              </a:rPr>
              <a:t>Phases involved in Spiral Model</a:t>
            </a:r>
            <a:endParaRPr lang="en-IN" sz="4000"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AE8F3510-48E1-991F-7362-5331F3876862}"/>
              </a:ext>
            </a:extLst>
          </p:cNvPr>
          <p:cNvSpPr>
            <a:spLocks noGrp="1"/>
          </p:cNvSpPr>
          <p:nvPr>
            <p:ph idx="1"/>
          </p:nvPr>
        </p:nvSpPr>
        <p:spPr>
          <a:xfrm>
            <a:off x="274320" y="948690"/>
            <a:ext cx="11670030" cy="5398929"/>
          </a:xfrm>
        </p:spPr>
        <p:txBody>
          <a:bodyPr>
            <a:normAutofit fontScale="92500" lnSpcReduction="10000"/>
          </a:bodyPr>
          <a:lstStyle/>
          <a:p>
            <a:pPr algn="just">
              <a:lnSpc>
                <a:spcPct val="150000"/>
              </a:lnSpc>
            </a:pPr>
            <a:r>
              <a:rPr lang="en-US" dirty="0">
                <a:solidFill>
                  <a:srgbClr val="0070C0"/>
                </a:solidFill>
                <a:latin typeface="Comic Sans MS" panose="030F0702030302020204" pitchFamily="66" charset="0"/>
              </a:rPr>
              <a:t>Planning phase: </a:t>
            </a:r>
            <a:r>
              <a:rPr lang="en-US" dirty="0">
                <a:latin typeface="Comic Sans MS" panose="030F0702030302020204" pitchFamily="66" charset="0"/>
              </a:rPr>
              <a:t>All the required information about the project will be gathered in this phase. Requirements such as BRS (business requirement specification and SRS (system requirement specifications), design alteration, etc. will be done in this phase. </a:t>
            </a:r>
            <a:r>
              <a:rPr lang="en-US" dirty="0">
                <a:solidFill>
                  <a:srgbClr val="FF0000"/>
                </a:solidFill>
                <a:latin typeface="Comic Sans MS" panose="030F0702030302020204" pitchFamily="66" charset="0"/>
              </a:rPr>
              <a:t>Cost estimation, scheduling the resources for iteration</a:t>
            </a:r>
            <a:r>
              <a:rPr lang="en-US" dirty="0">
                <a:latin typeface="Comic Sans MS" panose="030F0702030302020204" pitchFamily="66" charset="0"/>
              </a:rPr>
              <a:t>, etc. also happens in this phase.</a:t>
            </a:r>
          </a:p>
          <a:p>
            <a:pPr algn="just">
              <a:lnSpc>
                <a:spcPct val="150000"/>
              </a:lnSpc>
            </a:pPr>
            <a:r>
              <a:rPr lang="en-US" dirty="0">
                <a:solidFill>
                  <a:srgbClr val="0070C0"/>
                </a:solidFill>
                <a:latin typeface="Comic Sans MS" panose="030F0702030302020204" pitchFamily="66" charset="0"/>
              </a:rPr>
              <a:t>Risk Analysis: </a:t>
            </a:r>
            <a:r>
              <a:rPr lang="en-US" dirty="0">
                <a:latin typeface="Comic Sans MS" panose="030F0702030302020204" pitchFamily="66" charset="0"/>
              </a:rPr>
              <a:t>Requirements of the project are </a:t>
            </a:r>
            <a:r>
              <a:rPr lang="en-US" dirty="0">
                <a:solidFill>
                  <a:srgbClr val="FF0000"/>
                </a:solidFill>
                <a:latin typeface="Comic Sans MS" panose="030F0702030302020204" pitchFamily="66" charset="0"/>
              </a:rPr>
              <a:t>studied and brainstorming sessions </a:t>
            </a:r>
            <a:r>
              <a:rPr lang="en-US" dirty="0">
                <a:latin typeface="Comic Sans MS" panose="030F0702030302020204" pitchFamily="66" charset="0"/>
              </a:rPr>
              <a:t>are conducted to figure out potential risks involved. Once the risk has been identified proper strategies and risk mitigation methodologies will be planned.</a:t>
            </a:r>
          </a:p>
        </p:txBody>
      </p:sp>
    </p:spTree>
    <p:extLst>
      <p:ext uri="{BB962C8B-B14F-4D97-AF65-F5344CB8AC3E}">
        <p14:creationId xmlns:p14="http://schemas.microsoft.com/office/powerpoint/2010/main" val="299480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E0CD-2F3F-96C3-2665-8C50DE6FDAB1}"/>
              </a:ext>
            </a:extLst>
          </p:cNvPr>
          <p:cNvSpPr>
            <a:spLocks noGrp="1"/>
          </p:cNvSpPr>
          <p:nvPr>
            <p:ph type="title"/>
          </p:nvPr>
        </p:nvSpPr>
        <p:spPr/>
        <p:txBody>
          <a:bodyPr/>
          <a:lstStyle/>
          <a:p>
            <a:pPr algn="ctr"/>
            <a:r>
              <a:rPr lang="en-US" sz="4400" dirty="0">
                <a:solidFill>
                  <a:srgbClr val="002060"/>
                </a:solidFill>
                <a:latin typeface="Century Schoolbook" panose="02040604050505020304" pitchFamily="18" charset="0"/>
              </a:rPr>
              <a:t>Phases involved in Spiral Model</a:t>
            </a:r>
            <a:endParaRPr lang="en-IN" dirty="0"/>
          </a:p>
        </p:txBody>
      </p:sp>
      <p:sp>
        <p:nvSpPr>
          <p:cNvPr id="3" name="Content Placeholder 2">
            <a:extLst>
              <a:ext uri="{FF2B5EF4-FFF2-40B4-BE49-F238E27FC236}">
                <a16:creationId xmlns:a16="http://schemas.microsoft.com/office/drawing/2014/main" id="{78C69701-715C-4D4C-9BE9-EE2E6BE7A0EB}"/>
              </a:ext>
            </a:extLst>
          </p:cNvPr>
          <p:cNvSpPr>
            <a:spLocks noGrp="1"/>
          </p:cNvSpPr>
          <p:nvPr>
            <p:ph idx="1"/>
          </p:nvPr>
        </p:nvSpPr>
        <p:spPr>
          <a:xfrm>
            <a:off x="354330" y="1379855"/>
            <a:ext cx="11338560" cy="4351338"/>
          </a:xfrm>
        </p:spPr>
        <p:txBody>
          <a:bodyPr/>
          <a:lstStyle/>
          <a:p>
            <a:pPr algn="just">
              <a:lnSpc>
                <a:spcPct val="150000"/>
              </a:lnSpc>
            </a:pPr>
            <a:r>
              <a:rPr lang="en-US" dirty="0">
                <a:solidFill>
                  <a:srgbClr val="0070C0"/>
                </a:solidFill>
                <a:latin typeface="Comic Sans MS" panose="030F0702030302020204" pitchFamily="66" charset="0"/>
              </a:rPr>
              <a:t>Testing phase: </a:t>
            </a:r>
            <a:r>
              <a:rPr lang="en-US" dirty="0">
                <a:latin typeface="Comic Sans MS" panose="030F0702030302020204" pitchFamily="66" charset="0"/>
              </a:rPr>
              <a:t>Testing alongside developmental changes will be done in this phase. Coding, test case development, test execution, test summary report, defect report generation, etc. happens in this phase.</a:t>
            </a:r>
          </a:p>
          <a:p>
            <a:pPr algn="just">
              <a:lnSpc>
                <a:spcPct val="150000"/>
              </a:lnSpc>
            </a:pPr>
            <a:r>
              <a:rPr lang="en-US" dirty="0">
                <a:solidFill>
                  <a:srgbClr val="0070C0"/>
                </a:solidFill>
                <a:latin typeface="Comic Sans MS" panose="030F0702030302020204" pitchFamily="66" charset="0"/>
              </a:rPr>
              <a:t>Evaluation phase: </a:t>
            </a:r>
            <a:r>
              <a:rPr lang="en-US" dirty="0">
                <a:latin typeface="Comic Sans MS" panose="030F0702030302020204" pitchFamily="66" charset="0"/>
              </a:rPr>
              <a:t>Customer can evaluate the tests and can give feedback before the project goes to the next level</a:t>
            </a:r>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2298481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4881B6-7F91-F516-E43C-F1C5F8AA4F26}"/>
              </a:ext>
            </a:extLst>
          </p:cNvPr>
          <p:cNvPicPr>
            <a:picLocks noChangeAspect="1"/>
          </p:cNvPicPr>
          <p:nvPr/>
        </p:nvPicPr>
        <p:blipFill>
          <a:blip r:embed="rId2"/>
          <a:stretch>
            <a:fillRect/>
          </a:stretch>
        </p:blipFill>
        <p:spPr>
          <a:xfrm>
            <a:off x="537210" y="148590"/>
            <a:ext cx="11235690" cy="6513830"/>
          </a:xfrm>
          <a:prstGeom prst="rect">
            <a:avLst/>
          </a:prstGeom>
        </p:spPr>
      </p:pic>
    </p:spTree>
    <p:extLst>
      <p:ext uri="{BB962C8B-B14F-4D97-AF65-F5344CB8AC3E}">
        <p14:creationId xmlns:p14="http://schemas.microsoft.com/office/powerpoint/2010/main" val="2649208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A22F8-7E1C-1822-B455-6B430533E491}"/>
              </a:ext>
            </a:extLst>
          </p:cNvPr>
          <p:cNvSpPr>
            <a:spLocks noGrp="1"/>
          </p:cNvSpPr>
          <p:nvPr>
            <p:ph idx="1"/>
          </p:nvPr>
        </p:nvSpPr>
        <p:spPr>
          <a:xfrm>
            <a:off x="468630" y="267017"/>
            <a:ext cx="11544300" cy="6323966"/>
          </a:xfrm>
        </p:spPr>
        <p:txBody>
          <a:bodyPr>
            <a:normAutofit fontScale="77500" lnSpcReduction="20000"/>
          </a:bodyPr>
          <a:lstStyle/>
          <a:p>
            <a:pPr marL="0" indent="0" algn="just">
              <a:lnSpc>
                <a:spcPct val="150000"/>
              </a:lnSpc>
              <a:buNone/>
            </a:pPr>
            <a:r>
              <a:rPr lang="en-US" b="1" i="0" dirty="0">
                <a:solidFill>
                  <a:schemeClr val="accent2">
                    <a:lumMod val="50000"/>
                  </a:schemeClr>
                </a:solidFill>
                <a:effectLst/>
                <a:latin typeface="Comic Sans MS" panose="030F0702030302020204" pitchFamily="66" charset="0"/>
              </a:rPr>
              <a:t>1</a:t>
            </a:r>
            <a:r>
              <a:rPr lang="en-US" b="1" i="0" baseline="30000" dirty="0">
                <a:solidFill>
                  <a:schemeClr val="accent2">
                    <a:lumMod val="50000"/>
                  </a:schemeClr>
                </a:solidFill>
                <a:effectLst/>
                <a:latin typeface="Comic Sans MS" panose="030F0702030302020204" pitchFamily="66" charset="0"/>
              </a:rPr>
              <a:t>st</a:t>
            </a:r>
            <a:r>
              <a:rPr lang="en-US" b="1" i="0" dirty="0">
                <a:solidFill>
                  <a:schemeClr val="accent2">
                    <a:lumMod val="50000"/>
                  </a:schemeClr>
                </a:solidFill>
                <a:effectLst/>
                <a:latin typeface="Comic Sans MS" panose="030F0702030302020204" pitchFamily="66" charset="0"/>
              </a:rPr>
              <a:t>iteration : </a:t>
            </a:r>
          </a:p>
          <a:p>
            <a:pPr marL="0" indent="0" algn="just">
              <a:lnSpc>
                <a:spcPct val="150000"/>
              </a:lnSpc>
              <a:buNone/>
            </a:pPr>
            <a:r>
              <a:rPr lang="en-US" i="0" dirty="0">
                <a:solidFill>
                  <a:schemeClr val="bg2">
                    <a:lumMod val="10000"/>
                  </a:schemeClr>
                </a:solidFill>
                <a:effectLst/>
                <a:latin typeface="Comic Sans MS" panose="030F0702030302020204" pitchFamily="66" charset="0"/>
              </a:rPr>
              <a:t>Activities such as panning, initial risk analysis, engineering evaluation, and requirement gathering happens.</a:t>
            </a:r>
          </a:p>
          <a:p>
            <a:pPr marL="0" indent="0" algn="just">
              <a:lnSpc>
                <a:spcPct val="150000"/>
              </a:lnSpc>
              <a:buNone/>
            </a:pPr>
            <a:br>
              <a:rPr lang="en-US" dirty="0">
                <a:solidFill>
                  <a:schemeClr val="bg2">
                    <a:lumMod val="10000"/>
                  </a:schemeClr>
                </a:solidFill>
                <a:latin typeface="Comic Sans MS" panose="030F0702030302020204" pitchFamily="66" charset="0"/>
              </a:rPr>
            </a:br>
            <a:r>
              <a:rPr lang="en-US" b="1" i="0" dirty="0">
                <a:solidFill>
                  <a:schemeClr val="accent2">
                    <a:lumMod val="50000"/>
                  </a:schemeClr>
                </a:solidFill>
                <a:effectLst/>
                <a:latin typeface="Comic Sans MS" panose="030F0702030302020204" pitchFamily="66" charset="0"/>
              </a:rPr>
              <a:t>2</a:t>
            </a:r>
            <a:r>
              <a:rPr lang="en-US" b="1" i="0" baseline="30000" dirty="0">
                <a:solidFill>
                  <a:schemeClr val="accent2">
                    <a:lumMod val="50000"/>
                  </a:schemeClr>
                </a:solidFill>
                <a:effectLst/>
                <a:latin typeface="Comic Sans MS" panose="030F0702030302020204" pitchFamily="66" charset="0"/>
              </a:rPr>
              <a:t>nd</a:t>
            </a:r>
            <a:r>
              <a:rPr lang="en-US" b="1" i="0" dirty="0">
                <a:solidFill>
                  <a:schemeClr val="accent2">
                    <a:lumMod val="50000"/>
                  </a:schemeClr>
                </a:solidFill>
                <a:effectLst/>
                <a:latin typeface="Comic Sans MS" panose="030F0702030302020204" pitchFamily="66" charset="0"/>
              </a:rPr>
              <a:t> iteration </a:t>
            </a:r>
            <a:r>
              <a:rPr lang="en-US" i="0" dirty="0">
                <a:solidFill>
                  <a:schemeClr val="bg2">
                    <a:lumMod val="10000"/>
                  </a:schemeClr>
                </a:solidFill>
                <a:effectLst/>
                <a:latin typeface="Comic Sans MS" panose="030F0702030302020204" pitchFamily="66" charset="0"/>
              </a:rPr>
              <a:t>:</a:t>
            </a:r>
          </a:p>
          <a:p>
            <a:pPr marL="0" indent="0">
              <a:lnSpc>
                <a:spcPct val="150000"/>
              </a:lnSpc>
              <a:buNone/>
            </a:pPr>
            <a:r>
              <a:rPr lang="en-US" i="0" dirty="0">
                <a:solidFill>
                  <a:schemeClr val="bg2">
                    <a:lumMod val="10000"/>
                  </a:schemeClr>
                </a:solidFill>
                <a:effectLst/>
                <a:latin typeface="Comic Sans MS" panose="030F0702030302020204" pitchFamily="66" charset="0"/>
              </a:rPr>
              <a:t>Higher level planning, detailed risk analysis, evaluation happens in this phase.</a:t>
            </a:r>
            <a:br>
              <a:rPr lang="en-US" dirty="0">
                <a:solidFill>
                  <a:schemeClr val="bg2">
                    <a:lumMod val="10000"/>
                  </a:schemeClr>
                </a:solidFill>
                <a:latin typeface="Comic Sans MS" panose="030F0702030302020204" pitchFamily="66" charset="0"/>
              </a:rPr>
            </a:br>
            <a:r>
              <a:rPr lang="en-US" b="1" i="0" dirty="0">
                <a:solidFill>
                  <a:schemeClr val="accent2">
                    <a:lumMod val="50000"/>
                  </a:schemeClr>
                </a:solidFill>
                <a:effectLst/>
                <a:latin typeface="Comic Sans MS" panose="030F0702030302020204" pitchFamily="66" charset="0"/>
              </a:rPr>
              <a:t>3</a:t>
            </a:r>
            <a:r>
              <a:rPr lang="en-US" b="1" i="0" baseline="30000" dirty="0">
                <a:solidFill>
                  <a:schemeClr val="accent2">
                    <a:lumMod val="50000"/>
                  </a:schemeClr>
                </a:solidFill>
                <a:effectLst/>
                <a:latin typeface="Comic Sans MS" panose="030F0702030302020204" pitchFamily="66" charset="0"/>
              </a:rPr>
              <a:t>rd</a:t>
            </a:r>
            <a:r>
              <a:rPr lang="en-US" b="1" i="0" dirty="0">
                <a:solidFill>
                  <a:schemeClr val="accent2">
                    <a:lumMod val="50000"/>
                  </a:schemeClr>
                </a:solidFill>
                <a:effectLst/>
                <a:latin typeface="Comic Sans MS" panose="030F0702030302020204" pitchFamily="66" charset="0"/>
              </a:rPr>
              <a:t> iteration:</a:t>
            </a:r>
            <a:endParaRPr lang="en-US" i="0" dirty="0">
              <a:solidFill>
                <a:schemeClr val="bg2">
                  <a:lumMod val="10000"/>
                </a:schemeClr>
              </a:solidFill>
              <a:effectLst/>
              <a:latin typeface="Comic Sans MS" panose="030F0702030302020204" pitchFamily="66" charset="0"/>
            </a:endParaRPr>
          </a:p>
          <a:p>
            <a:pPr marL="0" indent="0">
              <a:lnSpc>
                <a:spcPct val="150000"/>
              </a:lnSpc>
              <a:buNone/>
            </a:pPr>
            <a:r>
              <a:rPr lang="en-US" i="0" dirty="0">
                <a:solidFill>
                  <a:schemeClr val="bg2">
                    <a:lumMod val="10000"/>
                  </a:schemeClr>
                </a:solidFill>
                <a:effectLst/>
                <a:latin typeface="Comic Sans MS" panose="030F0702030302020204" pitchFamily="66" charset="0"/>
              </a:rPr>
              <a:t>Testing-related activities such as coding, tool selection, resource allocation, which test to choose? Etc. Happens in this phase.</a:t>
            </a:r>
            <a:br>
              <a:rPr lang="en-US" dirty="0">
                <a:solidFill>
                  <a:schemeClr val="bg2">
                    <a:lumMod val="10000"/>
                  </a:schemeClr>
                </a:solidFill>
                <a:latin typeface="Comic Sans MS" panose="030F0702030302020204" pitchFamily="66" charset="0"/>
              </a:rPr>
            </a:br>
            <a:r>
              <a:rPr lang="en-US" b="1" i="0" dirty="0">
                <a:solidFill>
                  <a:schemeClr val="accent2">
                    <a:lumMod val="50000"/>
                  </a:schemeClr>
                </a:solidFill>
                <a:effectLst/>
                <a:latin typeface="Comic Sans MS" panose="030F0702030302020204" pitchFamily="66" charset="0"/>
              </a:rPr>
              <a:t>4</a:t>
            </a:r>
            <a:r>
              <a:rPr lang="en-US" b="1" i="0" baseline="30000" dirty="0">
                <a:solidFill>
                  <a:schemeClr val="accent2">
                    <a:lumMod val="50000"/>
                  </a:schemeClr>
                </a:solidFill>
                <a:effectLst/>
                <a:latin typeface="Comic Sans MS" panose="030F0702030302020204" pitchFamily="66" charset="0"/>
              </a:rPr>
              <a:t>th</a:t>
            </a:r>
            <a:r>
              <a:rPr lang="en-US" b="1" i="0" dirty="0">
                <a:solidFill>
                  <a:schemeClr val="accent2">
                    <a:lumMod val="50000"/>
                  </a:schemeClr>
                </a:solidFill>
                <a:effectLst/>
                <a:latin typeface="Comic Sans MS" panose="030F0702030302020204" pitchFamily="66" charset="0"/>
              </a:rPr>
              <a:t> iteration </a:t>
            </a:r>
            <a:r>
              <a:rPr lang="en-US" b="1" dirty="0">
                <a:solidFill>
                  <a:schemeClr val="bg2">
                    <a:lumMod val="10000"/>
                  </a:schemeClr>
                </a:solidFill>
                <a:latin typeface="Comic Sans MS" panose="030F0702030302020204" pitchFamily="66" charset="0"/>
              </a:rPr>
              <a:t>:</a:t>
            </a:r>
          </a:p>
          <a:p>
            <a:pPr marL="0" indent="0">
              <a:lnSpc>
                <a:spcPct val="150000"/>
              </a:lnSpc>
              <a:buNone/>
            </a:pPr>
            <a:r>
              <a:rPr lang="en-US" i="0" dirty="0">
                <a:solidFill>
                  <a:schemeClr val="bg2">
                    <a:lumMod val="10000"/>
                  </a:schemeClr>
                </a:solidFill>
                <a:effectLst/>
                <a:latin typeface="Comic Sans MS" panose="030F0702030302020204" pitchFamily="66" charset="0"/>
              </a:rPr>
              <a:t>In this customers is the key where they can evaluate the entire process and express their option regarding it.</a:t>
            </a:r>
            <a:endParaRPr lang="en-IN" dirty="0">
              <a:solidFill>
                <a:schemeClr val="bg2">
                  <a:lumMod val="10000"/>
                </a:schemeClr>
              </a:solidFill>
              <a:latin typeface="Comic Sans MS" panose="030F0702030302020204" pitchFamily="66" charset="0"/>
            </a:endParaRPr>
          </a:p>
        </p:txBody>
      </p:sp>
    </p:spTree>
    <p:extLst>
      <p:ext uri="{BB962C8B-B14F-4D97-AF65-F5344CB8AC3E}">
        <p14:creationId xmlns:p14="http://schemas.microsoft.com/office/powerpoint/2010/main" val="1674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95A6-3A3C-2A94-E3FE-F04F7E61FD0D}"/>
              </a:ext>
            </a:extLst>
          </p:cNvPr>
          <p:cNvSpPr>
            <a:spLocks noGrp="1"/>
          </p:cNvSpPr>
          <p:nvPr>
            <p:ph type="title"/>
          </p:nvPr>
        </p:nvSpPr>
        <p:spPr>
          <a:xfrm>
            <a:off x="838200" y="136525"/>
            <a:ext cx="10515600" cy="743585"/>
          </a:xfrm>
        </p:spPr>
        <p:txBody>
          <a:bodyPr/>
          <a:lstStyle/>
          <a:p>
            <a:pPr algn="ctr"/>
            <a:r>
              <a:rPr lang="en-US" dirty="0">
                <a:solidFill>
                  <a:srgbClr val="002060"/>
                </a:solidFill>
                <a:latin typeface="Century Schoolbook" panose="02040604050505020304" pitchFamily="18" charset="0"/>
              </a:rPr>
              <a:t>When to use Spiral Model</a:t>
            </a: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A6910833-8A80-527A-D282-098CC1F29E2C}"/>
              </a:ext>
            </a:extLst>
          </p:cNvPr>
          <p:cNvSpPr>
            <a:spLocks noGrp="1"/>
          </p:cNvSpPr>
          <p:nvPr>
            <p:ph idx="1"/>
          </p:nvPr>
        </p:nvSpPr>
        <p:spPr>
          <a:xfrm>
            <a:off x="400050" y="880110"/>
            <a:ext cx="11635740" cy="5566410"/>
          </a:xfrm>
        </p:spPr>
        <p:txBody>
          <a:bodyPr>
            <a:normAutofit fontScale="77500" lnSpcReduction="20000"/>
          </a:bodyPr>
          <a:lstStyle/>
          <a:p>
            <a:pPr algn="just">
              <a:lnSpc>
                <a:spcPct val="150000"/>
              </a:lnSpc>
              <a:spcAft>
                <a:spcPts val="600"/>
              </a:spcAft>
            </a:pPr>
            <a:r>
              <a:rPr lang="en-US" dirty="0">
                <a:latin typeface="Comic Sans MS" panose="030F0702030302020204" pitchFamily="66" charset="0"/>
              </a:rPr>
              <a:t>A Spiral model in software engineering is used when </a:t>
            </a:r>
            <a:r>
              <a:rPr lang="en-US" dirty="0">
                <a:solidFill>
                  <a:srgbClr val="0070C0"/>
                </a:solidFill>
                <a:latin typeface="Comic Sans MS" panose="030F0702030302020204" pitchFamily="66" charset="0"/>
              </a:rPr>
              <a:t>the project is large.</a:t>
            </a:r>
          </a:p>
          <a:p>
            <a:pPr algn="just">
              <a:lnSpc>
                <a:spcPct val="150000"/>
              </a:lnSpc>
              <a:spcAft>
                <a:spcPts val="600"/>
              </a:spcAft>
            </a:pPr>
            <a:r>
              <a:rPr lang="en-US" dirty="0">
                <a:latin typeface="Comic Sans MS" panose="030F0702030302020204" pitchFamily="66" charset="0"/>
              </a:rPr>
              <a:t>When </a:t>
            </a:r>
            <a:r>
              <a:rPr lang="en-US" dirty="0">
                <a:solidFill>
                  <a:srgbClr val="0070C0"/>
                </a:solidFill>
                <a:latin typeface="Comic Sans MS" panose="030F0702030302020204" pitchFamily="66" charset="0"/>
              </a:rPr>
              <a:t>releases are required to be frequent</a:t>
            </a:r>
            <a:r>
              <a:rPr lang="en-US" dirty="0">
                <a:latin typeface="Comic Sans MS" panose="030F0702030302020204" pitchFamily="66" charset="0"/>
              </a:rPr>
              <a:t>, the spiral methodology is used</a:t>
            </a:r>
          </a:p>
          <a:p>
            <a:pPr algn="just">
              <a:lnSpc>
                <a:spcPct val="150000"/>
              </a:lnSpc>
              <a:spcAft>
                <a:spcPts val="600"/>
              </a:spcAft>
            </a:pPr>
            <a:r>
              <a:rPr lang="en-US" dirty="0">
                <a:latin typeface="Comic Sans MS" panose="030F0702030302020204" pitchFamily="66" charset="0"/>
              </a:rPr>
              <a:t>When the </a:t>
            </a:r>
            <a:r>
              <a:rPr lang="en-US" dirty="0">
                <a:solidFill>
                  <a:srgbClr val="0070C0"/>
                </a:solidFill>
                <a:latin typeface="Comic Sans MS" panose="030F0702030302020204" pitchFamily="66" charset="0"/>
              </a:rPr>
              <a:t>creation of a prototype </a:t>
            </a:r>
            <a:r>
              <a:rPr lang="en-US" dirty="0">
                <a:latin typeface="Comic Sans MS" panose="030F0702030302020204" pitchFamily="66" charset="0"/>
              </a:rPr>
              <a:t>is applicable.</a:t>
            </a:r>
          </a:p>
          <a:p>
            <a:pPr algn="just">
              <a:lnSpc>
                <a:spcPct val="150000"/>
              </a:lnSpc>
              <a:spcAft>
                <a:spcPts val="600"/>
              </a:spcAft>
            </a:pPr>
            <a:r>
              <a:rPr lang="en-US" dirty="0">
                <a:latin typeface="Comic Sans MS" panose="030F0702030302020204" pitchFamily="66" charset="0"/>
              </a:rPr>
              <a:t>When </a:t>
            </a:r>
            <a:r>
              <a:rPr lang="en-US" dirty="0">
                <a:solidFill>
                  <a:srgbClr val="0070C0"/>
                </a:solidFill>
                <a:latin typeface="Comic Sans MS" panose="030F0702030302020204" pitchFamily="66" charset="0"/>
              </a:rPr>
              <a:t>risk and costs evaluation </a:t>
            </a:r>
            <a:r>
              <a:rPr lang="en-US" dirty="0">
                <a:latin typeface="Comic Sans MS" panose="030F0702030302020204" pitchFamily="66" charset="0"/>
              </a:rPr>
              <a:t>is important.</a:t>
            </a:r>
          </a:p>
          <a:p>
            <a:pPr algn="just">
              <a:lnSpc>
                <a:spcPct val="150000"/>
              </a:lnSpc>
              <a:spcAft>
                <a:spcPts val="600"/>
              </a:spcAft>
            </a:pPr>
            <a:r>
              <a:rPr lang="en-US" dirty="0">
                <a:latin typeface="Comic Sans MS" panose="030F0702030302020204" pitchFamily="66" charset="0"/>
              </a:rPr>
              <a:t>Spiral methodology is useful for </a:t>
            </a:r>
            <a:r>
              <a:rPr lang="en-US" dirty="0">
                <a:solidFill>
                  <a:srgbClr val="0070C0"/>
                </a:solidFill>
                <a:latin typeface="Comic Sans MS" panose="030F0702030302020204" pitchFamily="66" charset="0"/>
              </a:rPr>
              <a:t>medium to high-risk projects</a:t>
            </a:r>
            <a:r>
              <a:rPr lang="en-US" dirty="0">
                <a:latin typeface="Comic Sans MS" panose="030F0702030302020204" pitchFamily="66" charset="0"/>
              </a:rPr>
              <a:t>.</a:t>
            </a:r>
          </a:p>
          <a:p>
            <a:pPr algn="just">
              <a:lnSpc>
                <a:spcPct val="150000"/>
              </a:lnSpc>
              <a:spcAft>
                <a:spcPts val="600"/>
              </a:spcAft>
            </a:pPr>
            <a:r>
              <a:rPr lang="en-US" dirty="0">
                <a:latin typeface="Comic Sans MS" panose="030F0702030302020204" pitchFamily="66" charset="0"/>
              </a:rPr>
              <a:t>When </a:t>
            </a:r>
            <a:r>
              <a:rPr lang="en-US" dirty="0">
                <a:solidFill>
                  <a:srgbClr val="0070C0"/>
                </a:solidFill>
                <a:latin typeface="Comic Sans MS" panose="030F0702030302020204" pitchFamily="66" charset="0"/>
              </a:rPr>
              <a:t>requirements are unclear and complex</a:t>
            </a:r>
            <a:r>
              <a:rPr lang="en-US" dirty="0">
                <a:latin typeface="Comic Sans MS" panose="030F0702030302020204" pitchFamily="66" charset="0"/>
              </a:rPr>
              <a:t>.</a:t>
            </a:r>
          </a:p>
          <a:p>
            <a:pPr algn="just">
              <a:lnSpc>
                <a:spcPct val="150000"/>
              </a:lnSpc>
              <a:spcAft>
                <a:spcPts val="600"/>
              </a:spcAft>
            </a:pPr>
            <a:r>
              <a:rPr lang="en-US" dirty="0">
                <a:latin typeface="Comic Sans MS" panose="030F0702030302020204" pitchFamily="66" charset="0"/>
              </a:rPr>
              <a:t>When </a:t>
            </a:r>
            <a:r>
              <a:rPr lang="en-US" dirty="0">
                <a:solidFill>
                  <a:srgbClr val="0070C0"/>
                </a:solidFill>
                <a:latin typeface="Comic Sans MS" panose="030F0702030302020204" pitchFamily="66" charset="0"/>
              </a:rPr>
              <a:t>changes may require at any time</a:t>
            </a:r>
            <a:r>
              <a:rPr lang="en-US" dirty="0">
                <a:latin typeface="Comic Sans MS" panose="030F0702030302020204" pitchFamily="66" charset="0"/>
              </a:rPr>
              <a:t>.</a:t>
            </a:r>
          </a:p>
          <a:p>
            <a:pPr algn="just">
              <a:lnSpc>
                <a:spcPct val="150000"/>
              </a:lnSpc>
              <a:spcAft>
                <a:spcPts val="600"/>
              </a:spcAft>
            </a:pPr>
            <a:r>
              <a:rPr lang="en-US" dirty="0">
                <a:latin typeface="Comic Sans MS" panose="030F0702030302020204" pitchFamily="66" charset="0"/>
              </a:rPr>
              <a:t>When </a:t>
            </a:r>
            <a:r>
              <a:rPr lang="en-US" dirty="0">
                <a:solidFill>
                  <a:srgbClr val="0070C0"/>
                </a:solidFill>
                <a:latin typeface="Comic Sans MS" panose="030F0702030302020204" pitchFamily="66" charset="0"/>
              </a:rPr>
              <a:t>long term project commitment is not feasible due </a:t>
            </a:r>
            <a:r>
              <a:rPr lang="en-US" dirty="0">
                <a:latin typeface="Comic Sans MS" panose="030F0702030302020204" pitchFamily="66" charset="0"/>
              </a:rPr>
              <a:t>to changes in </a:t>
            </a:r>
            <a:r>
              <a:rPr lang="en-US" dirty="0">
                <a:solidFill>
                  <a:srgbClr val="0070C0"/>
                </a:solidFill>
                <a:latin typeface="Comic Sans MS" panose="030F0702030302020204" pitchFamily="66" charset="0"/>
              </a:rPr>
              <a:t>economic </a:t>
            </a:r>
            <a:r>
              <a:rPr lang="en-US" dirty="0">
                <a:latin typeface="Comic Sans MS" panose="030F0702030302020204" pitchFamily="66" charset="0"/>
              </a:rPr>
              <a:t>priorities.</a:t>
            </a:r>
            <a:endParaRPr lang="en-IN" dirty="0">
              <a:latin typeface="Comic Sans MS" panose="030F0702030302020204" pitchFamily="66" charset="0"/>
            </a:endParaRPr>
          </a:p>
        </p:txBody>
      </p:sp>
    </p:spTree>
    <p:extLst>
      <p:ext uri="{BB962C8B-B14F-4D97-AF65-F5344CB8AC3E}">
        <p14:creationId xmlns:p14="http://schemas.microsoft.com/office/powerpoint/2010/main" val="2923410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4149-6943-152A-9EC9-B9AA3E3C8B8A}"/>
              </a:ext>
            </a:extLst>
          </p:cNvPr>
          <p:cNvSpPr>
            <a:spLocks noGrp="1"/>
          </p:cNvSpPr>
          <p:nvPr>
            <p:ph type="title"/>
          </p:nvPr>
        </p:nvSpPr>
        <p:spPr>
          <a:xfrm>
            <a:off x="838200" y="365125"/>
            <a:ext cx="10515600" cy="789305"/>
          </a:xfrm>
        </p:spPr>
        <p:txBody>
          <a:bodyPr/>
          <a:lstStyle/>
          <a:p>
            <a:pPr algn="ctr"/>
            <a:r>
              <a:rPr lang="en-IN" dirty="0">
                <a:solidFill>
                  <a:srgbClr val="002060"/>
                </a:solidFill>
                <a:latin typeface="Century Schoolbook" panose="02040604050505020304" pitchFamily="18" charset="0"/>
              </a:rPr>
              <a:t>Advantages of </a:t>
            </a:r>
            <a:r>
              <a:rPr lang="en-US" dirty="0">
                <a:solidFill>
                  <a:srgbClr val="002060"/>
                </a:solidFill>
                <a:latin typeface="Century Schoolbook" panose="02040604050505020304" pitchFamily="18" charset="0"/>
              </a:rPr>
              <a:t>Spiral Model</a:t>
            </a: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3A82FAF4-5ABD-443D-A6A5-BAFD529F667D}"/>
              </a:ext>
            </a:extLst>
          </p:cNvPr>
          <p:cNvSpPr>
            <a:spLocks noGrp="1"/>
          </p:cNvSpPr>
          <p:nvPr>
            <p:ph idx="1"/>
          </p:nvPr>
        </p:nvSpPr>
        <p:spPr>
          <a:xfrm>
            <a:off x="594360" y="1368425"/>
            <a:ext cx="10927080" cy="4907280"/>
          </a:xfrm>
        </p:spPr>
        <p:txBody>
          <a:bodyPr>
            <a:normAutofit fontScale="92500" lnSpcReduction="10000"/>
          </a:bodyPr>
          <a:lstStyle/>
          <a:p>
            <a:pPr algn="just">
              <a:lnSpc>
                <a:spcPct val="150000"/>
              </a:lnSpc>
              <a:spcAft>
                <a:spcPts val="600"/>
              </a:spcAft>
            </a:pPr>
            <a:r>
              <a:rPr lang="en-US" b="0" i="0" dirty="0">
                <a:solidFill>
                  <a:srgbClr val="222222"/>
                </a:solidFill>
                <a:effectLst/>
                <a:latin typeface="Comic Sans MS" panose="030F0702030302020204" pitchFamily="66" charset="0"/>
              </a:rPr>
              <a:t>Additional </a:t>
            </a:r>
            <a:r>
              <a:rPr lang="en-US" b="0" i="0" dirty="0">
                <a:solidFill>
                  <a:srgbClr val="0070C0"/>
                </a:solidFill>
                <a:effectLst/>
                <a:latin typeface="Comic Sans MS" panose="030F0702030302020204" pitchFamily="66" charset="0"/>
              </a:rPr>
              <a:t>functionality or changes </a:t>
            </a:r>
            <a:r>
              <a:rPr lang="en-US" b="0" i="0" dirty="0">
                <a:solidFill>
                  <a:srgbClr val="222222"/>
                </a:solidFill>
                <a:effectLst/>
                <a:latin typeface="Comic Sans MS" panose="030F0702030302020204" pitchFamily="66" charset="0"/>
              </a:rPr>
              <a:t>can be done at a </a:t>
            </a:r>
            <a:r>
              <a:rPr lang="en-US" b="0" i="0" dirty="0">
                <a:solidFill>
                  <a:srgbClr val="0070C0"/>
                </a:solidFill>
                <a:effectLst/>
                <a:latin typeface="Comic Sans MS" panose="030F0702030302020204" pitchFamily="66" charset="0"/>
              </a:rPr>
              <a:t>later stage</a:t>
            </a:r>
            <a:r>
              <a:rPr lang="en-US" b="0" i="0" dirty="0">
                <a:solidFill>
                  <a:srgbClr val="222222"/>
                </a:solidFill>
                <a:effectLst/>
                <a:latin typeface="Comic Sans MS" panose="030F0702030302020204" pitchFamily="66" charset="0"/>
              </a:rPr>
              <a:t>.</a:t>
            </a:r>
          </a:p>
          <a:p>
            <a:pPr algn="just">
              <a:lnSpc>
                <a:spcPct val="150000"/>
              </a:lnSpc>
              <a:spcAft>
                <a:spcPts val="600"/>
              </a:spcAft>
            </a:pPr>
            <a:r>
              <a:rPr lang="en-US" b="0" i="0" dirty="0">
                <a:solidFill>
                  <a:srgbClr val="0070C0"/>
                </a:solidFill>
                <a:effectLst/>
                <a:latin typeface="Comic Sans MS" panose="030F0702030302020204" pitchFamily="66" charset="0"/>
              </a:rPr>
              <a:t>Cost estimation becomes easy</a:t>
            </a:r>
            <a:r>
              <a:rPr lang="en-US" b="0" i="0" dirty="0">
                <a:solidFill>
                  <a:srgbClr val="222222"/>
                </a:solidFill>
                <a:effectLst/>
                <a:latin typeface="Comic Sans MS" panose="030F0702030302020204" pitchFamily="66" charset="0"/>
              </a:rPr>
              <a:t> as the prototype building is done in </a:t>
            </a:r>
            <a:r>
              <a:rPr lang="en-US" b="0" i="0" dirty="0">
                <a:solidFill>
                  <a:srgbClr val="0070C0"/>
                </a:solidFill>
                <a:effectLst/>
                <a:latin typeface="Comic Sans MS" panose="030F0702030302020204" pitchFamily="66" charset="0"/>
              </a:rPr>
              <a:t>small fragments</a:t>
            </a:r>
            <a:r>
              <a:rPr lang="en-US" b="0" i="0" dirty="0">
                <a:solidFill>
                  <a:srgbClr val="222222"/>
                </a:solidFill>
                <a:effectLst/>
                <a:latin typeface="Comic Sans MS" panose="030F0702030302020204" pitchFamily="66" charset="0"/>
              </a:rPr>
              <a:t>.</a:t>
            </a:r>
          </a:p>
          <a:p>
            <a:pPr algn="just">
              <a:lnSpc>
                <a:spcPct val="150000"/>
              </a:lnSpc>
              <a:spcAft>
                <a:spcPts val="600"/>
              </a:spcAft>
            </a:pPr>
            <a:r>
              <a:rPr lang="en-US" b="0" i="0" dirty="0">
                <a:solidFill>
                  <a:srgbClr val="0070C0"/>
                </a:solidFill>
                <a:effectLst/>
                <a:latin typeface="Comic Sans MS" panose="030F0702030302020204" pitchFamily="66" charset="0"/>
              </a:rPr>
              <a:t>Continuous or repeated </a:t>
            </a:r>
            <a:r>
              <a:rPr lang="en-US" b="0" i="0" dirty="0">
                <a:solidFill>
                  <a:srgbClr val="222222"/>
                </a:solidFill>
                <a:effectLst/>
                <a:latin typeface="Comic Sans MS" panose="030F0702030302020204" pitchFamily="66" charset="0"/>
              </a:rPr>
              <a:t>development helps in </a:t>
            </a:r>
            <a:r>
              <a:rPr lang="en-US" b="0" i="0" dirty="0">
                <a:solidFill>
                  <a:srgbClr val="0070C0"/>
                </a:solidFill>
                <a:effectLst/>
                <a:latin typeface="Comic Sans MS" panose="030F0702030302020204" pitchFamily="66" charset="0"/>
              </a:rPr>
              <a:t>risk management</a:t>
            </a:r>
            <a:r>
              <a:rPr lang="en-US" dirty="0">
                <a:solidFill>
                  <a:srgbClr val="222222"/>
                </a:solidFill>
                <a:latin typeface="Comic Sans MS" panose="030F0702030302020204" pitchFamily="66" charset="0"/>
              </a:rPr>
              <a:t>.</a:t>
            </a:r>
          </a:p>
          <a:p>
            <a:pPr algn="just">
              <a:lnSpc>
                <a:spcPct val="150000"/>
              </a:lnSpc>
              <a:spcAft>
                <a:spcPts val="600"/>
              </a:spcAft>
            </a:pPr>
            <a:r>
              <a:rPr lang="en-US" b="0" i="0" dirty="0">
                <a:solidFill>
                  <a:srgbClr val="222222"/>
                </a:solidFill>
                <a:effectLst/>
                <a:latin typeface="Comic Sans MS" panose="030F0702030302020204" pitchFamily="66" charset="0"/>
              </a:rPr>
              <a:t>Development is </a:t>
            </a:r>
            <a:r>
              <a:rPr lang="en-US" b="0" i="0" dirty="0">
                <a:solidFill>
                  <a:srgbClr val="0070C0"/>
                </a:solidFill>
                <a:effectLst/>
                <a:latin typeface="Comic Sans MS" panose="030F0702030302020204" pitchFamily="66" charset="0"/>
              </a:rPr>
              <a:t>fast and features are added systematically </a:t>
            </a:r>
            <a:r>
              <a:rPr lang="en-US" b="0" i="0" dirty="0">
                <a:solidFill>
                  <a:srgbClr val="222222"/>
                </a:solidFill>
                <a:effectLst/>
                <a:latin typeface="Comic Sans MS" panose="030F0702030302020204" pitchFamily="66" charset="0"/>
              </a:rPr>
              <a:t>in Spiral development.</a:t>
            </a:r>
          </a:p>
          <a:p>
            <a:pPr algn="just">
              <a:lnSpc>
                <a:spcPct val="150000"/>
              </a:lnSpc>
              <a:spcAft>
                <a:spcPts val="600"/>
              </a:spcAft>
            </a:pPr>
            <a:r>
              <a:rPr lang="en-US" b="0" i="0" dirty="0">
                <a:solidFill>
                  <a:srgbClr val="222222"/>
                </a:solidFill>
                <a:effectLst/>
                <a:latin typeface="Comic Sans MS" panose="030F0702030302020204" pitchFamily="66" charset="0"/>
              </a:rPr>
              <a:t>There is always a </a:t>
            </a:r>
            <a:r>
              <a:rPr lang="en-US" b="0" i="0" dirty="0">
                <a:solidFill>
                  <a:srgbClr val="0070C0"/>
                </a:solidFill>
                <a:effectLst/>
                <a:latin typeface="Comic Sans MS" panose="030F0702030302020204" pitchFamily="66" charset="0"/>
              </a:rPr>
              <a:t>space for customer feedback</a:t>
            </a:r>
            <a:r>
              <a:rPr lang="en-US" b="0" i="0" dirty="0">
                <a:solidFill>
                  <a:srgbClr val="222222"/>
                </a:solidFill>
                <a:effectLst/>
                <a:latin typeface="Comic Sans MS" panose="030F0702030302020204" pitchFamily="66" charset="0"/>
              </a:rPr>
              <a:t>.</a:t>
            </a:r>
          </a:p>
          <a:p>
            <a:endParaRPr lang="en-IN" dirty="0"/>
          </a:p>
        </p:txBody>
      </p:sp>
    </p:spTree>
    <p:extLst>
      <p:ext uri="{BB962C8B-B14F-4D97-AF65-F5344CB8AC3E}">
        <p14:creationId xmlns:p14="http://schemas.microsoft.com/office/powerpoint/2010/main" val="1706469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E50EE-A10F-8F55-CB04-D3B864332B91}"/>
              </a:ext>
            </a:extLst>
          </p:cNvPr>
          <p:cNvSpPr>
            <a:spLocks noGrp="1"/>
          </p:cNvSpPr>
          <p:nvPr>
            <p:ph idx="1"/>
          </p:nvPr>
        </p:nvSpPr>
        <p:spPr>
          <a:xfrm>
            <a:off x="708660" y="1154430"/>
            <a:ext cx="11155680" cy="5147310"/>
          </a:xfrm>
        </p:spPr>
        <p:txBody>
          <a:bodyPr>
            <a:normAutofit fontScale="92500" lnSpcReduction="20000"/>
          </a:bodyPr>
          <a:lstStyle/>
          <a:p>
            <a:pPr algn="just">
              <a:lnSpc>
                <a:spcPct val="150000"/>
              </a:lnSpc>
              <a:spcAft>
                <a:spcPts val="600"/>
              </a:spcAft>
            </a:pPr>
            <a:r>
              <a:rPr lang="en-US" b="0" i="0" dirty="0">
                <a:solidFill>
                  <a:srgbClr val="222222"/>
                </a:solidFill>
                <a:effectLst/>
                <a:latin typeface="Comic Sans MS" panose="030F0702030302020204" pitchFamily="66" charset="0"/>
              </a:rPr>
              <a:t>Spiral development works </a:t>
            </a:r>
            <a:r>
              <a:rPr lang="en-US" b="0" i="0" dirty="0">
                <a:solidFill>
                  <a:srgbClr val="0070C0"/>
                </a:solidFill>
                <a:effectLst/>
                <a:latin typeface="Comic Sans MS" panose="030F0702030302020204" pitchFamily="66" charset="0"/>
              </a:rPr>
              <a:t>best for large projects </a:t>
            </a:r>
            <a:r>
              <a:rPr lang="en-US" b="0" i="0" dirty="0">
                <a:solidFill>
                  <a:srgbClr val="222222"/>
                </a:solidFill>
                <a:effectLst/>
                <a:latin typeface="Comic Sans MS" panose="030F0702030302020204" pitchFamily="66" charset="0"/>
              </a:rPr>
              <a:t>only also demands </a:t>
            </a:r>
            <a:r>
              <a:rPr lang="en-US" b="0" i="0" dirty="0">
                <a:solidFill>
                  <a:srgbClr val="FF0000"/>
                </a:solidFill>
                <a:effectLst/>
                <a:latin typeface="Comic Sans MS" panose="030F0702030302020204" pitchFamily="66" charset="0"/>
              </a:rPr>
              <a:t>risk assessment expertise</a:t>
            </a:r>
            <a:r>
              <a:rPr lang="en-US" b="0" i="0" dirty="0">
                <a:solidFill>
                  <a:srgbClr val="222222"/>
                </a:solidFill>
                <a:effectLst/>
                <a:latin typeface="Comic Sans MS" panose="030F0702030302020204" pitchFamily="66" charset="0"/>
              </a:rPr>
              <a:t>.</a:t>
            </a:r>
          </a:p>
          <a:p>
            <a:pPr algn="just">
              <a:lnSpc>
                <a:spcPct val="150000"/>
              </a:lnSpc>
              <a:spcAft>
                <a:spcPts val="600"/>
              </a:spcAft>
            </a:pPr>
            <a:r>
              <a:rPr lang="en-US" b="0" i="0" dirty="0">
                <a:solidFill>
                  <a:srgbClr val="222222"/>
                </a:solidFill>
                <a:effectLst/>
                <a:latin typeface="Comic Sans MS" panose="030F0702030302020204" pitchFamily="66" charset="0"/>
              </a:rPr>
              <a:t>For its smooth operation spiral model </a:t>
            </a:r>
            <a:r>
              <a:rPr lang="en-US" b="0" i="0" dirty="0">
                <a:solidFill>
                  <a:srgbClr val="0070C0"/>
                </a:solidFill>
                <a:effectLst/>
                <a:latin typeface="Comic Sans MS" panose="030F0702030302020204" pitchFamily="66" charset="0"/>
              </a:rPr>
              <a:t>protocol needs to be followed strictly</a:t>
            </a:r>
            <a:r>
              <a:rPr lang="en-US" dirty="0">
                <a:solidFill>
                  <a:srgbClr val="0070C0"/>
                </a:solidFill>
                <a:latin typeface="Comic Sans MS" panose="030F0702030302020204" pitchFamily="66" charset="0"/>
              </a:rPr>
              <a:t>.</a:t>
            </a:r>
          </a:p>
          <a:p>
            <a:pPr algn="just">
              <a:lnSpc>
                <a:spcPct val="150000"/>
              </a:lnSpc>
              <a:spcAft>
                <a:spcPts val="600"/>
              </a:spcAft>
            </a:pPr>
            <a:r>
              <a:rPr lang="en-US" b="0" i="0" dirty="0">
                <a:solidFill>
                  <a:srgbClr val="0070C0"/>
                </a:solidFill>
                <a:effectLst/>
                <a:latin typeface="Comic Sans MS" panose="030F0702030302020204" pitchFamily="66" charset="0"/>
              </a:rPr>
              <a:t>Documentation is more </a:t>
            </a:r>
            <a:r>
              <a:rPr lang="en-US" b="0" i="0" dirty="0">
                <a:solidFill>
                  <a:srgbClr val="222222"/>
                </a:solidFill>
                <a:effectLst/>
                <a:latin typeface="Comic Sans MS" panose="030F0702030302020204" pitchFamily="66" charset="0"/>
              </a:rPr>
              <a:t>as it has intermediate phases.</a:t>
            </a:r>
          </a:p>
          <a:p>
            <a:pPr algn="just">
              <a:lnSpc>
                <a:spcPct val="150000"/>
              </a:lnSpc>
              <a:spcAft>
                <a:spcPts val="600"/>
              </a:spcAft>
            </a:pPr>
            <a:r>
              <a:rPr lang="en-US" b="0" i="0" dirty="0">
                <a:solidFill>
                  <a:srgbClr val="0070C0"/>
                </a:solidFill>
                <a:effectLst/>
                <a:latin typeface="Comic Sans MS" panose="030F0702030302020204" pitchFamily="66" charset="0"/>
              </a:rPr>
              <a:t>Risk </a:t>
            </a:r>
            <a:r>
              <a:rPr lang="en-US" b="0" i="0" dirty="0">
                <a:solidFill>
                  <a:srgbClr val="222222"/>
                </a:solidFill>
                <a:effectLst/>
                <a:latin typeface="Comic Sans MS" panose="030F0702030302020204" pitchFamily="66" charset="0"/>
              </a:rPr>
              <a:t>of not meeting the </a:t>
            </a:r>
            <a:r>
              <a:rPr lang="en-US" b="0" i="0" dirty="0">
                <a:solidFill>
                  <a:srgbClr val="0070C0"/>
                </a:solidFill>
                <a:effectLst/>
                <a:latin typeface="Comic Sans MS" panose="030F0702030302020204" pitchFamily="66" charset="0"/>
              </a:rPr>
              <a:t>schedule or budget</a:t>
            </a:r>
            <a:r>
              <a:rPr lang="en-US" dirty="0">
                <a:solidFill>
                  <a:srgbClr val="0070C0"/>
                </a:solidFill>
                <a:latin typeface="Comic Sans MS" panose="030F0702030302020204" pitchFamily="66" charset="0"/>
              </a:rPr>
              <a:t>.</a:t>
            </a:r>
          </a:p>
          <a:p>
            <a:pPr algn="just">
              <a:lnSpc>
                <a:spcPct val="150000"/>
              </a:lnSpc>
              <a:spcAft>
                <a:spcPts val="600"/>
              </a:spcAft>
            </a:pPr>
            <a:r>
              <a:rPr lang="en-US" b="0" i="0" dirty="0">
                <a:solidFill>
                  <a:srgbClr val="222222"/>
                </a:solidFill>
                <a:effectLst/>
                <a:latin typeface="Comic Sans MS" panose="030F0702030302020204" pitchFamily="66" charset="0"/>
              </a:rPr>
              <a:t>Spiral software development </a:t>
            </a:r>
            <a:r>
              <a:rPr lang="en-US" b="0" i="0" dirty="0">
                <a:solidFill>
                  <a:srgbClr val="0070C0"/>
                </a:solidFill>
                <a:effectLst/>
                <a:latin typeface="Comic Sans MS" panose="030F0702030302020204" pitchFamily="66" charset="0"/>
              </a:rPr>
              <a:t>is not advisable for a smaller project</a:t>
            </a:r>
            <a:r>
              <a:rPr lang="en-US" b="0" i="0" dirty="0">
                <a:solidFill>
                  <a:srgbClr val="222222"/>
                </a:solidFill>
                <a:effectLst/>
                <a:latin typeface="Comic Sans MS" panose="030F0702030302020204" pitchFamily="66" charset="0"/>
              </a:rPr>
              <a:t>, it might cost them a lot.</a:t>
            </a:r>
            <a:endParaRPr lang="en-IN" dirty="0">
              <a:latin typeface="Comic Sans MS" panose="030F0702030302020204" pitchFamily="66" charset="0"/>
            </a:endParaRPr>
          </a:p>
        </p:txBody>
      </p:sp>
      <p:sp>
        <p:nvSpPr>
          <p:cNvPr id="4" name="Title 1">
            <a:extLst>
              <a:ext uri="{FF2B5EF4-FFF2-40B4-BE49-F238E27FC236}">
                <a16:creationId xmlns:a16="http://schemas.microsoft.com/office/drawing/2014/main" id="{5BCD1EB6-EEE3-33D7-BDDF-DB1B325C9F74}"/>
              </a:ext>
            </a:extLst>
          </p:cNvPr>
          <p:cNvSpPr>
            <a:spLocks noGrp="1"/>
          </p:cNvSpPr>
          <p:nvPr>
            <p:ph type="title"/>
          </p:nvPr>
        </p:nvSpPr>
        <p:spPr>
          <a:xfrm>
            <a:off x="838200" y="365125"/>
            <a:ext cx="10515600" cy="789305"/>
          </a:xfrm>
        </p:spPr>
        <p:txBody>
          <a:bodyPr/>
          <a:lstStyle/>
          <a:p>
            <a:pPr algn="ctr"/>
            <a:r>
              <a:rPr lang="en-IN" dirty="0">
                <a:solidFill>
                  <a:srgbClr val="002060"/>
                </a:solidFill>
                <a:latin typeface="Century Schoolbook" panose="02040604050505020304" pitchFamily="18" charset="0"/>
              </a:rPr>
              <a:t>Disadvantages of </a:t>
            </a:r>
            <a:r>
              <a:rPr lang="en-US" dirty="0">
                <a:solidFill>
                  <a:srgbClr val="002060"/>
                </a:solidFill>
                <a:latin typeface="Century Schoolbook" panose="02040604050505020304" pitchFamily="18" charset="0"/>
              </a:rPr>
              <a:t>Spiral Model</a:t>
            </a:r>
            <a:endParaRPr lang="en-IN" dirty="0">
              <a:solidFill>
                <a:srgbClr val="002060"/>
              </a:solidFill>
              <a:latin typeface="Century Schoolbook" panose="02040604050505020304" pitchFamily="18" charset="0"/>
            </a:endParaRPr>
          </a:p>
        </p:txBody>
      </p:sp>
    </p:spTree>
    <p:extLst>
      <p:ext uri="{BB962C8B-B14F-4D97-AF65-F5344CB8AC3E}">
        <p14:creationId xmlns:p14="http://schemas.microsoft.com/office/powerpoint/2010/main" val="41075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0C99-0355-A515-9E83-C49BE729E023}"/>
              </a:ext>
            </a:extLst>
          </p:cNvPr>
          <p:cNvSpPr>
            <a:spLocks noGrp="1"/>
          </p:cNvSpPr>
          <p:nvPr>
            <p:ph type="title"/>
          </p:nvPr>
        </p:nvSpPr>
        <p:spPr>
          <a:xfrm>
            <a:off x="838200" y="365125"/>
            <a:ext cx="10515600" cy="732155"/>
          </a:xfrm>
        </p:spPr>
        <p:txBody>
          <a:bodyPr/>
          <a:lstStyle/>
          <a:p>
            <a:pPr algn="ctr"/>
            <a:r>
              <a:rPr lang="en-IN" sz="4400" dirty="0">
                <a:solidFill>
                  <a:srgbClr val="002060"/>
                </a:solidFill>
                <a:latin typeface="Century Schoolbook" panose="02040604050505020304" pitchFamily="18" charset="0"/>
              </a:rPr>
              <a:t>The Incremental Model</a:t>
            </a:r>
            <a:endParaRPr lang="en-IN" dirty="0"/>
          </a:p>
        </p:txBody>
      </p:sp>
      <p:sp>
        <p:nvSpPr>
          <p:cNvPr id="3" name="Content Placeholder 2">
            <a:extLst>
              <a:ext uri="{FF2B5EF4-FFF2-40B4-BE49-F238E27FC236}">
                <a16:creationId xmlns:a16="http://schemas.microsoft.com/office/drawing/2014/main" id="{13B96436-1B4A-AE19-E1F2-90F4CFB4854E}"/>
              </a:ext>
            </a:extLst>
          </p:cNvPr>
          <p:cNvSpPr>
            <a:spLocks noGrp="1"/>
          </p:cNvSpPr>
          <p:nvPr>
            <p:ph idx="1"/>
          </p:nvPr>
        </p:nvSpPr>
        <p:spPr>
          <a:xfrm>
            <a:off x="838200" y="1229360"/>
            <a:ext cx="10515600" cy="5263515"/>
          </a:xfrm>
        </p:spPr>
        <p:txBody>
          <a:bodyPr>
            <a:normAutofit/>
          </a:bodyPr>
          <a:lstStyle/>
          <a:p>
            <a:pPr algn="just">
              <a:lnSpc>
                <a:spcPct val="150000"/>
              </a:lnSpc>
              <a:spcAft>
                <a:spcPts val="600"/>
              </a:spcAft>
            </a:pPr>
            <a:r>
              <a:rPr lang="en-US" sz="2400" dirty="0">
                <a:latin typeface="Comic Sans MS" panose="030F0702030302020204" pitchFamily="66" charset="0"/>
              </a:rPr>
              <a:t>In Incremental Model, </a:t>
            </a:r>
            <a:r>
              <a:rPr lang="en-US" sz="2400" dirty="0">
                <a:solidFill>
                  <a:srgbClr val="0070C0"/>
                </a:solidFill>
                <a:latin typeface="Comic Sans MS" panose="030F0702030302020204" pitchFamily="66" charset="0"/>
              </a:rPr>
              <a:t>Project requirements </a:t>
            </a:r>
            <a:r>
              <a:rPr lang="en-US" sz="2400" dirty="0">
                <a:latin typeface="Comic Sans MS" panose="030F0702030302020204" pitchFamily="66" charset="0"/>
              </a:rPr>
              <a:t>are </a:t>
            </a:r>
            <a:r>
              <a:rPr lang="en-US" sz="2400" dirty="0">
                <a:solidFill>
                  <a:srgbClr val="0070C0"/>
                </a:solidFill>
                <a:latin typeface="Comic Sans MS" panose="030F0702030302020204" pitchFamily="66" charset="0"/>
              </a:rPr>
              <a:t>divided into multiple modules </a:t>
            </a:r>
            <a:r>
              <a:rPr lang="en-US" sz="2400" dirty="0">
                <a:latin typeface="Comic Sans MS" panose="030F0702030302020204" pitchFamily="66" charset="0"/>
              </a:rPr>
              <a:t>and </a:t>
            </a:r>
            <a:r>
              <a:rPr lang="en-US" sz="2400" dirty="0">
                <a:solidFill>
                  <a:srgbClr val="0070C0"/>
                </a:solidFill>
                <a:latin typeface="Comic Sans MS" panose="030F0702030302020204" pitchFamily="66" charset="0"/>
              </a:rPr>
              <a:t>each module is developed separately</a:t>
            </a:r>
            <a:r>
              <a:rPr lang="en-US" sz="2400" dirty="0">
                <a:latin typeface="Comic Sans MS" panose="030F0702030302020204" pitchFamily="66" charset="0"/>
              </a:rPr>
              <a:t>.</a:t>
            </a:r>
          </a:p>
          <a:p>
            <a:pPr algn="just">
              <a:lnSpc>
                <a:spcPct val="150000"/>
              </a:lnSpc>
              <a:spcAft>
                <a:spcPts val="600"/>
              </a:spcAft>
            </a:pPr>
            <a:r>
              <a:rPr lang="en-US" sz="2400" dirty="0">
                <a:latin typeface="Comic Sans MS" panose="030F0702030302020204" pitchFamily="66" charset="0"/>
              </a:rPr>
              <a:t>During the development of </a:t>
            </a:r>
            <a:r>
              <a:rPr lang="en-US" sz="2400" dirty="0">
                <a:solidFill>
                  <a:srgbClr val="0070C0"/>
                </a:solidFill>
                <a:latin typeface="Comic Sans MS" panose="030F0702030302020204" pitchFamily="66" charset="0"/>
              </a:rPr>
              <a:t>each module</a:t>
            </a:r>
            <a:r>
              <a:rPr lang="en-US" sz="2400" dirty="0">
                <a:latin typeface="Comic Sans MS" panose="030F0702030302020204" pitchFamily="66" charset="0"/>
              </a:rPr>
              <a:t>, the waterfall model is followed for each module development separately.</a:t>
            </a:r>
          </a:p>
          <a:p>
            <a:pPr algn="just">
              <a:lnSpc>
                <a:spcPct val="150000"/>
              </a:lnSpc>
              <a:spcAft>
                <a:spcPts val="600"/>
              </a:spcAft>
            </a:pPr>
            <a:r>
              <a:rPr lang="en-US" sz="2400" dirty="0">
                <a:solidFill>
                  <a:srgbClr val="0070C0"/>
                </a:solidFill>
                <a:latin typeface="Comic Sans MS" panose="030F0702030302020204" pitchFamily="66" charset="0"/>
              </a:rPr>
              <a:t>Each developed module </a:t>
            </a:r>
            <a:r>
              <a:rPr lang="en-US" sz="2400" dirty="0">
                <a:latin typeface="Comic Sans MS" panose="030F0702030302020204" pitchFamily="66" charset="0"/>
              </a:rPr>
              <a:t>in the Incremental Model is a </a:t>
            </a:r>
            <a:r>
              <a:rPr lang="en-US" sz="2400" dirty="0">
                <a:solidFill>
                  <a:srgbClr val="0070C0"/>
                </a:solidFill>
                <a:latin typeface="Comic Sans MS" panose="030F0702030302020204" pitchFamily="66" charset="0"/>
              </a:rPr>
              <a:t>standalone feature </a:t>
            </a:r>
            <a:r>
              <a:rPr lang="en-US" sz="2400" dirty="0">
                <a:latin typeface="Comic Sans MS" panose="030F0702030302020204" pitchFamily="66" charset="0"/>
              </a:rPr>
              <a:t>and could be delivered to the end users to use it.</a:t>
            </a:r>
          </a:p>
          <a:p>
            <a:pPr algn="just">
              <a:lnSpc>
                <a:spcPct val="150000"/>
              </a:lnSpc>
              <a:spcAft>
                <a:spcPts val="600"/>
              </a:spcAft>
            </a:pPr>
            <a:r>
              <a:rPr lang="en-US" sz="2400" b="0" i="0" dirty="0">
                <a:solidFill>
                  <a:srgbClr val="333333"/>
                </a:solidFill>
                <a:effectLst/>
                <a:latin typeface="Comic Sans MS" panose="030F0702030302020204" pitchFamily="66" charset="0"/>
              </a:rPr>
              <a:t>On an incremental basis other modules are </a:t>
            </a:r>
            <a:r>
              <a:rPr lang="en-US" sz="2400" b="0" i="0" dirty="0">
                <a:solidFill>
                  <a:srgbClr val="0070C0"/>
                </a:solidFill>
                <a:effectLst/>
                <a:latin typeface="Comic Sans MS" panose="030F0702030302020204" pitchFamily="66" charset="0"/>
              </a:rPr>
              <a:t>integrated as additional features </a:t>
            </a:r>
            <a:r>
              <a:rPr lang="en-US" sz="2400" b="0" i="0" dirty="0">
                <a:solidFill>
                  <a:srgbClr val="333333"/>
                </a:solidFill>
                <a:effectLst/>
                <a:latin typeface="Comic Sans MS" panose="030F0702030302020204" pitchFamily="66" charset="0"/>
              </a:rPr>
              <a:t>one after another and </a:t>
            </a:r>
            <a:r>
              <a:rPr lang="en-US" sz="2400" b="0" i="0" dirty="0">
                <a:solidFill>
                  <a:srgbClr val="0070C0"/>
                </a:solidFill>
                <a:effectLst/>
                <a:latin typeface="Comic Sans MS" panose="030F0702030302020204" pitchFamily="66" charset="0"/>
              </a:rPr>
              <a:t>finally delivered to the client</a:t>
            </a:r>
            <a:r>
              <a:rPr lang="en-US" sz="2400" b="0" i="0" dirty="0">
                <a:solidFill>
                  <a:srgbClr val="333333"/>
                </a:solidFill>
                <a:effectLst/>
                <a:latin typeface="Comic Sans MS" panose="030F0702030302020204" pitchFamily="66" charset="0"/>
              </a:rPr>
              <a:t>.</a:t>
            </a:r>
            <a:endParaRPr lang="en-US" sz="2400" dirty="0">
              <a:latin typeface="Comic Sans MS" panose="030F0702030302020204" pitchFamily="66" charset="0"/>
            </a:endParaRPr>
          </a:p>
          <a:p>
            <a:endParaRPr lang="en-IN" dirty="0"/>
          </a:p>
        </p:txBody>
      </p:sp>
    </p:spTree>
    <p:extLst>
      <p:ext uri="{BB962C8B-B14F-4D97-AF65-F5344CB8AC3E}">
        <p14:creationId xmlns:p14="http://schemas.microsoft.com/office/powerpoint/2010/main" val="124182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C55F-4026-314E-ECAB-4246D79830F5}"/>
              </a:ext>
            </a:extLst>
          </p:cNvPr>
          <p:cNvSpPr>
            <a:spLocks noGrp="1"/>
          </p:cNvSpPr>
          <p:nvPr>
            <p:ph type="title"/>
          </p:nvPr>
        </p:nvSpPr>
        <p:spPr>
          <a:xfrm>
            <a:off x="838200" y="365125"/>
            <a:ext cx="10515600" cy="864235"/>
          </a:xfrm>
        </p:spPr>
        <p:txBody>
          <a:bodyPr>
            <a:normAutofit/>
          </a:bodyPr>
          <a:lstStyle/>
          <a:p>
            <a:pPr algn="ctr"/>
            <a:r>
              <a:rPr lang="en-IN" sz="4000" i="0" dirty="0">
                <a:solidFill>
                  <a:srgbClr val="002060"/>
                </a:solidFill>
                <a:effectLst/>
                <a:latin typeface="Century Schoolbook" panose="02040604050505020304" pitchFamily="18" charset="0"/>
              </a:rPr>
              <a:t>Advantages of Incremental model</a:t>
            </a:r>
            <a:endParaRPr lang="en-IN" sz="4000"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AD3E3D81-F6DE-338A-1BF9-90076D7C82F5}"/>
              </a:ext>
            </a:extLst>
          </p:cNvPr>
          <p:cNvSpPr>
            <a:spLocks noGrp="1"/>
          </p:cNvSpPr>
          <p:nvPr>
            <p:ph idx="1"/>
          </p:nvPr>
        </p:nvSpPr>
        <p:spPr>
          <a:xfrm>
            <a:off x="838200" y="1480184"/>
            <a:ext cx="10845800" cy="4788535"/>
          </a:xfrm>
        </p:spPr>
        <p:txBody>
          <a:bodyPr>
            <a:normAutofit fontScale="92500" lnSpcReduction="20000"/>
          </a:bodyPr>
          <a:lstStyle/>
          <a:p>
            <a:pPr algn="just">
              <a:lnSpc>
                <a:spcPct val="150000"/>
              </a:lnSpc>
              <a:spcAft>
                <a:spcPts val="600"/>
              </a:spcAft>
            </a:pPr>
            <a:r>
              <a:rPr lang="en-US" b="0" i="0" dirty="0">
                <a:solidFill>
                  <a:srgbClr val="333333"/>
                </a:solidFill>
                <a:effectLst/>
                <a:latin typeface="Comic Sans MS" panose="030F0702030302020204" pitchFamily="66" charset="0"/>
              </a:rPr>
              <a:t>Generates working software </a:t>
            </a:r>
            <a:r>
              <a:rPr lang="en-US" b="0" i="0" dirty="0">
                <a:solidFill>
                  <a:srgbClr val="0070C0"/>
                </a:solidFill>
                <a:effectLst/>
                <a:latin typeface="Comic Sans MS" panose="030F0702030302020204" pitchFamily="66" charset="0"/>
              </a:rPr>
              <a:t>quickly and early during </a:t>
            </a:r>
            <a:r>
              <a:rPr lang="en-US" b="0" i="0" dirty="0">
                <a:solidFill>
                  <a:srgbClr val="333333"/>
                </a:solidFill>
                <a:effectLst/>
                <a:latin typeface="Comic Sans MS" panose="030F0702030302020204" pitchFamily="66" charset="0"/>
              </a:rPr>
              <a:t>the software life cycle.</a:t>
            </a:r>
          </a:p>
          <a:p>
            <a:pPr algn="just">
              <a:lnSpc>
                <a:spcPct val="150000"/>
              </a:lnSpc>
              <a:spcAft>
                <a:spcPts val="600"/>
              </a:spcAft>
            </a:pPr>
            <a:r>
              <a:rPr lang="en-US" b="0" i="0" dirty="0">
                <a:solidFill>
                  <a:srgbClr val="333333"/>
                </a:solidFill>
                <a:effectLst/>
                <a:latin typeface="Comic Sans MS" panose="030F0702030302020204" pitchFamily="66" charset="0"/>
              </a:rPr>
              <a:t>This model is </a:t>
            </a:r>
            <a:r>
              <a:rPr lang="en-US" b="0" i="0" dirty="0">
                <a:solidFill>
                  <a:srgbClr val="0070C0"/>
                </a:solidFill>
                <a:effectLst/>
                <a:latin typeface="Comic Sans MS" panose="030F0702030302020204" pitchFamily="66" charset="0"/>
              </a:rPr>
              <a:t>more flexible – less costly </a:t>
            </a:r>
            <a:r>
              <a:rPr lang="en-US" b="0" i="0" dirty="0">
                <a:solidFill>
                  <a:srgbClr val="333333"/>
                </a:solidFill>
                <a:effectLst/>
                <a:latin typeface="Comic Sans MS" panose="030F0702030302020204" pitchFamily="66" charset="0"/>
              </a:rPr>
              <a:t>to </a:t>
            </a:r>
            <a:r>
              <a:rPr lang="en-US" b="0" i="0" dirty="0">
                <a:solidFill>
                  <a:srgbClr val="0070C0"/>
                </a:solidFill>
                <a:effectLst/>
                <a:latin typeface="Comic Sans MS" panose="030F0702030302020204" pitchFamily="66" charset="0"/>
              </a:rPr>
              <a:t>change scope </a:t>
            </a:r>
            <a:r>
              <a:rPr lang="en-US" b="0" i="0" dirty="0">
                <a:solidFill>
                  <a:srgbClr val="333333"/>
                </a:solidFill>
                <a:effectLst/>
                <a:latin typeface="Comic Sans MS" panose="030F0702030302020204" pitchFamily="66" charset="0"/>
              </a:rPr>
              <a:t>and requirements.</a:t>
            </a:r>
          </a:p>
          <a:p>
            <a:pPr algn="just">
              <a:lnSpc>
                <a:spcPct val="150000"/>
              </a:lnSpc>
              <a:spcAft>
                <a:spcPts val="600"/>
              </a:spcAft>
            </a:pPr>
            <a:r>
              <a:rPr lang="en-US" b="0" i="0" dirty="0">
                <a:solidFill>
                  <a:srgbClr val="333333"/>
                </a:solidFill>
                <a:effectLst/>
                <a:latin typeface="Comic Sans MS" panose="030F0702030302020204" pitchFamily="66" charset="0"/>
              </a:rPr>
              <a:t> It is </a:t>
            </a:r>
            <a:r>
              <a:rPr lang="en-US" b="0" i="0" dirty="0">
                <a:solidFill>
                  <a:srgbClr val="0070C0"/>
                </a:solidFill>
                <a:effectLst/>
                <a:latin typeface="Comic Sans MS" panose="030F0702030302020204" pitchFamily="66" charset="0"/>
              </a:rPr>
              <a:t>easier to test and debug </a:t>
            </a:r>
            <a:r>
              <a:rPr lang="en-US" b="0" i="0" dirty="0">
                <a:solidFill>
                  <a:srgbClr val="333333"/>
                </a:solidFill>
                <a:effectLst/>
                <a:latin typeface="Comic Sans MS" panose="030F0702030302020204" pitchFamily="66" charset="0"/>
              </a:rPr>
              <a:t>during a smaller iteration.</a:t>
            </a:r>
          </a:p>
          <a:p>
            <a:pPr algn="just">
              <a:lnSpc>
                <a:spcPct val="150000"/>
              </a:lnSpc>
              <a:spcAft>
                <a:spcPts val="600"/>
              </a:spcAft>
            </a:pPr>
            <a:r>
              <a:rPr lang="en-US" b="0" i="0" dirty="0">
                <a:solidFill>
                  <a:srgbClr val="333333"/>
                </a:solidFill>
                <a:effectLst/>
                <a:latin typeface="Comic Sans MS" panose="030F0702030302020204" pitchFamily="66" charset="0"/>
              </a:rPr>
              <a:t>In this model, </a:t>
            </a:r>
            <a:r>
              <a:rPr lang="en-US" b="0" i="0" dirty="0">
                <a:solidFill>
                  <a:srgbClr val="0070C0"/>
                </a:solidFill>
                <a:effectLst/>
                <a:latin typeface="Comic Sans MS" panose="030F0702030302020204" pitchFamily="66" charset="0"/>
              </a:rPr>
              <a:t>customers can respond to each build</a:t>
            </a:r>
            <a:r>
              <a:rPr lang="en-US" b="0" i="0" dirty="0">
                <a:solidFill>
                  <a:srgbClr val="333333"/>
                </a:solidFill>
                <a:effectLst/>
                <a:latin typeface="Comic Sans MS" panose="030F0702030302020204" pitchFamily="66" charset="0"/>
              </a:rPr>
              <a:t>.</a:t>
            </a:r>
          </a:p>
          <a:p>
            <a:pPr algn="just">
              <a:lnSpc>
                <a:spcPct val="150000"/>
              </a:lnSpc>
              <a:spcAft>
                <a:spcPts val="600"/>
              </a:spcAft>
            </a:pPr>
            <a:r>
              <a:rPr lang="en-US" b="0" i="0" dirty="0">
                <a:solidFill>
                  <a:srgbClr val="333333"/>
                </a:solidFill>
                <a:effectLst/>
                <a:latin typeface="Comic Sans MS" panose="030F0702030302020204" pitchFamily="66" charset="0"/>
              </a:rPr>
              <a:t>Lowers initial </a:t>
            </a:r>
            <a:r>
              <a:rPr lang="en-US" b="0" i="0" dirty="0">
                <a:solidFill>
                  <a:srgbClr val="0070C0"/>
                </a:solidFill>
                <a:effectLst/>
                <a:latin typeface="Comic Sans MS" panose="030F0702030302020204" pitchFamily="66" charset="0"/>
              </a:rPr>
              <a:t>delivery cost</a:t>
            </a:r>
            <a:r>
              <a:rPr lang="en-US" b="0" i="0" dirty="0">
                <a:solidFill>
                  <a:srgbClr val="333333"/>
                </a:solidFill>
                <a:effectLst/>
                <a:latin typeface="Comic Sans MS" panose="030F0702030302020204" pitchFamily="66" charset="0"/>
              </a:rPr>
              <a:t>.</a:t>
            </a:r>
          </a:p>
          <a:p>
            <a:endParaRPr lang="en-IN" dirty="0"/>
          </a:p>
        </p:txBody>
      </p:sp>
    </p:spTree>
    <p:extLst>
      <p:ext uri="{BB962C8B-B14F-4D97-AF65-F5344CB8AC3E}">
        <p14:creationId xmlns:p14="http://schemas.microsoft.com/office/powerpoint/2010/main" val="105133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EB34-E22C-2161-E996-01A1AD1B3E42}"/>
              </a:ext>
            </a:extLst>
          </p:cNvPr>
          <p:cNvSpPr>
            <a:spLocks noGrp="1"/>
          </p:cNvSpPr>
          <p:nvPr>
            <p:ph type="title"/>
          </p:nvPr>
        </p:nvSpPr>
        <p:spPr>
          <a:xfrm>
            <a:off x="838200" y="365125"/>
            <a:ext cx="10515600" cy="904875"/>
          </a:xfrm>
        </p:spPr>
        <p:txBody>
          <a:bodyPr>
            <a:normAutofit/>
          </a:bodyPr>
          <a:lstStyle/>
          <a:p>
            <a:pPr algn="ctr"/>
            <a:r>
              <a:rPr lang="en-IN" sz="4000" dirty="0">
                <a:solidFill>
                  <a:srgbClr val="002060"/>
                </a:solidFill>
                <a:latin typeface="Century Schoolbook" panose="02040604050505020304" pitchFamily="18" charset="0"/>
              </a:rPr>
              <a:t>Disadvantages of Incremental model</a:t>
            </a:r>
          </a:p>
        </p:txBody>
      </p:sp>
      <p:sp>
        <p:nvSpPr>
          <p:cNvPr id="3" name="Content Placeholder 2">
            <a:extLst>
              <a:ext uri="{FF2B5EF4-FFF2-40B4-BE49-F238E27FC236}">
                <a16:creationId xmlns:a16="http://schemas.microsoft.com/office/drawing/2014/main" id="{EEFA5A36-9921-6D4C-6C32-3010312B7F2A}"/>
              </a:ext>
            </a:extLst>
          </p:cNvPr>
          <p:cNvSpPr>
            <a:spLocks noGrp="1"/>
          </p:cNvSpPr>
          <p:nvPr>
            <p:ph idx="1"/>
          </p:nvPr>
        </p:nvSpPr>
        <p:spPr>
          <a:xfrm>
            <a:off x="838200" y="1825625"/>
            <a:ext cx="10515600" cy="3193415"/>
          </a:xfrm>
        </p:spPr>
        <p:txBody>
          <a:bodyPr/>
          <a:lstStyle/>
          <a:p>
            <a:pPr algn="just">
              <a:lnSpc>
                <a:spcPct val="150000"/>
              </a:lnSpc>
            </a:pPr>
            <a:r>
              <a:rPr lang="en-US" b="0" i="0" dirty="0">
                <a:solidFill>
                  <a:srgbClr val="333333"/>
                </a:solidFill>
                <a:effectLst/>
                <a:latin typeface="Comic Sans MS" panose="030F0702030302020204" pitchFamily="66" charset="0"/>
              </a:rPr>
              <a:t>Needs </a:t>
            </a:r>
            <a:r>
              <a:rPr lang="en-US" b="0" i="0" dirty="0">
                <a:solidFill>
                  <a:srgbClr val="0070C0"/>
                </a:solidFill>
                <a:effectLst/>
                <a:latin typeface="Comic Sans MS" panose="030F0702030302020204" pitchFamily="66" charset="0"/>
              </a:rPr>
              <a:t>good planning and design</a:t>
            </a:r>
            <a:r>
              <a:rPr lang="en-US" b="0" i="0" dirty="0">
                <a:solidFill>
                  <a:srgbClr val="333333"/>
                </a:solidFill>
                <a:effectLst/>
                <a:latin typeface="Comic Sans MS" panose="030F0702030302020204" pitchFamily="66" charset="0"/>
              </a:rPr>
              <a:t>.</a:t>
            </a:r>
          </a:p>
          <a:p>
            <a:pPr algn="just">
              <a:lnSpc>
                <a:spcPct val="150000"/>
              </a:lnSpc>
            </a:pPr>
            <a:r>
              <a:rPr lang="en-US" b="0" i="0" dirty="0">
                <a:solidFill>
                  <a:srgbClr val="333333"/>
                </a:solidFill>
                <a:effectLst/>
                <a:latin typeface="Comic Sans MS" panose="030F0702030302020204" pitchFamily="66" charset="0"/>
              </a:rPr>
              <a:t>Needs a </a:t>
            </a:r>
            <a:r>
              <a:rPr lang="en-US" b="0" i="0" dirty="0">
                <a:solidFill>
                  <a:srgbClr val="0070C0"/>
                </a:solidFill>
                <a:effectLst/>
                <a:latin typeface="Comic Sans MS" panose="030F0702030302020204" pitchFamily="66" charset="0"/>
              </a:rPr>
              <a:t>clear and complete definition </a:t>
            </a:r>
            <a:r>
              <a:rPr lang="en-US" b="0" i="0" dirty="0">
                <a:solidFill>
                  <a:srgbClr val="333333"/>
                </a:solidFill>
                <a:effectLst/>
                <a:latin typeface="Comic Sans MS" panose="030F0702030302020204" pitchFamily="66" charset="0"/>
              </a:rPr>
              <a:t>of the whole system before it can be broken down and built incrementally.</a:t>
            </a:r>
          </a:p>
          <a:p>
            <a:pPr algn="just">
              <a:lnSpc>
                <a:spcPct val="150000"/>
              </a:lnSpc>
            </a:pPr>
            <a:r>
              <a:rPr lang="en-US" b="0" i="0" dirty="0">
                <a:solidFill>
                  <a:srgbClr val="333333"/>
                </a:solidFill>
                <a:effectLst/>
                <a:latin typeface="Comic Sans MS" panose="030F0702030302020204" pitchFamily="66" charset="0"/>
              </a:rPr>
              <a:t>Total </a:t>
            </a:r>
            <a:r>
              <a:rPr lang="en-US" b="0" i="0" dirty="0">
                <a:solidFill>
                  <a:srgbClr val="0070C0"/>
                </a:solidFill>
                <a:effectLst/>
                <a:latin typeface="Comic Sans MS" panose="030F0702030302020204" pitchFamily="66" charset="0"/>
              </a:rPr>
              <a:t>cost is higher</a:t>
            </a:r>
            <a:r>
              <a:rPr lang="en-US" b="0" i="0" dirty="0">
                <a:solidFill>
                  <a:srgbClr val="333333"/>
                </a:solidFill>
                <a:effectLst/>
                <a:latin typeface="Comic Sans MS" panose="030F0702030302020204" pitchFamily="66" charset="0"/>
              </a:rPr>
              <a:t> than another traditional model..</a:t>
            </a:r>
          </a:p>
          <a:p>
            <a:endParaRPr lang="en-IN" dirty="0"/>
          </a:p>
        </p:txBody>
      </p:sp>
    </p:spTree>
    <p:extLst>
      <p:ext uri="{BB962C8B-B14F-4D97-AF65-F5344CB8AC3E}">
        <p14:creationId xmlns:p14="http://schemas.microsoft.com/office/powerpoint/2010/main" val="12256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911A-BF90-21B9-31B0-D7BD79422351}"/>
              </a:ext>
            </a:extLst>
          </p:cNvPr>
          <p:cNvSpPr>
            <a:spLocks noGrp="1"/>
          </p:cNvSpPr>
          <p:nvPr>
            <p:ph type="title"/>
          </p:nvPr>
        </p:nvSpPr>
        <p:spPr>
          <a:xfrm>
            <a:off x="838200" y="365125"/>
            <a:ext cx="10515600" cy="772795"/>
          </a:xfrm>
        </p:spPr>
        <p:txBody>
          <a:bodyPr>
            <a:normAutofit fontScale="90000"/>
          </a:bodyPr>
          <a:lstStyle/>
          <a:p>
            <a:pPr algn="ctr"/>
            <a:r>
              <a:rPr lang="en-IN" sz="4000" b="0" i="0" dirty="0">
                <a:solidFill>
                  <a:srgbClr val="002060"/>
                </a:solidFill>
                <a:effectLst/>
                <a:latin typeface="Century Schoolbook" panose="02040604050505020304" pitchFamily="18" charset="0"/>
              </a:rPr>
              <a:t>The Prototyping </a:t>
            </a:r>
            <a:r>
              <a:rPr lang="en-IN" sz="4000" dirty="0">
                <a:solidFill>
                  <a:srgbClr val="002060"/>
                </a:solidFill>
                <a:latin typeface="Century Schoolbook" panose="02040604050505020304" pitchFamily="18" charset="0"/>
              </a:rPr>
              <a:t>Model (Evolutionary Model)</a:t>
            </a:r>
            <a:br>
              <a:rPr lang="en-IN" sz="4000" dirty="0">
                <a:solidFill>
                  <a:srgbClr val="002060"/>
                </a:solidFill>
                <a:latin typeface="Century Schoolbook" panose="02040604050505020304" pitchFamily="18" charset="0"/>
              </a:rPr>
            </a:br>
            <a:endParaRPr lang="en-IN" sz="4000"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1C53114-A271-E7E9-80C8-B58AAC124C1A}"/>
              </a:ext>
            </a:extLst>
          </p:cNvPr>
          <p:cNvSpPr>
            <a:spLocks noGrp="1"/>
          </p:cNvSpPr>
          <p:nvPr>
            <p:ph idx="1"/>
          </p:nvPr>
        </p:nvSpPr>
        <p:spPr>
          <a:xfrm>
            <a:off x="665480" y="1419225"/>
            <a:ext cx="11049000" cy="4351338"/>
          </a:xfrm>
        </p:spPr>
        <p:txBody>
          <a:bodyPr/>
          <a:lstStyle/>
          <a:p>
            <a:pPr algn="just">
              <a:lnSpc>
                <a:spcPct val="150000"/>
              </a:lnSpc>
            </a:pPr>
            <a:r>
              <a:rPr lang="en-US" dirty="0">
                <a:latin typeface="Comic Sans MS" panose="030F0702030302020204" pitchFamily="66" charset="0"/>
              </a:rPr>
              <a:t>The prototyping model is a </a:t>
            </a:r>
            <a:r>
              <a:rPr lang="en-US" dirty="0">
                <a:solidFill>
                  <a:srgbClr val="FF0000"/>
                </a:solidFill>
                <a:latin typeface="Comic Sans MS" panose="030F0702030302020204" pitchFamily="66" charset="0"/>
              </a:rPr>
              <a:t>systems development method </a:t>
            </a:r>
            <a:r>
              <a:rPr lang="en-US" dirty="0">
                <a:latin typeface="Comic Sans MS" panose="030F0702030302020204" pitchFamily="66" charset="0"/>
              </a:rPr>
              <a:t>in which a </a:t>
            </a:r>
            <a:r>
              <a:rPr lang="en-US" dirty="0">
                <a:solidFill>
                  <a:srgbClr val="FF0000"/>
                </a:solidFill>
                <a:latin typeface="Comic Sans MS" panose="030F0702030302020204" pitchFamily="66" charset="0"/>
              </a:rPr>
              <a:t>prototype is built</a:t>
            </a:r>
            <a:r>
              <a:rPr lang="en-US" dirty="0">
                <a:latin typeface="Comic Sans MS" panose="030F0702030302020204" pitchFamily="66" charset="0"/>
              </a:rPr>
              <a:t>, </a:t>
            </a:r>
            <a:r>
              <a:rPr lang="en-US" dirty="0">
                <a:solidFill>
                  <a:srgbClr val="FF0000"/>
                </a:solidFill>
                <a:latin typeface="Comic Sans MS" panose="030F0702030302020204" pitchFamily="66" charset="0"/>
              </a:rPr>
              <a:t>tested and reworked </a:t>
            </a:r>
            <a:r>
              <a:rPr lang="en-US" dirty="0">
                <a:latin typeface="Comic Sans MS" panose="030F0702030302020204" pitchFamily="66" charset="0"/>
              </a:rPr>
              <a:t>as necessary </a:t>
            </a:r>
            <a:r>
              <a:rPr lang="en-US" dirty="0">
                <a:solidFill>
                  <a:srgbClr val="FF0000"/>
                </a:solidFill>
                <a:latin typeface="Comic Sans MS" panose="030F0702030302020204" pitchFamily="66" charset="0"/>
              </a:rPr>
              <a:t>until an acceptable outcome </a:t>
            </a:r>
            <a:r>
              <a:rPr lang="en-US" dirty="0">
                <a:latin typeface="Comic Sans MS" panose="030F0702030302020204" pitchFamily="66" charset="0"/>
              </a:rPr>
              <a:t>is achieved from which the complete system or product can be developed.</a:t>
            </a:r>
            <a:endParaRPr lang="en-IN" dirty="0">
              <a:latin typeface="Comic Sans MS" panose="030F0702030302020204" pitchFamily="66" charset="0"/>
            </a:endParaRPr>
          </a:p>
        </p:txBody>
      </p:sp>
      <p:sp>
        <p:nvSpPr>
          <p:cNvPr id="4" name="TextBox 3">
            <a:extLst>
              <a:ext uri="{FF2B5EF4-FFF2-40B4-BE49-F238E27FC236}">
                <a16:creationId xmlns:a16="http://schemas.microsoft.com/office/drawing/2014/main" id="{6C1925EB-2244-D289-1AC8-98FAD6D86874}"/>
              </a:ext>
            </a:extLst>
          </p:cNvPr>
          <p:cNvSpPr txBox="1"/>
          <p:nvPr/>
        </p:nvSpPr>
        <p:spPr>
          <a:xfrm>
            <a:off x="1026160" y="4325035"/>
            <a:ext cx="10688320" cy="83099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22222"/>
                </a:solidFill>
                <a:effectLst/>
                <a:latin typeface="Comic Sans MS" panose="030F0702030302020204" pitchFamily="66" charset="0"/>
              </a:rPr>
              <a:t>The </a:t>
            </a:r>
            <a:r>
              <a:rPr lang="en-US" sz="2400" b="0" i="0" dirty="0">
                <a:solidFill>
                  <a:srgbClr val="0070C0"/>
                </a:solidFill>
                <a:effectLst/>
                <a:latin typeface="Comic Sans MS" panose="030F0702030302020204" pitchFamily="66" charset="0"/>
              </a:rPr>
              <a:t>main purpose of the prototyping </a:t>
            </a:r>
            <a:r>
              <a:rPr lang="en-US" sz="2400" b="0" i="0" dirty="0">
                <a:solidFill>
                  <a:srgbClr val="222222"/>
                </a:solidFill>
                <a:effectLst/>
                <a:latin typeface="Comic Sans MS" panose="030F0702030302020204" pitchFamily="66" charset="0"/>
              </a:rPr>
              <a:t>model is to </a:t>
            </a:r>
            <a:r>
              <a:rPr lang="en-US" sz="2400" b="0" i="0" dirty="0">
                <a:solidFill>
                  <a:srgbClr val="0070C0"/>
                </a:solidFill>
                <a:effectLst/>
                <a:latin typeface="Comic Sans MS" panose="030F0702030302020204" pitchFamily="66" charset="0"/>
              </a:rPr>
              <a:t>satisfy the </a:t>
            </a:r>
            <a:r>
              <a:rPr lang="en-US" sz="2400" b="1" i="0" dirty="0">
                <a:solidFill>
                  <a:srgbClr val="0070C0"/>
                </a:solidFill>
                <a:effectLst/>
                <a:latin typeface="Comic Sans MS" panose="030F0702030302020204" pitchFamily="66" charset="0"/>
              </a:rPr>
              <a:t>customer’s needs.</a:t>
            </a:r>
            <a:endParaRPr lang="en-IN" sz="2400" dirty="0">
              <a:solidFill>
                <a:srgbClr val="0070C0"/>
              </a:solidFill>
              <a:latin typeface="Comic Sans MS" panose="030F0702030302020204" pitchFamily="66" charset="0"/>
            </a:endParaRPr>
          </a:p>
        </p:txBody>
      </p:sp>
      <p:sp>
        <p:nvSpPr>
          <p:cNvPr id="5" name="TextBox 4">
            <a:extLst>
              <a:ext uri="{FF2B5EF4-FFF2-40B4-BE49-F238E27FC236}">
                <a16:creationId xmlns:a16="http://schemas.microsoft.com/office/drawing/2014/main" id="{0D4AEE2E-8E15-71A8-D594-A1FDAD7FA5F1}"/>
              </a:ext>
            </a:extLst>
          </p:cNvPr>
          <p:cNvSpPr txBox="1"/>
          <p:nvPr/>
        </p:nvSpPr>
        <p:spPr>
          <a:xfrm>
            <a:off x="1026160" y="5292546"/>
            <a:ext cx="11049000" cy="83099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22222"/>
                </a:solidFill>
                <a:effectLst/>
                <a:latin typeface="Comic Sans MS" panose="030F0702030302020204" pitchFamily="66" charset="0"/>
              </a:rPr>
              <a:t>The model </a:t>
            </a:r>
            <a:r>
              <a:rPr lang="en-US" sz="2400" b="0" i="0" dirty="0">
                <a:solidFill>
                  <a:srgbClr val="0070C0"/>
                </a:solidFill>
                <a:effectLst/>
                <a:latin typeface="Comic Sans MS" panose="030F0702030302020204" pitchFamily="66" charset="0"/>
              </a:rPr>
              <a:t>presents the working version </a:t>
            </a:r>
            <a:r>
              <a:rPr lang="en-US" sz="2400" b="0" i="0" dirty="0">
                <a:solidFill>
                  <a:srgbClr val="222222"/>
                </a:solidFill>
                <a:effectLst/>
                <a:latin typeface="Comic Sans MS" panose="030F0702030302020204" pitchFamily="66" charset="0"/>
              </a:rPr>
              <a:t>of the software to the customer at a </a:t>
            </a:r>
            <a:r>
              <a:rPr lang="en-US" sz="2400" b="0" i="0" dirty="0">
                <a:solidFill>
                  <a:srgbClr val="0070C0"/>
                </a:solidFill>
                <a:effectLst/>
                <a:latin typeface="Comic Sans MS" panose="030F0702030302020204" pitchFamily="66" charset="0"/>
              </a:rPr>
              <a:t>very early stage</a:t>
            </a:r>
            <a:r>
              <a:rPr lang="en-US" sz="2400" b="0" i="0" dirty="0">
                <a:solidFill>
                  <a:srgbClr val="222222"/>
                </a:solidFill>
                <a:effectLst/>
                <a:latin typeface="Comic Sans MS" panose="030F0702030302020204" pitchFamily="66" charset="0"/>
              </a:rPr>
              <a:t>.</a:t>
            </a:r>
            <a:endParaRPr lang="en-IN" sz="2400" dirty="0">
              <a:latin typeface="Comic Sans MS" panose="030F0702030302020204" pitchFamily="66" charset="0"/>
            </a:endParaRPr>
          </a:p>
        </p:txBody>
      </p:sp>
    </p:spTree>
    <p:extLst>
      <p:ext uri="{BB962C8B-B14F-4D97-AF65-F5344CB8AC3E}">
        <p14:creationId xmlns:p14="http://schemas.microsoft.com/office/powerpoint/2010/main" val="420068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F4350-2807-026B-356A-FD9A03899CCB}"/>
              </a:ext>
            </a:extLst>
          </p:cNvPr>
          <p:cNvPicPr>
            <a:picLocks noChangeAspect="1"/>
          </p:cNvPicPr>
          <p:nvPr/>
        </p:nvPicPr>
        <p:blipFill>
          <a:blip r:embed="rId2"/>
          <a:stretch>
            <a:fillRect/>
          </a:stretch>
        </p:blipFill>
        <p:spPr>
          <a:xfrm>
            <a:off x="40640" y="445135"/>
            <a:ext cx="4714240" cy="5762625"/>
          </a:xfrm>
          <a:prstGeom prst="rect">
            <a:avLst/>
          </a:prstGeom>
        </p:spPr>
      </p:pic>
      <p:sp>
        <p:nvSpPr>
          <p:cNvPr id="10" name="TextBox 9">
            <a:extLst>
              <a:ext uri="{FF2B5EF4-FFF2-40B4-BE49-F238E27FC236}">
                <a16:creationId xmlns:a16="http://schemas.microsoft.com/office/drawing/2014/main" id="{0765A377-4ADC-0718-4C82-120D2B70B320}"/>
              </a:ext>
            </a:extLst>
          </p:cNvPr>
          <p:cNvSpPr txBox="1"/>
          <p:nvPr/>
        </p:nvSpPr>
        <p:spPr>
          <a:xfrm>
            <a:off x="4754880" y="445135"/>
            <a:ext cx="7284720" cy="156966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22222"/>
                </a:solidFill>
                <a:effectLst/>
                <a:latin typeface="Comic Sans MS" panose="030F0702030302020204" pitchFamily="66" charset="0"/>
              </a:rPr>
              <a:t>The developers provide the </a:t>
            </a:r>
            <a:r>
              <a:rPr lang="en-US" sz="2400" b="0" i="0" dirty="0">
                <a:solidFill>
                  <a:srgbClr val="0070C0"/>
                </a:solidFill>
                <a:effectLst/>
                <a:latin typeface="Comic Sans MS" panose="030F0702030302020204" pitchFamily="66" charset="0"/>
              </a:rPr>
              <a:t>working model </a:t>
            </a:r>
            <a:r>
              <a:rPr lang="en-US" sz="2400" b="0" i="0" dirty="0">
                <a:solidFill>
                  <a:srgbClr val="222222"/>
                </a:solidFill>
                <a:effectLst/>
                <a:latin typeface="Comic Sans MS" panose="030F0702030302020204" pitchFamily="66" charset="0"/>
              </a:rPr>
              <a:t>to the </a:t>
            </a:r>
            <a:r>
              <a:rPr lang="en-US" sz="2400" b="0" i="0" dirty="0">
                <a:solidFill>
                  <a:srgbClr val="0070C0"/>
                </a:solidFill>
                <a:effectLst/>
                <a:latin typeface="Comic Sans MS" panose="030F0702030302020204" pitchFamily="66" charset="0"/>
              </a:rPr>
              <a:t>customer for evaluation</a:t>
            </a:r>
            <a:r>
              <a:rPr lang="en-US" sz="2400" b="0" i="0" dirty="0">
                <a:solidFill>
                  <a:srgbClr val="222222"/>
                </a:solidFill>
                <a:effectLst/>
                <a:latin typeface="Comic Sans MS" panose="030F0702030302020204" pitchFamily="66" charset="0"/>
              </a:rPr>
              <a:t>. After evaluation customer suggests some </a:t>
            </a:r>
            <a:r>
              <a:rPr lang="en-US" sz="2400" b="0" i="0" dirty="0">
                <a:solidFill>
                  <a:srgbClr val="0070C0"/>
                </a:solidFill>
                <a:effectLst/>
                <a:latin typeface="Comic Sans MS" panose="030F0702030302020204" pitchFamily="66" charset="0"/>
              </a:rPr>
              <a:t>modifications</a:t>
            </a:r>
            <a:r>
              <a:rPr lang="en-US" sz="2400" b="0" i="0" dirty="0">
                <a:solidFill>
                  <a:srgbClr val="222222"/>
                </a:solidFill>
                <a:effectLst/>
                <a:latin typeface="Comic Sans MS" panose="030F0702030302020204" pitchFamily="66" charset="0"/>
              </a:rPr>
              <a:t> if required.</a:t>
            </a:r>
            <a:endParaRPr lang="en-IN" sz="2400" dirty="0">
              <a:latin typeface="Comic Sans MS" panose="030F0702030302020204" pitchFamily="66" charset="0"/>
            </a:endParaRPr>
          </a:p>
        </p:txBody>
      </p:sp>
      <p:sp>
        <p:nvSpPr>
          <p:cNvPr id="12" name="TextBox 11">
            <a:extLst>
              <a:ext uri="{FF2B5EF4-FFF2-40B4-BE49-F238E27FC236}">
                <a16:creationId xmlns:a16="http://schemas.microsoft.com/office/drawing/2014/main" id="{F04A978F-04E0-3C1E-F5EE-DFBB1A0B2FAB}"/>
              </a:ext>
            </a:extLst>
          </p:cNvPr>
          <p:cNvSpPr txBox="1"/>
          <p:nvPr/>
        </p:nvSpPr>
        <p:spPr>
          <a:xfrm>
            <a:off x="4754880" y="2014795"/>
            <a:ext cx="7396480" cy="1938992"/>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22222"/>
                </a:solidFill>
                <a:effectLst/>
                <a:latin typeface="Comic Sans MS" panose="030F0702030302020204" pitchFamily="66" charset="0"/>
              </a:rPr>
              <a:t>The developer implements these </a:t>
            </a:r>
            <a:r>
              <a:rPr lang="en-US" sz="2400" b="0" i="0" dirty="0">
                <a:solidFill>
                  <a:srgbClr val="0070C0"/>
                </a:solidFill>
                <a:effectLst/>
                <a:latin typeface="Comic Sans MS" panose="030F0702030302020204" pitchFamily="66" charset="0"/>
              </a:rPr>
              <a:t>modifications in the prototype.</a:t>
            </a:r>
          </a:p>
          <a:p>
            <a:pPr marL="342900" indent="-342900">
              <a:buFont typeface="Arial" panose="020B0604020202020204" pitchFamily="34" charset="0"/>
              <a:buChar char="•"/>
            </a:pPr>
            <a:endParaRPr lang="en-US" sz="2400" b="0" i="0" dirty="0">
              <a:solidFill>
                <a:srgbClr val="0070C0"/>
              </a:solidFill>
              <a:effectLst/>
              <a:latin typeface="Comic Sans MS" panose="030F0702030302020204" pitchFamily="66" charset="0"/>
            </a:endParaRPr>
          </a:p>
          <a:p>
            <a:pPr marL="342900" indent="-342900" algn="just">
              <a:buFont typeface="Arial" panose="020B0604020202020204" pitchFamily="34" charset="0"/>
              <a:buChar char="•"/>
            </a:pPr>
            <a:r>
              <a:rPr lang="en-US" sz="2400" dirty="0">
                <a:solidFill>
                  <a:schemeClr val="bg2">
                    <a:lumMod val="10000"/>
                  </a:schemeClr>
                </a:solidFill>
                <a:latin typeface="Comic Sans MS" panose="030F0702030302020204" pitchFamily="66" charset="0"/>
              </a:rPr>
              <a:t>Then developer </a:t>
            </a:r>
            <a:r>
              <a:rPr lang="en-US" sz="2400" dirty="0">
                <a:solidFill>
                  <a:srgbClr val="0070C0"/>
                </a:solidFill>
                <a:latin typeface="Comic Sans MS" panose="030F0702030302020204" pitchFamily="66" charset="0"/>
              </a:rPr>
              <a:t>demonstrates the modified </a:t>
            </a:r>
            <a:r>
              <a:rPr lang="en-US" sz="2400" dirty="0">
                <a:solidFill>
                  <a:schemeClr val="bg2">
                    <a:lumMod val="10000"/>
                  </a:schemeClr>
                </a:solidFill>
                <a:latin typeface="Comic Sans MS" panose="030F0702030302020204" pitchFamily="66" charset="0"/>
              </a:rPr>
              <a:t>prototype to the customer for evaluation.</a:t>
            </a:r>
            <a:endParaRPr lang="en-IN" sz="2400" dirty="0">
              <a:solidFill>
                <a:schemeClr val="bg2">
                  <a:lumMod val="10000"/>
                </a:schemeClr>
              </a:solidFill>
              <a:latin typeface="Comic Sans MS" panose="030F0702030302020204" pitchFamily="66" charset="0"/>
            </a:endParaRPr>
          </a:p>
        </p:txBody>
      </p:sp>
      <p:sp>
        <p:nvSpPr>
          <p:cNvPr id="14" name="TextBox 13">
            <a:extLst>
              <a:ext uri="{FF2B5EF4-FFF2-40B4-BE49-F238E27FC236}">
                <a16:creationId xmlns:a16="http://schemas.microsoft.com/office/drawing/2014/main" id="{1618BBE2-093B-5E29-9AA9-51FE8AB2448B}"/>
              </a:ext>
            </a:extLst>
          </p:cNvPr>
          <p:cNvSpPr txBox="1"/>
          <p:nvPr/>
        </p:nvSpPr>
        <p:spPr>
          <a:xfrm>
            <a:off x="4848860" y="4249776"/>
            <a:ext cx="7190740" cy="83099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70C0"/>
                </a:solidFill>
                <a:effectLst/>
                <a:latin typeface="Comic Sans MS" panose="030F0702030302020204" pitchFamily="66" charset="0"/>
              </a:rPr>
              <a:t>These iterations continue </a:t>
            </a:r>
            <a:r>
              <a:rPr lang="en-US" sz="2400" b="0" i="0" dirty="0">
                <a:solidFill>
                  <a:srgbClr val="222222"/>
                </a:solidFill>
                <a:effectLst/>
                <a:latin typeface="Comic Sans MS" panose="030F0702030302020204" pitchFamily="66" charset="0"/>
              </a:rPr>
              <a:t>until the customer is completely satisfied with the prototype.</a:t>
            </a:r>
            <a:endParaRPr lang="en-IN" sz="2400" dirty="0">
              <a:latin typeface="Comic Sans MS" panose="030F0702030302020204" pitchFamily="66" charset="0"/>
            </a:endParaRPr>
          </a:p>
        </p:txBody>
      </p:sp>
      <p:sp>
        <p:nvSpPr>
          <p:cNvPr id="16" name="TextBox 15">
            <a:extLst>
              <a:ext uri="{FF2B5EF4-FFF2-40B4-BE49-F238E27FC236}">
                <a16:creationId xmlns:a16="http://schemas.microsoft.com/office/drawing/2014/main" id="{54AD8474-07E0-81AD-6239-3EDD58890236}"/>
              </a:ext>
            </a:extLst>
          </p:cNvPr>
          <p:cNvSpPr txBox="1"/>
          <p:nvPr/>
        </p:nvSpPr>
        <p:spPr>
          <a:xfrm>
            <a:off x="4960620" y="5295482"/>
            <a:ext cx="7190740" cy="120032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22222"/>
                </a:solidFill>
                <a:effectLst/>
                <a:latin typeface="Comic Sans MS" panose="030F0702030302020204" pitchFamily="66" charset="0"/>
              </a:rPr>
              <a:t>Once the </a:t>
            </a:r>
            <a:r>
              <a:rPr lang="en-US" sz="2400" b="0" i="0" dirty="0">
                <a:solidFill>
                  <a:srgbClr val="0070C0"/>
                </a:solidFill>
                <a:effectLst/>
                <a:latin typeface="Comic Sans MS" panose="030F0702030302020204" pitchFamily="66" charset="0"/>
              </a:rPr>
              <a:t>customer is fully satisfied </a:t>
            </a:r>
            <a:r>
              <a:rPr lang="en-US" sz="2400" b="0" i="0" dirty="0">
                <a:solidFill>
                  <a:srgbClr val="222222"/>
                </a:solidFill>
                <a:effectLst/>
                <a:latin typeface="Comic Sans MS" panose="030F0702030302020204" pitchFamily="66" charset="0"/>
              </a:rPr>
              <a:t>with the prototype, </a:t>
            </a:r>
            <a:r>
              <a:rPr lang="en-US" sz="2400" b="0" i="0" dirty="0">
                <a:solidFill>
                  <a:srgbClr val="FF0000"/>
                </a:solidFill>
                <a:effectLst/>
                <a:latin typeface="Comic Sans MS" panose="030F0702030302020204" pitchFamily="66" charset="0"/>
              </a:rPr>
              <a:t>the developer starts implementing the final system.</a:t>
            </a:r>
            <a:endParaRPr lang="en-IN" sz="24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74495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0DF8-24A0-5D16-4213-A39477DA1BC1}"/>
              </a:ext>
            </a:extLst>
          </p:cNvPr>
          <p:cNvSpPr>
            <a:spLocks noGrp="1"/>
          </p:cNvSpPr>
          <p:nvPr>
            <p:ph type="title"/>
          </p:nvPr>
        </p:nvSpPr>
        <p:spPr>
          <a:xfrm>
            <a:off x="838200" y="126262"/>
            <a:ext cx="10515600" cy="632286"/>
          </a:xfrm>
        </p:spPr>
        <p:txBody>
          <a:bodyPr>
            <a:normAutofit fontScale="90000"/>
          </a:bodyPr>
          <a:lstStyle/>
          <a:p>
            <a:pPr algn="ctr"/>
            <a:r>
              <a:rPr lang="en-IN" dirty="0">
                <a:solidFill>
                  <a:srgbClr val="002060"/>
                </a:solidFill>
                <a:latin typeface="Century Schoolbook" panose="02040604050505020304" pitchFamily="18" charset="0"/>
              </a:rPr>
              <a:t>Types of Prototyping</a:t>
            </a:r>
          </a:p>
        </p:txBody>
      </p:sp>
      <p:sp>
        <p:nvSpPr>
          <p:cNvPr id="3" name="Content Placeholder 2">
            <a:extLst>
              <a:ext uri="{FF2B5EF4-FFF2-40B4-BE49-F238E27FC236}">
                <a16:creationId xmlns:a16="http://schemas.microsoft.com/office/drawing/2014/main" id="{B6E623BD-749E-22E9-D941-0E46AAEC42A6}"/>
              </a:ext>
            </a:extLst>
          </p:cNvPr>
          <p:cNvSpPr>
            <a:spLocks noGrp="1"/>
          </p:cNvSpPr>
          <p:nvPr>
            <p:ph idx="1"/>
          </p:nvPr>
        </p:nvSpPr>
        <p:spPr>
          <a:xfrm>
            <a:off x="736600" y="955041"/>
            <a:ext cx="11231880" cy="1433462"/>
          </a:xfrm>
        </p:spPr>
        <p:txBody>
          <a:bodyPr>
            <a:normAutofit fontScale="77500" lnSpcReduction="20000"/>
          </a:bodyPr>
          <a:lstStyle/>
          <a:p>
            <a:pPr algn="just">
              <a:lnSpc>
                <a:spcPct val="100000"/>
              </a:lnSpc>
              <a:spcBef>
                <a:spcPts val="600"/>
              </a:spcBef>
            </a:pPr>
            <a:r>
              <a:rPr lang="en-IN" dirty="0">
                <a:solidFill>
                  <a:srgbClr val="0070C0"/>
                </a:solidFill>
                <a:latin typeface="Comic Sans MS" panose="030F0702030302020204" pitchFamily="66" charset="0"/>
              </a:rPr>
              <a:t>Throwaway Prototyping</a:t>
            </a:r>
          </a:p>
          <a:p>
            <a:pPr algn="just">
              <a:lnSpc>
                <a:spcPct val="100000"/>
              </a:lnSpc>
              <a:spcBef>
                <a:spcPts val="600"/>
              </a:spcBef>
            </a:pPr>
            <a:r>
              <a:rPr lang="en-IN" dirty="0">
                <a:solidFill>
                  <a:srgbClr val="0070C0"/>
                </a:solidFill>
                <a:latin typeface="Comic Sans MS" panose="030F0702030302020204" pitchFamily="66" charset="0"/>
              </a:rPr>
              <a:t>Evolutionary Prototyping</a:t>
            </a:r>
          </a:p>
          <a:p>
            <a:pPr algn="just">
              <a:lnSpc>
                <a:spcPct val="100000"/>
              </a:lnSpc>
              <a:spcBef>
                <a:spcPts val="600"/>
              </a:spcBef>
            </a:pPr>
            <a:r>
              <a:rPr lang="en-US" dirty="0">
                <a:solidFill>
                  <a:srgbClr val="0070C0"/>
                </a:solidFill>
                <a:latin typeface="Comic Sans MS" panose="030F0702030302020204" pitchFamily="66" charset="0"/>
              </a:rPr>
              <a:t>Incremental</a:t>
            </a:r>
          </a:p>
          <a:p>
            <a:pPr algn="just">
              <a:lnSpc>
                <a:spcPct val="100000"/>
              </a:lnSpc>
              <a:spcBef>
                <a:spcPts val="600"/>
              </a:spcBef>
            </a:pPr>
            <a:r>
              <a:rPr lang="en-IN" dirty="0">
                <a:solidFill>
                  <a:srgbClr val="0070C0"/>
                </a:solidFill>
                <a:latin typeface="Comic Sans MS" panose="030F0702030302020204" pitchFamily="66" charset="0"/>
              </a:rPr>
              <a:t>Extreme</a:t>
            </a:r>
          </a:p>
          <a:p>
            <a:pPr algn="just">
              <a:lnSpc>
                <a:spcPct val="100000"/>
              </a:lnSpc>
              <a:spcBef>
                <a:spcPts val="600"/>
              </a:spcBef>
            </a:pPr>
            <a:endParaRPr lang="en-IN" sz="2400" dirty="0">
              <a:solidFill>
                <a:srgbClr val="0070C0"/>
              </a:solidFill>
              <a:latin typeface="Comic Sans MS" panose="030F0702030302020204" pitchFamily="66" charset="0"/>
            </a:endParaRPr>
          </a:p>
          <a:p>
            <a:endParaRPr lang="en-IN" dirty="0"/>
          </a:p>
        </p:txBody>
      </p:sp>
      <p:sp>
        <p:nvSpPr>
          <p:cNvPr id="5" name="TextBox 4">
            <a:extLst>
              <a:ext uri="{FF2B5EF4-FFF2-40B4-BE49-F238E27FC236}">
                <a16:creationId xmlns:a16="http://schemas.microsoft.com/office/drawing/2014/main" id="{A7CAA64A-A68F-4366-A2BE-7CB15135210F}"/>
              </a:ext>
            </a:extLst>
          </p:cNvPr>
          <p:cNvSpPr txBox="1"/>
          <p:nvPr/>
        </p:nvSpPr>
        <p:spPr>
          <a:xfrm>
            <a:off x="508000" y="2584995"/>
            <a:ext cx="11318240" cy="1200329"/>
          </a:xfrm>
          <a:prstGeom prst="rect">
            <a:avLst/>
          </a:prstGeom>
          <a:noFill/>
        </p:spPr>
        <p:txBody>
          <a:bodyPr wrap="square">
            <a:spAutoFit/>
          </a:bodyPr>
          <a:lstStyle/>
          <a:p>
            <a:pPr marL="457200" indent="-457200" algn="just">
              <a:buFont typeface="Arial" panose="020B0604020202020204" pitchFamily="34" charset="0"/>
              <a:buChar char="•"/>
            </a:pPr>
            <a:r>
              <a:rPr lang="en-US" sz="2400" dirty="0">
                <a:solidFill>
                  <a:srgbClr val="FF0000"/>
                </a:solidFill>
                <a:latin typeface="Comic Sans MS" panose="030F0702030302020204" pitchFamily="66" charset="0"/>
              </a:rPr>
              <a:t>Throwaway Prototypes </a:t>
            </a:r>
            <a:r>
              <a:rPr lang="en-US" sz="2400" dirty="0">
                <a:latin typeface="Comic Sans MS" panose="030F0702030302020204" pitchFamily="66" charset="0"/>
              </a:rPr>
              <a:t>are developed from </a:t>
            </a:r>
            <a:r>
              <a:rPr lang="en-US" sz="2400" dirty="0">
                <a:solidFill>
                  <a:srgbClr val="0070C0"/>
                </a:solidFill>
                <a:latin typeface="Comic Sans MS" panose="030F0702030302020204" pitchFamily="66" charset="0"/>
              </a:rPr>
              <a:t>the initial requirements</a:t>
            </a:r>
            <a:r>
              <a:rPr lang="en-US" sz="2400" dirty="0">
                <a:latin typeface="Comic Sans MS" panose="030F0702030302020204" pitchFamily="66" charset="0"/>
              </a:rPr>
              <a:t>, but they are </a:t>
            </a:r>
            <a:r>
              <a:rPr lang="en-US" sz="2400" dirty="0">
                <a:solidFill>
                  <a:srgbClr val="0070C0"/>
                </a:solidFill>
                <a:latin typeface="Comic Sans MS" panose="030F0702030302020204" pitchFamily="66" charset="0"/>
              </a:rPr>
              <a:t>not used for the final product </a:t>
            </a:r>
            <a:r>
              <a:rPr lang="en-US" sz="2400" dirty="0">
                <a:latin typeface="Comic Sans MS" panose="030F0702030302020204" pitchFamily="66" charset="0"/>
              </a:rPr>
              <a:t>and are not an alternative to the written requirements specification.</a:t>
            </a:r>
            <a:endParaRPr lang="en-IN" sz="2400" dirty="0">
              <a:latin typeface="Comic Sans MS" panose="030F0702030302020204" pitchFamily="66" charset="0"/>
            </a:endParaRPr>
          </a:p>
        </p:txBody>
      </p:sp>
      <p:sp>
        <p:nvSpPr>
          <p:cNvPr id="7" name="TextBox 6">
            <a:extLst>
              <a:ext uri="{FF2B5EF4-FFF2-40B4-BE49-F238E27FC236}">
                <a16:creationId xmlns:a16="http://schemas.microsoft.com/office/drawing/2014/main" id="{AA3C3D4A-FE31-094C-D0C0-0D75BE1804C6}"/>
              </a:ext>
            </a:extLst>
          </p:cNvPr>
          <p:cNvSpPr txBox="1"/>
          <p:nvPr/>
        </p:nvSpPr>
        <p:spPr>
          <a:xfrm>
            <a:off x="650240" y="4090639"/>
            <a:ext cx="11318240" cy="120032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FF0000"/>
                </a:solidFill>
                <a:effectLst/>
                <a:latin typeface="Comic Sans MS" panose="030F0702030302020204" pitchFamily="66" charset="0"/>
              </a:rPr>
              <a:t> Evolutionary Prototyping </a:t>
            </a:r>
            <a:r>
              <a:rPr lang="en-US" sz="2400" b="0" i="0" dirty="0">
                <a:solidFill>
                  <a:srgbClr val="292929"/>
                </a:solidFill>
                <a:effectLst/>
                <a:latin typeface="Comic Sans MS" panose="030F0702030302020204" pitchFamily="66" charset="0"/>
              </a:rPr>
              <a:t>is considered the </a:t>
            </a:r>
            <a:r>
              <a:rPr lang="en-US" sz="2400" b="0" i="0" dirty="0">
                <a:solidFill>
                  <a:srgbClr val="0070C0"/>
                </a:solidFill>
                <a:effectLst/>
                <a:latin typeface="Comic Sans MS" panose="030F0702030302020204" pitchFamily="66" charset="0"/>
              </a:rPr>
              <a:t>most fundamental </a:t>
            </a:r>
            <a:r>
              <a:rPr lang="en-US" sz="2400" b="0" i="0" dirty="0">
                <a:solidFill>
                  <a:srgbClr val="292929"/>
                </a:solidFill>
                <a:effectLst/>
                <a:latin typeface="Comic Sans MS" panose="030F0702030302020204" pitchFamily="66" charset="0"/>
              </a:rPr>
              <a:t>form of prototyping, and this prototyping type is also known as </a:t>
            </a:r>
            <a:r>
              <a:rPr lang="en-US" sz="2400" b="1" i="0" dirty="0">
                <a:solidFill>
                  <a:srgbClr val="0070C0"/>
                </a:solidFill>
                <a:effectLst/>
                <a:latin typeface="Comic Sans MS" panose="030F0702030302020204" pitchFamily="66" charset="0"/>
              </a:rPr>
              <a:t>breadboard</a:t>
            </a:r>
            <a:r>
              <a:rPr lang="en-US" sz="2400" b="0" i="0" dirty="0">
                <a:solidFill>
                  <a:srgbClr val="0070C0"/>
                </a:solidFill>
                <a:effectLst/>
                <a:latin typeface="Comic Sans MS" panose="030F0702030302020204" pitchFamily="66" charset="0"/>
              </a:rPr>
              <a:t> </a:t>
            </a:r>
            <a:r>
              <a:rPr lang="en-US" sz="2400" b="1" i="0" dirty="0">
                <a:solidFill>
                  <a:srgbClr val="0070C0"/>
                </a:solidFill>
                <a:effectLst/>
                <a:latin typeface="Comic Sans MS" panose="030F0702030302020204" pitchFamily="66" charset="0"/>
              </a:rPr>
              <a:t>prototyping</a:t>
            </a:r>
            <a:r>
              <a:rPr lang="en-US" sz="2400" b="1" i="0" dirty="0">
                <a:solidFill>
                  <a:srgbClr val="292929"/>
                </a:solidFill>
                <a:effectLst/>
                <a:latin typeface="Comic Sans MS" panose="030F0702030302020204" pitchFamily="66" charset="0"/>
              </a:rPr>
              <a:t>.</a:t>
            </a:r>
            <a:endParaRPr lang="en-IN" sz="2400" dirty="0">
              <a:latin typeface="Comic Sans MS" panose="030F0702030302020204" pitchFamily="66" charset="0"/>
            </a:endParaRPr>
          </a:p>
        </p:txBody>
      </p:sp>
      <p:sp>
        <p:nvSpPr>
          <p:cNvPr id="9" name="TextBox 8">
            <a:extLst>
              <a:ext uri="{FF2B5EF4-FFF2-40B4-BE49-F238E27FC236}">
                <a16:creationId xmlns:a16="http://schemas.microsoft.com/office/drawing/2014/main" id="{8145B6DA-2F6E-DF1A-062D-C1484F6137E7}"/>
              </a:ext>
            </a:extLst>
          </p:cNvPr>
          <p:cNvSpPr txBox="1"/>
          <p:nvPr/>
        </p:nvSpPr>
        <p:spPr>
          <a:xfrm>
            <a:off x="650240" y="5487461"/>
            <a:ext cx="11450320" cy="830997"/>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92929"/>
                </a:solidFill>
                <a:effectLst/>
                <a:latin typeface="Comic Sans MS" panose="030F0702030302020204" pitchFamily="66" charset="0"/>
              </a:rPr>
              <a:t> The main concept of this </a:t>
            </a:r>
            <a:r>
              <a:rPr lang="en-US" sz="2400" b="0" i="0" dirty="0">
                <a:solidFill>
                  <a:srgbClr val="0070C0"/>
                </a:solidFill>
                <a:effectLst/>
                <a:latin typeface="Comic Sans MS" panose="030F0702030302020204" pitchFamily="66" charset="0"/>
              </a:rPr>
              <a:t>prototyping type </a:t>
            </a:r>
            <a:r>
              <a:rPr lang="en-US" sz="2400" b="0" i="0" dirty="0">
                <a:solidFill>
                  <a:srgbClr val="292929"/>
                </a:solidFill>
                <a:effectLst/>
                <a:latin typeface="Comic Sans MS" panose="030F0702030302020204" pitchFamily="66" charset="0"/>
              </a:rPr>
              <a:t>is to build a robust prototype and </a:t>
            </a:r>
            <a:r>
              <a:rPr lang="en-US" sz="2400" b="0" i="0" dirty="0">
                <a:solidFill>
                  <a:srgbClr val="0070C0"/>
                </a:solidFill>
                <a:effectLst/>
                <a:latin typeface="Comic Sans MS" panose="030F0702030302020204" pitchFamily="66" charset="0"/>
              </a:rPr>
              <a:t>constantly improve it.</a:t>
            </a:r>
            <a:endParaRPr lang="en-IN" sz="2400"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25393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9475-9225-AB2B-D9CE-0160AEA6BA67}"/>
              </a:ext>
            </a:extLst>
          </p:cNvPr>
          <p:cNvSpPr>
            <a:spLocks noGrp="1"/>
          </p:cNvSpPr>
          <p:nvPr>
            <p:ph type="title"/>
          </p:nvPr>
        </p:nvSpPr>
        <p:spPr>
          <a:xfrm>
            <a:off x="838200" y="111442"/>
            <a:ext cx="10515600" cy="569595"/>
          </a:xfrm>
        </p:spPr>
        <p:txBody>
          <a:bodyPr>
            <a:normAutofit fontScale="90000"/>
          </a:bodyPr>
          <a:lstStyle/>
          <a:p>
            <a:pPr algn="ctr"/>
            <a:r>
              <a:rPr lang="en-IN" dirty="0">
                <a:solidFill>
                  <a:srgbClr val="002060"/>
                </a:solidFill>
                <a:latin typeface="Century Schoolbook" panose="02040604050505020304" pitchFamily="18" charset="0"/>
              </a:rPr>
              <a:t>Types of Prototyping</a:t>
            </a:r>
            <a:endParaRPr lang="en-IN" dirty="0"/>
          </a:p>
        </p:txBody>
      </p:sp>
      <p:sp>
        <p:nvSpPr>
          <p:cNvPr id="3" name="Content Placeholder 2">
            <a:extLst>
              <a:ext uri="{FF2B5EF4-FFF2-40B4-BE49-F238E27FC236}">
                <a16:creationId xmlns:a16="http://schemas.microsoft.com/office/drawing/2014/main" id="{6AFCAB81-D112-9E5A-95EF-35837661179E}"/>
              </a:ext>
            </a:extLst>
          </p:cNvPr>
          <p:cNvSpPr>
            <a:spLocks noGrp="1"/>
          </p:cNvSpPr>
          <p:nvPr>
            <p:ph idx="1"/>
          </p:nvPr>
        </p:nvSpPr>
        <p:spPr>
          <a:xfrm>
            <a:off x="365760" y="862012"/>
            <a:ext cx="11673840" cy="5133975"/>
          </a:xfrm>
        </p:spPr>
        <p:txBody>
          <a:bodyPr>
            <a:normAutofit/>
          </a:bodyPr>
          <a:lstStyle/>
          <a:p>
            <a:pPr algn="just">
              <a:lnSpc>
                <a:spcPct val="150000"/>
              </a:lnSpc>
              <a:buFont typeface="Arial" panose="020B0604020202020204" pitchFamily="34" charset="0"/>
              <a:buChar char="•"/>
            </a:pPr>
            <a:r>
              <a:rPr lang="en-US" b="0" i="0" dirty="0">
                <a:solidFill>
                  <a:srgbClr val="0070C0"/>
                </a:solidFill>
                <a:effectLst/>
                <a:latin typeface="Comic Sans MS" panose="030F0702030302020204" pitchFamily="66" charset="0"/>
              </a:rPr>
              <a:t>Incremental-</a:t>
            </a:r>
            <a:r>
              <a:rPr lang="en-US" b="0" i="0" dirty="0">
                <a:solidFill>
                  <a:schemeClr val="tx1">
                    <a:lumMod val="95000"/>
                    <a:lumOff val="5000"/>
                  </a:schemeClr>
                </a:solidFill>
                <a:effectLst/>
                <a:latin typeface="Comic Sans MS" panose="030F0702030302020204" pitchFamily="66" charset="0"/>
              </a:rPr>
              <a:t> This technique breaks the concept for the </a:t>
            </a:r>
            <a:r>
              <a:rPr lang="en-US" b="0" i="0" dirty="0">
                <a:solidFill>
                  <a:srgbClr val="FF0000"/>
                </a:solidFill>
                <a:effectLst/>
                <a:latin typeface="Comic Sans MS" panose="030F0702030302020204" pitchFamily="66" charset="0"/>
              </a:rPr>
              <a:t>final product into smaller pieces</a:t>
            </a:r>
            <a:r>
              <a:rPr lang="en-US" b="0" i="0" dirty="0">
                <a:solidFill>
                  <a:schemeClr val="tx1">
                    <a:lumMod val="95000"/>
                    <a:lumOff val="5000"/>
                  </a:schemeClr>
                </a:solidFill>
                <a:effectLst/>
                <a:latin typeface="Comic Sans MS" panose="030F0702030302020204" pitchFamily="66" charset="0"/>
              </a:rPr>
              <a:t>, and prototypes are created for each one. In the end, these </a:t>
            </a:r>
            <a:r>
              <a:rPr lang="en-US" b="0" i="0" dirty="0">
                <a:solidFill>
                  <a:srgbClr val="FF0000"/>
                </a:solidFill>
                <a:effectLst/>
                <a:latin typeface="Comic Sans MS" panose="030F0702030302020204" pitchFamily="66" charset="0"/>
              </a:rPr>
              <a:t>prototypes are merged </a:t>
            </a:r>
            <a:r>
              <a:rPr lang="en-US" b="0" i="0" dirty="0">
                <a:solidFill>
                  <a:schemeClr val="tx1">
                    <a:lumMod val="95000"/>
                    <a:lumOff val="5000"/>
                  </a:schemeClr>
                </a:solidFill>
                <a:effectLst/>
                <a:latin typeface="Comic Sans MS" panose="030F0702030302020204" pitchFamily="66" charset="0"/>
              </a:rPr>
              <a:t>into the final product.</a:t>
            </a:r>
          </a:p>
          <a:p>
            <a:pPr algn="just">
              <a:lnSpc>
                <a:spcPct val="150000"/>
              </a:lnSpc>
              <a:buFont typeface="Arial" panose="020B0604020202020204" pitchFamily="34" charset="0"/>
              <a:buChar char="•"/>
            </a:pPr>
            <a:r>
              <a:rPr lang="en-US" b="0" i="0" dirty="0">
                <a:solidFill>
                  <a:srgbClr val="0070C0"/>
                </a:solidFill>
                <a:effectLst/>
                <a:latin typeface="Comic Sans MS" panose="030F0702030302020204" pitchFamily="66" charset="0"/>
              </a:rPr>
              <a:t>Extreme-</a:t>
            </a:r>
            <a:r>
              <a:rPr lang="en-US" b="0" i="0" dirty="0">
                <a:solidFill>
                  <a:schemeClr val="tx1">
                    <a:lumMod val="95000"/>
                    <a:lumOff val="5000"/>
                  </a:schemeClr>
                </a:solidFill>
                <a:effectLst/>
                <a:latin typeface="Comic Sans MS" panose="030F0702030302020204" pitchFamily="66" charset="0"/>
              </a:rPr>
              <a:t> This prototype model is used </a:t>
            </a:r>
            <a:r>
              <a:rPr lang="en-US" b="0" i="0" dirty="0">
                <a:solidFill>
                  <a:srgbClr val="FF0000"/>
                </a:solidFill>
                <a:effectLst/>
                <a:latin typeface="Comic Sans MS" panose="030F0702030302020204" pitchFamily="66" charset="0"/>
              </a:rPr>
              <a:t>specifically for web development</a:t>
            </a:r>
            <a:r>
              <a:rPr lang="en-US" b="0" i="0" dirty="0">
                <a:solidFill>
                  <a:schemeClr val="tx1">
                    <a:lumMod val="95000"/>
                    <a:lumOff val="5000"/>
                  </a:schemeClr>
                </a:solidFill>
                <a:effectLst/>
                <a:latin typeface="Comic Sans MS" panose="030F0702030302020204" pitchFamily="66" charset="0"/>
              </a:rPr>
              <a:t>. All web prototypes are built in an </a:t>
            </a:r>
            <a:r>
              <a:rPr lang="en-US" b="0" i="0" u="sng" dirty="0">
                <a:solidFill>
                  <a:schemeClr val="tx1">
                    <a:lumMod val="95000"/>
                    <a:lumOff val="5000"/>
                  </a:schemeClr>
                </a:solidFill>
                <a:effectLst/>
                <a:latin typeface="Comic Sans MS" panose="030F0702030302020204" pitchFamily="66" charset="0"/>
                <a:hlinkClick r:id="rId2">
                  <a:extLst>
                    <a:ext uri="{A12FA001-AC4F-418D-AE19-62706E023703}">
                      <ahyp:hlinkClr xmlns:ahyp="http://schemas.microsoft.com/office/drawing/2018/hyperlinkcolor" val="tx"/>
                    </a:ext>
                  </a:extLst>
                </a:hlinkClick>
              </a:rPr>
              <a:t>HTML</a:t>
            </a:r>
            <a:r>
              <a:rPr lang="en-US" b="0" i="0" dirty="0">
                <a:solidFill>
                  <a:schemeClr val="tx1">
                    <a:lumMod val="95000"/>
                    <a:lumOff val="5000"/>
                  </a:schemeClr>
                </a:solidFill>
                <a:effectLst/>
                <a:latin typeface="Comic Sans MS" panose="030F0702030302020204" pitchFamily="66" charset="0"/>
              </a:rPr>
              <a:t> format with a services layer and are then integrated into the final product.</a:t>
            </a:r>
          </a:p>
          <a:p>
            <a:endParaRPr lang="en-IN" dirty="0"/>
          </a:p>
        </p:txBody>
      </p:sp>
    </p:spTree>
    <p:extLst>
      <p:ext uri="{BB962C8B-B14F-4D97-AF65-F5344CB8AC3E}">
        <p14:creationId xmlns:p14="http://schemas.microsoft.com/office/powerpoint/2010/main" val="4205759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1632</Words>
  <Application>Microsoft Office PowerPoint</Application>
  <PresentationFormat>Widescreen</PresentationFormat>
  <Paragraphs>135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Century Schoolbook</vt:lpstr>
      <vt:lpstr>Comic Sans MS</vt:lpstr>
      <vt:lpstr>Office Theme</vt:lpstr>
      <vt:lpstr>Software Development Life Cycle models –Cont’d</vt:lpstr>
      <vt:lpstr>The Incremental Model</vt:lpstr>
      <vt:lpstr>The Incremental Model</vt:lpstr>
      <vt:lpstr>Advantages of Incremental model</vt:lpstr>
      <vt:lpstr>Disadvantages of Incremental model</vt:lpstr>
      <vt:lpstr>The Prototyping Model (Evolutionary Model) </vt:lpstr>
      <vt:lpstr>PowerPoint Presentation</vt:lpstr>
      <vt:lpstr>Types of Prototyping</vt:lpstr>
      <vt:lpstr>Types of Prototyping</vt:lpstr>
      <vt:lpstr>When to use the Prototype model</vt:lpstr>
      <vt:lpstr>Advantages of Prototype model </vt:lpstr>
      <vt:lpstr>Disadvantages of Prototype model</vt:lpstr>
      <vt:lpstr>Rapid Application Development (RAD)</vt:lpstr>
      <vt:lpstr>PowerPoint Presentation</vt:lpstr>
      <vt:lpstr>Different Phases of RAD Model</vt:lpstr>
      <vt:lpstr>Different Phases of RAD Model (Cont’d)</vt:lpstr>
      <vt:lpstr>When to use the RAD model</vt:lpstr>
      <vt:lpstr>Advantages of RAD Model </vt:lpstr>
      <vt:lpstr>Disadvantages of RAD Model</vt:lpstr>
      <vt:lpstr>The Spiral Model</vt:lpstr>
      <vt:lpstr>Phases in the Spiral Model </vt:lpstr>
      <vt:lpstr>PowerPoint Presentation</vt:lpstr>
      <vt:lpstr>Phases involved in Spiral Model</vt:lpstr>
      <vt:lpstr>Phases involved in Spiral Model</vt:lpstr>
      <vt:lpstr>PowerPoint Presentation</vt:lpstr>
      <vt:lpstr>PowerPoint Presentation</vt:lpstr>
      <vt:lpstr>When to use Spiral Model</vt:lpstr>
      <vt:lpstr>Advantages of Spiral Model</vt:lpstr>
      <vt:lpstr>Disadvantages of Spiral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models –Cont’d</dc:title>
  <dc:creator>SELVA KUMAR S</dc:creator>
  <cp:lastModifiedBy>SELVA KUMAR S</cp:lastModifiedBy>
  <cp:revision>64</cp:revision>
  <dcterms:created xsi:type="dcterms:W3CDTF">2022-08-26T10:47:33Z</dcterms:created>
  <dcterms:modified xsi:type="dcterms:W3CDTF">2022-09-02T06:22:17Z</dcterms:modified>
</cp:coreProperties>
</file>