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8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4731-852A-24B5-FE01-7C328F4E1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86489-839C-3E15-A31F-80F70BC31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22D62-A5FB-BC62-6007-B028C3C0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2D5E-0D30-475B-9982-8F325959517D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9884-4023-CC67-9CE1-B9EDD097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B61A0-B9FC-C983-D9AF-30A90CBF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EF29-EB5E-4402-858D-EF79495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94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F041-6147-B829-23E8-0FC714EF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627C1-43B4-33BF-CDCE-52F26FDC3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EBB9D-A8D8-74AC-09B9-53EA81E1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2D5E-0D30-475B-9982-8F325959517D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BB6B1-6A43-F61B-1154-E646A7BC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2B89C-E38F-E6D5-C666-EC5F1DE1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EF29-EB5E-4402-858D-EF79495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48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07A31-E358-0C11-7942-23F40DC7C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AFC70-7116-7420-67CE-D7A8701F8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A30ED-5B77-3C99-4C94-30893BBC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2D5E-0D30-475B-9982-8F325959517D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7A55C-0365-6AB1-97D7-3662AD44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83371-A68C-3925-D137-883BB74D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EF29-EB5E-4402-858D-EF79495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85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508D-C67A-37F7-9138-B08D66E3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81586-3C09-0C9D-3F91-87356C545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1DAAC-CAE6-5970-0749-0D2FF0C0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2D5E-0D30-475B-9982-8F325959517D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585FE-27A4-5215-ECB1-D1B9AD4A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CEBA5-055E-1CE4-21B7-A3C46FC5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EF29-EB5E-4402-858D-EF79495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63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4839-AB90-AD5D-85B2-7D28B3B8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178C5-0B54-B6C3-D261-763FE6C86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64B49-42AC-07C8-095F-C4FCB96A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2D5E-0D30-475B-9982-8F325959517D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C425-F71B-BA48-A2BC-C6947E03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068B4-40CF-990E-E0FB-24355996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EF29-EB5E-4402-858D-EF79495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86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1C56-3B60-EB16-6D95-E145C7AD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00C0-486C-C092-B8BC-128C852E9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F777E-7686-350F-D9F6-948775B9C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A425D-5E2C-F747-CF0A-991818D6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2D5E-0D30-475B-9982-8F325959517D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4D942-CB60-330C-82E9-090F47CB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115FD-628E-DF4F-53A3-004AEFD1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EF29-EB5E-4402-858D-EF79495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07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0BCF-2FCC-4B29-B7BC-859F5347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54482-A531-047F-3167-0E2703720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230A9-7D5D-3173-D5E8-D25AC2BC0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4EC20-5EFD-C11C-C4D9-7DB719F7D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FE056-7C3C-47D0-D3AB-9154E0341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47B3E-2DEE-DD93-59C0-CB14375C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2D5E-0D30-475B-9982-8F325959517D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F5E8B-2EC9-3908-B419-5370A115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CD032-777D-2B2D-5B25-A6B76A24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EF29-EB5E-4402-858D-EF79495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67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7BD3-AEBA-28DA-C2D2-2469AA85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4FA8-5F87-2EB0-5BAC-02250A50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2D5E-0D30-475B-9982-8F325959517D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D3042-D0FA-1F66-F899-529A04CA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7E5CF-4208-0889-A47D-B17CB363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EF29-EB5E-4402-858D-EF79495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17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DAC9B-6230-C696-6C12-D980A757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2D5E-0D30-475B-9982-8F325959517D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47C12E-F016-2DC6-4DFF-F849B7CF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20E7F-09FE-995C-7D8C-88AB2467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EF29-EB5E-4402-858D-EF79495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21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46C2-F8AB-9617-DFB4-466EC5AA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7BBC8-298A-714C-81F3-0E2CB5DD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80B36-BA1F-B0F9-697D-DEA0A65EB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817AE-F03B-F73F-0A28-19E5D0CA3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2D5E-0D30-475B-9982-8F325959517D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AE827-D80A-9D43-C9CC-1DEE24C5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B9865-D080-2464-C877-D55C2A14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EF29-EB5E-4402-858D-EF79495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83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89FE-D317-06EF-7FB6-AAD959D8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0CCCA-FEA6-87C0-5001-6D5FBF8DF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64904-8BCE-C259-5AAE-48FC3FAA9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D9151-2E6B-4B6B-63A4-33B9F72D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2D5E-0D30-475B-9982-8F325959517D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AFF85-523F-3577-D80D-3470CEA2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85F71-74FC-111F-749E-2DC2DD9C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EF29-EB5E-4402-858D-EF79495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62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7DE90-2EB7-1F97-F1B8-F22FBD2F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6A08A-28FB-EE6F-1F72-82C373D68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F6DD9-7739-C3EF-4307-32ED528AB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12D5E-0D30-475B-9982-8F325959517D}" type="datetimeFigureOut">
              <a:rPr lang="en-IN" smtClean="0"/>
              <a:t>03-09-2022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E9E89-D172-970A-8040-4B2C68730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1FF9E-045E-96D0-F305-EB8B62AF8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FEF29-EB5E-4402-858D-EF79495F9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65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428B-16C6-0CDE-52D9-DC995F5D5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378" y="1368732"/>
            <a:ext cx="10744200" cy="1359045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002060"/>
                </a:solidFill>
                <a:latin typeface="Century Schoolbook" panose="02040604050505020304" pitchFamily="18" charset="0"/>
              </a:rPr>
              <a:t>Component-Based Development</a:t>
            </a:r>
          </a:p>
        </p:txBody>
      </p:sp>
    </p:spTree>
    <p:extLst>
      <p:ext uri="{BB962C8B-B14F-4D97-AF65-F5344CB8AC3E}">
        <p14:creationId xmlns:p14="http://schemas.microsoft.com/office/powerpoint/2010/main" val="4072680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60B613-AD7B-8270-9E60-3D90C5F34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497" y="1303283"/>
            <a:ext cx="11487806" cy="51818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88C262-47E4-8C59-A49D-953C7478880B}"/>
              </a:ext>
            </a:extLst>
          </p:cNvPr>
          <p:cNvSpPr txBox="1"/>
          <p:nvPr/>
        </p:nvSpPr>
        <p:spPr>
          <a:xfrm>
            <a:off x="630620" y="246765"/>
            <a:ext cx="11256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002060"/>
                </a:solidFill>
                <a:effectLst/>
                <a:latin typeface="Century Schoolbook" panose="02040604050505020304" pitchFamily="18" charset="0"/>
              </a:rPr>
              <a:t>CBSE – The Architecture of Software Process</a:t>
            </a:r>
            <a:endParaRPr lang="en-IN" sz="3200" b="1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295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7CE1-9A65-CB3E-1FF4-378EA454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669"/>
            <a:ext cx="10515600" cy="780503"/>
          </a:xfrm>
        </p:spPr>
        <p:txBody>
          <a:bodyPr/>
          <a:lstStyle/>
          <a:p>
            <a:pPr algn="ctr"/>
            <a:r>
              <a:rPr lang="en-IN" i="0" dirty="0">
                <a:solidFill>
                  <a:srgbClr val="002060"/>
                </a:solidFill>
                <a:effectLst/>
                <a:latin typeface="Century Schoolbook" panose="02040604050505020304" pitchFamily="18" charset="0"/>
              </a:rPr>
              <a:t>Methodology</a:t>
            </a:r>
            <a:endParaRPr lang="en-IN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E38D4F-FA6B-A84E-D848-A6312CE3D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10" y="949172"/>
            <a:ext cx="10733690" cy="554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087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A32D-E8A7-7F27-23B1-BA842145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0806"/>
          </a:xfrm>
        </p:spPr>
        <p:txBody>
          <a:bodyPr>
            <a:normAutofit fontScale="90000"/>
          </a:bodyPr>
          <a:lstStyle/>
          <a:p>
            <a:pPr algn="ctr"/>
            <a:r>
              <a:rPr lang="en-IN" i="0" dirty="0">
                <a:solidFill>
                  <a:srgbClr val="002060"/>
                </a:solidFill>
                <a:effectLst/>
                <a:latin typeface="Century Schoolbook" panose="02040604050505020304" pitchFamily="18" charset="0"/>
              </a:rPr>
              <a:t>Vendor-Broker-Integrator Model</a:t>
            </a:r>
            <a:endParaRPr lang="en-IN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7425D5-2587-0F4A-F31B-68AD027C4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148" y="1187670"/>
            <a:ext cx="11235556" cy="519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85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F7B3-5FE7-AA2F-64F3-9743AB35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rgbClr val="002060"/>
                </a:solidFill>
                <a:latin typeface="Century Schoolbook" panose="02040604050505020304" pitchFamily="18" charset="0"/>
              </a:rPr>
              <a:t>Examples of component models</a:t>
            </a:r>
            <a:br>
              <a:rPr lang="en-US" sz="4400" dirty="0">
                <a:latin typeface="Century Schoolbook" panose="02040604050505020304" pitchFamily="18" charset="0"/>
              </a:rPr>
            </a:b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9BE9F3-D763-8719-E02B-4DF794E09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44" y="1573376"/>
            <a:ext cx="10978055" cy="4351338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3200" dirty="0">
                <a:latin typeface="Comic Sans MS" panose="030F0702030302020204" pitchFamily="66" charset="0"/>
              </a:rPr>
              <a:t>EJB model (Enterprise Java Beans)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3200" dirty="0">
                <a:latin typeface="Comic Sans MS" panose="030F0702030302020204" pitchFamily="66" charset="0"/>
              </a:rPr>
              <a:t>COM+ model (.NET model)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3200" dirty="0">
                <a:latin typeface="Comic Sans MS" panose="030F0702030302020204" pitchFamily="66" charset="0"/>
              </a:rPr>
              <a:t>Common Object Request Broker Architecture (Corba) Component Model</a:t>
            </a:r>
            <a:endParaRPr lang="en-IN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60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1DD5-34B9-9D14-8A03-32A52147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254"/>
            <a:ext cx="10515600" cy="843565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2060"/>
                </a:solidFill>
                <a:latin typeface="Century Schoolbook" panose="02040604050505020304" pitchFamily="18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D57F4-F871-3892-7BA4-5C9181D0B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25" y="871591"/>
            <a:ext cx="11251981" cy="558001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Advantages from the business point of view </a:t>
            </a:r>
            <a:r>
              <a:rPr lang="en-US" dirty="0">
                <a:latin typeface="Comic Sans MS" panose="030F0702030302020204" pitchFamily="66" charset="0"/>
              </a:rPr>
              <a:t>in terms of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shorter time-to-market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lower development and maintenance costs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Advantages from technical and engineering point of view </a:t>
            </a:r>
            <a:r>
              <a:rPr lang="en-US" dirty="0">
                <a:latin typeface="Comic Sans MS" panose="030F0702030302020204" pitchFamily="66" charset="0"/>
              </a:rPr>
              <a:t>which can be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increased understandability of complex systems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and increased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reusability, interoperability, flexibility, adaptability</a:t>
            </a:r>
            <a:r>
              <a:rPr lang="en-US" dirty="0">
                <a:latin typeface="Comic Sans MS" panose="030F0702030302020204" pitchFamily="66" charset="0"/>
              </a:rPr>
              <a:t>, and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dependability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A strategic point of view </a:t>
            </a:r>
            <a:r>
              <a:rPr lang="en-US" dirty="0">
                <a:latin typeface="Comic Sans MS" panose="030F0702030302020204" pitchFamily="66" charset="0"/>
              </a:rPr>
              <a:t>of society such as increasing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software market, and the generation of new companies</a:t>
            </a:r>
            <a:r>
              <a:rPr lang="en-US" dirty="0">
                <a:latin typeface="Comic Sans MS" panose="030F0702030302020204" pitchFamily="66" charset="0"/>
              </a:rPr>
              <a:t>.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80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6C1B-4A7F-F38E-6762-0F39C0AF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712"/>
            <a:ext cx="10515600" cy="1055468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2060"/>
                </a:solidFill>
                <a:latin typeface="Century Schoolbook" panose="02040604050505020304" pitchFamily="18" charset="0"/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872F6-383B-D41E-7928-1B35B258C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31" y="1198180"/>
            <a:ext cx="10217369" cy="47328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Comic Sans MS" panose="030F0702030302020204" pitchFamily="66" charset="0"/>
              </a:rPr>
              <a:t>Time and effort are required for the development of Components.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IN" dirty="0">
                <a:solidFill>
                  <a:srgbClr val="0070C0"/>
                </a:solidFill>
                <a:latin typeface="Comic Sans MS" panose="030F0702030302020204" pitchFamily="66" charset="0"/>
              </a:rPr>
              <a:t>Unclear and ambiguous </a:t>
            </a:r>
            <a:r>
              <a:rPr lang="en-IN" dirty="0">
                <a:latin typeface="Comic Sans MS" panose="030F0702030302020204" pitchFamily="66" charset="0"/>
              </a:rPr>
              <a:t>requirements.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Conflict</a:t>
            </a:r>
            <a:r>
              <a:rPr lang="en-US" dirty="0">
                <a:latin typeface="Comic Sans MS" panose="030F0702030302020204" pitchFamily="66" charset="0"/>
              </a:rPr>
              <a:t> between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usability and reusability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IN" dirty="0">
                <a:latin typeface="Comic Sans MS" panose="030F0702030302020204" pitchFamily="66" charset="0"/>
              </a:rPr>
              <a:t>Component </a:t>
            </a:r>
            <a:r>
              <a:rPr lang="en-IN" dirty="0">
                <a:solidFill>
                  <a:srgbClr val="0070C0"/>
                </a:solidFill>
                <a:latin typeface="Comic Sans MS" panose="030F0702030302020204" pitchFamily="66" charset="0"/>
              </a:rPr>
              <a:t>maintenance costs</a:t>
            </a:r>
            <a:r>
              <a:rPr lang="en-IN" dirty="0">
                <a:latin typeface="Comic Sans MS" panose="030F0702030302020204" pitchFamily="66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Reliability and sensitivity </a:t>
            </a:r>
            <a:r>
              <a:rPr lang="en-US" dirty="0">
                <a:latin typeface="Comic Sans MS" panose="030F0702030302020204" pitchFamily="66" charset="0"/>
              </a:rPr>
              <a:t>to changes.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90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312C-354F-7B91-FCE4-9C9279F2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>
                <a:solidFill>
                  <a:srgbClr val="002060"/>
                </a:solidFill>
                <a:latin typeface="Century Schoolbook" panose="02040604050505020304" pitchFamily="18" charset="0"/>
              </a:rPr>
              <a:t>Component-Based Development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F5B065-A3C5-B51F-3942-9201FBF2B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627" y="1513896"/>
            <a:ext cx="10806545" cy="497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0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E3BE-6522-0466-6BA0-DFCB9A1D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354"/>
            <a:ext cx="10515600" cy="1037648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2060"/>
                </a:solidFill>
                <a:latin typeface="Century Schoolbook" panose="02040604050505020304" pitchFamily="18" charset="0"/>
              </a:rPr>
              <a:t>Component Based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B2863-936C-16CB-0F16-903ECD04B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8" y="1402773"/>
            <a:ext cx="8375072" cy="506037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Comic Sans MS" panose="030F0702030302020204" pitchFamily="66" charset="0"/>
              </a:rPr>
              <a:t>Component-based software engineering (CBSE)  is a software system development methodology where the system is developed using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reusable software components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Comic Sans MS" panose="030F0702030302020204" pitchFamily="66" charset="0"/>
              </a:rPr>
              <a:t> Component-based development aims at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improved efficiency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performance and quality </a:t>
            </a:r>
            <a:r>
              <a:rPr lang="en-US" dirty="0">
                <a:latin typeface="Comic Sans MS" panose="030F0702030302020204" pitchFamily="66" charset="0"/>
              </a:rPr>
              <a:t>of the system by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recycling components.</a:t>
            </a:r>
            <a:endParaRPr lang="en-IN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6" name="Picture 2" descr="Advantages of Component-Based Web Design Systems | Promet Source">
            <a:extLst>
              <a:ext uri="{FF2B5EF4-FFF2-40B4-BE49-F238E27FC236}">
                <a16:creationId xmlns:a16="http://schemas.microsoft.com/office/drawing/2014/main" id="{22522412-2317-4BCF-E8BD-8A02C1195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145" y="1245322"/>
            <a:ext cx="3015517" cy="299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35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8BD2-8889-CF55-DF70-9B96E9293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92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002060"/>
                </a:solidFill>
                <a:latin typeface="Century Schoolbook" panose="02040604050505020304" pitchFamily="18" charset="0"/>
              </a:rPr>
              <a:t>Component-based software engineering (CBSE)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05221-FC80-022C-44C4-179B502D5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555" y="1648980"/>
            <a:ext cx="11627427" cy="4351338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Comic Sans MS" panose="030F0702030302020204" pitchFamily="66" charset="0"/>
              </a:rPr>
              <a:t>Component Based Software Engineering (CBSE) is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changing the way software systems are developed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en-US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Comic Sans MS" panose="030F0702030302020204" pitchFamily="66" charset="0"/>
              </a:rPr>
              <a:t>CBSE embodies the ‘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buy, don’t build</a:t>
            </a:r>
            <a:r>
              <a:rPr lang="en-US" dirty="0">
                <a:latin typeface="Comic Sans MS" panose="030F0702030302020204" pitchFamily="66" charset="0"/>
              </a:rPr>
              <a:t>’ philosophy…CBSE shifts the emphasis from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programming software to composing software systems.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4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6D1C-3570-C2DB-0CE4-CD4010C2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18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002060"/>
                </a:solidFill>
                <a:latin typeface="Century Schoolbook" panose="02040604050505020304" pitchFamily="18" charset="0"/>
              </a:rPr>
              <a:t>Component-based software engineering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0E34F-FB2E-7022-0E0F-6B543B106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269" y="1253331"/>
            <a:ext cx="11717839" cy="5137078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Component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800" dirty="0">
                <a:latin typeface="Comic Sans MS" panose="030F0702030302020204" pitchFamily="66" charset="0"/>
              </a:rPr>
              <a:t>Component is a </a:t>
            </a:r>
            <a:r>
              <a:rPr lang="en-US" sz="2800" dirty="0">
                <a:solidFill>
                  <a:srgbClr val="0070C0"/>
                </a:solidFill>
                <a:latin typeface="Comic Sans MS" panose="030F0702030302020204" pitchFamily="66" charset="0"/>
              </a:rPr>
              <a:t>functional unit of a system </a:t>
            </a:r>
            <a:r>
              <a:rPr lang="en-US" sz="2800" dirty="0">
                <a:latin typeface="Comic Sans MS" panose="030F0702030302020204" pitchFamily="66" charset="0"/>
              </a:rPr>
              <a:t>and its functionality is defined by </a:t>
            </a:r>
            <a:r>
              <a:rPr lang="en-US" sz="2800" dirty="0">
                <a:solidFill>
                  <a:srgbClr val="0070C0"/>
                </a:solidFill>
                <a:latin typeface="Comic Sans MS" panose="030F0702030302020204" pitchFamily="66" charset="0"/>
              </a:rPr>
              <a:t>its interfaces</a:t>
            </a:r>
            <a:r>
              <a:rPr lang="en-US" sz="2800" dirty="0">
                <a:latin typeface="Comic Sans MS" panose="030F0702030302020204" pitchFamily="66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800" dirty="0">
                <a:latin typeface="Comic Sans MS" panose="030F0702030302020204" pitchFamily="66" charset="0"/>
              </a:rPr>
              <a:t>A component contains a </a:t>
            </a:r>
            <a:r>
              <a:rPr lang="en-US" sz="2800" dirty="0">
                <a:solidFill>
                  <a:srgbClr val="0070C0"/>
                </a:solidFill>
                <a:latin typeface="Comic Sans MS" panose="030F0702030302020204" pitchFamily="66" charset="0"/>
              </a:rPr>
              <a:t>set of collaborating classes.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A component contains </a:t>
            </a:r>
            <a:r>
              <a:rPr lang="en-US" sz="2800" dirty="0">
                <a:solidFill>
                  <a:srgbClr val="0070C0"/>
                </a:solidFill>
                <a:latin typeface="Comic Sans MS" panose="030F0702030302020204" pitchFamily="66" charset="0"/>
              </a:rPr>
              <a:t>processing logic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, the </a:t>
            </a:r>
            <a:r>
              <a:rPr lang="en-US" sz="2800" dirty="0">
                <a:solidFill>
                  <a:srgbClr val="0070C0"/>
                </a:solidFill>
                <a:latin typeface="Comic Sans MS" panose="030F0702030302020204" pitchFamily="66" charset="0"/>
              </a:rPr>
              <a:t>internal data structures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required to implement the </a:t>
            </a:r>
            <a:r>
              <a:rPr lang="en-US" sz="2800" dirty="0">
                <a:solidFill>
                  <a:srgbClr val="0070C0"/>
                </a:solidFill>
                <a:latin typeface="Comic Sans MS" panose="030F0702030302020204" pitchFamily="66" charset="0"/>
              </a:rPr>
              <a:t>processing logic, and an interface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.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2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3058-06C3-A143-4DED-98EA5E3D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8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Century Schoolbook" panose="02040604050505020304" pitchFamily="18" charset="0"/>
              </a:rPr>
              <a:t>The main characteristics of the components</a:t>
            </a:r>
            <a:endParaRPr lang="en-IN" sz="40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9BEA-69DA-60C2-7D45-86758F940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79" y="1238743"/>
            <a:ext cx="11091041" cy="520409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Comic Sans MS" panose="030F0702030302020204" pitchFamily="66" charset="0"/>
              </a:rPr>
              <a:t>Components general do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something useful</a:t>
            </a:r>
            <a:r>
              <a:rPr lang="en-US" dirty="0">
                <a:latin typeface="Comic Sans MS" panose="030F0702030302020204" pitchFamily="66" charset="0"/>
              </a:rPr>
              <a:t>,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Comic Sans MS" panose="030F0702030302020204" pitchFamily="66" charset="0"/>
              </a:rPr>
              <a:t>A small related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set of functions or services</a:t>
            </a:r>
            <a:r>
              <a:rPr lang="en-US" dirty="0">
                <a:latin typeface="Comic Sans MS" panose="030F0702030302020204" pitchFamily="66" charset="0"/>
              </a:rPr>
              <a:t>,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Comic Sans MS" panose="030F0702030302020204" pitchFamily="66" charset="0"/>
              </a:rPr>
              <a:t>Real OO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programs are </a:t>
            </a:r>
            <a:r>
              <a:rPr lang="en-US" dirty="0">
                <a:latin typeface="Comic Sans MS" panose="030F0702030302020204" pitchFamily="66" charset="0"/>
              </a:rPr>
              <a:t>component based,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Classes </a:t>
            </a:r>
            <a:r>
              <a:rPr lang="en-US" dirty="0">
                <a:latin typeface="Comic Sans MS" panose="030F0702030302020204" pitchFamily="66" charset="0"/>
              </a:rPr>
              <a:t>are not components,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Comic Sans MS" panose="030F0702030302020204" pitchFamily="66" charset="0"/>
              </a:rPr>
              <a:t>Components are composable,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Independent</a:t>
            </a:r>
            <a:r>
              <a:rPr lang="en-US" dirty="0">
                <a:latin typeface="Comic Sans MS" panose="030F0702030302020204" pitchFamily="66" charset="0"/>
              </a:rPr>
              <a:t> − Components are designed to have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minimal dependencies </a:t>
            </a:r>
            <a:r>
              <a:rPr lang="en-US" dirty="0">
                <a:latin typeface="Comic Sans MS" panose="030F0702030302020204" pitchFamily="66" charset="0"/>
              </a:rPr>
              <a:t>on other components.</a:t>
            </a:r>
            <a:endParaRPr lang="en-US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en-IN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53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EB8661-C1E9-08D2-928D-B007C3862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880" y="1533885"/>
            <a:ext cx="10640291" cy="5167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EB8153-47EB-2A9F-C3EA-8691B297E15B}"/>
              </a:ext>
            </a:extLst>
          </p:cNvPr>
          <p:cNvSpPr txBox="1"/>
          <p:nvPr/>
        </p:nvSpPr>
        <p:spPr>
          <a:xfrm>
            <a:off x="1592407" y="252581"/>
            <a:ext cx="8871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002060"/>
                </a:solidFill>
                <a:latin typeface="Century Schoolbook" panose="02040604050505020304" pitchFamily="18" charset="0"/>
              </a:rPr>
              <a:t>Elements of Software Reuse</a:t>
            </a:r>
          </a:p>
        </p:txBody>
      </p:sp>
    </p:spTree>
    <p:extLst>
      <p:ext uri="{BB962C8B-B14F-4D97-AF65-F5344CB8AC3E}">
        <p14:creationId xmlns:p14="http://schemas.microsoft.com/office/powerpoint/2010/main" val="175213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7049-556B-18DB-C83F-2DC7F1F4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400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2060"/>
                </a:solidFill>
                <a:latin typeface="Century Schoolbook" panose="02040604050505020304" pitchFamily="18" charset="0"/>
              </a:rPr>
              <a:t>CBSE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6FBDE-0825-7617-CF8A-DE71C2D9E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37" y="765750"/>
            <a:ext cx="11256818" cy="592599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b="0" i="1" dirty="0">
                <a:solidFill>
                  <a:srgbClr val="0070C0"/>
                </a:solidFill>
                <a:effectLst/>
                <a:latin typeface="Comic Sans MS" panose="030F0702030302020204" pitchFamily="66" charset="0"/>
              </a:rPr>
              <a:t>Plug &amp; Play</a:t>
            </a:r>
            <a:r>
              <a:rPr lang="en-US" b="0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 The component should be 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able to plug and play </a:t>
            </a: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with 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other components and/or frameworks</a:t>
            </a:r>
            <a:r>
              <a:rPr lang="en-US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so that component can be composed at 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run-time without compilation</a:t>
            </a: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.</a:t>
            </a:r>
          </a:p>
          <a:p>
            <a:pPr algn="just">
              <a:lnSpc>
                <a:spcPct val="170000"/>
              </a:lnSpc>
            </a:pPr>
            <a:r>
              <a:rPr lang="en-US" b="0" i="1" dirty="0">
                <a:solidFill>
                  <a:srgbClr val="0070C0"/>
                </a:solidFill>
                <a:effectLst/>
                <a:latin typeface="Comic Sans MS" panose="030F0702030302020204" pitchFamily="66" charset="0"/>
              </a:rPr>
              <a:t>Interface-centric:</a:t>
            </a: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 The component should 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separate the interface from the implementation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mic Sans MS" panose="030F0702030302020204" pitchFamily="66" charset="0"/>
              </a:rPr>
              <a:t>and 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hide the implementation </a:t>
            </a: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details so that they can be composed without knowing their implementation.</a:t>
            </a:r>
          </a:p>
          <a:p>
            <a:pPr algn="just">
              <a:lnSpc>
                <a:spcPct val="170000"/>
              </a:lnSpc>
            </a:pPr>
            <a:r>
              <a:rPr lang="en-US" b="0" i="1" dirty="0">
                <a:solidFill>
                  <a:srgbClr val="0070C0"/>
                </a:solidFill>
                <a:effectLst/>
                <a:latin typeface="Comic Sans MS" panose="030F0702030302020204" pitchFamily="66" charset="0"/>
              </a:rPr>
              <a:t>Architecture-centric:</a:t>
            </a: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 Components are 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designed on a pre-defined architecture</a:t>
            </a:r>
            <a:r>
              <a:rPr lang="en-US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so that they can 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interoperate</a:t>
            </a:r>
            <a:r>
              <a:rPr lang="en-US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with 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other components and/or frameworks.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34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50C8-AABD-2384-BC07-D9C5006C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83" y="249511"/>
            <a:ext cx="10515600" cy="809899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2060"/>
                </a:solidFill>
                <a:latin typeface="Century Schoolbook" panose="02040604050505020304" pitchFamily="18" charset="0"/>
              </a:rPr>
              <a:t>CBSE Approach (cont’d)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407C9-0740-9E31-8512-E23ADBF8A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690" y="1253330"/>
            <a:ext cx="11298620" cy="5355159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b="0" i="1" dirty="0">
                <a:solidFill>
                  <a:srgbClr val="0070C0"/>
                </a:solidFill>
                <a:effectLst/>
                <a:latin typeface="Comic Sans MS" panose="030F0702030302020204" pitchFamily="66" charset="0"/>
              </a:rPr>
              <a:t>Standardization:</a:t>
            </a:r>
            <a:r>
              <a:rPr lang="en-US" b="0" i="0" dirty="0">
                <a:solidFill>
                  <a:srgbClr val="0070C0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The component interface should be</a:t>
            </a:r>
            <a:r>
              <a:rPr lang="en-US" b="0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standardized</a:t>
            </a: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so that</a:t>
            </a:r>
            <a:r>
              <a:rPr lang="en-US" b="0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it can be 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manufactured by multiple vendors</a:t>
            </a:r>
            <a:r>
              <a:rPr lang="en-US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and 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widely reused across </a:t>
            </a: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corporations.</a:t>
            </a:r>
          </a:p>
          <a:p>
            <a:pPr algn="just">
              <a:lnSpc>
                <a:spcPct val="170000"/>
              </a:lnSpc>
            </a:pPr>
            <a:r>
              <a:rPr lang="en-US" b="0" i="1" dirty="0">
                <a:solidFill>
                  <a:srgbClr val="0070C0"/>
                </a:solidFill>
                <a:effectLst/>
                <a:latin typeface="Comic Sans MS" panose="030F0702030302020204" pitchFamily="66" charset="0"/>
              </a:rPr>
              <a:t>Distribution through Market: </a:t>
            </a: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Components can be</a:t>
            </a:r>
            <a:r>
              <a:rPr lang="en-US" b="0" i="1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acquired and improved though 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competition market</a:t>
            </a: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, and provide 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incentives to the vendors.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00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470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Century Schoolbook</vt:lpstr>
      <vt:lpstr>Comic Sans MS</vt:lpstr>
      <vt:lpstr>Office Theme</vt:lpstr>
      <vt:lpstr>Component-Based Development</vt:lpstr>
      <vt:lpstr>Component-Based Development</vt:lpstr>
      <vt:lpstr>Component Based Development</vt:lpstr>
      <vt:lpstr>Component-based software engineering (CBSE)</vt:lpstr>
      <vt:lpstr>Component-based software engineering</vt:lpstr>
      <vt:lpstr>The main characteristics of the components</vt:lpstr>
      <vt:lpstr>PowerPoint Presentation</vt:lpstr>
      <vt:lpstr>CBSE Approach</vt:lpstr>
      <vt:lpstr>CBSE Approach (cont’d)</vt:lpstr>
      <vt:lpstr>PowerPoint Presentation</vt:lpstr>
      <vt:lpstr>Methodology</vt:lpstr>
      <vt:lpstr>Vendor-Broker-Integrator Model</vt:lpstr>
      <vt:lpstr>Examples of component models </vt:lpstr>
      <vt:lpstr>Advantages</vt:lpstr>
      <vt:lpstr>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Component-Based Development</dc:title>
  <dc:creator>SELVA KUMAR S</dc:creator>
  <cp:lastModifiedBy>SELVA KUMAR S</cp:lastModifiedBy>
  <cp:revision>24</cp:revision>
  <dcterms:created xsi:type="dcterms:W3CDTF">2022-09-02T04:26:18Z</dcterms:created>
  <dcterms:modified xsi:type="dcterms:W3CDTF">2022-09-03T07:05:12Z</dcterms:modified>
</cp:coreProperties>
</file>