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1" r:id="rId14"/>
    <p:sldId id="272" r:id="rId15"/>
    <p:sldId id="274" r:id="rId16"/>
    <p:sldId id="275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7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CSE </a:t>
            </a:r>
            <a:r>
              <a:rPr dirty="0"/>
              <a:t>1005: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Engineering</a:t>
            </a:r>
            <a:r>
              <a:rPr spc="-30" dirty="0"/>
              <a:t> </a:t>
            </a:r>
            <a:r>
              <a:rPr dirty="0"/>
              <a:t>– </a:t>
            </a:r>
            <a:r>
              <a:rPr spc="-5" dirty="0"/>
              <a:t>L5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40" dirty="0"/>
              <a:t>Dr.</a:t>
            </a:r>
            <a:r>
              <a:rPr spc="-30" dirty="0"/>
              <a:t> </a:t>
            </a:r>
            <a:r>
              <a:rPr spc="-10" dirty="0"/>
              <a:t>Subrata</a:t>
            </a:r>
            <a:r>
              <a:rPr spc="-35" dirty="0"/>
              <a:t> </a:t>
            </a:r>
            <a:r>
              <a:rPr spc="-20" dirty="0"/>
              <a:t>Tikadar,</a:t>
            </a:r>
            <a:r>
              <a:rPr spc="-15" dirty="0"/>
              <a:t> </a:t>
            </a:r>
            <a:r>
              <a:rPr spc="-5" dirty="0"/>
              <a:t>SCOPE,</a:t>
            </a:r>
            <a:r>
              <a:rPr spc="-10" dirty="0"/>
              <a:t> </a:t>
            </a:r>
            <a:r>
              <a:rPr dirty="0"/>
              <a:t>VIT-AP</a:t>
            </a:r>
            <a:r>
              <a:rPr spc="-1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5DFB4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CSE </a:t>
            </a:r>
            <a:r>
              <a:rPr dirty="0"/>
              <a:t>1005: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Engineering</a:t>
            </a:r>
            <a:r>
              <a:rPr spc="-30" dirty="0"/>
              <a:t> </a:t>
            </a:r>
            <a:r>
              <a:rPr dirty="0"/>
              <a:t>– </a:t>
            </a:r>
            <a:r>
              <a:rPr spc="-5" dirty="0"/>
              <a:t>L5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40" dirty="0"/>
              <a:t>Dr.</a:t>
            </a:r>
            <a:r>
              <a:rPr spc="-30" dirty="0"/>
              <a:t> </a:t>
            </a:r>
            <a:r>
              <a:rPr spc="-10" dirty="0"/>
              <a:t>Subrata</a:t>
            </a:r>
            <a:r>
              <a:rPr spc="-35" dirty="0"/>
              <a:t> </a:t>
            </a:r>
            <a:r>
              <a:rPr spc="-20" dirty="0"/>
              <a:t>Tikadar,</a:t>
            </a:r>
            <a:r>
              <a:rPr spc="-15" dirty="0"/>
              <a:t> </a:t>
            </a:r>
            <a:r>
              <a:rPr spc="-5" dirty="0"/>
              <a:t>SCOPE,</a:t>
            </a:r>
            <a:r>
              <a:rPr spc="-10" dirty="0"/>
              <a:t> </a:t>
            </a:r>
            <a:r>
              <a:rPr dirty="0"/>
              <a:t>VIT-AP</a:t>
            </a:r>
            <a:r>
              <a:rPr spc="-1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5DFB4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CSE </a:t>
            </a:r>
            <a:r>
              <a:rPr dirty="0"/>
              <a:t>1005: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Engineering</a:t>
            </a:r>
            <a:r>
              <a:rPr spc="-30" dirty="0"/>
              <a:t> </a:t>
            </a:r>
            <a:r>
              <a:rPr dirty="0"/>
              <a:t>– </a:t>
            </a:r>
            <a:r>
              <a:rPr spc="-5" dirty="0"/>
              <a:t>L5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40" dirty="0"/>
              <a:t>Dr.</a:t>
            </a:r>
            <a:r>
              <a:rPr spc="-30" dirty="0"/>
              <a:t> </a:t>
            </a:r>
            <a:r>
              <a:rPr spc="-10" dirty="0"/>
              <a:t>Subrata</a:t>
            </a:r>
            <a:r>
              <a:rPr spc="-35" dirty="0"/>
              <a:t> </a:t>
            </a:r>
            <a:r>
              <a:rPr spc="-20" dirty="0"/>
              <a:t>Tikadar,</a:t>
            </a:r>
            <a:r>
              <a:rPr spc="-15" dirty="0"/>
              <a:t> </a:t>
            </a:r>
            <a:r>
              <a:rPr spc="-5" dirty="0"/>
              <a:t>SCOPE,</a:t>
            </a:r>
            <a:r>
              <a:rPr spc="-10" dirty="0"/>
              <a:t> </a:t>
            </a:r>
            <a:r>
              <a:rPr dirty="0"/>
              <a:t>VIT-AP</a:t>
            </a:r>
            <a:r>
              <a:rPr spc="-1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5DFB4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CSE </a:t>
            </a:r>
            <a:r>
              <a:rPr dirty="0"/>
              <a:t>1005: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Engineering</a:t>
            </a:r>
            <a:r>
              <a:rPr spc="-30" dirty="0"/>
              <a:t> </a:t>
            </a:r>
            <a:r>
              <a:rPr dirty="0"/>
              <a:t>– </a:t>
            </a:r>
            <a:r>
              <a:rPr spc="-5" dirty="0"/>
              <a:t>L5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40" dirty="0"/>
              <a:t>Dr.</a:t>
            </a:r>
            <a:r>
              <a:rPr spc="-30" dirty="0"/>
              <a:t> </a:t>
            </a:r>
            <a:r>
              <a:rPr spc="-10" dirty="0"/>
              <a:t>Subrata</a:t>
            </a:r>
            <a:r>
              <a:rPr spc="-35" dirty="0"/>
              <a:t> </a:t>
            </a:r>
            <a:r>
              <a:rPr spc="-20" dirty="0"/>
              <a:t>Tikadar,</a:t>
            </a:r>
            <a:r>
              <a:rPr spc="-15" dirty="0"/>
              <a:t> </a:t>
            </a:r>
            <a:r>
              <a:rPr spc="-5" dirty="0"/>
              <a:t>SCOPE,</a:t>
            </a:r>
            <a:r>
              <a:rPr spc="-10" dirty="0"/>
              <a:t> </a:t>
            </a:r>
            <a:r>
              <a:rPr dirty="0"/>
              <a:t>VIT-AP</a:t>
            </a:r>
            <a:r>
              <a:rPr spc="-1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5DFB4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CSE </a:t>
            </a:r>
            <a:r>
              <a:rPr dirty="0"/>
              <a:t>1005: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Engineering</a:t>
            </a:r>
            <a:r>
              <a:rPr spc="-30" dirty="0"/>
              <a:t> </a:t>
            </a:r>
            <a:r>
              <a:rPr dirty="0"/>
              <a:t>– </a:t>
            </a:r>
            <a:r>
              <a:rPr spc="-5" dirty="0"/>
              <a:t>L5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40" dirty="0"/>
              <a:t>Dr.</a:t>
            </a:r>
            <a:r>
              <a:rPr spc="-30" dirty="0"/>
              <a:t> </a:t>
            </a:r>
            <a:r>
              <a:rPr spc="-10" dirty="0"/>
              <a:t>Subrata</a:t>
            </a:r>
            <a:r>
              <a:rPr spc="-35" dirty="0"/>
              <a:t> </a:t>
            </a:r>
            <a:r>
              <a:rPr spc="-20" dirty="0"/>
              <a:t>Tikadar,</a:t>
            </a:r>
            <a:r>
              <a:rPr spc="-15" dirty="0"/>
              <a:t> </a:t>
            </a:r>
            <a:r>
              <a:rPr spc="-5" dirty="0"/>
              <a:t>SCOPE,</a:t>
            </a:r>
            <a:r>
              <a:rPr spc="-10" dirty="0"/>
              <a:t> </a:t>
            </a:r>
            <a:r>
              <a:rPr dirty="0"/>
              <a:t>VIT-AP</a:t>
            </a:r>
            <a:r>
              <a:rPr spc="-1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5DFB4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20087" y="1792604"/>
            <a:ext cx="8751824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56830"/>
            <a:ext cx="10358120" cy="3635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81619" y="6434734"/>
            <a:ext cx="228028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CSE </a:t>
            </a:r>
            <a:r>
              <a:rPr dirty="0"/>
              <a:t>1005: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Engineering</a:t>
            </a:r>
            <a:r>
              <a:rPr spc="-30" dirty="0"/>
              <a:t> </a:t>
            </a:r>
            <a:r>
              <a:rPr dirty="0"/>
              <a:t>– </a:t>
            </a:r>
            <a:r>
              <a:rPr spc="-5" dirty="0"/>
              <a:t>L5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40104" y="6388709"/>
            <a:ext cx="279781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40" dirty="0"/>
              <a:t>Dr.</a:t>
            </a:r>
            <a:r>
              <a:rPr spc="-30" dirty="0"/>
              <a:t> </a:t>
            </a:r>
            <a:r>
              <a:rPr spc="-10" dirty="0"/>
              <a:t>Subrata</a:t>
            </a:r>
            <a:r>
              <a:rPr spc="-35" dirty="0"/>
              <a:t> </a:t>
            </a:r>
            <a:r>
              <a:rPr spc="-20" dirty="0"/>
              <a:t>Tikadar,</a:t>
            </a:r>
            <a:r>
              <a:rPr spc="-15" dirty="0"/>
              <a:t> </a:t>
            </a:r>
            <a:r>
              <a:rPr spc="-5" dirty="0"/>
              <a:t>SCOPE,</a:t>
            </a:r>
            <a:r>
              <a:rPr spc="-10" dirty="0"/>
              <a:t> </a:t>
            </a:r>
            <a:r>
              <a:rPr dirty="0"/>
              <a:t>VIT-AP</a:t>
            </a:r>
            <a:r>
              <a:rPr spc="-1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19790" y="6413779"/>
            <a:ext cx="29400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C5DFB4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19200" y="1921868"/>
            <a:ext cx="85344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006FC0"/>
                </a:solidFill>
                <a:latin typeface="Calibri"/>
                <a:cs typeface="Calibri"/>
              </a:rPr>
              <a:t>Agile</a:t>
            </a:r>
            <a:r>
              <a:rPr sz="60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6000" spc="-10" dirty="0">
                <a:solidFill>
                  <a:srgbClr val="006FC0"/>
                </a:solidFill>
                <a:latin typeface="Calibri"/>
                <a:cs typeface="Calibri"/>
              </a:rPr>
              <a:t>Development</a:t>
            </a:r>
            <a:endParaRPr sz="6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9354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What</a:t>
            </a:r>
            <a:r>
              <a:rPr sz="4400" spc="-5" dirty="0"/>
              <a:t> </a:t>
            </a:r>
            <a:r>
              <a:rPr sz="4400" dirty="0"/>
              <a:t>is</a:t>
            </a:r>
            <a:r>
              <a:rPr sz="4400" spc="-5" dirty="0"/>
              <a:t> Agile</a:t>
            </a:r>
            <a:r>
              <a:rPr sz="4400" spc="-10" dirty="0"/>
              <a:t> </a:t>
            </a:r>
            <a:r>
              <a:rPr sz="4400" spc="5" dirty="0"/>
              <a:t>an</a:t>
            </a:r>
            <a:r>
              <a:rPr sz="4400" dirty="0"/>
              <a:t> </a:t>
            </a:r>
            <a:r>
              <a:rPr sz="4400" spc="-5" dirty="0"/>
              <a:t>Agile</a:t>
            </a:r>
            <a:r>
              <a:rPr sz="4400" spc="-10" dirty="0"/>
              <a:t> </a:t>
            </a:r>
            <a:r>
              <a:rPr sz="4400" spc="-20" dirty="0"/>
              <a:t>Process?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6830"/>
            <a:ext cx="10240010" cy="358267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Human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Factors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 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key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traits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exist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among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people 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agile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team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team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itself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Competence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Common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focus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Collaboration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Decision-making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ability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Fuzzy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problem-solving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ability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Mutual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trust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respect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Self-organization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0712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Extreme</a:t>
            </a:r>
            <a:r>
              <a:rPr sz="4400" spc="-65" dirty="0"/>
              <a:t> </a:t>
            </a:r>
            <a:r>
              <a:rPr sz="4400" spc="-20" dirty="0"/>
              <a:t>Programming</a:t>
            </a:r>
            <a:r>
              <a:rPr sz="4400" spc="-50" dirty="0"/>
              <a:t> </a:t>
            </a:r>
            <a:r>
              <a:rPr sz="4400" dirty="0"/>
              <a:t>(XP)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682261"/>
            <a:ext cx="8110220" cy="310832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6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Extreme</a:t>
            </a:r>
            <a:r>
              <a:rPr sz="2800" spc="-15" dirty="0">
                <a:latin typeface="Calibri"/>
                <a:cs typeface="Calibri"/>
              </a:rPr>
              <a:t> Programming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(XP)</a:t>
            </a:r>
            <a:endParaRPr sz="2800">
              <a:latin typeface="Calibri"/>
              <a:cs typeface="Calibri"/>
            </a:endParaRPr>
          </a:p>
          <a:p>
            <a:pPr marL="216535">
              <a:lnSpc>
                <a:spcPct val="100000"/>
              </a:lnSpc>
              <a:spcBef>
                <a:spcPts val="750"/>
              </a:spcBef>
            </a:pPr>
            <a:r>
              <a:rPr sz="2400" b="1" i="1" dirty="0">
                <a:latin typeface="Calibri"/>
                <a:cs typeface="Calibri"/>
              </a:rPr>
              <a:t>the </a:t>
            </a:r>
            <a:r>
              <a:rPr sz="2400" b="1" i="1" spc="-10" dirty="0">
                <a:latin typeface="Calibri"/>
                <a:cs typeface="Calibri"/>
              </a:rPr>
              <a:t>most</a:t>
            </a:r>
            <a:r>
              <a:rPr sz="2400" b="1" i="1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widely</a:t>
            </a:r>
            <a:r>
              <a:rPr sz="2400" b="1" i="1" spc="-1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used</a:t>
            </a:r>
            <a:r>
              <a:rPr sz="2400" b="1" i="1" spc="-1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approach</a:t>
            </a:r>
            <a:r>
              <a:rPr sz="2400" b="1" i="1" spc="-25" dirty="0">
                <a:latin typeface="Calibri"/>
                <a:cs typeface="Calibri"/>
              </a:rPr>
              <a:t> </a:t>
            </a:r>
            <a:r>
              <a:rPr sz="2400" b="1" i="1" spc="-15" dirty="0">
                <a:latin typeface="Calibri"/>
                <a:cs typeface="Calibri"/>
              </a:rPr>
              <a:t>to</a:t>
            </a:r>
            <a:r>
              <a:rPr sz="2400" b="1" i="1" dirty="0">
                <a:latin typeface="Calibri"/>
                <a:cs typeface="Calibri"/>
              </a:rPr>
              <a:t> agile</a:t>
            </a:r>
            <a:r>
              <a:rPr sz="2400" b="1" i="1" spc="-25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software</a:t>
            </a:r>
            <a:r>
              <a:rPr sz="2400" b="1" i="1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development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XP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Values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Communication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Simplicity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Feedback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Courage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Respect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0712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Extreme</a:t>
            </a:r>
            <a:r>
              <a:rPr sz="4400" spc="-65" dirty="0"/>
              <a:t> </a:t>
            </a:r>
            <a:r>
              <a:rPr sz="4400" spc="-20" dirty="0"/>
              <a:t>Programming</a:t>
            </a:r>
            <a:r>
              <a:rPr sz="4400" spc="-50" dirty="0"/>
              <a:t> </a:t>
            </a:r>
            <a:r>
              <a:rPr sz="4400" dirty="0"/>
              <a:t>(XP)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682261"/>
            <a:ext cx="8110220" cy="141605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6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Extreme</a:t>
            </a:r>
            <a:r>
              <a:rPr sz="2800" spc="-15" dirty="0">
                <a:latin typeface="Calibri"/>
                <a:cs typeface="Calibri"/>
              </a:rPr>
              <a:t> Programming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(XP)</a:t>
            </a:r>
            <a:endParaRPr sz="2800">
              <a:latin typeface="Calibri"/>
              <a:cs typeface="Calibri"/>
            </a:endParaRPr>
          </a:p>
          <a:p>
            <a:pPr marL="216535">
              <a:lnSpc>
                <a:spcPct val="100000"/>
              </a:lnSpc>
              <a:spcBef>
                <a:spcPts val="750"/>
              </a:spcBef>
            </a:pPr>
            <a:r>
              <a:rPr sz="2400" b="1" i="1" dirty="0">
                <a:latin typeface="Calibri"/>
                <a:cs typeface="Calibri"/>
              </a:rPr>
              <a:t>the </a:t>
            </a:r>
            <a:r>
              <a:rPr sz="2400" b="1" i="1" spc="-10" dirty="0">
                <a:latin typeface="Calibri"/>
                <a:cs typeface="Calibri"/>
              </a:rPr>
              <a:t>most</a:t>
            </a:r>
            <a:r>
              <a:rPr sz="2400" b="1" i="1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widely</a:t>
            </a:r>
            <a:r>
              <a:rPr sz="2400" b="1" i="1" spc="-1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used</a:t>
            </a:r>
            <a:r>
              <a:rPr sz="2400" b="1" i="1" spc="-1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approach</a:t>
            </a:r>
            <a:r>
              <a:rPr sz="2400" b="1" i="1" spc="-25" dirty="0">
                <a:latin typeface="Calibri"/>
                <a:cs typeface="Calibri"/>
              </a:rPr>
              <a:t> </a:t>
            </a:r>
            <a:r>
              <a:rPr sz="2400" b="1" i="1" spc="-15" dirty="0">
                <a:latin typeface="Calibri"/>
                <a:cs typeface="Calibri"/>
              </a:rPr>
              <a:t>to</a:t>
            </a:r>
            <a:r>
              <a:rPr sz="2400" b="1" i="1" dirty="0">
                <a:latin typeface="Calibri"/>
                <a:cs typeface="Calibri"/>
              </a:rPr>
              <a:t> agile</a:t>
            </a:r>
            <a:r>
              <a:rPr sz="2400" b="1" i="1" spc="-25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software</a:t>
            </a:r>
            <a:r>
              <a:rPr sz="2400" b="1" i="1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development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XP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8462" y="2816108"/>
            <a:ext cx="4447802" cy="351785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1810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Other</a:t>
            </a:r>
            <a:r>
              <a:rPr sz="4400" spc="-10" dirty="0"/>
              <a:t> </a:t>
            </a:r>
            <a:r>
              <a:rPr sz="4400" spc="-5" dirty="0"/>
              <a:t>Agile</a:t>
            </a:r>
            <a:r>
              <a:rPr sz="4400" spc="-10" dirty="0"/>
              <a:t> </a:t>
            </a:r>
            <a:r>
              <a:rPr sz="4400" spc="-25" dirty="0"/>
              <a:t>Process</a:t>
            </a:r>
            <a:r>
              <a:rPr sz="4400" spc="-5" dirty="0"/>
              <a:t> </a:t>
            </a:r>
            <a:r>
              <a:rPr sz="4400" dirty="0"/>
              <a:t>Models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6830"/>
            <a:ext cx="6682740" cy="363537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Other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Agile </a:t>
            </a:r>
            <a:r>
              <a:rPr sz="2800" spc="-10" dirty="0">
                <a:latin typeface="Calibri"/>
                <a:cs typeface="Calibri"/>
              </a:rPr>
              <a:t>Process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Models</a:t>
            </a:r>
            <a:endParaRPr sz="2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Adaptive </a:t>
            </a:r>
            <a:r>
              <a:rPr sz="2400" spc="-15" dirty="0">
                <a:latin typeface="Calibri"/>
                <a:cs typeface="Calibri"/>
              </a:rPr>
              <a:t>Software </a:t>
            </a:r>
            <a:r>
              <a:rPr sz="2400" spc="-10" dirty="0">
                <a:latin typeface="Calibri"/>
                <a:cs typeface="Calibri"/>
              </a:rPr>
              <a:t>Development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(ASD)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Scrum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Dynamic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Development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(DSDM)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Crystal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5" dirty="0">
                <a:latin typeface="Calibri"/>
                <a:cs typeface="Calibri"/>
              </a:rPr>
              <a:t>Feature</a:t>
            </a:r>
            <a:r>
              <a:rPr sz="2400" spc="-10" dirty="0">
                <a:latin typeface="Calibri"/>
                <a:cs typeface="Calibri"/>
              </a:rPr>
              <a:t> Drive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Development </a:t>
            </a:r>
            <a:r>
              <a:rPr sz="2400" spc="-5" dirty="0">
                <a:latin typeface="Calibri"/>
                <a:cs typeface="Calibri"/>
              </a:rPr>
              <a:t>(FDD)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Lean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Software</a:t>
            </a:r>
            <a:r>
              <a:rPr sz="2400" spc="-10" dirty="0">
                <a:latin typeface="Calibri"/>
                <a:cs typeface="Calibri"/>
              </a:rPr>
              <a:t> Development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(LSD)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Agile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Modeling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(AM)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Agile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Unified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(AUP)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9227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</a:t>
            </a:r>
            <a:r>
              <a:rPr sz="4400" spc="-10" dirty="0"/>
              <a:t> </a:t>
            </a:r>
            <a:r>
              <a:rPr sz="4400" spc="-100" dirty="0"/>
              <a:t>Tool</a:t>
            </a:r>
            <a:r>
              <a:rPr sz="4400" spc="-10" dirty="0"/>
              <a:t> Set</a:t>
            </a:r>
            <a:r>
              <a:rPr sz="4400" spc="5" dirty="0"/>
              <a:t> </a:t>
            </a:r>
            <a:r>
              <a:rPr sz="4400" spc="-35" dirty="0"/>
              <a:t>for</a:t>
            </a:r>
            <a:r>
              <a:rPr sz="4400" spc="-10" dirty="0"/>
              <a:t> </a:t>
            </a:r>
            <a:r>
              <a:rPr sz="4400" dirty="0"/>
              <a:t>the </a:t>
            </a:r>
            <a:r>
              <a:rPr sz="4400" spc="-5" dirty="0"/>
              <a:t>Agile</a:t>
            </a:r>
            <a:r>
              <a:rPr sz="4400" spc="-10" dirty="0"/>
              <a:t> </a:t>
            </a:r>
            <a:r>
              <a:rPr sz="4400" spc="-25" dirty="0"/>
              <a:t>Process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939" y="1600200"/>
            <a:ext cx="9979661" cy="464812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4942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References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042525" cy="83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3195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Roger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Pressman,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“Software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Engineering: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Practitioner’s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Approach”,</a:t>
            </a:r>
            <a:endParaRPr sz="2800" dirty="0">
              <a:latin typeface="Calibri"/>
              <a:cs typeface="Calibri"/>
            </a:endParaRPr>
          </a:p>
          <a:p>
            <a:pPr marL="241300">
              <a:lnSpc>
                <a:spcPts val="3195"/>
              </a:lnSpc>
            </a:pPr>
            <a:r>
              <a:rPr sz="2800" spc="-15" dirty="0">
                <a:latin typeface="Calibri"/>
                <a:cs typeface="Calibri"/>
              </a:rPr>
              <a:t>McGraw-Hill,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7th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Edition,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2016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7734" y="1838070"/>
            <a:ext cx="425323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0" spc="-5" dirty="0">
                <a:latin typeface="Calibri"/>
                <a:cs typeface="Calibri"/>
              </a:rPr>
              <a:t>Thank</a:t>
            </a:r>
            <a:r>
              <a:rPr sz="8000" b="0" spc="-80" dirty="0">
                <a:latin typeface="Calibri"/>
                <a:cs typeface="Calibri"/>
              </a:rPr>
              <a:t> </a:t>
            </a:r>
            <a:r>
              <a:rPr sz="8000" b="0" spc="-204" dirty="0">
                <a:latin typeface="Calibri"/>
                <a:cs typeface="Calibri"/>
              </a:rPr>
              <a:t>You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07416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Outline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11046461" cy="31335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What</a:t>
            </a:r>
            <a:r>
              <a:rPr sz="2800" spc="-5" dirty="0">
                <a:latin typeface="Calibri"/>
                <a:cs typeface="Calibri"/>
              </a:rPr>
              <a:t> is Agility?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Agility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Change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What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Agile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Agile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Process?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Extreme </a:t>
            </a:r>
            <a:r>
              <a:rPr sz="2800" spc="-15" dirty="0">
                <a:latin typeface="Calibri"/>
                <a:cs typeface="Calibri"/>
              </a:rPr>
              <a:t>Programming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(XP)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Other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Agile </a:t>
            </a:r>
            <a:r>
              <a:rPr sz="2800" spc="-10" dirty="0">
                <a:latin typeface="Calibri"/>
                <a:cs typeface="Calibri"/>
              </a:rPr>
              <a:t>Process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Models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Tool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Agile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</a:t>
            </a:r>
            <a:endParaRPr lang="en-IN" sz="2800" spc="-1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4810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What</a:t>
            </a:r>
            <a:r>
              <a:rPr sz="4400" spc="-35" dirty="0"/>
              <a:t> </a:t>
            </a:r>
            <a:r>
              <a:rPr sz="4400" dirty="0"/>
              <a:t>is</a:t>
            </a:r>
            <a:r>
              <a:rPr sz="4400" spc="-30" dirty="0"/>
              <a:t> </a:t>
            </a:r>
            <a:r>
              <a:rPr sz="4400" spc="-5" dirty="0"/>
              <a:t>Agility?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66062"/>
            <a:ext cx="10131425" cy="406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Dictionary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Definition: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ability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move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quickly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easily.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/>
              <a:buChar char="•"/>
            </a:pP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ts val="3115"/>
              </a:lnSpc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An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agile </a:t>
            </a:r>
            <a:r>
              <a:rPr sz="2600" spc="-5" dirty="0">
                <a:latin typeface="Calibri"/>
                <a:cs typeface="Calibri"/>
              </a:rPr>
              <a:t>team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nimble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team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able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appropriately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respond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changes</a:t>
            </a:r>
            <a:r>
              <a:rPr sz="2600" spc="-10" dirty="0">
                <a:latin typeface="Calibri"/>
                <a:cs typeface="Calibri"/>
              </a:rPr>
              <a:t>.</a:t>
            </a:r>
            <a:endParaRPr sz="2600" dirty="0">
              <a:latin typeface="Calibri"/>
              <a:cs typeface="Calibri"/>
            </a:endParaRPr>
          </a:p>
          <a:p>
            <a:pPr marL="698500" lvl="1" indent="-229235">
              <a:lnSpc>
                <a:spcPts val="262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latin typeface="Calibri"/>
                <a:cs typeface="Calibri"/>
              </a:rPr>
              <a:t>Changes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software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being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built</a:t>
            </a:r>
            <a:endParaRPr sz="2200" dirty="0">
              <a:latin typeface="Calibri"/>
              <a:cs typeface="Calibri"/>
            </a:endParaRPr>
          </a:p>
          <a:p>
            <a:pPr marL="698500" lvl="1" indent="-229235">
              <a:lnSpc>
                <a:spcPts val="261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latin typeface="Calibri"/>
                <a:cs typeface="Calibri"/>
              </a:rPr>
              <a:t>Changes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team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members</a:t>
            </a:r>
            <a:endParaRPr sz="2200" dirty="0">
              <a:latin typeface="Calibri"/>
              <a:cs typeface="Calibri"/>
            </a:endParaRPr>
          </a:p>
          <a:p>
            <a:pPr marL="698500" lvl="1" indent="-229235">
              <a:lnSpc>
                <a:spcPts val="263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latin typeface="Calibri"/>
                <a:cs typeface="Calibri"/>
              </a:rPr>
              <a:t>Changes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because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new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technology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 dirty="0">
              <a:latin typeface="Calibri"/>
              <a:cs typeface="Calibri"/>
            </a:endParaRPr>
          </a:p>
          <a:p>
            <a:pPr marL="469900" marR="5080">
              <a:lnSpc>
                <a:spcPct val="80000"/>
              </a:lnSpc>
            </a:pPr>
            <a:r>
              <a:rPr sz="2200" spc="-10" dirty="0">
                <a:latin typeface="Calibri"/>
                <a:cs typeface="Calibri"/>
              </a:rPr>
              <a:t>Changes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kinds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have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 impact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product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they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build</a:t>
            </a:r>
            <a:r>
              <a:rPr sz="2200" spc="-5" dirty="0">
                <a:latin typeface="Calibri"/>
                <a:cs typeface="Calibri"/>
              </a:rPr>
              <a:t> 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project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spc="-15" dirty="0">
                <a:latin typeface="Calibri"/>
                <a:cs typeface="Calibri"/>
              </a:rPr>
              <a:t>creates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product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 dirty="0">
              <a:latin typeface="Calibri"/>
              <a:cs typeface="Calibri"/>
            </a:endParaRPr>
          </a:p>
          <a:p>
            <a:pPr marL="469900" marR="64769">
              <a:lnSpc>
                <a:spcPct val="80000"/>
              </a:lnSpc>
            </a:pPr>
            <a:r>
              <a:rPr sz="2200" spc="-10" dirty="0">
                <a:latin typeface="Calibri"/>
                <a:cs typeface="Calibri"/>
              </a:rPr>
              <a:t>Software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engineers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must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spc="-10" dirty="0">
                <a:latin typeface="Calibri"/>
                <a:cs typeface="Calibri"/>
              </a:rPr>
              <a:t>quick </a:t>
            </a:r>
            <a:r>
              <a:rPr sz="2200" spc="-5" dirty="0">
                <a:latin typeface="Calibri"/>
                <a:cs typeface="Calibri"/>
              </a:rPr>
              <a:t>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their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feet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they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accommodate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rapid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changes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Jacobson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describes.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4810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What</a:t>
            </a:r>
            <a:r>
              <a:rPr sz="4400" spc="-35" dirty="0"/>
              <a:t> </a:t>
            </a:r>
            <a:r>
              <a:rPr sz="4400" dirty="0"/>
              <a:t>is</a:t>
            </a:r>
            <a:r>
              <a:rPr sz="4400" spc="-30" dirty="0"/>
              <a:t> </a:t>
            </a:r>
            <a:r>
              <a:rPr sz="4400" spc="-5" dirty="0"/>
              <a:t>Agility?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32720" cy="329311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214629" indent="-228600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But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agility,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current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context,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effective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response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change.</a:t>
            </a:r>
            <a:endParaRPr sz="2800" dirty="0">
              <a:latin typeface="Calibri"/>
              <a:cs typeface="Calibri"/>
            </a:endParaRPr>
          </a:p>
          <a:p>
            <a:pPr marL="698500" marR="519430" lvl="1" indent="-228600">
              <a:lnSpc>
                <a:spcPts val="2160"/>
              </a:lnSpc>
              <a:spcBef>
                <a:spcPts val="103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Calibri"/>
                <a:cs typeface="Calibri"/>
              </a:rPr>
              <a:t>It </a:t>
            </a:r>
            <a:r>
              <a:rPr sz="2000" spc="-5" dirty="0">
                <a:latin typeface="Calibri"/>
                <a:cs typeface="Calibri"/>
              </a:rPr>
              <a:t>encourages team structures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attitudes that </a:t>
            </a:r>
            <a:r>
              <a:rPr sz="2000" spc="-15" dirty="0">
                <a:latin typeface="Calibri"/>
                <a:cs typeface="Calibri"/>
              </a:rPr>
              <a:t>make </a:t>
            </a:r>
            <a:r>
              <a:rPr sz="2000" spc="-5" dirty="0">
                <a:latin typeface="Calibri"/>
                <a:cs typeface="Calibri"/>
              </a:rPr>
              <a:t>communication (among team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members,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technologists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business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people,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software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engineers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managers)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facile.</a:t>
            </a:r>
            <a:endParaRPr sz="2000" dirty="0">
              <a:latin typeface="Calibri"/>
              <a:cs typeface="Calibri"/>
            </a:endParaRPr>
          </a:p>
          <a:p>
            <a:pPr marL="698500" marR="5080" lvl="1" indent="-228600">
              <a:lnSpc>
                <a:spcPts val="2160"/>
              </a:lnSpc>
              <a:spcBef>
                <a:spcPts val="101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emphasizes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rapid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delivery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operational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software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de-emphasizes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importance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intermediate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work</a:t>
            </a:r>
            <a:r>
              <a:rPr sz="2000" spc="-5" dirty="0">
                <a:latin typeface="Calibri"/>
                <a:cs typeface="Calibri"/>
              </a:rPr>
              <a:t> products </a:t>
            </a:r>
            <a:r>
              <a:rPr sz="2000" dirty="0">
                <a:latin typeface="Calibri"/>
                <a:cs typeface="Calibri"/>
              </a:rPr>
              <a:t>(not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always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good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thing);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adopts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customer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development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team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works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eliminate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“us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them”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attitude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continues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pervade</a:t>
            </a:r>
            <a:r>
              <a:rPr sz="2000" spc="-10" dirty="0">
                <a:latin typeface="Calibri"/>
                <a:cs typeface="Calibri"/>
              </a:rPr>
              <a:t> many software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projects;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recognizes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planning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uncertain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world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 its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limits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a </a:t>
            </a:r>
            <a:r>
              <a:rPr sz="2000" spc="-10" dirty="0">
                <a:latin typeface="Calibri"/>
                <a:cs typeface="Calibri"/>
              </a:rPr>
              <a:t>project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must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flexible.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7544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Agility</a:t>
            </a:r>
            <a:r>
              <a:rPr sz="4400" spc="-10" dirty="0"/>
              <a:t> </a:t>
            </a:r>
            <a:r>
              <a:rPr sz="4400" dirty="0"/>
              <a:t>and</a:t>
            </a:r>
            <a:r>
              <a:rPr sz="4400" spc="-5" dirty="0"/>
              <a:t> </a:t>
            </a:r>
            <a:r>
              <a:rPr sz="4400" dirty="0"/>
              <a:t>the</a:t>
            </a:r>
            <a:r>
              <a:rPr sz="4400" spc="-5" dirty="0"/>
              <a:t> </a:t>
            </a:r>
            <a:r>
              <a:rPr sz="4400" spc="-15" dirty="0"/>
              <a:t>Cost</a:t>
            </a:r>
            <a:r>
              <a:rPr sz="4400" spc="-5" dirty="0"/>
              <a:t> </a:t>
            </a:r>
            <a:r>
              <a:rPr sz="4400" dirty="0"/>
              <a:t>of</a:t>
            </a:r>
            <a:r>
              <a:rPr sz="4400" spc="-5" dirty="0"/>
              <a:t> </a:t>
            </a:r>
            <a:r>
              <a:rPr sz="4400" spc="-10" dirty="0"/>
              <a:t>Change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4135" y="1798703"/>
            <a:ext cx="6567543" cy="418966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9354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What</a:t>
            </a:r>
            <a:r>
              <a:rPr sz="4400" spc="-5" dirty="0"/>
              <a:t> </a:t>
            </a:r>
            <a:r>
              <a:rPr sz="4400" dirty="0"/>
              <a:t>is</a:t>
            </a:r>
            <a:r>
              <a:rPr sz="4400" spc="-5" dirty="0"/>
              <a:t> Agile</a:t>
            </a:r>
            <a:r>
              <a:rPr sz="4400" spc="-10" dirty="0"/>
              <a:t> </a:t>
            </a:r>
            <a:r>
              <a:rPr sz="4400" spc="5" dirty="0"/>
              <a:t>an</a:t>
            </a:r>
            <a:r>
              <a:rPr sz="4400" dirty="0"/>
              <a:t> </a:t>
            </a:r>
            <a:r>
              <a:rPr sz="4400" spc="-5" dirty="0"/>
              <a:t>Agile</a:t>
            </a:r>
            <a:r>
              <a:rPr sz="4400" spc="-10" dirty="0"/>
              <a:t> </a:t>
            </a:r>
            <a:r>
              <a:rPr sz="4400" spc="-20" dirty="0"/>
              <a:t>Process?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8066"/>
            <a:ext cx="10309860" cy="36899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00" marR="384810" indent="-228600">
              <a:lnSpc>
                <a:spcPts val="281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5" dirty="0">
                <a:latin typeface="Calibri"/>
                <a:cs typeface="Calibri"/>
              </a:rPr>
              <a:t>Any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agile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software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characterized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manner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addresses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number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key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assumptions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about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majority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software </a:t>
            </a:r>
            <a:r>
              <a:rPr sz="2600" spc="-5" dirty="0">
                <a:latin typeface="Calibri"/>
                <a:cs typeface="Calibri"/>
              </a:rPr>
              <a:t>projects:</a:t>
            </a:r>
            <a:endParaRPr sz="2600">
              <a:latin typeface="Calibri"/>
              <a:cs typeface="Calibri"/>
            </a:endParaRPr>
          </a:p>
          <a:p>
            <a:pPr marL="927100" marR="457200" lvl="1" indent="-457200">
              <a:lnSpc>
                <a:spcPts val="2380"/>
              </a:lnSpc>
              <a:spcBef>
                <a:spcPts val="509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200" spc="-5" dirty="0">
                <a:latin typeface="Calibri"/>
                <a:cs typeface="Calibri"/>
              </a:rPr>
              <a:t>It 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difficult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predict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advance</a:t>
            </a:r>
            <a:r>
              <a:rPr sz="2200" spc="-5" dirty="0">
                <a:latin typeface="Calibri"/>
                <a:cs typeface="Calibri"/>
              </a:rPr>
              <a:t> which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software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requirements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will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persist</a:t>
            </a:r>
            <a:r>
              <a:rPr sz="2200" spc="-5" dirty="0">
                <a:latin typeface="Calibri"/>
                <a:cs typeface="Calibri"/>
              </a:rPr>
              <a:t> and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will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change.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equally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difficult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predict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how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customer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priorities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will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change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project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proceeds</a:t>
            </a:r>
            <a:endParaRPr sz="2200">
              <a:latin typeface="Calibri"/>
              <a:cs typeface="Calibri"/>
            </a:endParaRPr>
          </a:p>
          <a:p>
            <a:pPr marL="927100" marR="5080" lvl="1" indent="-457200">
              <a:lnSpc>
                <a:spcPct val="90000"/>
              </a:lnSpc>
              <a:spcBef>
                <a:spcPts val="459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many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types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software,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design 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construction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interleaved.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That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both </a:t>
            </a:r>
            <a:r>
              <a:rPr sz="2200" spc="-5" dirty="0">
                <a:latin typeface="Calibri"/>
                <a:cs typeface="Calibri"/>
              </a:rPr>
              <a:t> activities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should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performed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tandem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-5" dirty="0">
                <a:latin typeface="Calibri"/>
                <a:cs typeface="Calibri"/>
              </a:rPr>
              <a:t> design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models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proven</a:t>
            </a:r>
            <a:r>
              <a:rPr sz="2200" dirty="0">
                <a:latin typeface="Calibri"/>
                <a:cs typeface="Calibri"/>
              </a:rPr>
              <a:t> as </a:t>
            </a:r>
            <a:r>
              <a:rPr sz="2200" spc="-10" dirty="0">
                <a:latin typeface="Calibri"/>
                <a:cs typeface="Calibri"/>
              </a:rPr>
              <a:t>they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created.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 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difficult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predict how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much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design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necessary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before 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construction</a:t>
            </a:r>
            <a:r>
              <a:rPr sz="2200" spc="-5" dirty="0">
                <a:latin typeface="Calibri"/>
                <a:cs typeface="Calibri"/>
              </a:rPr>
              <a:t> 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prove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design</a:t>
            </a:r>
            <a:endParaRPr sz="2200">
              <a:latin typeface="Calibri"/>
              <a:cs typeface="Calibri"/>
            </a:endParaRPr>
          </a:p>
          <a:p>
            <a:pPr marL="927100" lvl="1" indent="-457834">
              <a:lnSpc>
                <a:spcPts val="2510"/>
              </a:lnSpc>
              <a:spcBef>
                <a:spcPts val="24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200" spc="-10" dirty="0">
                <a:latin typeface="Calibri"/>
                <a:cs typeface="Calibri"/>
              </a:rPr>
              <a:t>Analysis,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design,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construction,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testing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 </a:t>
            </a:r>
            <a:r>
              <a:rPr sz="2200" spc="-10" dirty="0">
                <a:latin typeface="Calibri"/>
                <a:cs typeface="Calibri"/>
              </a:rPr>
              <a:t>predictable</a:t>
            </a:r>
            <a:r>
              <a:rPr sz="2200" spc="-15" dirty="0">
                <a:latin typeface="Calibri"/>
                <a:cs typeface="Calibri"/>
              </a:rPr>
              <a:t> (from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planning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ts val="2510"/>
              </a:lnSpc>
            </a:pPr>
            <a:r>
              <a:rPr sz="2200" spc="-10" dirty="0">
                <a:latin typeface="Calibri"/>
                <a:cs typeface="Calibri"/>
              </a:rPr>
              <a:t>point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view)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15" dirty="0">
                <a:latin typeface="Calibri"/>
                <a:cs typeface="Calibri"/>
              </a:rPr>
              <a:t> we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might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like.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394" y="5766003"/>
            <a:ext cx="91262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Given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these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three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assumptions,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important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question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arises: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How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do</a:t>
            </a:r>
            <a:r>
              <a:rPr sz="1400" b="1" spc="-5" dirty="0">
                <a:latin typeface="Calibri"/>
                <a:cs typeface="Calibri"/>
              </a:rPr>
              <a:t> we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create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process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that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can manage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unpredictability?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9354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What</a:t>
            </a:r>
            <a:r>
              <a:rPr sz="4400" spc="-5" dirty="0"/>
              <a:t> </a:t>
            </a:r>
            <a:r>
              <a:rPr sz="4400" dirty="0"/>
              <a:t>is</a:t>
            </a:r>
            <a:r>
              <a:rPr sz="4400" spc="-5" dirty="0"/>
              <a:t> Agile</a:t>
            </a:r>
            <a:r>
              <a:rPr sz="4400" spc="-10" dirty="0"/>
              <a:t> </a:t>
            </a:r>
            <a:r>
              <a:rPr sz="4400" spc="5" dirty="0"/>
              <a:t>an</a:t>
            </a:r>
            <a:r>
              <a:rPr sz="4400" dirty="0"/>
              <a:t> </a:t>
            </a:r>
            <a:r>
              <a:rPr sz="4400" spc="-5" dirty="0"/>
              <a:t>Agile</a:t>
            </a:r>
            <a:r>
              <a:rPr sz="4400" spc="-10" dirty="0"/>
              <a:t> </a:t>
            </a:r>
            <a:r>
              <a:rPr sz="4400" spc="-20" dirty="0"/>
              <a:t>Process?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897745" cy="194627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answer </a:t>
            </a:r>
            <a:r>
              <a:rPr sz="2000" spc="-5" dirty="0">
                <a:latin typeface="Calibri"/>
                <a:cs typeface="Calibri"/>
              </a:rPr>
              <a:t>(of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question </a:t>
            </a:r>
            <a:r>
              <a:rPr sz="2000" dirty="0">
                <a:latin typeface="Calibri"/>
                <a:cs typeface="Calibri"/>
              </a:rPr>
              <a:t>arisen in the </a:t>
            </a:r>
            <a:r>
              <a:rPr sz="2000" spc="-5" dirty="0">
                <a:latin typeface="Calibri"/>
                <a:cs typeface="Calibri"/>
              </a:rPr>
              <a:t>last slide)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lies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10" dirty="0">
                <a:latin typeface="Calibri"/>
                <a:cs typeface="Calibri"/>
              </a:rPr>
              <a:t>adaptability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rapidly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changing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project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technical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conditions).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agile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therefore,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must</a:t>
            </a:r>
            <a:r>
              <a:rPr sz="2800" u="sng" spc="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</a:t>
            </a:r>
            <a:r>
              <a:rPr sz="2800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adaptable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698500" marR="489584" lvl="1" indent="-228600">
              <a:lnSpc>
                <a:spcPts val="2590"/>
              </a:lnSpc>
              <a:spcBef>
                <a:spcPts val="57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But </a:t>
            </a:r>
            <a:r>
              <a:rPr sz="2400" spc="-10" dirty="0">
                <a:latin typeface="Calibri"/>
                <a:cs typeface="Calibri"/>
              </a:rPr>
              <a:t>continual adaptation </a:t>
            </a:r>
            <a:r>
              <a:rPr sz="2400" dirty="0">
                <a:latin typeface="Calibri"/>
                <a:cs typeface="Calibri"/>
              </a:rPr>
              <a:t>without </a:t>
            </a:r>
            <a:r>
              <a:rPr sz="2400" spc="-20" dirty="0">
                <a:latin typeface="Calibri"/>
                <a:cs typeface="Calibri"/>
              </a:rPr>
              <a:t>forward </a:t>
            </a:r>
            <a:r>
              <a:rPr sz="2400" spc="-15" dirty="0">
                <a:latin typeface="Calibri"/>
                <a:cs typeface="Calibri"/>
              </a:rPr>
              <a:t>progress </a:t>
            </a:r>
            <a:r>
              <a:rPr sz="2400" spc="-5" dirty="0">
                <a:latin typeface="Calibri"/>
                <a:cs typeface="Calibri"/>
              </a:rPr>
              <a:t>accomplishes little.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Therefore,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agile</a:t>
            </a:r>
            <a:r>
              <a:rPr sz="2400" spc="-15" dirty="0">
                <a:latin typeface="Calibri"/>
                <a:cs typeface="Calibri"/>
              </a:rPr>
              <a:t> software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adapt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incrementally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9354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What</a:t>
            </a:r>
            <a:r>
              <a:rPr sz="4400" spc="-5" dirty="0"/>
              <a:t> </a:t>
            </a:r>
            <a:r>
              <a:rPr sz="4400" dirty="0"/>
              <a:t>is</a:t>
            </a:r>
            <a:r>
              <a:rPr sz="4400" spc="-5" dirty="0"/>
              <a:t> Agile</a:t>
            </a:r>
            <a:r>
              <a:rPr sz="4400" spc="-10" dirty="0"/>
              <a:t> </a:t>
            </a:r>
            <a:r>
              <a:rPr sz="4400" spc="5" dirty="0"/>
              <a:t>an</a:t>
            </a:r>
            <a:r>
              <a:rPr sz="4400" dirty="0"/>
              <a:t> </a:t>
            </a:r>
            <a:r>
              <a:rPr sz="4400" spc="-5" dirty="0"/>
              <a:t>Agile</a:t>
            </a:r>
            <a:r>
              <a:rPr sz="4400" spc="-10" dirty="0"/>
              <a:t> </a:t>
            </a:r>
            <a:r>
              <a:rPr sz="4400" spc="-20" dirty="0"/>
              <a:t>Process?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6830"/>
            <a:ext cx="10293985" cy="428879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Agility</a:t>
            </a:r>
            <a:r>
              <a:rPr sz="2800" spc="-10" dirty="0">
                <a:latin typeface="Calibri"/>
                <a:cs typeface="Calibri"/>
              </a:rPr>
              <a:t> Principles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Agile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Alliance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12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agility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principles (</a:t>
            </a:r>
            <a:r>
              <a:rPr sz="1800" spc="-5" dirty="0">
                <a:latin typeface="Calibri"/>
                <a:cs typeface="Calibri"/>
              </a:rPr>
              <a:t>for those</a:t>
            </a:r>
            <a:r>
              <a:rPr sz="1800" dirty="0">
                <a:latin typeface="Calibri"/>
                <a:cs typeface="Calibri"/>
              </a:rPr>
              <a:t> who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achieve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agility</a:t>
            </a:r>
            <a:r>
              <a:rPr sz="2400" spc="-5" dirty="0">
                <a:latin typeface="Calibri"/>
                <a:cs typeface="Calibri"/>
              </a:rPr>
              <a:t>):</a:t>
            </a:r>
            <a:endParaRPr sz="2400">
              <a:latin typeface="Calibri"/>
              <a:cs typeface="Calibri"/>
            </a:endParaRPr>
          </a:p>
          <a:p>
            <a:pPr marL="927100" marR="207645" lvl="2">
              <a:lnSpc>
                <a:spcPts val="2160"/>
              </a:lnSpc>
              <a:spcBef>
                <a:spcPts val="550"/>
              </a:spcBef>
              <a:buAutoNum type="arabicPeriod"/>
              <a:tabLst>
                <a:tab pos="1178560" algn="l"/>
              </a:tabLst>
            </a:pPr>
            <a:r>
              <a:rPr sz="2000" spc="-5" dirty="0">
                <a:latin typeface="Calibri"/>
                <a:cs typeface="Calibri"/>
              </a:rPr>
              <a:t>Our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highest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priority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satisfy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customer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through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early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continuous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delivery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valuable </a:t>
            </a:r>
            <a:r>
              <a:rPr sz="2000" spc="-10" dirty="0">
                <a:latin typeface="Calibri"/>
                <a:cs typeface="Calibri"/>
              </a:rPr>
              <a:t>software.</a:t>
            </a:r>
            <a:endParaRPr sz="2000">
              <a:latin typeface="Calibri"/>
              <a:cs typeface="Calibri"/>
            </a:endParaRPr>
          </a:p>
          <a:p>
            <a:pPr marL="1177925" lvl="2" indent="-251460">
              <a:lnSpc>
                <a:spcPts val="2280"/>
              </a:lnSpc>
              <a:spcBef>
                <a:spcPts val="235"/>
              </a:spcBef>
              <a:buAutoNum type="arabicPeriod"/>
              <a:tabLst>
                <a:tab pos="1178560" algn="l"/>
              </a:tabLst>
            </a:pPr>
            <a:r>
              <a:rPr sz="2000" spc="-15" dirty="0">
                <a:latin typeface="Calibri"/>
                <a:cs typeface="Calibri"/>
              </a:rPr>
              <a:t>Welcome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changing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requirements,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late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development.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Agile </a:t>
            </a:r>
            <a:r>
              <a:rPr sz="2000" spc="-10" dirty="0">
                <a:latin typeface="Calibri"/>
                <a:cs typeface="Calibri"/>
              </a:rPr>
              <a:t>processes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harness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change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customer’s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competitive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advantage.</a:t>
            </a:r>
            <a:endParaRPr sz="2000">
              <a:latin typeface="Calibri"/>
              <a:cs typeface="Calibri"/>
            </a:endParaRPr>
          </a:p>
          <a:p>
            <a:pPr marL="927100" marR="5080" lvl="2">
              <a:lnSpc>
                <a:spcPts val="2160"/>
              </a:lnSpc>
              <a:spcBef>
                <a:spcPts val="535"/>
              </a:spcBef>
              <a:buAutoNum type="arabicPeriod" startAt="3"/>
              <a:tabLst>
                <a:tab pos="1178560" algn="l"/>
              </a:tabLst>
            </a:pPr>
            <a:r>
              <a:rPr sz="2000" spc="-10" dirty="0">
                <a:latin typeface="Calibri"/>
                <a:cs typeface="Calibri"/>
              </a:rPr>
              <a:t>Deliver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working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software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frequently,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couple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weeks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couple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months,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preference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shorter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timescale.</a:t>
            </a:r>
            <a:endParaRPr sz="2000">
              <a:latin typeface="Calibri"/>
              <a:cs typeface="Calibri"/>
            </a:endParaRPr>
          </a:p>
          <a:p>
            <a:pPr marL="1177925" lvl="2" indent="-251460">
              <a:lnSpc>
                <a:spcPct val="100000"/>
              </a:lnSpc>
              <a:spcBef>
                <a:spcPts val="220"/>
              </a:spcBef>
              <a:buAutoNum type="arabicPeriod" startAt="3"/>
              <a:tabLst>
                <a:tab pos="1178560" algn="l"/>
              </a:tabLst>
            </a:pPr>
            <a:r>
              <a:rPr sz="2000" spc="-5" dirty="0">
                <a:latin typeface="Calibri"/>
                <a:cs typeface="Calibri"/>
              </a:rPr>
              <a:t>Business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people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must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work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together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daily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throughout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project.</a:t>
            </a:r>
            <a:endParaRPr sz="2000">
              <a:latin typeface="Calibri"/>
              <a:cs typeface="Calibri"/>
            </a:endParaRPr>
          </a:p>
          <a:p>
            <a:pPr marL="1177290" lvl="2" indent="-250825">
              <a:lnSpc>
                <a:spcPts val="2280"/>
              </a:lnSpc>
              <a:spcBef>
                <a:spcPts val="265"/>
              </a:spcBef>
              <a:buAutoNum type="arabicPeriod" startAt="3"/>
              <a:tabLst>
                <a:tab pos="1177925" algn="l"/>
              </a:tabLst>
            </a:pPr>
            <a:r>
              <a:rPr sz="2000" dirty="0">
                <a:latin typeface="Calibri"/>
                <a:cs typeface="Calibri"/>
              </a:rPr>
              <a:t>Build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around motivated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individuals.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environment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support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they need,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trust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get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job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done.</a:t>
            </a:r>
            <a:endParaRPr sz="2000">
              <a:latin typeface="Calibri"/>
              <a:cs typeface="Calibri"/>
            </a:endParaRPr>
          </a:p>
          <a:p>
            <a:pPr marL="927100" marR="739140" lvl="2">
              <a:lnSpc>
                <a:spcPts val="2160"/>
              </a:lnSpc>
              <a:spcBef>
                <a:spcPts val="535"/>
              </a:spcBef>
              <a:buAutoNum type="arabicPeriod" startAt="6"/>
              <a:tabLst>
                <a:tab pos="117856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most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efficient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effective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conveying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and within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development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team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face-to-face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conversation.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9354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What</a:t>
            </a:r>
            <a:r>
              <a:rPr sz="4400" spc="-5" dirty="0"/>
              <a:t> </a:t>
            </a:r>
            <a:r>
              <a:rPr sz="4400" dirty="0"/>
              <a:t>is</a:t>
            </a:r>
            <a:r>
              <a:rPr sz="4400" spc="-5" dirty="0"/>
              <a:t> Agile</a:t>
            </a:r>
            <a:r>
              <a:rPr sz="4400" spc="-10" dirty="0"/>
              <a:t> </a:t>
            </a:r>
            <a:r>
              <a:rPr sz="4400" spc="5" dirty="0"/>
              <a:t>an</a:t>
            </a:r>
            <a:r>
              <a:rPr sz="4400" dirty="0"/>
              <a:t> </a:t>
            </a:r>
            <a:r>
              <a:rPr sz="4400" spc="-5" dirty="0"/>
              <a:t>Agile</a:t>
            </a:r>
            <a:r>
              <a:rPr sz="4400" spc="-10" dirty="0"/>
              <a:t> </a:t>
            </a:r>
            <a:r>
              <a:rPr sz="4400" spc="-20" dirty="0"/>
              <a:t>Process?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6830"/>
            <a:ext cx="10291445" cy="346519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Agility</a:t>
            </a:r>
            <a:r>
              <a:rPr sz="2800" spc="-10" dirty="0">
                <a:latin typeface="Calibri"/>
                <a:cs typeface="Calibri"/>
              </a:rPr>
              <a:t> Principles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Agile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Alliance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12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agility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principles (</a:t>
            </a:r>
            <a:r>
              <a:rPr sz="1800" spc="-5" dirty="0">
                <a:latin typeface="Calibri"/>
                <a:cs typeface="Calibri"/>
              </a:rPr>
              <a:t>for those</a:t>
            </a:r>
            <a:r>
              <a:rPr sz="1800" dirty="0">
                <a:latin typeface="Calibri"/>
                <a:cs typeface="Calibri"/>
              </a:rPr>
              <a:t> who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achieve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agility</a:t>
            </a:r>
            <a:r>
              <a:rPr sz="2400" spc="-5" dirty="0">
                <a:latin typeface="Calibri"/>
                <a:cs typeface="Calibri"/>
              </a:rPr>
              <a:t>):</a:t>
            </a:r>
            <a:endParaRPr sz="2400">
              <a:latin typeface="Calibri"/>
              <a:cs typeface="Calibri"/>
            </a:endParaRPr>
          </a:p>
          <a:p>
            <a:pPr marL="1177925" lvl="2" indent="-251460">
              <a:lnSpc>
                <a:spcPct val="100000"/>
              </a:lnSpc>
              <a:spcBef>
                <a:spcPts val="280"/>
              </a:spcBef>
              <a:buAutoNum type="arabicPeriod" startAt="7"/>
              <a:tabLst>
                <a:tab pos="1178560" algn="l"/>
              </a:tabLst>
            </a:pPr>
            <a:r>
              <a:rPr sz="2000" spc="-20" dirty="0">
                <a:latin typeface="Calibri"/>
                <a:cs typeface="Calibri"/>
              </a:rPr>
              <a:t>Working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software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primary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measure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progress.</a:t>
            </a:r>
            <a:endParaRPr sz="2000">
              <a:latin typeface="Calibri"/>
              <a:cs typeface="Calibri"/>
            </a:endParaRPr>
          </a:p>
          <a:p>
            <a:pPr marL="927100" marR="74930" lvl="2">
              <a:lnSpc>
                <a:spcPts val="2160"/>
              </a:lnSpc>
              <a:spcBef>
                <a:spcPts val="535"/>
              </a:spcBef>
              <a:buAutoNum type="arabicPeriod" startAt="7"/>
              <a:tabLst>
                <a:tab pos="1178560" algn="l"/>
              </a:tabLst>
            </a:pPr>
            <a:r>
              <a:rPr sz="2000" spc="-5" dirty="0">
                <a:latin typeface="Calibri"/>
                <a:cs typeface="Calibri"/>
              </a:rPr>
              <a:t>Agile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promote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sustainable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development.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sponsors,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developers,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users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able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maintain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constant</a:t>
            </a:r>
            <a:r>
              <a:rPr sz="2000" dirty="0">
                <a:latin typeface="Calibri"/>
                <a:cs typeface="Calibri"/>
              </a:rPr>
              <a:t> pace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indefinitely.</a:t>
            </a:r>
            <a:endParaRPr sz="2000">
              <a:latin typeface="Calibri"/>
              <a:cs typeface="Calibri"/>
            </a:endParaRPr>
          </a:p>
          <a:p>
            <a:pPr marL="1177290" lvl="2" indent="-250825">
              <a:lnSpc>
                <a:spcPct val="100000"/>
              </a:lnSpc>
              <a:spcBef>
                <a:spcPts val="234"/>
              </a:spcBef>
              <a:buAutoNum type="arabicPeriod" startAt="7"/>
              <a:tabLst>
                <a:tab pos="1177925" algn="l"/>
              </a:tabLst>
            </a:pPr>
            <a:r>
              <a:rPr sz="2000" spc="-5" dirty="0">
                <a:latin typeface="Calibri"/>
                <a:cs typeface="Calibri"/>
              </a:rPr>
              <a:t>Continuous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attention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technical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excellence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good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design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enhances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agility.</a:t>
            </a:r>
            <a:endParaRPr sz="2000">
              <a:latin typeface="Calibri"/>
              <a:cs typeface="Calibri"/>
            </a:endParaRPr>
          </a:p>
          <a:p>
            <a:pPr marL="1304925" lvl="2" indent="-378460">
              <a:lnSpc>
                <a:spcPct val="100000"/>
              </a:lnSpc>
              <a:spcBef>
                <a:spcPts val="250"/>
              </a:spcBef>
              <a:buAutoNum type="arabicPeriod" startAt="7"/>
              <a:tabLst>
                <a:tab pos="1305560" algn="l"/>
              </a:tabLst>
            </a:pPr>
            <a:r>
              <a:rPr sz="2000" spc="-5" dirty="0">
                <a:latin typeface="Calibri"/>
                <a:cs typeface="Calibri"/>
              </a:rPr>
              <a:t>Simplicity—the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maximizing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amount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work</a:t>
            </a:r>
            <a:r>
              <a:rPr sz="2000" spc="-5" dirty="0">
                <a:latin typeface="Calibri"/>
                <a:cs typeface="Calibri"/>
              </a:rPr>
              <a:t> not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done—is</a:t>
            </a:r>
            <a:r>
              <a:rPr sz="2000" spc="-5" dirty="0">
                <a:latin typeface="Calibri"/>
                <a:cs typeface="Calibri"/>
              </a:rPr>
              <a:t> essential.</a:t>
            </a:r>
            <a:endParaRPr sz="2000">
              <a:latin typeface="Calibri"/>
              <a:cs typeface="Calibri"/>
            </a:endParaRPr>
          </a:p>
          <a:p>
            <a:pPr marL="1304925" lvl="2" indent="-378460">
              <a:lnSpc>
                <a:spcPct val="100000"/>
              </a:lnSpc>
              <a:spcBef>
                <a:spcPts val="265"/>
              </a:spcBef>
              <a:buAutoNum type="arabicPeriod" startAt="7"/>
              <a:tabLst>
                <a:tab pos="130556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best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architectures,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requirements,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designs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emerge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self–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organizing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teams.</a:t>
            </a:r>
            <a:endParaRPr sz="2000">
              <a:latin typeface="Calibri"/>
              <a:cs typeface="Calibri"/>
            </a:endParaRPr>
          </a:p>
          <a:p>
            <a:pPr marL="1304925" lvl="2" indent="-378460">
              <a:lnSpc>
                <a:spcPts val="2280"/>
              </a:lnSpc>
              <a:spcBef>
                <a:spcPts val="265"/>
              </a:spcBef>
              <a:buAutoNum type="arabicPeriod" startAt="7"/>
              <a:tabLst>
                <a:tab pos="1305560" algn="l"/>
              </a:tabLst>
            </a:pP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spc="-5" dirty="0">
                <a:latin typeface="Calibri"/>
                <a:cs typeface="Calibri"/>
              </a:rPr>
              <a:t> regular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intervals,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team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reflects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become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effective,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tunes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adjusts its </a:t>
            </a:r>
            <a:r>
              <a:rPr sz="2000" spc="-10" dirty="0">
                <a:latin typeface="Calibri"/>
                <a:cs typeface="Calibri"/>
              </a:rPr>
              <a:t>behavior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accordingly.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9B66ECCA3E9C47AC064F9DD8E5C2B0" ma:contentTypeVersion="4" ma:contentTypeDescription="Create a new document." ma:contentTypeScope="" ma:versionID="d70a3425f4893d272c940b9e680a8c55">
  <xsd:schema xmlns:xsd="http://www.w3.org/2001/XMLSchema" xmlns:xs="http://www.w3.org/2001/XMLSchema" xmlns:p="http://schemas.microsoft.com/office/2006/metadata/properties" xmlns:ns2="e0d84706-0118-40f2-8843-fbbd6fe6ddbc" targetNamespace="http://schemas.microsoft.com/office/2006/metadata/properties" ma:root="true" ma:fieldsID="85142324b0090fb636261a3ed6ee508d" ns2:_="">
    <xsd:import namespace="e0d84706-0118-40f2-8843-fbbd6fe6dd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d84706-0118-40f2-8843-fbbd6fe6dd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3535F9-F085-4D59-9B01-C98C730443B9}"/>
</file>

<file path=customXml/itemProps2.xml><?xml version="1.0" encoding="utf-8"?>
<ds:datastoreItem xmlns:ds="http://schemas.openxmlformats.org/officeDocument/2006/customXml" ds:itemID="{FF1EBE5B-E31A-4EA7-9089-AB9039455693}"/>
</file>

<file path=customXml/itemProps3.xml><?xml version="1.0" encoding="utf-8"?>
<ds:datastoreItem xmlns:ds="http://schemas.openxmlformats.org/officeDocument/2006/customXml" ds:itemID="{043F4FD0-C5BF-494D-8A44-9E0EDFE3B89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908</Words>
  <Application>Microsoft Office PowerPoint</Application>
  <PresentationFormat>Widescreen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Outline</vt:lpstr>
      <vt:lpstr>What is Agility?</vt:lpstr>
      <vt:lpstr>What is Agility?</vt:lpstr>
      <vt:lpstr>Agility and the Cost of Change</vt:lpstr>
      <vt:lpstr>What is Agile an Agile Process?</vt:lpstr>
      <vt:lpstr>What is Agile an Agile Process?</vt:lpstr>
      <vt:lpstr>What is Agile an Agile Process?</vt:lpstr>
      <vt:lpstr>What is Agile an Agile Process?</vt:lpstr>
      <vt:lpstr>What is Agile an Agile Process?</vt:lpstr>
      <vt:lpstr>Extreme Programming (XP)</vt:lpstr>
      <vt:lpstr>Extreme Programming (XP)</vt:lpstr>
      <vt:lpstr>Other Agile Process Models</vt:lpstr>
      <vt:lpstr>A Tool Set for the Agile Process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LO: Introduction</dc:title>
  <dc:creator>SUBRATA TIKADAR</dc:creator>
  <cp:lastModifiedBy>Alongbar Wary</cp:lastModifiedBy>
  <cp:revision>8</cp:revision>
  <dcterms:created xsi:type="dcterms:W3CDTF">2022-06-21T19:11:23Z</dcterms:created>
  <dcterms:modified xsi:type="dcterms:W3CDTF">2022-09-02T03:10:57Z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2022-02-09T00:00:00Z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2022-06-21T00:00:00Z</vt:filetime>
  </property>
  <property fmtid="{D5CDD505-2E9C-101B-9397-08002B2CF9AE}" pid="5" name="ContentTypeId">
    <vt:lpwstr>0x010100689B66ECCA3E9C47AC064F9DD8E5C2B0</vt:lpwstr>
  </property>
</Properties>
</file>