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9"/>
  </p:notesMasterIdLst>
  <p:sldIdLst>
    <p:sldId id="259" r:id="rId2"/>
    <p:sldId id="1029" r:id="rId3"/>
    <p:sldId id="1163" r:id="rId4"/>
    <p:sldId id="1123" r:id="rId5"/>
    <p:sldId id="1171" r:id="rId6"/>
    <p:sldId id="1172" r:id="rId7"/>
    <p:sldId id="1173" r:id="rId8"/>
    <p:sldId id="1174" r:id="rId9"/>
    <p:sldId id="1165" r:id="rId10"/>
    <p:sldId id="1124" r:id="rId11"/>
    <p:sldId id="1166" r:id="rId12"/>
    <p:sldId id="1170" r:id="rId13"/>
    <p:sldId id="1125" r:id="rId14"/>
    <p:sldId id="1137" r:id="rId15"/>
    <p:sldId id="1159" r:id="rId16"/>
    <p:sldId id="1160" r:id="rId17"/>
    <p:sldId id="9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1029"/>
            <p14:sldId id="1163"/>
            <p14:sldId id="1123"/>
            <p14:sldId id="1171"/>
            <p14:sldId id="1172"/>
            <p14:sldId id="1173"/>
            <p14:sldId id="1174"/>
            <p14:sldId id="1165"/>
            <p14:sldId id="1124"/>
            <p14:sldId id="1166"/>
            <p14:sldId id="1170"/>
            <p14:sldId id="1125"/>
            <p14:sldId id="1137"/>
            <p14:sldId id="1159"/>
            <p14:sldId id="1160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  <p15:guide id="5" pos="3072">
          <p15:clr>
            <a:srgbClr val="A4A3A4"/>
          </p15:clr>
        </p15:guide>
        <p15:guide id="6" pos="384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2416" autoAdjust="0"/>
  </p:normalViewPr>
  <p:slideViewPr>
    <p:cSldViewPr>
      <p:cViewPr varScale="1">
        <p:scale>
          <a:sx n="70" d="100"/>
          <a:sy n="70" d="100"/>
        </p:scale>
        <p:origin x="-1422" y="-96"/>
      </p:cViewPr>
      <p:guideLst>
        <p:guide orient="horz" pos="2160"/>
        <p:guide orient="horz" pos="576"/>
        <p:guide pos="2880"/>
        <p:guide pos="288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4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0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Java Program:</a:t>
            </a:r>
          </a:p>
          <a:p>
            <a:pPr marL="0" indent="0">
              <a:buNone/>
            </a:pPr>
            <a:r>
              <a:rPr lang="en-US" b="1" smtClean="0"/>
              <a:t>https://www.maixuanviet.com/java-program-to-implement-booth-algorithm.vietmx</a:t>
            </a:r>
            <a:endParaRPr kumimoji="0" lang="en-US" altLang="en-US" sz="1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066800"/>
          </a:xfrm>
        </p:spPr>
        <p:txBody>
          <a:bodyPr/>
          <a:lstStyle/>
          <a:p>
            <a:r>
              <a:rPr lang="en-US" sz="3600" b="0" i="0" u="none" strike="noStrike" dirty="0">
                <a:effectLst/>
              </a:rPr>
              <a:t>Binary Palindrome</a:t>
            </a:r>
            <a:r>
              <a:rPr lang="en-US" sz="3600" dirty="0"/>
              <a:t> </a:t>
            </a:r>
            <a:endParaRPr lang="en-SG" sz="36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endParaRPr lang="en-SG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7279CCA5-04CB-160C-B858-1BB28A524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2016 SMART Training Resources Pvt. Ltd.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685800" y="914400"/>
            <a:ext cx="8001000" cy="48768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Booth's Algorithm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Booth’s algorithm is a multiplication algorithm that multiplies two signed binary numbers in 2’s complement notation</a:t>
            </a:r>
            <a:endParaRPr lang="en-US" sz="2000" b="1" dirty="0">
              <a:solidFill>
                <a:srgbClr val="27323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273239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Booth used desk calculators that were faster at shifting than adding and created the algorithm to increase their speed.</a:t>
            </a:r>
            <a:endParaRPr lang="en-US" sz="2000" b="1" dirty="0">
              <a:solidFill>
                <a:srgbClr val="27323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273239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Booth’s algorithm is of interest in the study of computer architecture. Here’s the implementation of the algorithm.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196857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" y="685800"/>
            <a:ext cx="8229600" cy="609600"/>
          </a:xfrm>
        </p:spPr>
        <p:txBody>
          <a:bodyPr/>
          <a:lstStyle/>
          <a:p>
            <a:r>
              <a:rPr lang="en-US" altLang="en-US" b="1" dirty="0">
                <a:solidFill>
                  <a:srgbClr val="273239"/>
                </a:solidFill>
                <a:latin typeface="+mj-lt"/>
              </a:rPr>
              <a:t>Algorithm </a:t>
            </a:r>
            <a:endParaRPr lang="en-SG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821596"/>
            <a:ext cx="81534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Put multiplicand in BR and multiplier in QR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then the algorithm works as per the following conditions :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If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</a:t>
            </a:r>
            <a:r>
              <a:rPr kumimoji="0" lang="en-US" altLang="en-US" sz="1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and Q</a:t>
            </a:r>
            <a:r>
              <a:rPr kumimoji="0" lang="en-US" altLang="en-US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n+1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are same i.e. 00 or 11 perform arithmetic shift by 1 bit.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If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</a:t>
            </a:r>
            <a:r>
              <a:rPr kumimoji="0" lang="en-US" altLang="en-US" sz="1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+Q</a:t>
            </a:r>
            <a:r>
              <a:rPr kumimoji="0" lang="en-US" altLang="en-US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n+1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= 10 do A= A + BR and perform arithmetic shift by 1 bit.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If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</a:t>
            </a:r>
            <a:r>
              <a:rPr kumimoji="0" lang="en-US" altLang="en-US" sz="1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+Q</a:t>
            </a:r>
            <a:r>
              <a:rPr kumimoji="0" lang="en-US" altLang="en-US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n+1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= 01 do A= A – BR and perform arithmetic shift by 1 bit.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586042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7400" y="724873"/>
            <a:ext cx="4526955" cy="57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84728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32338"/>
              </p:ext>
            </p:extLst>
          </p:nvPr>
        </p:nvGraphicFramePr>
        <p:xfrm>
          <a:off x="609600" y="914400"/>
          <a:ext cx="80772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4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2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xmlns="" id="{BCDE9DB0-DE31-C06A-AF99-14EBCF39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9"/>
          </a:xfrm>
        </p:spPr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D3B60D-90F3-7D48-4371-BD71E5DF1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15970"/>
            <a:ext cx="4038600" cy="5761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// Java code to implement booth's algorithm</a:t>
            </a:r>
          </a:p>
          <a:p>
            <a:pPr marL="0" indent="0">
              <a:buNone/>
            </a:pPr>
            <a:r>
              <a:rPr lang="en-US" sz="1200" dirty="0"/>
              <a:t>class GFG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// function to perform adding in the accumulator</a:t>
            </a:r>
          </a:p>
          <a:p>
            <a:pPr marL="0" indent="0">
              <a:buNone/>
            </a:pPr>
            <a:r>
              <a:rPr lang="en-US" sz="1200" dirty="0"/>
              <a:t>    static void add(int ac[], int x[], int </a:t>
            </a:r>
            <a:r>
              <a:rPr lang="en-US" sz="1200" dirty="0" err="1"/>
              <a:t>qrn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{</a:t>
            </a:r>
          </a:p>
          <a:p>
            <a:pPr marL="0" indent="0">
              <a:buNone/>
            </a:pPr>
            <a:r>
              <a:rPr lang="en-US" sz="1200" dirty="0"/>
              <a:t>        int </a:t>
            </a:r>
            <a:r>
              <a:rPr lang="en-US" sz="1200" dirty="0" err="1"/>
              <a:t>i</a:t>
            </a:r>
            <a:r>
              <a:rPr lang="en-US" sz="1200" dirty="0"/>
              <a:t>, c = 0;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    for 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qrn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        // updating accumulator with A = A + BR</a:t>
            </a:r>
          </a:p>
          <a:p>
            <a:pPr marL="0" indent="0">
              <a:buNone/>
            </a:pPr>
            <a:r>
              <a:rPr lang="en-US" sz="1200" dirty="0"/>
              <a:t>            ac[</a:t>
            </a:r>
            <a:r>
              <a:rPr lang="en-US" sz="1200" dirty="0" err="1"/>
              <a:t>i</a:t>
            </a:r>
            <a:r>
              <a:rPr lang="en-US" sz="1200" dirty="0"/>
              <a:t>] = ac[</a:t>
            </a:r>
            <a:r>
              <a:rPr lang="en-US" sz="1200" dirty="0" err="1"/>
              <a:t>i</a:t>
            </a:r>
            <a:r>
              <a:rPr lang="en-US" sz="1200" dirty="0"/>
              <a:t>] + x[</a:t>
            </a:r>
            <a:r>
              <a:rPr lang="en-US" sz="1200" dirty="0" err="1"/>
              <a:t>i</a:t>
            </a:r>
            <a:r>
              <a:rPr lang="en-US" sz="1200" dirty="0"/>
              <a:t>] + c;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        if (ac[</a:t>
            </a:r>
            <a:r>
              <a:rPr lang="en-US" sz="1200" dirty="0" err="1"/>
              <a:t>i</a:t>
            </a:r>
            <a:r>
              <a:rPr lang="en-US" sz="1200" dirty="0"/>
              <a:t>] &gt; 1)</a:t>
            </a:r>
          </a:p>
          <a:p>
            <a:pPr marL="0" indent="0">
              <a:buNone/>
            </a:pPr>
            <a:r>
              <a:rPr lang="en-US" sz="1200" dirty="0"/>
              <a:t>            {</a:t>
            </a:r>
          </a:p>
          <a:p>
            <a:pPr marL="0" indent="0">
              <a:buNone/>
            </a:pPr>
            <a:r>
              <a:rPr lang="en-US" sz="1200" dirty="0"/>
              <a:t>                ac[</a:t>
            </a:r>
            <a:r>
              <a:rPr lang="en-US" sz="1200" dirty="0" err="1"/>
              <a:t>i</a:t>
            </a:r>
            <a:r>
              <a:rPr lang="en-US" sz="1200" dirty="0"/>
              <a:t>] = ac[</a:t>
            </a:r>
            <a:r>
              <a:rPr lang="en-US" sz="1200" dirty="0" err="1"/>
              <a:t>i</a:t>
            </a:r>
            <a:r>
              <a:rPr lang="en-US" sz="1200" dirty="0"/>
              <a:t>] % 2;</a:t>
            </a:r>
          </a:p>
          <a:p>
            <a:pPr marL="0" indent="0">
              <a:buNone/>
            </a:pPr>
            <a:r>
              <a:rPr lang="en-US" sz="1200" dirty="0"/>
              <a:t>                c = 1;</a:t>
            </a:r>
          </a:p>
          <a:p>
            <a:pPr marL="0" indent="0">
              <a:buNone/>
            </a:pPr>
            <a:r>
              <a:rPr lang="en-US" sz="1200" dirty="0"/>
              <a:t>            }</a:t>
            </a:r>
          </a:p>
          <a:p>
            <a:pPr marL="0" indent="0">
              <a:buNone/>
            </a:pPr>
            <a:r>
              <a:rPr lang="en-US" sz="1200" dirty="0"/>
              <a:t>            else</a:t>
            </a:r>
          </a:p>
          <a:p>
            <a:pPr marL="0" indent="0">
              <a:buNone/>
            </a:pPr>
            <a:r>
              <a:rPr lang="en-US" sz="1200" dirty="0"/>
              <a:t>            {</a:t>
            </a:r>
          </a:p>
          <a:p>
            <a:pPr marL="0" indent="0">
              <a:buNone/>
            </a:pPr>
            <a:r>
              <a:rPr lang="en-US" sz="1200" dirty="0"/>
              <a:t>                c = 0;</a:t>
            </a:r>
          </a:p>
          <a:p>
            <a:pPr marL="0" indent="0">
              <a:buNone/>
            </a:pPr>
            <a:r>
              <a:rPr lang="en-US" sz="1200" dirty="0"/>
              <a:t>            }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6E1B96C-E1DD-9F71-AA06-624F7DF7B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6"/>
            <a:ext cx="4038600" cy="57610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function to find the number's complement</a:t>
            </a:r>
          </a:p>
          <a:p>
            <a:pPr marL="0" indent="0">
              <a:buNone/>
            </a:pPr>
            <a:r>
              <a:rPr lang="en-US" dirty="0"/>
              <a:t>    static void complement(int a[], int n)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int[] x = new int[8];</a:t>
            </a:r>
          </a:p>
          <a:p>
            <a:pPr marL="0" indent="0">
              <a:buNone/>
            </a:pPr>
            <a:r>
              <a:rPr lang="en-US" dirty="0"/>
              <a:t>        x[0] = 1;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a[</a:t>
            </a:r>
            <a:r>
              <a:rPr lang="en-US" dirty="0" err="1"/>
              <a:t>i</a:t>
            </a:r>
            <a:r>
              <a:rPr lang="en-US" dirty="0"/>
              <a:t>] = (a[</a:t>
            </a:r>
            <a:r>
              <a:rPr lang="en-US" dirty="0" err="1"/>
              <a:t>i</a:t>
            </a:r>
            <a:r>
              <a:rPr lang="en-US" dirty="0"/>
              <a:t>] + 1) % 2;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add(a, x, n);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// function </a:t>
            </a:r>
            <a:r>
              <a:rPr lang="en-US" dirty="0" err="1"/>
              <a:t>ro</a:t>
            </a:r>
            <a:r>
              <a:rPr lang="en-US" dirty="0"/>
              <a:t> perform right shift</a:t>
            </a:r>
          </a:p>
          <a:p>
            <a:pPr marL="0" indent="0">
              <a:buNone/>
            </a:pPr>
            <a:r>
              <a:rPr lang="en-US" dirty="0"/>
              <a:t>    static void </a:t>
            </a:r>
            <a:r>
              <a:rPr lang="en-US" dirty="0" err="1"/>
              <a:t>rightShift</a:t>
            </a:r>
            <a:r>
              <a:rPr lang="en-US" dirty="0"/>
              <a:t>(int ac[], int </a:t>
            </a:r>
            <a:r>
              <a:rPr lang="en-US" dirty="0" err="1"/>
              <a:t>qr</a:t>
            </a:r>
            <a:r>
              <a:rPr lang="en-US" dirty="0"/>
              <a:t>[],</a:t>
            </a:r>
          </a:p>
          <a:p>
            <a:pPr marL="0" indent="0">
              <a:buNone/>
            </a:pPr>
            <a:r>
              <a:rPr lang="en-US" dirty="0"/>
              <a:t>                            int </a:t>
            </a:r>
            <a:r>
              <a:rPr lang="en-US" dirty="0" err="1"/>
              <a:t>qn</a:t>
            </a:r>
            <a:r>
              <a:rPr lang="en-US" dirty="0"/>
              <a:t>, int </a:t>
            </a:r>
            <a:r>
              <a:rPr lang="en-US" dirty="0" err="1"/>
              <a:t>qrn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int temp,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temp = ac[0];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qn</a:t>
            </a:r>
            <a:r>
              <a:rPr lang="en-US" dirty="0"/>
              <a:t> = </a:t>
            </a:r>
            <a:r>
              <a:rPr lang="en-US" dirty="0" err="1"/>
              <a:t>qr</a:t>
            </a:r>
            <a:r>
              <a:rPr lang="en-US" dirty="0"/>
              <a:t>[0];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("\t\</a:t>
            </a:r>
            <a:r>
              <a:rPr lang="en-US" dirty="0" err="1"/>
              <a:t>trightShift</a:t>
            </a:r>
            <a:r>
              <a:rPr lang="en-US" dirty="0"/>
              <a:t>\t");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qrn</a:t>
            </a:r>
            <a:r>
              <a:rPr lang="en-US" dirty="0"/>
              <a:t> - 1;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</p:txBody>
      </p:sp>
    </p:spTree>
    <p:extLst>
      <p:ext uri="{BB962C8B-B14F-4D97-AF65-F5344CB8AC3E}">
        <p14:creationId xmlns:p14="http://schemas.microsoft.com/office/powerpoint/2010/main" val="328451083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EBA1D36-D17A-0974-6D71-721984493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02919"/>
            <a:ext cx="4038600" cy="59740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050" dirty="0"/>
              <a:t>ac[</a:t>
            </a:r>
            <a:r>
              <a:rPr lang="en-US" sz="1050" dirty="0" err="1"/>
              <a:t>i</a:t>
            </a:r>
            <a:r>
              <a:rPr lang="en-US" sz="1050" dirty="0"/>
              <a:t>] = ac[</a:t>
            </a:r>
            <a:r>
              <a:rPr lang="en-US" sz="1050" dirty="0" err="1"/>
              <a:t>i</a:t>
            </a:r>
            <a:r>
              <a:rPr lang="en-US" sz="1050" dirty="0"/>
              <a:t> + 1];</a:t>
            </a:r>
          </a:p>
          <a:p>
            <a:pPr marL="0" indent="0">
              <a:buNone/>
            </a:pPr>
            <a:r>
              <a:rPr lang="en-US" sz="1050" dirty="0"/>
              <a:t>            </a:t>
            </a:r>
            <a:r>
              <a:rPr lang="en-US" sz="1050" dirty="0" err="1"/>
              <a:t>qr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 = </a:t>
            </a:r>
            <a:r>
              <a:rPr lang="en-US" sz="1050" dirty="0" err="1"/>
              <a:t>qr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 + 1];</a:t>
            </a:r>
          </a:p>
          <a:p>
            <a:pPr marL="0" indent="0">
              <a:buNone/>
            </a:pPr>
            <a:r>
              <a:rPr lang="en-US" sz="1050" dirty="0"/>
              <a:t>        }</a:t>
            </a:r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qr</a:t>
            </a:r>
            <a:r>
              <a:rPr lang="en-US" sz="1050" dirty="0"/>
              <a:t>[</a:t>
            </a:r>
            <a:r>
              <a:rPr lang="en-US" sz="1050" dirty="0" err="1"/>
              <a:t>qrn</a:t>
            </a:r>
            <a:r>
              <a:rPr lang="en-US" sz="1050" dirty="0"/>
              <a:t> - 1] = temp;</a:t>
            </a:r>
          </a:p>
          <a:p>
            <a:pPr marL="0" indent="0">
              <a:buNone/>
            </a:pPr>
            <a:r>
              <a:rPr lang="en-US" sz="1050" dirty="0"/>
              <a:t>    }</a:t>
            </a:r>
          </a:p>
          <a:p>
            <a:pPr marL="0" indent="0">
              <a:buNone/>
            </a:pPr>
            <a:r>
              <a:rPr lang="en-US" sz="1050" dirty="0"/>
              <a:t>    // function to display operations</a:t>
            </a:r>
          </a:p>
          <a:p>
            <a:pPr marL="0" indent="0">
              <a:buNone/>
            </a:pPr>
            <a:r>
              <a:rPr lang="en-US" sz="1050" dirty="0"/>
              <a:t>    static void display(int ac[], int </a:t>
            </a:r>
            <a:r>
              <a:rPr lang="en-US" sz="1050" dirty="0" err="1"/>
              <a:t>qr</a:t>
            </a:r>
            <a:r>
              <a:rPr lang="en-US" sz="1050" dirty="0"/>
              <a:t>[], int </a:t>
            </a:r>
            <a:r>
              <a:rPr lang="en-US" sz="1050" dirty="0" err="1"/>
              <a:t>qrn</a:t>
            </a:r>
            <a:r>
              <a:rPr lang="en-US" sz="1050" dirty="0"/>
              <a:t>)</a:t>
            </a:r>
          </a:p>
          <a:p>
            <a:pPr marL="0" indent="0">
              <a:buNone/>
            </a:pPr>
            <a:r>
              <a:rPr lang="en-US" sz="1050" dirty="0"/>
              <a:t>    {</a:t>
            </a:r>
          </a:p>
          <a:p>
            <a:pPr marL="0" indent="0">
              <a:buNone/>
            </a:pPr>
            <a:r>
              <a:rPr lang="en-US" sz="1050" dirty="0"/>
              <a:t>        int </a:t>
            </a:r>
            <a:r>
              <a:rPr lang="en-US" sz="1050" dirty="0" err="1"/>
              <a:t>i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        // accumulator content</a:t>
            </a:r>
          </a:p>
          <a:p>
            <a:pPr marL="0" indent="0">
              <a:buNone/>
            </a:pPr>
            <a:r>
              <a:rPr lang="en-US" sz="1050" dirty="0"/>
              <a:t>        for (</a:t>
            </a:r>
            <a:r>
              <a:rPr lang="en-US" sz="1050" dirty="0" err="1"/>
              <a:t>i</a:t>
            </a:r>
            <a:r>
              <a:rPr lang="en-US" sz="1050" dirty="0"/>
              <a:t> = </a:t>
            </a:r>
            <a:r>
              <a:rPr lang="en-US" sz="1050" dirty="0" err="1"/>
              <a:t>qrn</a:t>
            </a:r>
            <a:r>
              <a:rPr lang="en-US" sz="1050" dirty="0"/>
              <a:t> - 1; </a:t>
            </a:r>
            <a:r>
              <a:rPr lang="en-US" sz="1050" dirty="0" err="1"/>
              <a:t>i</a:t>
            </a:r>
            <a:r>
              <a:rPr lang="en-US" sz="1050" dirty="0"/>
              <a:t> &gt;= 0; </a:t>
            </a:r>
            <a:r>
              <a:rPr lang="en-US" sz="1050" dirty="0" err="1"/>
              <a:t>i</a:t>
            </a:r>
            <a:r>
              <a:rPr lang="en-US" sz="1050" dirty="0"/>
              <a:t>--)</a:t>
            </a:r>
          </a:p>
          <a:p>
            <a:pPr marL="0" indent="0">
              <a:buNone/>
            </a:pPr>
            <a:r>
              <a:rPr lang="en-US" sz="1050" dirty="0"/>
              <a:t>        {</a:t>
            </a:r>
          </a:p>
          <a:p>
            <a:pPr marL="0" indent="0">
              <a:buNone/>
            </a:pPr>
            <a:r>
              <a:rPr lang="en-US" sz="1050" dirty="0"/>
              <a:t>            </a:t>
            </a:r>
            <a:r>
              <a:rPr lang="en-US" sz="1050" dirty="0" err="1"/>
              <a:t>System.out.print</a:t>
            </a:r>
            <a:r>
              <a:rPr lang="en-US" sz="1050" dirty="0"/>
              <a:t>(ac[</a:t>
            </a:r>
            <a:r>
              <a:rPr lang="en-US" sz="1050" dirty="0" err="1"/>
              <a:t>i</a:t>
            </a:r>
            <a:r>
              <a:rPr lang="en-US" sz="1050" dirty="0"/>
              <a:t>]);</a:t>
            </a:r>
          </a:p>
          <a:p>
            <a:pPr marL="0" indent="0">
              <a:buNone/>
            </a:pPr>
            <a:r>
              <a:rPr lang="en-US" sz="1050" dirty="0"/>
              <a:t>        }</a:t>
            </a:r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System.out.print</a:t>
            </a:r>
            <a:r>
              <a:rPr lang="en-US" sz="1050" dirty="0"/>
              <a:t>("\t");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/>
              <a:t>        // multiplier content</a:t>
            </a:r>
          </a:p>
          <a:p>
            <a:pPr marL="0" indent="0">
              <a:buNone/>
            </a:pPr>
            <a:r>
              <a:rPr lang="en-US" sz="1050" dirty="0"/>
              <a:t>        for (</a:t>
            </a:r>
            <a:r>
              <a:rPr lang="en-US" sz="1050" dirty="0" err="1"/>
              <a:t>i</a:t>
            </a:r>
            <a:r>
              <a:rPr lang="en-US" sz="1050" dirty="0"/>
              <a:t> = </a:t>
            </a:r>
            <a:r>
              <a:rPr lang="en-US" sz="1050" dirty="0" err="1"/>
              <a:t>qrn</a:t>
            </a:r>
            <a:r>
              <a:rPr lang="en-US" sz="1050" dirty="0"/>
              <a:t> - 1; </a:t>
            </a:r>
            <a:r>
              <a:rPr lang="en-US" sz="1050" dirty="0" err="1"/>
              <a:t>i</a:t>
            </a:r>
            <a:r>
              <a:rPr lang="en-US" sz="1050" dirty="0"/>
              <a:t> &gt;= 0; </a:t>
            </a:r>
            <a:r>
              <a:rPr lang="en-US" sz="1050" dirty="0" err="1"/>
              <a:t>i</a:t>
            </a:r>
            <a:r>
              <a:rPr lang="en-US" sz="1050" dirty="0"/>
              <a:t>--)</a:t>
            </a:r>
          </a:p>
          <a:p>
            <a:pPr marL="0" indent="0">
              <a:buNone/>
            </a:pPr>
            <a:r>
              <a:rPr lang="en-US" sz="1050" dirty="0"/>
              <a:t>        {</a:t>
            </a:r>
          </a:p>
          <a:p>
            <a:pPr marL="0" indent="0">
              <a:buNone/>
            </a:pPr>
            <a:r>
              <a:rPr lang="en-US" sz="1050" dirty="0"/>
              <a:t>            </a:t>
            </a:r>
            <a:r>
              <a:rPr lang="en-US" sz="1050" dirty="0" err="1"/>
              <a:t>System.out.print</a:t>
            </a:r>
            <a:r>
              <a:rPr lang="en-US" sz="1050" dirty="0"/>
              <a:t>(</a:t>
            </a:r>
            <a:r>
              <a:rPr lang="en-US" sz="1050" dirty="0" err="1"/>
              <a:t>qr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]);</a:t>
            </a:r>
          </a:p>
          <a:p>
            <a:pPr marL="0" indent="0">
              <a:buNone/>
            </a:pPr>
            <a:r>
              <a:rPr lang="en-US" sz="1050" dirty="0"/>
              <a:t>        }</a:t>
            </a:r>
          </a:p>
          <a:p>
            <a:pPr marL="0" indent="0">
              <a:buNone/>
            </a:pPr>
            <a:r>
              <a:rPr lang="en-US" sz="1050" dirty="0"/>
              <a:t>    }</a:t>
            </a:r>
          </a:p>
          <a:p>
            <a:pPr marL="0" indent="0">
              <a:buNone/>
            </a:pPr>
            <a:r>
              <a:rPr lang="en-US" sz="1050" dirty="0"/>
              <a:t> // Function to implement booth's algo</a:t>
            </a:r>
          </a:p>
          <a:p>
            <a:pPr marL="0" indent="0">
              <a:buNone/>
            </a:pPr>
            <a:r>
              <a:rPr lang="en-US" sz="1050" dirty="0"/>
              <a:t>    static void </a:t>
            </a:r>
            <a:r>
              <a:rPr lang="en-US" sz="1050" dirty="0" err="1"/>
              <a:t>boothAlgorithm</a:t>
            </a:r>
            <a:r>
              <a:rPr lang="en-US" sz="1050" dirty="0"/>
              <a:t>(int </a:t>
            </a:r>
            <a:r>
              <a:rPr lang="en-US" sz="1050" dirty="0" err="1"/>
              <a:t>br</a:t>
            </a:r>
            <a:r>
              <a:rPr lang="en-US" sz="1050" dirty="0"/>
              <a:t>[], int </a:t>
            </a:r>
            <a:r>
              <a:rPr lang="en-US" sz="1050" dirty="0" err="1"/>
              <a:t>qr</a:t>
            </a:r>
            <a:r>
              <a:rPr lang="en-US" sz="1050" dirty="0"/>
              <a:t>[], int mt[],</a:t>
            </a:r>
          </a:p>
          <a:p>
            <a:pPr marL="0" indent="0">
              <a:buNone/>
            </a:pPr>
            <a:r>
              <a:rPr lang="en-US" sz="1050" dirty="0"/>
              <a:t>                                            int </a:t>
            </a:r>
            <a:r>
              <a:rPr lang="en-US" sz="1050" dirty="0" err="1"/>
              <a:t>qrn</a:t>
            </a:r>
            <a:r>
              <a:rPr lang="en-US" sz="1050" dirty="0"/>
              <a:t>, int </a:t>
            </a:r>
            <a:r>
              <a:rPr lang="en-US" sz="1050" dirty="0" err="1"/>
              <a:t>sc</a:t>
            </a:r>
            <a:r>
              <a:rPr lang="en-US" sz="1050" dirty="0"/>
              <a:t>)</a:t>
            </a:r>
          </a:p>
          <a:p>
            <a:pPr marL="0" indent="0">
              <a:buNone/>
            </a:pPr>
            <a:r>
              <a:rPr lang="en-US" sz="1050" dirty="0"/>
              <a:t>    {</a:t>
            </a:r>
          </a:p>
          <a:p>
            <a:pPr marL="0" indent="0">
              <a:buNone/>
            </a:pPr>
            <a:r>
              <a:rPr lang="en-US" sz="1050" dirty="0"/>
              <a:t>int </a:t>
            </a:r>
            <a:r>
              <a:rPr lang="en-US" sz="1050" dirty="0" err="1"/>
              <a:t>qn</a:t>
            </a:r>
            <a:r>
              <a:rPr lang="en-US" sz="1050" dirty="0"/>
              <a:t> = 0;</a:t>
            </a:r>
          </a:p>
          <a:p>
            <a:pPr marL="0" indent="0">
              <a:buNone/>
            </a:pPr>
            <a:r>
              <a:rPr lang="en-US" sz="1050" dirty="0"/>
              <a:t>        int[] ac = new int[10];</a:t>
            </a:r>
          </a:p>
          <a:p>
            <a:pPr marL="0" indent="0">
              <a:buNone/>
            </a:pPr>
            <a:r>
              <a:rPr lang="en-US" sz="1050" dirty="0"/>
              <a:t>        int temp = 0;</a:t>
            </a: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96988BA-5A71-458E-589B-1C21669C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err="1"/>
              <a:t>System.out.print</a:t>
            </a:r>
            <a:r>
              <a:rPr lang="en-US" sz="1050" dirty="0"/>
              <a:t>("</a:t>
            </a:r>
            <a:r>
              <a:rPr lang="en-US" sz="1050" dirty="0" err="1"/>
              <a:t>qn</a:t>
            </a:r>
            <a:r>
              <a:rPr lang="en-US" sz="1050" dirty="0"/>
              <a:t>\</a:t>
            </a:r>
            <a:r>
              <a:rPr lang="en-US" sz="1050" dirty="0" err="1"/>
              <a:t>tq</a:t>
            </a:r>
            <a:r>
              <a:rPr lang="en-US" sz="1050" dirty="0"/>
              <a:t>[n+1]\t\</a:t>
            </a:r>
            <a:r>
              <a:rPr lang="en-US" sz="1050" dirty="0" err="1"/>
              <a:t>tBR</a:t>
            </a:r>
            <a:r>
              <a:rPr lang="en-US" sz="1050" dirty="0"/>
              <a:t>\t\</a:t>
            </a:r>
            <a:r>
              <a:rPr lang="en-US" sz="1050" dirty="0" err="1"/>
              <a:t>tAC</a:t>
            </a:r>
            <a:r>
              <a:rPr lang="en-US" sz="1050" dirty="0"/>
              <a:t>\</a:t>
            </a:r>
            <a:r>
              <a:rPr lang="en-US" sz="1050" dirty="0" err="1"/>
              <a:t>tQR</a:t>
            </a:r>
            <a:r>
              <a:rPr lang="en-US" sz="1050" dirty="0"/>
              <a:t>\t\</a:t>
            </a:r>
            <a:r>
              <a:rPr lang="en-US" sz="1050" dirty="0" err="1"/>
              <a:t>tsc</a:t>
            </a:r>
            <a:r>
              <a:rPr lang="en-US" sz="1050" dirty="0"/>
              <a:t>\n");</a:t>
            </a:r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System.out.print</a:t>
            </a:r>
            <a:r>
              <a:rPr lang="en-US" sz="1050" dirty="0"/>
              <a:t>("\t\t\</a:t>
            </a:r>
            <a:r>
              <a:rPr lang="en-US" sz="1050" dirty="0" err="1"/>
              <a:t>tinitial</a:t>
            </a:r>
            <a:r>
              <a:rPr lang="en-US" sz="1050" dirty="0"/>
              <a:t>\t\t");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/>
              <a:t>        display(ac, </a:t>
            </a:r>
            <a:r>
              <a:rPr lang="en-US" sz="1050" dirty="0" err="1"/>
              <a:t>qr</a:t>
            </a:r>
            <a:r>
              <a:rPr lang="en-US" sz="1050" dirty="0"/>
              <a:t>, </a:t>
            </a:r>
            <a:r>
              <a:rPr lang="en-US" sz="1050" dirty="0" err="1"/>
              <a:t>qrn</a:t>
            </a:r>
            <a:r>
              <a:rPr lang="en-US" sz="1050" dirty="0"/>
              <a:t>);</a:t>
            </a:r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System.out.print</a:t>
            </a:r>
            <a:r>
              <a:rPr lang="en-US" sz="1050" dirty="0"/>
              <a:t>("\t\t" + </a:t>
            </a:r>
            <a:r>
              <a:rPr lang="en-US" sz="1050" dirty="0" err="1"/>
              <a:t>sc</a:t>
            </a:r>
            <a:r>
              <a:rPr lang="en-US" sz="1050" dirty="0"/>
              <a:t> + "\n");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/>
              <a:t>        while (</a:t>
            </a:r>
            <a:r>
              <a:rPr lang="en-US" sz="1050" dirty="0" err="1"/>
              <a:t>sc</a:t>
            </a:r>
            <a:r>
              <a:rPr lang="en-US" sz="1050" dirty="0"/>
              <a:t> != 0)</a:t>
            </a:r>
          </a:p>
          <a:p>
            <a:pPr marL="0" indent="0">
              <a:buNone/>
            </a:pPr>
            <a:r>
              <a:rPr lang="en-US" sz="1050" dirty="0"/>
              <a:t>        {</a:t>
            </a:r>
          </a:p>
          <a:p>
            <a:pPr marL="0" indent="0">
              <a:buNone/>
            </a:pPr>
            <a:r>
              <a:rPr lang="en-US" sz="1050" dirty="0"/>
              <a:t>            </a:t>
            </a:r>
            <a:r>
              <a:rPr lang="en-US" sz="1050" dirty="0" err="1"/>
              <a:t>System.out.print</a:t>
            </a:r>
            <a:r>
              <a:rPr lang="en-US" sz="1050" dirty="0"/>
              <a:t>(</a:t>
            </a:r>
            <a:r>
              <a:rPr lang="en-US" sz="1050" dirty="0" err="1"/>
              <a:t>qr</a:t>
            </a:r>
            <a:r>
              <a:rPr lang="en-US" sz="1050" dirty="0"/>
              <a:t>[0] + "\t" + </a:t>
            </a:r>
            <a:r>
              <a:rPr lang="en-US" sz="1050" dirty="0" err="1"/>
              <a:t>qn</a:t>
            </a:r>
            <a:r>
              <a:rPr lang="en-US" sz="1050" dirty="0"/>
              <a:t>);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/>
              <a:t>            // SECOND CONDITION</a:t>
            </a:r>
          </a:p>
          <a:p>
            <a:pPr marL="0" indent="0">
              <a:buNone/>
            </a:pPr>
            <a:r>
              <a:rPr lang="en-US" sz="1050" dirty="0"/>
              <a:t>            if ((</a:t>
            </a:r>
            <a:r>
              <a:rPr lang="en-US" sz="1050" dirty="0" err="1"/>
              <a:t>qn</a:t>
            </a:r>
            <a:r>
              <a:rPr lang="en-US" sz="1050" dirty="0"/>
              <a:t> + </a:t>
            </a:r>
            <a:r>
              <a:rPr lang="en-US" sz="1050" dirty="0" err="1"/>
              <a:t>qr</a:t>
            </a:r>
            <a:r>
              <a:rPr lang="en-US" sz="1050" dirty="0"/>
              <a:t>[0]) == 1)</a:t>
            </a:r>
          </a:p>
          <a:p>
            <a:pPr marL="0" indent="0">
              <a:buNone/>
            </a:pPr>
            <a:r>
              <a:rPr lang="en-US" sz="1050" dirty="0"/>
              <a:t>            {</a:t>
            </a:r>
          </a:p>
          <a:p>
            <a:pPr marL="0" indent="0">
              <a:buNone/>
            </a:pPr>
            <a:r>
              <a:rPr lang="en-US" sz="1050" dirty="0"/>
              <a:t>                if (temp == 0)</a:t>
            </a:r>
          </a:p>
          <a:p>
            <a:pPr marL="0" indent="0">
              <a:buNone/>
            </a:pPr>
            <a:r>
              <a:rPr lang="en-US" sz="1050" dirty="0"/>
              <a:t>                {</a:t>
            </a:r>
          </a:p>
          <a:p>
            <a:pPr marL="0" indent="0">
              <a:buNone/>
            </a:pPr>
            <a:r>
              <a:rPr lang="en-US" sz="1050" dirty="0"/>
              <a:t>// subtract BR from accumulator</a:t>
            </a:r>
          </a:p>
          <a:p>
            <a:pPr marL="0" indent="0">
              <a:buNone/>
            </a:pPr>
            <a:r>
              <a:rPr lang="en-US" sz="1050" dirty="0"/>
              <a:t>                    add(ac, mt, </a:t>
            </a:r>
            <a:r>
              <a:rPr lang="en-US" sz="1050" dirty="0" err="1"/>
              <a:t>qrn</a:t>
            </a:r>
            <a:r>
              <a:rPr lang="en-US" sz="1050" dirty="0"/>
              <a:t>);</a:t>
            </a:r>
          </a:p>
          <a:p>
            <a:pPr marL="0" indent="0">
              <a:buNone/>
            </a:pPr>
            <a:r>
              <a:rPr lang="en-US" sz="1050" dirty="0"/>
              <a:t>                    </a:t>
            </a:r>
            <a:r>
              <a:rPr lang="en-US" sz="1050" dirty="0" err="1"/>
              <a:t>System.out.print</a:t>
            </a:r>
            <a:r>
              <a:rPr lang="en-US" sz="1050" dirty="0"/>
              <a:t>("\t\</a:t>
            </a:r>
            <a:r>
              <a:rPr lang="en-US" sz="1050" dirty="0" err="1"/>
              <a:t>tA</a:t>
            </a:r>
            <a:r>
              <a:rPr lang="en-US" sz="1050" dirty="0"/>
              <a:t> = A - BR\t");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/>
              <a:t>                    for (int </a:t>
            </a:r>
            <a:r>
              <a:rPr lang="en-US" sz="1050" dirty="0" err="1"/>
              <a:t>i</a:t>
            </a:r>
            <a:r>
              <a:rPr lang="en-US" sz="1050" dirty="0"/>
              <a:t> = </a:t>
            </a:r>
            <a:r>
              <a:rPr lang="en-US" sz="1050" dirty="0" err="1"/>
              <a:t>qrn</a:t>
            </a:r>
            <a:r>
              <a:rPr lang="en-US" sz="1050" dirty="0"/>
              <a:t> - 1; </a:t>
            </a:r>
            <a:r>
              <a:rPr lang="en-US" sz="1050" dirty="0" err="1"/>
              <a:t>i</a:t>
            </a:r>
            <a:r>
              <a:rPr lang="en-US" sz="1050" dirty="0"/>
              <a:t> &gt;= 0; </a:t>
            </a:r>
            <a:r>
              <a:rPr lang="en-US" sz="1050" dirty="0" err="1"/>
              <a:t>i</a:t>
            </a:r>
            <a:r>
              <a:rPr lang="en-US" sz="1050" dirty="0"/>
              <a:t>--)</a:t>
            </a:r>
          </a:p>
          <a:p>
            <a:pPr marL="0" indent="0">
              <a:buNone/>
            </a:pPr>
            <a:r>
              <a:rPr lang="en-US" sz="1050" dirty="0"/>
              <a:t>                    {</a:t>
            </a:r>
          </a:p>
          <a:p>
            <a:pPr marL="0" indent="0">
              <a:buNone/>
            </a:pPr>
            <a:r>
              <a:rPr lang="en-US" sz="1050" dirty="0"/>
              <a:t>                        </a:t>
            </a:r>
            <a:r>
              <a:rPr lang="en-US" sz="1050" dirty="0" err="1"/>
              <a:t>System.out.print</a:t>
            </a:r>
            <a:r>
              <a:rPr lang="en-US" sz="1050" dirty="0"/>
              <a:t>(ac[</a:t>
            </a:r>
            <a:r>
              <a:rPr lang="en-US" sz="1050" dirty="0" err="1"/>
              <a:t>i</a:t>
            </a:r>
            <a:r>
              <a:rPr lang="en-US" sz="1050" dirty="0"/>
              <a:t>]);</a:t>
            </a:r>
          </a:p>
          <a:p>
            <a:pPr marL="0" indent="0">
              <a:buNone/>
            </a:pPr>
            <a:r>
              <a:rPr lang="en-US" sz="1050" dirty="0"/>
              <a:t>                    }</a:t>
            </a:r>
          </a:p>
          <a:p>
            <a:pPr marL="0" indent="0">
              <a:buNone/>
            </a:pPr>
            <a:r>
              <a:rPr lang="en-US" sz="1050" dirty="0"/>
              <a:t>                    temp = 1;</a:t>
            </a:r>
          </a:p>
          <a:p>
            <a:pPr marL="0" indent="0">
              <a:buNone/>
            </a:pPr>
            <a:r>
              <a:rPr lang="en-US" sz="1050" dirty="0"/>
              <a:t>                }</a:t>
            </a:r>
          </a:p>
          <a:p>
            <a:pPr marL="0" indent="0">
              <a:buNone/>
            </a:pPr>
            <a:r>
              <a:rPr lang="en-US" sz="1050" dirty="0"/>
              <a:t>// THIRD CONDITION</a:t>
            </a:r>
          </a:p>
          <a:p>
            <a:pPr marL="0" indent="0">
              <a:buNone/>
            </a:pPr>
            <a:r>
              <a:rPr lang="en-US" sz="1050" dirty="0"/>
              <a:t>                else if (temp == 1)</a:t>
            </a:r>
          </a:p>
          <a:p>
            <a:pPr marL="0" indent="0">
              <a:buNone/>
            </a:pPr>
            <a:r>
              <a:rPr lang="en-US" sz="1050" dirty="0"/>
              <a:t>                {</a:t>
            </a:r>
          </a:p>
          <a:p>
            <a:pPr marL="0" indent="0">
              <a:buNone/>
            </a:pPr>
            <a:r>
              <a:rPr lang="en-US" sz="1050" dirty="0"/>
              <a:t>// add BR to accumulator</a:t>
            </a:r>
          </a:p>
          <a:p>
            <a:pPr marL="0" indent="0">
              <a:buNone/>
            </a:pPr>
            <a:r>
              <a:rPr lang="en-US" sz="1050" dirty="0"/>
              <a:t>                    add(ac, </a:t>
            </a:r>
            <a:r>
              <a:rPr lang="en-US" sz="1050" dirty="0" err="1"/>
              <a:t>br</a:t>
            </a:r>
            <a:r>
              <a:rPr lang="en-US" sz="1050" dirty="0"/>
              <a:t>, </a:t>
            </a:r>
            <a:r>
              <a:rPr lang="en-US" sz="1050" dirty="0" err="1"/>
              <a:t>qrn</a:t>
            </a:r>
            <a:r>
              <a:rPr lang="en-US" sz="1050" dirty="0"/>
              <a:t>);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xmlns="" id="{BCDE9DB0-DE31-C06A-AF99-14EBCF39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15969"/>
          </a:xfrm>
        </p:spPr>
        <p:txBody>
          <a:bodyPr/>
          <a:lstStyle/>
          <a:p>
            <a:r>
              <a:rPr lang="en-US" dirty="0"/>
              <a:t>Example Program</a:t>
            </a:r>
          </a:p>
        </p:txBody>
      </p:sp>
    </p:spTree>
    <p:extLst>
      <p:ext uri="{BB962C8B-B14F-4D97-AF65-F5344CB8AC3E}">
        <p14:creationId xmlns:p14="http://schemas.microsoft.com/office/powerpoint/2010/main" val="291714223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27012" y="655320"/>
            <a:ext cx="4116388" cy="574548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SG" sz="1800" dirty="0" err="1"/>
              <a:t>System.out.print</a:t>
            </a:r>
            <a:r>
              <a:rPr lang="en-SG" sz="1800" dirty="0"/>
              <a:t>("\t\</a:t>
            </a:r>
            <a:r>
              <a:rPr lang="en-SG" sz="1800" dirty="0" err="1"/>
              <a:t>tA</a:t>
            </a:r>
            <a:r>
              <a:rPr lang="en-SG" sz="1800" dirty="0"/>
              <a:t> = A + BR\t");</a:t>
            </a:r>
          </a:p>
          <a:p>
            <a:pPr marL="0" lvl="0" indent="0">
              <a:buNone/>
            </a:pPr>
            <a:r>
              <a:rPr lang="en-SG" sz="1800" dirty="0"/>
              <a:t>                    for (int </a:t>
            </a:r>
            <a:r>
              <a:rPr lang="en-SG" sz="1800" dirty="0" err="1"/>
              <a:t>i</a:t>
            </a:r>
            <a:r>
              <a:rPr lang="en-SG" sz="1800" dirty="0"/>
              <a:t> = </a:t>
            </a:r>
            <a:r>
              <a:rPr lang="en-SG" sz="1800" dirty="0" err="1"/>
              <a:t>qrn</a:t>
            </a:r>
            <a:r>
              <a:rPr lang="en-SG" sz="1800" dirty="0"/>
              <a:t> - 1; </a:t>
            </a:r>
            <a:r>
              <a:rPr lang="en-SG" sz="1800" dirty="0" err="1"/>
              <a:t>i</a:t>
            </a:r>
            <a:r>
              <a:rPr lang="en-SG" sz="1800" dirty="0"/>
              <a:t> &gt;= 0; </a:t>
            </a:r>
            <a:r>
              <a:rPr lang="en-SG" sz="1800" dirty="0" err="1"/>
              <a:t>i</a:t>
            </a:r>
            <a:r>
              <a:rPr lang="en-SG" sz="1800" dirty="0"/>
              <a:t>--)</a:t>
            </a:r>
          </a:p>
          <a:p>
            <a:pPr marL="0" lvl="0" indent="0">
              <a:buNone/>
            </a:pPr>
            <a:r>
              <a:rPr lang="en-SG" sz="1800" dirty="0"/>
              <a:t>                    {</a:t>
            </a:r>
          </a:p>
          <a:p>
            <a:pPr marL="0" lvl="0" indent="0">
              <a:buNone/>
            </a:pPr>
            <a:r>
              <a:rPr lang="en-SG" sz="1800" dirty="0"/>
              <a:t>                        </a:t>
            </a:r>
            <a:r>
              <a:rPr lang="en-SG" sz="1800" dirty="0" err="1"/>
              <a:t>System.out.print</a:t>
            </a:r>
            <a:r>
              <a:rPr lang="en-SG" sz="1800" dirty="0"/>
              <a:t>(ac[</a:t>
            </a:r>
            <a:r>
              <a:rPr lang="en-SG" sz="1800" dirty="0" err="1"/>
              <a:t>i</a:t>
            </a:r>
            <a:r>
              <a:rPr lang="en-SG" sz="1800" dirty="0"/>
              <a:t>]);</a:t>
            </a:r>
          </a:p>
          <a:p>
            <a:pPr marL="0" lvl="0" indent="0">
              <a:buNone/>
            </a:pPr>
            <a:r>
              <a:rPr lang="en-SG" sz="1800" dirty="0"/>
              <a:t>                    }</a:t>
            </a:r>
          </a:p>
          <a:p>
            <a:pPr marL="0" lvl="0" indent="0">
              <a:buNone/>
            </a:pPr>
            <a:r>
              <a:rPr lang="en-SG" sz="1800" dirty="0"/>
              <a:t>                    temp = 0;</a:t>
            </a:r>
          </a:p>
          <a:p>
            <a:pPr marL="0" lvl="0" indent="0">
              <a:buNone/>
            </a:pPr>
            <a:r>
              <a:rPr lang="en-SG" sz="1800" dirty="0"/>
              <a:t>                }</a:t>
            </a:r>
          </a:p>
          <a:p>
            <a:pPr marL="0" lvl="0" indent="0">
              <a:buNone/>
            </a:pPr>
            <a:r>
              <a:rPr lang="en-SG" sz="1800" dirty="0"/>
              <a:t>                </a:t>
            </a:r>
            <a:r>
              <a:rPr lang="en-SG" sz="1800" dirty="0" err="1"/>
              <a:t>System.out.print</a:t>
            </a:r>
            <a:r>
              <a:rPr lang="en-SG" sz="1800" dirty="0"/>
              <a:t>("\n\t");</a:t>
            </a:r>
          </a:p>
          <a:p>
            <a:pPr marL="0" lvl="0" indent="0">
              <a:buNone/>
            </a:pPr>
            <a:r>
              <a:rPr lang="en-SG" sz="1800" dirty="0"/>
              <a:t>                </a:t>
            </a:r>
            <a:r>
              <a:rPr lang="en-SG" sz="1800" dirty="0" err="1"/>
              <a:t>rightShift</a:t>
            </a:r>
            <a:r>
              <a:rPr lang="en-SG" sz="1800" dirty="0"/>
              <a:t>(ac, </a:t>
            </a:r>
            <a:r>
              <a:rPr lang="en-SG" sz="1800" dirty="0" err="1"/>
              <a:t>qr</a:t>
            </a:r>
            <a:r>
              <a:rPr lang="en-SG" sz="1800" dirty="0"/>
              <a:t>, </a:t>
            </a:r>
            <a:r>
              <a:rPr lang="en-SG" sz="1800" dirty="0" err="1"/>
              <a:t>qn</a:t>
            </a:r>
            <a:r>
              <a:rPr lang="en-SG" sz="1800" dirty="0"/>
              <a:t>, </a:t>
            </a:r>
            <a:r>
              <a:rPr lang="en-SG" sz="1800" dirty="0" err="1"/>
              <a:t>qrn</a:t>
            </a:r>
            <a:r>
              <a:rPr lang="en-SG" sz="1800" dirty="0"/>
              <a:t>);</a:t>
            </a:r>
          </a:p>
          <a:p>
            <a:pPr marL="0" lvl="0" indent="0">
              <a:buNone/>
            </a:pPr>
            <a:r>
              <a:rPr lang="en-SG" sz="1800" dirty="0"/>
              <a:t>            }</a:t>
            </a:r>
          </a:p>
          <a:p>
            <a:pPr marL="0" lvl="0" indent="0">
              <a:buNone/>
            </a:pPr>
            <a:r>
              <a:rPr lang="en-SG" sz="1800" dirty="0"/>
              <a:t>           // FIRST CONDITION</a:t>
            </a:r>
          </a:p>
          <a:p>
            <a:pPr marL="0" lvl="0" indent="0">
              <a:buNone/>
            </a:pPr>
            <a:r>
              <a:rPr lang="en-SG" sz="1800" dirty="0"/>
              <a:t>            else if (</a:t>
            </a:r>
            <a:r>
              <a:rPr lang="en-SG" sz="1800" dirty="0" err="1"/>
              <a:t>qn</a:t>
            </a:r>
            <a:r>
              <a:rPr lang="en-SG" sz="1800" dirty="0"/>
              <a:t> - </a:t>
            </a:r>
            <a:r>
              <a:rPr lang="en-SG" sz="1800" dirty="0" err="1"/>
              <a:t>qr</a:t>
            </a:r>
            <a:r>
              <a:rPr lang="en-SG" sz="1800" dirty="0"/>
              <a:t>[0] == 0)</a:t>
            </a:r>
          </a:p>
          <a:p>
            <a:pPr marL="0" lvl="0" indent="0">
              <a:buNone/>
            </a:pPr>
            <a:r>
              <a:rPr lang="en-SG" sz="1800" dirty="0"/>
              <a:t>            {</a:t>
            </a:r>
          </a:p>
          <a:p>
            <a:pPr marL="0" lvl="0" indent="0">
              <a:buNone/>
            </a:pPr>
            <a:r>
              <a:rPr lang="en-SG" sz="1800" dirty="0"/>
              <a:t>                </a:t>
            </a:r>
            <a:r>
              <a:rPr lang="en-SG" sz="1800" dirty="0" err="1"/>
              <a:t>rightShift</a:t>
            </a:r>
            <a:r>
              <a:rPr lang="en-SG" sz="1800" dirty="0"/>
              <a:t>(ac, </a:t>
            </a:r>
            <a:r>
              <a:rPr lang="en-SG" sz="1800" dirty="0" err="1"/>
              <a:t>qr</a:t>
            </a:r>
            <a:r>
              <a:rPr lang="en-SG" sz="1800" dirty="0"/>
              <a:t>, </a:t>
            </a:r>
            <a:r>
              <a:rPr lang="en-SG" sz="1800" dirty="0" err="1"/>
              <a:t>qn</a:t>
            </a:r>
            <a:r>
              <a:rPr lang="en-SG" sz="1800" dirty="0"/>
              <a:t>, </a:t>
            </a:r>
            <a:r>
              <a:rPr lang="en-SG" sz="1800" dirty="0" err="1"/>
              <a:t>qrn</a:t>
            </a:r>
            <a:r>
              <a:rPr lang="en-SG" sz="1800" dirty="0"/>
              <a:t>);</a:t>
            </a:r>
          </a:p>
          <a:p>
            <a:pPr marL="0" lvl="0" indent="0">
              <a:buNone/>
            </a:pPr>
            <a:r>
              <a:rPr lang="en-SG" sz="1800" dirty="0"/>
              <a:t>            }</a:t>
            </a:r>
          </a:p>
          <a:p>
            <a:pPr marL="0" lvl="0" indent="0">
              <a:buNone/>
            </a:pPr>
            <a:r>
              <a:rPr lang="en-SG" sz="1800" dirty="0"/>
              <a:t>            display(ac, </a:t>
            </a:r>
            <a:r>
              <a:rPr lang="en-SG" sz="1800" dirty="0" err="1"/>
              <a:t>qr</a:t>
            </a:r>
            <a:r>
              <a:rPr lang="en-SG" sz="1800" dirty="0"/>
              <a:t>, </a:t>
            </a:r>
            <a:r>
              <a:rPr lang="en-SG" sz="1800" dirty="0" err="1"/>
              <a:t>qrn</a:t>
            </a:r>
            <a:r>
              <a:rPr lang="en-SG" sz="1800" dirty="0"/>
              <a:t>);</a:t>
            </a:r>
          </a:p>
          <a:p>
            <a:pPr marL="0" lvl="0" indent="0">
              <a:buNone/>
            </a:pPr>
            <a:r>
              <a:rPr lang="en-SG" sz="1800" dirty="0"/>
              <a:t>            </a:t>
            </a:r>
            <a:r>
              <a:rPr lang="en-SG" sz="1800" dirty="0" err="1"/>
              <a:t>System.out.print</a:t>
            </a:r>
            <a:r>
              <a:rPr lang="en-SG" sz="1800" dirty="0"/>
              <a:t>("\t");</a:t>
            </a:r>
          </a:p>
          <a:p>
            <a:pPr marL="0" lvl="0" indent="0">
              <a:buNone/>
            </a:pPr>
            <a:r>
              <a:rPr lang="en-US" sz="1800" dirty="0"/>
              <a:t>// decrement counter</a:t>
            </a:r>
          </a:p>
          <a:p>
            <a:pPr marL="0" lv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sc</a:t>
            </a:r>
            <a:r>
              <a:rPr lang="en-US" sz="1800" dirty="0"/>
              <a:t>--;</a:t>
            </a:r>
          </a:p>
          <a:p>
            <a:pPr marL="0" lv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System.out.print</a:t>
            </a:r>
            <a:r>
              <a:rPr lang="en-US" sz="1800" dirty="0"/>
              <a:t>("\t" + </a:t>
            </a:r>
            <a:r>
              <a:rPr lang="en-US" sz="1800" dirty="0" err="1"/>
              <a:t>sc</a:t>
            </a:r>
            <a:r>
              <a:rPr lang="en-US" sz="1800" dirty="0"/>
              <a:t> + "\n");</a:t>
            </a:r>
          </a:p>
          <a:p>
            <a:pPr marL="0" lvl="0" indent="0">
              <a:buNone/>
            </a:pPr>
            <a:r>
              <a:rPr lang="en-US" sz="1800" dirty="0"/>
              <a:t>        }</a:t>
            </a:r>
            <a:endParaRPr lang="en-SG" sz="1800" dirty="0"/>
          </a:p>
          <a:p>
            <a:pPr marL="0" lvl="0" indent="0">
              <a:buNone/>
            </a:pPr>
            <a:r>
              <a:rPr lang="en-SG" sz="1800" dirty="0"/>
              <a:t> }</a:t>
            </a:r>
          </a:p>
          <a:p>
            <a:pPr marL="0" indent="0">
              <a:buNone/>
            </a:pPr>
            <a:r>
              <a:rPr lang="en-SG" sz="1800" dirty="0"/>
              <a:t>static void reverse(int a[])</a:t>
            </a:r>
          </a:p>
          <a:p>
            <a:pPr marL="0" indent="0">
              <a:buNone/>
            </a:pPr>
            <a:r>
              <a:rPr lang="en-SG" sz="1800" dirty="0"/>
              <a:t>    {</a:t>
            </a:r>
          </a:p>
          <a:p>
            <a:pPr marL="0" indent="0">
              <a:buNone/>
            </a:pPr>
            <a:r>
              <a:rPr lang="en-SG" sz="1800" dirty="0"/>
              <a:t>        int </a:t>
            </a:r>
            <a:r>
              <a:rPr lang="en-SG" sz="1800" dirty="0" err="1"/>
              <a:t>i</a:t>
            </a:r>
            <a:r>
              <a:rPr lang="en-SG" sz="1800" dirty="0"/>
              <a:t>, k, n = </a:t>
            </a:r>
            <a:r>
              <a:rPr lang="en-SG" sz="1800" dirty="0" err="1"/>
              <a:t>a.length</a:t>
            </a:r>
            <a:r>
              <a:rPr lang="en-SG" sz="1800" dirty="0"/>
              <a:t>;</a:t>
            </a:r>
          </a:p>
          <a:p>
            <a:pPr marL="0" indent="0">
              <a:buNone/>
            </a:pPr>
            <a:r>
              <a:rPr lang="en-SG" sz="1800" dirty="0"/>
              <a:t>        int t;</a:t>
            </a:r>
          </a:p>
          <a:p>
            <a:pPr marL="0" indent="0">
              <a:buNone/>
            </a:pPr>
            <a:r>
              <a:rPr lang="en-SG" sz="1800" dirty="0"/>
              <a:t>        for (</a:t>
            </a:r>
            <a:r>
              <a:rPr lang="en-SG" sz="1800" dirty="0" err="1"/>
              <a:t>i</a:t>
            </a:r>
            <a:r>
              <a:rPr lang="en-SG" sz="1800" dirty="0"/>
              <a:t> = 0; </a:t>
            </a:r>
            <a:r>
              <a:rPr lang="en-SG" sz="1800" dirty="0" err="1"/>
              <a:t>i</a:t>
            </a:r>
            <a:r>
              <a:rPr lang="en-SG" sz="1800" dirty="0"/>
              <a:t> &lt; n / 2; </a:t>
            </a:r>
            <a:r>
              <a:rPr lang="en-SG" sz="1800" dirty="0" err="1"/>
              <a:t>i</a:t>
            </a:r>
            <a:r>
              <a:rPr lang="en-SG" sz="1800" dirty="0"/>
              <a:t>++)</a:t>
            </a:r>
          </a:p>
          <a:p>
            <a:pPr marL="0" indent="0">
              <a:buNone/>
            </a:pPr>
            <a:r>
              <a:rPr lang="en-SG" sz="1800" dirty="0"/>
              <a:t>        {</a:t>
            </a:r>
          </a:p>
          <a:p>
            <a:pPr marL="0" indent="0">
              <a:buNone/>
            </a:pPr>
            <a:r>
              <a:rPr lang="en-SG" sz="1800" dirty="0"/>
              <a:t>            t = a[</a:t>
            </a:r>
            <a:r>
              <a:rPr lang="en-SG" sz="1800" dirty="0" err="1"/>
              <a:t>i</a:t>
            </a:r>
            <a:r>
              <a:rPr lang="en-SG" sz="1800" dirty="0"/>
              <a:t>];</a:t>
            </a:r>
          </a:p>
          <a:p>
            <a:pPr marL="0" indent="0">
              <a:buNone/>
            </a:pPr>
            <a:r>
              <a:rPr lang="en-SG" sz="1800" dirty="0"/>
              <a:t>            a[</a:t>
            </a:r>
            <a:r>
              <a:rPr lang="en-SG" sz="1800" dirty="0" err="1"/>
              <a:t>i</a:t>
            </a:r>
            <a:r>
              <a:rPr lang="en-SG" sz="1800" dirty="0"/>
              <a:t>] = a[n - </a:t>
            </a:r>
            <a:r>
              <a:rPr lang="en-SG" sz="1800" dirty="0" err="1"/>
              <a:t>i</a:t>
            </a:r>
            <a:r>
              <a:rPr lang="en-SG" sz="1800" dirty="0"/>
              <a:t> - 1];</a:t>
            </a:r>
          </a:p>
          <a:p>
            <a:pPr marL="0" indent="0">
              <a:buNone/>
            </a:pPr>
            <a:r>
              <a:rPr lang="en-SG" sz="1800" dirty="0"/>
              <a:t>            a[n - </a:t>
            </a:r>
            <a:r>
              <a:rPr lang="en-SG" sz="1800" dirty="0" err="1"/>
              <a:t>i</a:t>
            </a:r>
            <a:r>
              <a:rPr lang="en-SG" sz="1800" dirty="0"/>
              <a:t> - 1] = t;</a:t>
            </a:r>
          </a:p>
          <a:p>
            <a:pPr marL="0" indent="0">
              <a:buNone/>
            </a:pPr>
            <a:r>
              <a:rPr lang="en-SG" sz="1800" dirty="0"/>
              <a:t>        }</a:t>
            </a:r>
          </a:p>
          <a:p>
            <a:pPr marL="0" indent="0">
              <a:buNone/>
            </a:pPr>
            <a:r>
              <a:rPr lang="en-SG" sz="1800" dirty="0"/>
              <a:t>}</a:t>
            </a:r>
          </a:p>
          <a:p>
            <a:pPr marL="0" lvl="0" indent="0">
              <a:buNone/>
            </a:pPr>
            <a:endParaRPr lang="en-SG" sz="1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8200" y="655319"/>
            <a:ext cx="3962400" cy="57454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dirty="0"/>
              <a:t>     </a:t>
            </a:r>
          </a:p>
          <a:p>
            <a:pPr marL="0" indent="0">
              <a:buNone/>
            </a:pPr>
            <a:r>
              <a:rPr lang="en-SG" sz="1700" dirty="0"/>
              <a:t>    // Driver code</a:t>
            </a:r>
          </a:p>
          <a:p>
            <a:pPr marL="0" indent="0">
              <a:buNone/>
            </a:pPr>
            <a:r>
              <a:rPr lang="en-SG" sz="1700" dirty="0"/>
              <a:t>    public static void main(String[] </a:t>
            </a:r>
            <a:r>
              <a:rPr lang="en-SG" sz="1700" dirty="0" err="1"/>
              <a:t>args</a:t>
            </a:r>
            <a:r>
              <a:rPr lang="en-SG" sz="1700" dirty="0"/>
              <a:t>)</a:t>
            </a:r>
          </a:p>
          <a:p>
            <a:pPr marL="0" indent="0">
              <a:buNone/>
            </a:pPr>
            <a:r>
              <a:rPr lang="en-SG" sz="1700" dirty="0"/>
              <a:t>    {</a:t>
            </a:r>
          </a:p>
          <a:p>
            <a:pPr marL="0" indent="0">
              <a:buNone/>
            </a:pPr>
            <a:r>
              <a:rPr lang="en-SG" sz="1700" dirty="0"/>
              <a:t>        int[] </a:t>
            </a:r>
            <a:r>
              <a:rPr lang="en-SG" sz="1700" dirty="0" err="1"/>
              <a:t>mt</a:t>
            </a:r>
            <a:r>
              <a:rPr lang="en-SG" sz="1700" dirty="0"/>
              <a:t> = new int[10];</a:t>
            </a:r>
          </a:p>
          <a:p>
            <a:pPr marL="0" indent="0">
              <a:buNone/>
            </a:pPr>
            <a:r>
              <a:rPr lang="en-SG" sz="1700" dirty="0"/>
              <a:t>        int </a:t>
            </a:r>
            <a:r>
              <a:rPr lang="en-SG" sz="1700" dirty="0" err="1"/>
              <a:t>sc</a:t>
            </a:r>
            <a:r>
              <a:rPr lang="en-SG" sz="1700" dirty="0"/>
              <a:t>;</a:t>
            </a:r>
          </a:p>
          <a:p>
            <a:pPr marL="0" indent="0">
              <a:buNone/>
            </a:pPr>
            <a:r>
              <a:rPr lang="en-SG" sz="1700" dirty="0"/>
              <a:t>        int </a:t>
            </a:r>
            <a:r>
              <a:rPr lang="en-SG" sz="1700" dirty="0" err="1"/>
              <a:t>brn</a:t>
            </a:r>
            <a:r>
              <a:rPr lang="en-SG" sz="1700" dirty="0"/>
              <a:t>, </a:t>
            </a:r>
            <a:r>
              <a:rPr lang="en-SG" sz="1700" dirty="0" err="1"/>
              <a:t>qrn</a:t>
            </a:r>
            <a:r>
              <a:rPr lang="en-SG" sz="1700" dirty="0"/>
              <a:t>;</a:t>
            </a:r>
          </a:p>
          <a:p>
            <a:pPr marL="0" indent="0">
              <a:buNone/>
            </a:pPr>
            <a:r>
              <a:rPr lang="en-SG" sz="1700" dirty="0"/>
              <a:t> </a:t>
            </a:r>
          </a:p>
          <a:p>
            <a:pPr marL="0" indent="0">
              <a:buNone/>
            </a:pPr>
            <a:r>
              <a:rPr lang="en-SG" sz="1700" dirty="0"/>
              <a:t>        // Number of multiplicand bit</a:t>
            </a:r>
          </a:p>
          <a:p>
            <a:pPr marL="0" indent="0">
              <a:buNone/>
            </a:pPr>
            <a:r>
              <a:rPr lang="en-SG" sz="1700" dirty="0"/>
              <a:t>        </a:t>
            </a:r>
            <a:r>
              <a:rPr lang="en-SG" sz="1700" dirty="0" err="1"/>
              <a:t>brn</a:t>
            </a:r>
            <a:r>
              <a:rPr lang="en-SG" sz="1700" dirty="0"/>
              <a:t> = 4;</a:t>
            </a:r>
          </a:p>
          <a:p>
            <a:pPr marL="0" indent="0">
              <a:buNone/>
            </a:pPr>
            <a:r>
              <a:rPr lang="en-SG" sz="1700" dirty="0"/>
              <a:t> // multiplicand</a:t>
            </a:r>
          </a:p>
          <a:p>
            <a:pPr marL="0" indent="0">
              <a:buNone/>
            </a:pPr>
            <a:r>
              <a:rPr lang="en-SG" sz="1700" dirty="0"/>
              <a:t>        int </a:t>
            </a:r>
            <a:r>
              <a:rPr lang="en-SG" sz="1700" dirty="0" err="1"/>
              <a:t>br</a:t>
            </a:r>
            <a:r>
              <a:rPr lang="en-SG" sz="1700" dirty="0"/>
              <a:t>[] = {0, 1, 1, 0};</a:t>
            </a:r>
          </a:p>
          <a:p>
            <a:pPr marL="0" indent="0">
              <a:buNone/>
            </a:pPr>
            <a:r>
              <a:rPr lang="en-SG" sz="1700" dirty="0"/>
              <a:t> </a:t>
            </a:r>
          </a:p>
          <a:p>
            <a:pPr marL="0" indent="0">
              <a:buNone/>
            </a:pPr>
            <a:r>
              <a:rPr lang="en-SG" sz="1700" dirty="0"/>
              <a:t>        // copy multiplier to temp array </a:t>
            </a:r>
            <a:r>
              <a:rPr lang="en-SG" sz="1700" dirty="0" err="1"/>
              <a:t>mt</a:t>
            </a:r>
            <a:r>
              <a:rPr lang="en-SG" sz="1700" dirty="0"/>
              <a:t>[]</a:t>
            </a:r>
          </a:p>
          <a:p>
            <a:pPr marL="0" indent="0">
              <a:buNone/>
            </a:pPr>
            <a:r>
              <a:rPr lang="en-SG" sz="1700" dirty="0"/>
              <a:t>        for (int </a:t>
            </a:r>
            <a:r>
              <a:rPr lang="en-SG" sz="1700" dirty="0" err="1"/>
              <a:t>i</a:t>
            </a:r>
            <a:r>
              <a:rPr lang="en-SG" sz="1700" dirty="0"/>
              <a:t> = </a:t>
            </a:r>
            <a:r>
              <a:rPr lang="en-SG" sz="1700" dirty="0" err="1"/>
              <a:t>brn</a:t>
            </a:r>
            <a:r>
              <a:rPr lang="en-SG" sz="1700" dirty="0"/>
              <a:t> - 1; </a:t>
            </a:r>
            <a:r>
              <a:rPr lang="en-SG" sz="1700" dirty="0" err="1"/>
              <a:t>i</a:t>
            </a:r>
            <a:r>
              <a:rPr lang="en-SG" sz="1700" dirty="0"/>
              <a:t> &gt;= 0; </a:t>
            </a:r>
            <a:r>
              <a:rPr lang="en-SG" sz="1700" dirty="0" err="1"/>
              <a:t>i</a:t>
            </a:r>
            <a:r>
              <a:rPr lang="en-SG" sz="1700" dirty="0"/>
              <a:t>--)</a:t>
            </a:r>
          </a:p>
          <a:p>
            <a:pPr marL="0" indent="0">
              <a:buNone/>
            </a:pPr>
            <a:r>
              <a:rPr lang="en-SG" sz="1700" dirty="0"/>
              <a:t>        {</a:t>
            </a:r>
          </a:p>
          <a:p>
            <a:pPr marL="0" indent="0">
              <a:buNone/>
            </a:pPr>
            <a:r>
              <a:rPr lang="en-SG" sz="1700" dirty="0"/>
              <a:t>            </a:t>
            </a:r>
            <a:r>
              <a:rPr lang="en-SG" sz="1700" dirty="0" err="1"/>
              <a:t>mt</a:t>
            </a:r>
            <a:r>
              <a:rPr lang="en-SG" sz="1700" dirty="0"/>
              <a:t>[</a:t>
            </a:r>
            <a:r>
              <a:rPr lang="en-SG" sz="1700" dirty="0" err="1"/>
              <a:t>i</a:t>
            </a:r>
            <a:r>
              <a:rPr lang="en-SG" sz="1700" dirty="0"/>
              <a:t>] = </a:t>
            </a:r>
            <a:r>
              <a:rPr lang="en-SG" sz="1700" dirty="0" err="1"/>
              <a:t>br</a:t>
            </a:r>
            <a:r>
              <a:rPr lang="en-SG" sz="1700" dirty="0"/>
              <a:t>[</a:t>
            </a:r>
            <a:r>
              <a:rPr lang="en-SG" sz="1700" dirty="0" err="1"/>
              <a:t>i</a:t>
            </a:r>
            <a:r>
              <a:rPr lang="en-SG" sz="1700" dirty="0"/>
              <a:t>];</a:t>
            </a:r>
          </a:p>
          <a:p>
            <a:pPr marL="0" indent="0">
              <a:buNone/>
            </a:pPr>
            <a:r>
              <a:rPr lang="en-SG" sz="1700" dirty="0"/>
              <a:t>        }</a:t>
            </a:r>
          </a:p>
          <a:p>
            <a:pPr marL="0" indent="0">
              <a:buNone/>
            </a:pPr>
            <a:r>
              <a:rPr lang="en-SG" sz="1700" dirty="0"/>
              <a:t> </a:t>
            </a:r>
          </a:p>
          <a:p>
            <a:pPr marL="0" indent="0">
              <a:buNone/>
            </a:pPr>
            <a:r>
              <a:rPr lang="en-SG" sz="1700" dirty="0"/>
              <a:t>        reverse(</a:t>
            </a:r>
            <a:r>
              <a:rPr lang="en-SG" sz="1700" dirty="0" err="1"/>
              <a:t>br</a:t>
            </a:r>
            <a:r>
              <a:rPr lang="en-SG" sz="1700" dirty="0"/>
              <a:t>);</a:t>
            </a:r>
          </a:p>
          <a:p>
            <a:pPr marL="0" indent="0">
              <a:buNone/>
            </a:pPr>
            <a:r>
              <a:rPr lang="en-SG" sz="1700" dirty="0"/>
              <a:t> </a:t>
            </a:r>
          </a:p>
          <a:p>
            <a:pPr marL="0" indent="0">
              <a:buNone/>
            </a:pPr>
            <a:r>
              <a:rPr lang="en-SG" sz="1700" dirty="0"/>
              <a:t>        complement(</a:t>
            </a:r>
            <a:r>
              <a:rPr lang="en-SG" sz="1700" dirty="0" err="1"/>
              <a:t>mt</a:t>
            </a:r>
            <a:r>
              <a:rPr lang="en-SG" sz="1700" dirty="0"/>
              <a:t>, </a:t>
            </a:r>
            <a:r>
              <a:rPr lang="en-SG" sz="1700" dirty="0" err="1"/>
              <a:t>brn</a:t>
            </a:r>
            <a:r>
              <a:rPr lang="en-SG" sz="1700" dirty="0"/>
              <a:t>);</a:t>
            </a:r>
          </a:p>
          <a:p>
            <a:pPr marL="0" indent="0">
              <a:buNone/>
            </a:pPr>
            <a:r>
              <a:rPr lang="en-SG" sz="1700" dirty="0"/>
              <a:t> </a:t>
            </a:r>
            <a:r>
              <a:rPr lang="en-US" sz="1700" dirty="0"/>
              <a:t>// No. of multiplier bit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qrn</a:t>
            </a:r>
            <a:r>
              <a:rPr lang="en-US" sz="1700" dirty="0"/>
              <a:t> = 4;</a:t>
            </a:r>
          </a:p>
          <a:p>
            <a:pPr marL="0" indent="0">
              <a:buNone/>
            </a:pPr>
            <a:r>
              <a:rPr lang="en-US" sz="1700" dirty="0"/>
              <a:t> // sequence counter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sc</a:t>
            </a:r>
            <a:r>
              <a:rPr lang="en-US" sz="1700" dirty="0"/>
              <a:t> = </a:t>
            </a:r>
            <a:r>
              <a:rPr lang="en-US" sz="1700" dirty="0" err="1"/>
              <a:t>qrn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n-US" sz="1700" dirty="0"/>
              <a:t>        // multiplier</a:t>
            </a:r>
          </a:p>
          <a:p>
            <a:pPr marL="0" indent="0">
              <a:buNone/>
            </a:pPr>
            <a:r>
              <a:rPr lang="en-US" sz="1700" dirty="0"/>
              <a:t>        int </a:t>
            </a:r>
            <a:r>
              <a:rPr lang="en-US" sz="1700" dirty="0" err="1"/>
              <a:t>qr</a:t>
            </a:r>
            <a:r>
              <a:rPr lang="en-US" sz="1700" dirty="0"/>
              <a:t>[] = {1, 0, 1, 0};</a:t>
            </a:r>
          </a:p>
          <a:p>
            <a:pPr marL="0" indent="0">
              <a:buNone/>
            </a:pPr>
            <a:r>
              <a:rPr lang="en-US" sz="1700" dirty="0"/>
              <a:t>        reverse(</a:t>
            </a:r>
            <a:r>
              <a:rPr lang="en-US" sz="1700" dirty="0" err="1"/>
              <a:t>qr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boothAlgorithm</a:t>
            </a:r>
            <a:r>
              <a:rPr lang="en-US" sz="1700" dirty="0"/>
              <a:t>(</a:t>
            </a:r>
            <a:r>
              <a:rPr lang="en-US" sz="1700" dirty="0" err="1"/>
              <a:t>br</a:t>
            </a:r>
            <a:r>
              <a:rPr lang="en-US" sz="1700" dirty="0"/>
              <a:t>, </a:t>
            </a:r>
            <a:r>
              <a:rPr lang="en-US" sz="1700" dirty="0" err="1"/>
              <a:t>qr</a:t>
            </a:r>
            <a:r>
              <a:rPr lang="en-US" sz="1700" dirty="0"/>
              <a:t>, mt, </a:t>
            </a:r>
            <a:r>
              <a:rPr lang="en-US" sz="1700" dirty="0" err="1"/>
              <a:t>qrn</a:t>
            </a:r>
            <a:r>
              <a:rPr lang="en-US" sz="1700" dirty="0"/>
              <a:t>, </a:t>
            </a:r>
            <a:r>
              <a:rPr lang="en-US" sz="1700" dirty="0" err="1"/>
              <a:t>sc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endParaRPr lang="en-SG" sz="17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CDE9DB0-DE31-C06A-AF99-14EBCF39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26" y="0"/>
            <a:ext cx="8229600" cy="715969"/>
          </a:xfrm>
        </p:spPr>
        <p:txBody>
          <a:bodyPr/>
          <a:lstStyle/>
          <a:p>
            <a:r>
              <a:rPr lang="en-US" dirty="0"/>
              <a:t>Example Program</a:t>
            </a:r>
          </a:p>
        </p:txBody>
      </p:sp>
    </p:spTree>
    <p:extLst>
      <p:ext uri="{BB962C8B-B14F-4D97-AF65-F5344CB8AC3E}">
        <p14:creationId xmlns:p14="http://schemas.microsoft.com/office/powerpoint/2010/main" val="44279738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7D7B122-FE73-95E2-25AE-FB68EB49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5105400"/>
          </a:xfrm>
        </p:spPr>
        <p:txBody>
          <a:bodyPr>
            <a:normAutofit fontScale="90000"/>
          </a:bodyPr>
          <a:lstStyle/>
          <a:p>
            <a:r>
              <a:rPr lang="en-US" sz="1400" dirty="0" err="1">
                <a:latin typeface="+mn-lt"/>
              </a:rPr>
              <a:t>System.out.print</a:t>
            </a:r>
            <a:r>
              <a:rPr lang="en-US" sz="1400" dirty="0">
                <a:latin typeface="+mn-lt"/>
              </a:rPr>
              <a:t>("\n"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            + "Result = ");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    for (int i = </a:t>
            </a:r>
            <a:r>
              <a:rPr lang="en-US" sz="1400" dirty="0" err="1">
                <a:latin typeface="+mn-lt"/>
              </a:rPr>
              <a:t>qrn</a:t>
            </a:r>
            <a:r>
              <a:rPr lang="en-US" sz="1400" dirty="0">
                <a:latin typeface="+mn-lt"/>
              </a:rPr>
              <a:t> - 1; i &gt;= 0; i--)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    {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        </a:t>
            </a:r>
            <a:r>
              <a:rPr lang="en-US" sz="1400" dirty="0" err="1">
                <a:latin typeface="+mn-lt"/>
              </a:rPr>
              <a:t>System.out.print</a:t>
            </a:r>
            <a:r>
              <a:rPr lang="en-US" sz="1400" dirty="0">
                <a:latin typeface="+mn-lt"/>
              </a:rPr>
              <a:t>(</a:t>
            </a:r>
            <a:r>
              <a:rPr lang="en-US" sz="1400" dirty="0" err="1">
                <a:latin typeface="+mn-lt"/>
              </a:rPr>
              <a:t>qr</a:t>
            </a:r>
            <a:r>
              <a:rPr lang="en-US" sz="1400" dirty="0">
                <a:latin typeface="+mn-lt"/>
              </a:rPr>
              <a:t>[i]);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    }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}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}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b="1" dirty="0">
                <a:latin typeface="+mn-lt"/>
              </a:rPr>
              <a:t>Output : 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</a:t>
            </a:r>
            <a:br>
              <a:rPr lang="en-US" sz="1400" dirty="0">
                <a:latin typeface="+mn-lt"/>
              </a:rPr>
            </a:br>
            <a:r>
              <a:rPr lang="en-US" sz="1400" dirty="0" err="1">
                <a:latin typeface="+mn-lt"/>
              </a:rPr>
              <a:t>qn</a:t>
            </a:r>
            <a:r>
              <a:rPr lang="en-US" sz="1400" dirty="0">
                <a:latin typeface="+mn-lt"/>
              </a:rPr>
              <a:t>    q[n + 1]    BR        AC    QR        </a:t>
            </a:r>
            <a:r>
              <a:rPr lang="en-US" sz="1400" dirty="0" err="1">
                <a:latin typeface="+mn-lt"/>
              </a:rPr>
              <a:t>sc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        initial        0000    1010        4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0 </a:t>
            </a:r>
            <a:r>
              <a:rPr lang="en-US" sz="1400" dirty="0" smtClean="0">
                <a:latin typeface="+mn-lt"/>
              </a:rPr>
              <a:t>     </a:t>
            </a:r>
            <a:r>
              <a:rPr lang="en-US" sz="1400" dirty="0">
                <a:latin typeface="+mn-lt"/>
              </a:rPr>
              <a:t>0        </a:t>
            </a:r>
            <a:r>
              <a:rPr lang="en-US" sz="1400" dirty="0" err="1">
                <a:latin typeface="+mn-lt"/>
              </a:rPr>
              <a:t>rightShift</a:t>
            </a:r>
            <a:r>
              <a:rPr lang="en-US" sz="1400" dirty="0">
                <a:latin typeface="+mn-lt"/>
              </a:rPr>
              <a:t>    0000    0101        3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1    </a:t>
            </a:r>
            <a:r>
              <a:rPr lang="en-US" sz="1400" dirty="0" smtClean="0">
                <a:latin typeface="+mn-lt"/>
              </a:rPr>
              <a:t>  0        </a:t>
            </a:r>
            <a:r>
              <a:rPr lang="en-US" sz="1400" dirty="0">
                <a:latin typeface="+mn-lt"/>
              </a:rPr>
              <a:t>A = A - BR    1010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        </a:t>
            </a:r>
            <a:r>
              <a:rPr lang="en-US" sz="1400" dirty="0" err="1">
                <a:latin typeface="+mn-lt"/>
              </a:rPr>
              <a:t>rightShift</a:t>
            </a:r>
            <a:r>
              <a:rPr lang="en-US" sz="1400" dirty="0">
                <a:latin typeface="+mn-lt"/>
              </a:rPr>
              <a:t>    1101    0010        2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0    </a:t>
            </a:r>
            <a:r>
              <a:rPr lang="en-US" sz="1400" dirty="0" smtClean="0">
                <a:latin typeface="+mn-lt"/>
              </a:rPr>
              <a:t>  1        </a:t>
            </a:r>
            <a:r>
              <a:rPr lang="en-US" sz="1400" dirty="0">
                <a:latin typeface="+mn-lt"/>
              </a:rPr>
              <a:t>A = A + BR    0011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        </a:t>
            </a:r>
            <a:r>
              <a:rPr lang="en-US" sz="1400" dirty="0" err="1">
                <a:latin typeface="+mn-lt"/>
              </a:rPr>
              <a:t>rightShift</a:t>
            </a:r>
            <a:r>
              <a:rPr lang="en-US" sz="1400" dirty="0">
                <a:latin typeface="+mn-lt"/>
              </a:rPr>
              <a:t>    0001    1001        1</a:t>
            </a:r>
            <a:br>
              <a:rPr lang="en-US" sz="1400" dirty="0">
                <a:latin typeface="+mn-lt"/>
              </a:rPr>
            </a:br>
            <a:r>
              <a:rPr lang="en-US" sz="1400" dirty="0" smtClean="0">
                <a:latin typeface="+mn-lt"/>
              </a:rPr>
              <a:t>1       0        </a:t>
            </a:r>
            <a:r>
              <a:rPr lang="en-US" sz="1400" dirty="0">
                <a:latin typeface="+mn-lt"/>
              </a:rPr>
              <a:t>A = A - BR    1011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         </a:t>
            </a:r>
            <a:r>
              <a:rPr lang="en-US" sz="1400" dirty="0" err="1">
                <a:latin typeface="+mn-lt"/>
              </a:rPr>
              <a:t>rightShift</a:t>
            </a:r>
            <a:r>
              <a:rPr lang="en-US" sz="1400" dirty="0">
                <a:latin typeface="+mn-lt"/>
              </a:rPr>
              <a:t>    1101    1100        0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Result = 1100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endParaRPr lang="en-US" sz="1400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457200" y="1066800"/>
            <a:ext cx="7620000" cy="4876800"/>
          </a:xfrm>
        </p:spPr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CDE9DB0-DE31-C06A-AF99-14EBCF39E34A}"/>
              </a:ext>
            </a:extLst>
          </p:cNvPr>
          <p:cNvSpPr txBox="1">
            <a:spLocks/>
          </p:cNvSpPr>
          <p:nvPr/>
        </p:nvSpPr>
        <p:spPr bwMode="auto">
          <a:xfrm>
            <a:off x="304800" y="122231"/>
            <a:ext cx="8229600" cy="71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mtClean="0"/>
              <a:t>Example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500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3243402"/>
            <a:ext cx="2376350" cy="4983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53FE3A3A-A666-C7CF-1A10-520CD27A3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600200"/>
            <a:ext cx="7772400" cy="42672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02124"/>
                </a:solidFill>
                <a:effectLst/>
                <a:latin typeface="+mn-lt"/>
              </a:rPr>
              <a:t>A palindrome is a sequence that is the same both forwards and backward.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202124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02124"/>
                </a:solidFill>
                <a:effectLst/>
                <a:latin typeface="+mn-lt"/>
              </a:rPr>
              <a:t>The binary representation of a number is checked for being a palindrome but no leading 0's are considered</a:t>
            </a:r>
            <a:r>
              <a:rPr lang="en-US" sz="2000" i="0" dirty="0" smtClean="0">
                <a:solidFill>
                  <a:srgbClr val="202124"/>
                </a:solidFill>
                <a:effectLst/>
                <a:latin typeface="+mn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202124"/>
              </a:solidFill>
              <a:effectLst/>
              <a:latin typeface="+mn-lt"/>
            </a:endParaRPr>
          </a:p>
          <a:p>
            <a:pPr lvl="1" algn="l"/>
            <a:r>
              <a:rPr lang="en-US" altLang="en-US" sz="2400" dirty="0" smtClean="0">
                <a:latin typeface="Courier New" panose="02070309020205020404" pitchFamily="49" charset="0"/>
              </a:rPr>
              <a:t>   Number </a:t>
            </a:r>
            <a:r>
              <a:rPr lang="en-US" altLang="en-US" sz="2400" dirty="0">
                <a:latin typeface="Courier New" panose="02070309020205020404" pitchFamily="49" charset="0"/>
              </a:rPr>
              <a:t>= 5 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pPr lvl="1" algn="l"/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Binary </a:t>
            </a:r>
            <a:r>
              <a:rPr lang="en-US" altLang="en-US" sz="2400" dirty="0">
                <a:latin typeface="Courier New" panose="02070309020205020404" pitchFamily="49" charset="0"/>
              </a:rPr>
              <a:t>representation = 101</a:t>
            </a:r>
            <a:r>
              <a:rPr lang="en-US" altLang="en-US" sz="16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457200"/>
            <a:ext cx="6629400" cy="762000"/>
          </a:xfrm>
        </p:spPr>
        <p:txBody>
          <a:bodyPr/>
          <a:lstStyle/>
          <a:p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i="0" u="none" strike="noStrike" dirty="0">
                <a:effectLst/>
              </a:rPr>
              <a:t>Binary Palindrome</a:t>
            </a:r>
            <a:r>
              <a:rPr lang="en-US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25003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914400"/>
            <a:ext cx="8229600" cy="914400"/>
          </a:xfrm>
        </p:spPr>
        <p:txBody>
          <a:bodyPr/>
          <a:lstStyle/>
          <a:p>
            <a:r>
              <a:rPr lang="en-SG" dirty="0" smtClean="0"/>
              <a:t>What is Binary Palindrome?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6626" y="2103437"/>
            <a:ext cx="8229600" cy="4297363"/>
          </a:xfrm>
        </p:spPr>
        <p:txBody>
          <a:bodyPr/>
          <a:lstStyle/>
          <a:p>
            <a:r>
              <a:rPr lang="en-US" dirty="0"/>
              <a:t>Palindromic numbers can be considered in numeral systems other than decimal. For example, the binary palindromic numbers are </a:t>
            </a:r>
            <a:r>
              <a:rPr lang="en-US" b="1" dirty="0"/>
              <a:t>the ones with the binary representations</a:t>
            </a:r>
            <a:r>
              <a:rPr lang="en-US" dirty="0"/>
              <a:t>: 0, 1, 11, 101, 111, 1001, 1111, 10001, 10101, 11011, 11111, </a:t>
            </a:r>
            <a:r>
              <a:rPr lang="en-US" dirty="0" smtClean="0"/>
              <a:t>100001</a:t>
            </a:r>
            <a:r>
              <a:rPr lang="en-US" dirty="0"/>
              <a:t> </a:t>
            </a:r>
            <a:r>
              <a:rPr lang="en-US" dirty="0" smtClean="0"/>
              <a:t>etc..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082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4E525C2-F937-5E80-B32E-F60A0BC1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0B8B1CA-4DF1-117A-189E-394335F5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Example 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argc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long num = 5, n1;</a:t>
            </a:r>
          </a:p>
          <a:p>
            <a:pPr marL="0" indent="0">
              <a:buNone/>
            </a:pPr>
            <a:r>
              <a:rPr lang="en-US" dirty="0"/>
              <a:t>      long reverse = 0;</a:t>
            </a:r>
          </a:p>
          <a:p>
            <a:pPr marL="0" indent="0">
              <a:buNone/>
            </a:pPr>
            <a:r>
              <a:rPr lang="en-US" dirty="0"/>
              <a:t>      n1 = num;</a:t>
            </a:r>
          </a:p>
          <a:p>
            <a:pPr marL="0" indent="0">
              <a:buNone/>
            </a:pPr>
            <a:r>
              <a:rPr lang="en-US" dirty="0"/>
              <a:t>      while (n1 &gt; 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reverse </a:t>
            </a:r>
            <a:r>
              <a:rPr lang="en-US" dirty="0"/>
              <a:t>=reverse </a:t>
            </a:r>
            <a:r>
              <a:rPr lang="en-US" dirty="0" smtClean="0"/>
              <a:t>&lt;&lt; </a:t>
            </a:r>
            <a:r>
              <a:rPr lang="en-US" dirty="0"/>
              <a:t>1;</a:t>
            </a:r>
          </a:p>
          <a:p>
            <a:pPr marL="0" indent="0">
              <a:buNone/>
            </a:pPr>
            <a:r>
              <a:rPr lang="en-US" dirty="0"/>
              <a:t>         if ((n1 &amp; 1) == 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reverse =reverse </a:t>
            </a:r>
            <a:r>
              <a:rPr lang="en-US" dirty="0"/>
              <a:t>^ 1;</a:t>
            </a:r>
          </a:p>
          <a:p>
            <a:pPr marL="0" indent="0">
              <a:buNone/>
            </a:pPr>
            <a:r>
              <a:rPr lang="en-US" dirty="0"/>
              <a:t>         n1 &gt;&gt;= 1;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if(num == reverse)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("Binary representation of " + num + " is palindrome");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535F70-C67E-4C8A-9388-C68467B22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211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("Binary representation of " + </a:t>
            </a:r>
            <a:r>
              <a:rPr lang="en-US" dirty="0" err="1"/>
              <a:t>num</a:t>
            </a:r>
            <a:r>
              <a:rPr lang="en-US" dirty="0"/>
              <a:t> + " is not palindrome");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OUTPUT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binary representation of 5 is a palindrome</a:t>
            </a:r>
            <a:endParaRPr lang="en-US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58408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273239"/>
                </a:solidFill>
                <a:ea typeface="Calibri" panose="020F0502020204030204" pitchFamily="34" charset="0"/>
              </a:rPr>
              <a:t>Euclid's Algorithm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4349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3F303C59-D76E-C68D-1751-A984E25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57536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73239"/>
                </a:solidFill>
                <a:latin typeface="+mj-lt"/>
                <a:ea typeface="Calibri" panose="020F0502020204030204" pitchFamily="34" charset="0"/>
              </a:rPr>
              <a:t>Euclid's Algorithm</a:t>
            </a:r>
            <a:endParaRPr lang="en-US" sz="320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36D5009-EFE3-804E-46A4-9E33144F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Euclid's algorithm is </a:t>
            </a:r>
            <a:r>
              <a:rPr lang="en-US" b="1" i="0" dirty="0">
                <a:solidFill>
                  <a:srgbClr val="202124"/>
                </a:solidFill>
                <a:effectLst/>
                <a:latin typeface="+mn-lt"/>
              </a:rPr>
              <a:t>an efficient way to find the GCD of two numbers</a:t>
            </a: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 and it's pretty easy to implement using recursion in the Java program.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According to Euclid's method GCD of two numbers, a, b is equal to GCD(b, a mod b) and GCD(a, 0) = a.</a:t>
            </a:r>
            <a:endParaRPr lang="en-US" dirty="0">
              <a:latin typeface="+mn-lt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6AF35E68-80F9-0FC2-A28C-A7320053B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1548635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" y="971936"/>
            <a:ext cx="8694420" cy="8764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GCD of two numbers is the largest number that divides both of them. A simple way to find GCD is to factorize both numbers and multiply common prime factors.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F303C59-D76E-C68D-1751-A984E25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57536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73239"/>
                </a:solidFill>
                <a:latin typeface="+mj-lt"/>
                <a:ea typeface="Calibri" panose="020F0502020204030204" pitchFamily="34" charset="0"/>
              </a:rPr>
              <a:t>Euclid's Algorithm</a:t>
            </a:r>
            <a:endParaRPr lang="en-US" sz="3200" dirty="0">
              <a:latin typeface="+mj-lt"/>
            </a:endParaRPr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400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0980" y="3527946"/>
            <a:ext cx="8778240" cy="2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Basic Euclidean Algorithm for GCD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The algorithm is based on the below </a:t>
            </a:r>
            <a:r>
              <a:rPr lang="en-US" dirty="0" smtClean="0"/>
              <a:t>facts</a:t>
            </a:r>
            <a:r>
              <a:rPr lang="en-US" dirty="0"/>
              <a:t>:</a:t>
            </a:r>
          </a:p>
          <a:p>
            <a:r>
              <a:rPr lang="en-US" dirty="0"/>
              <a:t>If we subtract a smaller number from a larger (we reduce a larger number), GCD doesn’t change. So if we keep subtracting repeatedly the larger of two, we end up with GCD.</a:t>
            </a:r>
          </a:p>
          <a:p>
            <a:r>
              <a:rPr lang="en-US" dirty="0"/>
              <a:t>Now instead of subtraction, if we divide the smaller number, the algorithm stops when we find remainder 0.</a:t>
            </a:r>
          </a:p>
        </p:txBody>
      </p:sp>
    </p:spTree>
    <p:extLst>
      <p:ext uri="{BB962C8B-B14F-4D97-AF65-F5344CB8AC3E}">
        <p14:creationId xmlns:p14="http://schemas.microsoft.com/office/powerpoint/2010/main" val="290222229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F9181DDB-7804-8B9F-E6EC-57BB8525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672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java.lang</a:t>
            </a:r>
            <a:r>
              <a:rPr lang="en-US" sz="1600" dirty="0"/>
              <a:t>.*; </a:t>
            </a:r>
          </a:p>
          <a:p>
            <a:pPr marL="0" indent="0">
              <a:buNone/>
            </a:pPr>
            <a:r>
              <a:rPr lang="en-US" sz="1600" dirty="0"/>
              <a:t>class GFG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// extended Euclidean Algorithm</a:t>
            </a:r>
          </a:p>
          <a:p>
            <a:pPr marL="0" indent="0">
              <a:buNone/>
            </a:pPr>
            <a:r>
              <a:rPr lang="en-US" sz="1600" dirty="0"/>
              <a:t>    public static int </a:t>
            </a:r>
            <a:r>
              <a:rPr lang="en-US" sz="1600" dirty="0" err="1"/>
              <a:t>gcd</a:t>
            </a:r>
            <a:r>
              <a:rPr lang="en-US" sz="1600" dirty="0"/>
              <a:t>(int a, int b)</a:t>
            </a:r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if (a == 0)</a:t>
            </a:r>
          </a:p>
          <a:p>
            <a:pPr marL="0" indent="0">
              <a:buNone/>
            </a:pPr>
            <a:r>
              <a:rPr lang="en-US" sz="1600" dirty="0"/>
              <a:t>            return b;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</a:p>
          <a:p>
            <a:pPr marL="0" indent="0">
              <a:buNone/>
            </a:pPr>
            <a:r>
              <a:rPr lang="en-US" sz="1600" dirty="0"/>
              <a:t>        return </a:t>
            </a:r>
            <a:r>
              <a:rPr lang="en-US" sz="1600" dirty="0" err="1"/>
              <a:t>gcd</a:t>
            </a:r>
            <a:r>
              <a:rPr lang="en-US" sz="1600" dirty="0"/>
              <a:t>(</a:t>
            </a:r>
            <a:r>
              <a:rPr lang="en-US" sz="1600" dirty="0" err="1"/>
              <a:t>b%a</a:t>
            </a:r>
            <a:r>
              <a:rPr lang="en-US" sz="1600" dirty="0"/>
              <a:t>, a);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// Driver Program</a:t>
            </a:r>
          </a:p>
          <a:p>
            <a:pPr marL="0" indent="0">
              <a:buNone/>
            </a:pPr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    int a = 10, b = 15, g;</a:t>
            </a:r>
          </a:p>
          <a:p>
            <a:pPr marL="0" indent="0">
              <a:buNone/>
            </a:pPr>
            <a:r>
              <a:rPr lang="en-US" sz="1600" dirty="0"/>
              <a:t>        g = </a:t>
            </a:r>
            <a:r>
              <a:rPr lang="en-US" sz="1600" dirty="0" err="1"/>
              <a:t>gcd</a:t>
            </a:r>
            <a:r>
              <a:rPr lang="en-US" sz="1600" dirty="0"/>
              <a:t>(a, b);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("GCD(" + a +  " , " + b+ ") = " + g);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FF8EFA7-3878-6F1D-B3CB-5DD244DA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 = 35; b = 10;</a:t>
            </a:r>
          </a:p>
          <a:p>
            <a:pPr marL="0" indent="0">
              <a:buNone/>
            </a:pPr>
            <a:r>
              <a:rPr lang="en-US" sz="1600" dirty="0"/>
              <a:t>        g = </a:t>
            </a:r>
            <a:r>
              <a:rPr lang="en-US" sz="1600" dirty="0" err="1"/>
              <a:t>gcd</a:t>
            </a:r>
            <a:r>
              <a:rPr lang="en-US" sz="1600" dirty="0"/>
              <a:t>(a, b);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("GCD(" + a +  " , " + b+ ") = " + g);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</a:p>
          <a:p>
            <a:pPr marL="0" indent="0">
              <a:buNone/>
            </a:pPr>
            <a:r>
              <a:rPr lang="en-US" sz="1600" dirty="0"/>
              <a:t>        a = 31; b = 2;</a:t>
            </a:r>
          </a:p>
          <a:p>
            <a:pPr marL="0" indent="0">
              <a:buNone/>
            </a:pPr>
            <a:r>
              <a:rPr lang="en-US" sz="1600" dirty="0"/>
              <a:t>        g = </a:t>
            </a:r>
            <a:r>
              <a:rPr lang="en-US" sz="1600" dirty="0" err="1"/>
              <a:t>gcd</a:t>
            </a:r>
            <a:r>
              <a:rPr lang="en-US" sz="1600" dirty="0"/>
              <a:t>(a, b);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("GCD(" + a +  " , " + b+ ") = " + g);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Output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/>
              <a:t>GCD(10, 15) = 5</a:t>
            </a:r>
          </a:p>
          <a:p>
            <a:pPr marL="0" indent="0">
              <a:buNone/>
            </a:pPr>
            <a:r>
              <a:rPr lang="en-US" sz="1400" dirty="0"/>
              <a:t>GCD(35, 10) = 5</a:t>
            </a:r>
          </a:p>
          <a:p>
            <a:pPr marL="0" indent="0">
              <a:buNone/>
            </a:pPr>
            <a:r>
              <a:rPr lang="en-US" sz="1400" dirty="0"/>
              <a:t>GCD(31, 2) = 1</a:t>
            </a:r>
          </a:p>
        </p:txBody>
      </p:sp>
    </p:spTree>
    <p:extLst>
      <p:ext uri="{BB962C8B-B14F-4D97-AF65-F5344CB8AC3E}">
        <p14:creationId xmlns:p14="http://schemas.microsoft.com/office/powerpoint/2010/main" val="271906453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Booth's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533744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1463</Words>
  <Application>Microsoft Office PowerPoint</Application>
  <PresentationFormat>On-screen Show (4:3)</PresentationFormat>
  <Paragraphs>306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Smart_ppt_Theme</vt:lpstr>
      <vt:lpstr>Binary Palindrome </vt:lpstr>
      <vt:lpstr>Introduction  to Binary Palindrome  </vt:lpstr>
      <vt:lpstr>What is Binary Palindrome?</vt:lpstr>
      <vt:lpstr>Example Program</vt:lpstr>
      <vt:lpstr>Euclid's Algorithm</vt:lpstr>
      <vt:lpstr>Euclid's Algorithm</vt:lpstr>
      <vt:lpstr>Euclid's Algorithm</vt:lpstr>
      <vt:lpstr>Example Program</vt:lpstr>
      <vt:lpstr>Booth's Algorithm</vt:lpstr>
      <vt:lpstr>  </vt:lpstr>
      <vt:lpstr>Algorithm </vt:lpstr>
      <vt:lpstr>PowerPoint Presentation</vt:lpstr>
      <vt:lpstr>Example Program</vt:lpstr>
      <vt:lpstr>Example Program</vt:lpstr>
      <vt:lpstr>Example Program</vt:lpstr>
      <vt:lpstr>System.out.print("\n"                 + "Result = ");           for (int i = qrn - 1; i &gt;= 0; i--)         {             System.out.print(qr[i]);         }     } }  Output :    qn    q[n + 1]    BR        AC    QR        sc             initial        0000    1010        4 0      0        rightShift    0000    0101        3 1      0        A = A - BR    1010             rightShift    1101    0010        2 0      1        A = A + BR    0011             rightShift    0001    1001        1 1       0        A = A - BR    1011             rightShift    1101    1100        0  Result = 1100    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2022-10-22T04:41:32Z</dcterms:modified>
</cp:coreProperties>
</file>