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5"/>
  </p:notesMasterIdLst>
  <p:sldIdLst>
    <p:sldId id="259" r:id="rId2"/>
    <p:sldId id="1164" r:id="rId3"/>
    <p:sldId id="1029" r:id="rId4"/>
    <p:sldId id="975" r:id="rId5"/>
    <p:sldId id="1123" r:id="rId6"/>
    <p:sldId id="1124" r:id="rId7"/>
    <p:sldId id="1125" r:id="rId8"/>
    <p:sldId id="1137" r:id="rId9"/>
    <p:sldId id="1159" r:id="rId10"/>
    <p:sldId id="1160" r:id="rId11"/>
    <p:sldId id="1161" r:id="rId12"/>
    <p:sldId id="1162" r:id="rId13"/>
    <p:sldId id="11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1164"/>
            <p14:sldId id="1029"/>
            <p14:sldId id="975"/>
            <p14:sldId id="1123"/>
            <p14:sldId id="1124"/>
            <p14:sldId id="1125"/>
            <p14:sldId id="1137"/>
            <p14:sldId id="1159"/>
            <p14:sldId id="1160"/>
            <p14:sldId id="1161"/>
            <p14:sldId id="1162"/>
            <p14:sldId id="1163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  <p15:guide id="5" pos="3072">
          <p15:clr>
            <a:srgbClr val="A4A3A4"/>
          </p15:clr>
        </p15:guide>
        <p15:guide id="6" pos="384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8225" autoAdjust="0"/>
  </p:normalViewPr>
  <p:slideViewPr>
    <p:cSldViewPr>
      <p:cViewPr varScale="1">
        <p:scale>
          <a:sx n="70" d="100"/>
          <a:sy n="70" d="100"/>
        </p:scale>
        <p:origin x="-1416" y="-96"/>
      </p:cViewPr>
      <p:guideLst>
        <p:guide orient="horz" pos="2160"/>
        <p:guide orient="horz" pos="576"/>
        <p:guide pos="2880"/>
        <p:guide pos="288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0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7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001000" cy="914400"/>
          </a:xfrm>
        </p:spPr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762000"/>
            <a:ext cx="8458200" cy="568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700" dirty="0"/>
              <a:t>	</a:t>
            </a:r>
            <a:r>
              <a:rPr lang="en-US" b="1" dirty="0"/>
              <a:t>METHOD 2 (Using </a:t>
            </a:r>
            <a:r>
              <a:rPr lang="en-US" b="1" dirty="0" smtClean="0"/>
              <a:t> Binary Search Tree</a:t>
            </a:r>
            <a:r>
              <a:rPr lang="en-US" b="1" u="sng" dirty="0" smtClean="0"/>
              <a:t>)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Approach: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/>
              <a:t>	</a:t>
            </a:r>
            <a:r>
              <a:rPr lang="en-US" dirty="0" smtClean="0"/>
              <a:t>Insert </a:t>
            </a:r>
            <a:r>
              <a:rPr lang="en-US" dirty="0"/>
              <a:t>elements in BST one by one and if an element is already present then increment the count of the node. At any stage, if the count of a node becomes more than </a:t>
            </a:r>
            <a:r>
              <a:rPr lang="en-US" dirty="0" smtClean="0"/>
              <a:t>n/2 </a:t>
            </a:r>
            <a:r>
              <a:rPr lang="en-US" dirty="0"/>
              <a:t>then </a:t>
            </a:r>
            <a:r>
              <a:rPr lang="en-US" dirty="0" smtClean="0"/>
              <a:t>return.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Algorithm:</a:t>
            </a:r>
            <a:r>
              <a:rPr lang="en-US" dirty="0"/>
              <a:t>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Create a binary search tree, if same element is entered in the binary search tree the frequency of the node is </a:t>
            </a:r>
            <a:r>
              <a:rPr lang="en-US" dirty="0" smtClean="0"/>
              <a:t>increased.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traverse the array and insert the element in the binary search tree</a:t>
            </a:r>
            <a:r>
              <a:rPr lang="en-US" dirty="0" smtClean="0"/>
              <a:t>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 maximum frequency of any node is greater than the half the size of the array, then perform a </a:t>
            </a:r>
            <a:r>
              <a:rPr lang="en-US" dirty="0" err="1"/>
              <a:t>inorder</a:t>
            </a:r>
            <a:r>
              <a:rPr lang="en-US" dirty="0"/>
              <a:t> traversal and find the node with frequency greater than </a:t>
            </a:r>
            <a:r>
              <a:rPr lang="en-US" dirty="0" smtClean="0"/>
              <a:t>half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Else print No majority Element.</a:t>
            </a:r>
          </a:p>
          <a:p>
            <a:pPr marL="648000" indent="-648000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25575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9" y="67287"/>
            <a:ext cx="8229600" cy="914400"/>
          </a:xfrm>
        </p:spPr>
        <p:txBody>
          <a:bodyPr/>
          <a:lstStyle/>
          <a:p>
            <a:r>
              <a:rPr lang="en-US" dirty="0" smtClean="0"/>
              <a:t>Example program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936171"/>
            <a:ext cx="4038600" cy="5464629"/>
          </a:xfrm>
        </p:spPr>
        <p:txBody>
          <a:bodyPr>
            <a:normAutofit/>
          </a:bodyPr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006699"/>
                </a:solidFill>
                <a:cs typeface="Consolas" panose="020B0609020204030204" pitchFamily="49" charset="0"/>
              </a:rPr>
              <a:t>static</a:t>
            </a:r>
            <a:r>
              <a:rPr lang="en-US" sz="1800" dirty="0" smtClean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Node insert(Node </a:t>
            </a:r>
            <a:r>
              <a:rPr lang="en-US" sz="1800" dirty="0" err="1">
                <a:solidFill>
                  <a:srgbClr val="000000"/>
                </a:solidFill>
                <a:cs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6699"/>
                </a:solidFill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key)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800" b="1" dirty="0" smtClean="0">
                <a:solidFill>
                  <a:srgbClr val="006699"/>
                </a:solidFill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(node == </a:t>
            </a:r>
            <a:r>
              <a:rPr lang="en-US" sz="1800" b="1" dirty="0">
                <a:solidFill>
                  <a:srgbClr val="006699"/>
                </a:solidFill>
                <a:cs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{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800" b="1" dirty="0">
                <a:solidFill>
                  <a:srgbClr val="006699"/>
                </a:solidFill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(ma == </a:t>
            </a:r>
            <a:r>
              <a:rPr lang="en-US" sz="1800" dirty="0">
                <a:solidFill>
                  <a:srgbClr val="009900"/>
                </a:solidFill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ma = </a:t>
            </a:r>
            <a:r>
              <a:rPr lang="en-US" sz="1800" dirty="0">
                <a:solidFill>
                  <a:srgbClr val="009900"/>
                </a:solidFill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800" b="1" dirty="0">
                <a:solidFill>
                  <a:srgbClr val="006699"/>
                </a:solidFill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(key);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  </a:t>
            </a:r>
            <a:r>
              <a:rPr lang="en-US" sz="1800" b="1" dirty="0">
                <a:solidFill>
                  <a:srgbClr val="006699"/>
                </a:solidFill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(key &lt; </a:t>
            </a:r>
            <a:r>
              <a:rPr lang="en-US" sz="1800" dirty="0" err="1">
                <a:solidFill>
                  <a:srgbClr val="000000"/>
                </a:solidFill>
                <a:cs typeface="Consolas" panose="020B0609020204030204" pitchFamily="49" charset="0"/>
              </a:rPr>
              <a:t>node.key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000000"/>
                </a:solidFill>
                <a:cs typeface="Consolas" panose="020B0609020204030204" pitchFamily="49" charset="0"/>
              </a:rPr>
              <a:t>node.left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 = insert(</a:t>
            </a:r>
            <a:r>
              <a:rPr lang="en-US" sz="1800" dirty="0" err="1">
                <a:solidFill>
                  <a:srgbClr val="000000"/>
                </a:solidFill>
                <a:cs typeface="Consolas" panose="020B0609020204030204" pitchFamily="49" charset="0"/>
              </a:rPr>
              <a:t>node.left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, key);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cs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6699"/>
                </a:solidFill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(key &gt; </a:t>
            </a:r>
            <a:r>
              <a:rPr lang="en-US" sz="1800" dirty="0" err="1">
                <a:solidFill>
                  <a:srgbClr val="000000"/>
                </a:solidFill>
                <a:cs typeface="Consolas" panose="020B0609020204030204" pitchFamily="49" charset="0"/>
              </a:rPr>
              <a:t>node.key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000000"/>
                </a:solidFill>
                <a:cs typeface="Consolas" panose="020B0609020204030204" pitchFamily="49" charset="0"/>
              </a:rPr>
              <a:t>node.right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 = insert(</a:t>
            </a:r>
            <a:r>
              <a:rPr lang="en-US" sz="1800" dirty="0" err="1">
                <a:solidFill>
                  <a:srgbClr val="000000"/>
                </a:solidFill>
                <a:cs typeface="Consolas" panose="020B0609020204030204" pitchFamily="49" charset="0"/>
              </a:rPr>
              <a:t>node.right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, key);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cs typeface="Consolas" panose="020B0609020204030204" pitchFamily="49" charset="0"/>
              </a:rPr>
              <a:t>else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000000"/>
                </a:solidFill>
                <a:cs typeface="Consolas" panose="020B0609020204030204" pitchFamily="49" charset="0"/>
              </a:rPr>
              <a:t>node.c</a:t>
            </a:r>
            <a:r>
              <a:rPr lang="en-US" sz="1800" dirty="0">
                <a:solidFill>
                  <a:srgbClr val="000000"/>
                </a:solidFill>
                <a:cs typeface="Consolas" panose="020B0609020204030204" pitchFamily="49" charset="0"/>
              </a:rPr>
              <a:t>++;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900" dirty="0">
                <a:solidFill>
                  <a:srgbClr val="273239"/>
                </a:solidFill>
                <a:cs typeface="Consolas" panose="020B0609020204030204" pitchFamily="49" charset="0"/>
              </a:rPr>
              <a:t> 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158839" y="705637"/>
            <a:ext cx="4478475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java.io.*;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key;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c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Node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left,right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GFG{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Node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newNode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item)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Node temp =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Node();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temp.key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item;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temp.c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temp.left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temp.right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return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temp;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35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4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indent="-64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	</a:t>
            </a:r>
            <a:endParaRPr lang="en-IN" sz="16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52400" y="822623"/>
            <a:ext cx="403860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Find the max count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Math.max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(ma,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node.c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Return the (unchanged) node pointer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node;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A utility function to do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inorder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traversal of BST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(Node root,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(root !=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root.left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s);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root.c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&gt; (s /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root.key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root.right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s);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4191000" y="822623"/>
            <a:ext cx="4656735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Driver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main(String[]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a[] =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size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a.length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Node root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&lt; size;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++)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root = insert(root, a[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]);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Function call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(ma &gt; (size /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inorder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(root, size);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else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"No majority element\n"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Output: 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839" y="67287"/>
            <a:ext cx="8229600" cy="914400"/>
          </a:xfrm>
        </p:spPr>
        <p:txBody>
          <a:bodyPr/>
          <a:lstStyle/>
          <a:p>
            <a:r>
              <a:rPr lang="en-US" dirty="0" smtClean="0"/>
              <a:t>Example program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360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Thank You…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54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66865" y="3048000"/>
            <a:ext cx="7391335" cy="9144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2400" b="1" smtClean="0"/>
              <a:t>Maximum equilibrium sum in an array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05564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" y="8709"/>
            <a:ext cx="7391335" cy="914400"/>
          </a:xfrm>
        </p:spPr>
        <p:txBody>
          <a:bodyPr/>
          <a:lstStyle/>
          <a:p>
            <a:r>
              <a:rPr lang="en-US" sz="2400" b="1" dirty="0" smtClean="0"/>
              <a:t>Maximum equilibrium sum in an array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923109"/>
            <a:ext cx="4153988" cy="50506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cs typeface="Arial" panose="020B0604020202020204" pitchFamily="34" charset="0"/>
              </a:rPr>
              <a:t>Definition:</a:t>
            </a:r>
          </a:p>
          <a:p>
            <a:pPr marL="0" lvl="0" indent="0" algn="just" eaLnBrk="0" hangingPunct="0">
              <a:spcBef>
                <a:spcPct val="0"/>
              </a:spcBef>
              <a:buNone/>
            </a:pPr>
            <a:r>
              <a:rPr lang="en-US" sz="1400" dirty="0" smtClean="0"/>
              <a:t>	</a:t>
            </a:r>
            <a:r>
              <a:rPr lang="en-US" sz="1800" dirty="0" smtClean="0"/>
              <a:t>A</a:t>
            </a:r>
            <a:r>
              <a:rPr lang="en-US" sz="1800" dirty="0"/>
              <a:t> </a:t>
            </a:r>
            <a:r>
              <a:rPr lang="en-US" sz="1800" b="1" dirty="0"/>
              <a:t>Simple Solution</a:t>
            </a:r>
            <a:r>
              <a:rPr lang="en-US" sz="1800" dirty="0"/>
              <a:t> is to one by one check the given condition (prefix sum equal to suffix sum) for every element and returns the element that satisfies the given condition with maximum value</a:t>
            </a:r>
            <a:r>
              <a:rPr lang="en-US" sz="1800" dirty="0" smtClean="0"/>
              <a:t>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1600" b="1" dirty="0" smtClean="0">
              <a:solidFill>
                <a:srgbClr val="006699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1600" b="1" dirty="0" smtClean="0">
              <a:solidFill>
                <a:srgbClr val="006699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b="1" dirty="0" smtClean="0">
                <a:latin typeface="+mj-lt"/>
                <a:cs typeface="Consolas" panose="020B0609020204030204" pitchFamily="49" charset="0"/>
              </a:rPr>
              <a:t>EXAMPLE:1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 smtClean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  <a:r>
              <a:rPr lang="en-US" sz="14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4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ain{</a:t>
            </a:r>
            <a:r>
              <a:rPr lang="en-US" sz="14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4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000" dirty="0" smtClean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findMaxSum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10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b="1" dirty="0" err="1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Integer.MIN_VALUE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4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US" sz="14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&lt; n; 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  <a:endParaRPr lang="en-US" sz="10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4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prefix_sum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10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dirty="0" smtClean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000" dirty="0" smtClean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000" dirty="0" smtClean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4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j++)</a:t>
            </a:r>
            <a:endParaRPr lang="en-US" sz="10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prefix_sum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65616" y="1139705"/>
            <a:ext cx="4173584" cy="5261095"/>
          </a:xfrm>
        </p:spPr>
        <p:txBody>
          <a:bodyPr>
            <a:normAutofit/>
          </a:bodyPr>
          <a:lstStyle/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b="1" dirty="0" err="1">
                <a:solidFill>
                  <a:srgbClr val="006699"/>
                </a:solidFill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suffix_sum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cs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 </a:t>
            </a: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400" b="1" dirty="0">
                <a:solidFill>
                  <a:srgbClr val="006699"/>
                </a:solidFill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6699"/>
                </a:solidFill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cs typeface="Consolas" panose="020B0609020204030204" pitchFamily="49" charset="0"/>
              </a:rPr>
              <a:t>j 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= n - 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; j &gt; i; j-</a:t>
            </a:r>
            <a:r>
              <a:rPr lang="en-US" sz="1400" dirty="0" smtClean="0">
                <a:solidFill>
                  <a:srgbClr val="000000"/>
                </a:solidFill>
                <a:cs typeface="Consolas" panose="020B0609020204030204" pitchFamily="49" charset="0"/>
              </a:rPr>
              <a:t>-)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suffix_sum</a:t>
            </a:r>
            <a:r>
              <a:rPr lang="en-US" sz="1400" dirty="0" smtClean="0"/>
              <a:t> </a:t>
            </a:r>
            <a:r>
              <a:rPr lang="en-US" sz="1400" dirty="0"/>
              <a:t>+= </a:t>
            </a:r>
            <a:r>
              <a:rPr lang="en-US" sz="1400" dirty="0" err="1"/>
              <a:t>arr</a:t>
            </a:r>
            <a:r>
              <a:rPr lang="en-US" sz="1400" dirty="0"/>
              <a:t>[j];</a:t>
            </a:r>
            <a:endParaRPr lang="en-US" sz="14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US" sz="14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suffix_sum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[j</a:t>
            </a:r>
            <a:r>
              <a:rPr lang="en-US" sz="1400" dirty="0" smtClean="0">
                <a:solidFill>
                  <a:srgbClr val="000000"/>
                </a:solidFill>
                <a:cs typeface="Consolas" panose="020B0609020204030204" pitchFamily="49" charset="0"/>
              </a:rPr>
              <a:t>];</a:t>
            </a:r>
          </a:p>
          <a:p>
            <a:pPr marL="0" lvl="0" indent="0">
              <a:buNone/>
            </a:pP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prefix_sum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suffix_sum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res = 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Math.max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(res, 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prefix_sum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);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006699"/>
                </a:solidFill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res;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6699"/>
                </a:solidFill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6699"/>
                </a:solidFill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main (String[] args)</a:t>
            </a: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{</a:t>
            </a: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400" b="1" dirty="0" err="1">
                <a:solidFill>
                  <a:srgbClr val="006699"/>
                </a:solidFill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[] = {-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-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};</a:t>
            </a: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400" b="1" dirty="0" err="1">
                <a:solidFill>
                  <a:srgbClr val="006699"/>
                </a:solidFill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n = 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arr.length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;</a:t>
            </a: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findMaxSum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n));</a:t>
            </a: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sz="14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US" sz="14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cs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cs typeface="Consolas" panose="020B0609020204030204" pitchFamily="49" charset="0"/>
              </a:rPr>
              <a:t>7</a:t>
            </a:r>
            <a:endParaRPr lang="en-US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250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914400"/>
          </a:xfrm>
        </p:spPr>
        <p:txBody>
          <a:bodyPr/>
          <a:lstStyle/>
          <a:p>
            <a:r>
              <a:rPr lang="en-US" b="1" dirty="0" smtClean="0"/>
              <a:t>Example:2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191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EquilibriumIndexExample1  </a:t>
            </a:r>
          </a:p>
          <a:p>
            <a:pPr marL="0" indent="0">
              <a:buNone/>
            </a:pPr>
            <a:r>
              <a:rPr lang="en-US" sz="1800" dirty="0"/>
              <a:t>{    </a:t>
            </a:r>
          </a:p>
          <a:p>
            <a:pPr marL="0" indent="0">
              <a:buNone/>
            </a:pPr>
            <a:r>
              <a:rPr lang="en-US" sz="1800" b="1" dirty="0"/>
              <a:t>static</a:t>
            </a:r>
            <a:r>
              <a:rPr lang="en-US" sz="1800" dirty="0"/>
              <a:t> </a:t>
            </a:r>
            <a:r>
              <a:rPr lang="en-US" sz="1800" b="1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eqbmindex</a:t>
            </a:r>
            <a:r>
              <a:rPr lang="en-US" sz="1800" dirty="0"/>
              <a:t>(</a:t>
            </a:r>
            <a:r>
              <a:rPr lang="en-US" sz="1800" b="1" dirty="0" err="1"/>
              <a:t>int</a:t>
            </a:r>
            <a:r>
              <a:rPr lang="en-US" sz="1800" dirty="0"/>
              <a:t> array[], </a:t>
            </a:r>
            <a:r>
              <a:rPr lang="en-US" sz="1800" b="1" dirty="0" err="1"/>
              <a:t>int</a:t>
            </a:r>
            <a:r>
              <a:rPr lang="en-US" sz="1800" dirty="0"/>
              <a:t> n)  </a:t>
            </a:r>
          </a:p>
          <a:p>
            <a:pPr marL="0" indent="0">
              <a:buNone/>
            </a:pPr>
            <a:r>
              <a:rPr lang="en-US" sz="1800" dirty="0"/>
              <a:t>{  </a:t>
            </a:r>
            <a:r>
              <a:rPr lang="en-US" sz="1800" b="1" dirty="0" err="1" smtClean="0"/>
              <a:t>int</a:t>
            </a:r>
            <a:r>
              <a:rPr lang="en-US" sz="1800" dirty="0"/>
              <a:t> </a:t>
            </a:r>
            <a:r>
              <a:rPr lang="en-US" sz="1800" dirty="0" err="1"/>
              <a:t>i</a:t>
            </a:r>
            <a:r>
              <a:rPr lang="en-US" sz="1800" dirty="0"/>
              <a:t>, j;  </a:t>
            </a:r>
          </a:p>
          <a:p>
            <a:pPr marL="0" indent="0">
              <a:buNone/>
            </a:pPr>
            <a:r>
              <a:rPr lang="en-US" sz="1800" b="1" dirty="0" err="1" smtClean="0"/>
              <a:t>int</a:t>
            </a:r>
            <a:r>
              <a:rPr lang="en-US" sz="1800" dirty="0"/>
              <a:t> </a:t>
            </a:r>
            <a:r>
              <a:rPr lang="en-US" sz="1800" dirty="0" err="1"/>
              <a:t>lsum</a:t>
            </a:r>
            <a:r>
              <a:rPr lang="en-US" sz="1800" dirty="0"/>
              <a:t>, </a:t>
            </a:r>
            <a:r>
              <a:rPr lang="en-US" sz="1800" dirty="0" err="1"/>
              <a:t>rsum</a:t>
            </a:r>
            <a:r>
              <a:rPr lang="en-US" sz="1800" dirty="0"/>
              <a:t>;  </a:t>
            </a:r>
          </a:p>
          <a:p>
            <a:pPr marL="0" indent="0">
              <a:buNone/>
            </a:pPr>
            <a:r>
              <a:rPr lang="en-US" sz="1800" b="1" dirty="0"/>
              <a:t>for</a:t>
            </a:r>
            <a:r>
              <a:rPr lang="en-US" sz="1800" dirty="0"/>
              <a:t> (</a:t>
            </a:r>
            <a:r>
              <a:rPr lang="en-US" sz="1800" dirty="0" err="1"/>
              <a:t>i</a:t>
            </a:r>
            <a:r>
              <a:rPr lang="en-US" sz="1800" dirty="0"/>
              <a:t> = 0; </a:t>
            </a:r>
            <a:r>
              <a:rPr lang="en-US" sz="1800" dirty="0" err="1"/>
              <a:t>i</a:t>
            </a:r>
            <a:r>
              <a:rPr lang="en-US" sz="1800" dirty="0"/>
              <a:t> &lt; n; ++</a:t>
            </a:r>
            <a:r>
              <a:rPr lang="en-US" sz="1800" dirty="0" err="1"/>
              <a:t>i</a:t>
            </a:r>
            <a:r>
              <a:rPr lang="en-US" sz="1800" dirty="0"/>
              <a:t>)   </a:t>
            </a:r>
          </a:p>
          <a:p>
            <a:pPr marL="0" indent="0">
              <a:buNone/>
            </a:pPr>
            <a:r>
              <a:rPr lang="en-US" sz="1800" dirty="0"/>
              <a:t>{  </a:t>
            </a:r>
            <a:r>
              <a:rPr lang="en-US" sz="1800" dirty="0" err="1" smtClean="0"/>
              <a:t>lsum</a:t>
            </a:r>
            <a:r>
              <a:rPr lang="en-US" sz="1800" dirty="0"/>
              <a:t> = 0;  </a:t>
            </a:r>
          </a:p>
          <a:p>
            <a:pPr marL="0" indent="0">
              <a:buNone/>
            </a:pPr>
            <a:r>
              <a:rPr lang="en-US" sz="1800" b="1" dirty="0" smtClean="0"/>
              <a:t>for</a:t>
            </a:r>
            <a:r>
              <a:rPr lang="en-US" sz="1800" dirty="0"/>
              <a:t> (j = 0; j &lt; i; j++)  </a:t>
            </a:r>
          </a:p>
          <a:p>
            <a:pPr marL="0" indent="0">
              <a:buNone/>
            </a:pPr>
            <a:r>
              <a:rPr lang="en-US" sz="1800" dirty="0" err="1"/>
              <a:t>lsum</a:t>
            </a:r>
            <a:r>
              <a:rPr lang="en-US" sz="1800" dirty="0"/>
              <a:t> = </a:t>
            </a:r>
            <a:r>
              <a:rPr lang="en-US" sz="1800" dirty="0" err="1"/>
              <a:t>lsum</a:t>
            </a:r>
            <a:r>
              <a:rPr lang="en-US" sz="1800" dirty="0"/>
              <a:t> + array[j];  </a:t>
            </a:r>
          </a:p>
          <a:p>
            <a:pPr marL="0" indent="0">
              <a:buNone/>
            </a:pPr>
            <a:r>
              <a:rPr lang="en-US" sz="1800" dirty="0" err="1"/>
              <a:t>rsum</a:t>
            </a:r>
            <a:r>
              <a:rPr lang="en-US" sz="1800" dirty="0"/>
              <a:t> = 0;  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066800"/>
            <a:ext cx="46482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for</a:t>
            </a:r>
            <a:r>
              <a:rPr lang="en-US" sz="1800" dirty="0"/>
              <a:t> (j = i + 1; j &lt; n; j++)  </a:t>
            </a:r>
          </a:p>
          <a:p>
            <a:pPr marL="0" indent="0">
              <a:buNone/>
            </a:pPr>
            <a:r>
              <a:rPr lang="en-US" sz="1800" dirty="0" err="1"/>
              <a:t>rsum</a:t>
            </a:r>
            <a:r>
              <a:rPr lang="en-US" sz="1800" dirty="0"/>
              <a:t> = </a:t>
            </a:r>
            <a:r>
              <a:rPr lang="en-US" sz="1800" dirty="0" err="1"/>
              <a:t>rsum</a:t>
            </a:r>
            <a:r>
              <a:rPr lang="en-US" sz="1800" dirty="0"/>
              <a:t> + array[j];  </a:t>
            </a:r>
          </a:p>
          <a:p>
            <a:pPr marL="0" indent="0">
              <a:buNone/>
            </a:pPr>
            <a:r>
              <a:rPr lang="en-US" sz="1800" b="1" dirty="0" smtClean="0"/>
              <a:t>if</a:t>
            </a:r>
            <a:r>
              <a:rPr lang="en-US" sz="1800" dirty="0"/>
              <a:t> (</a:t>
            </a:r>
            <a:r>
              <a:rPr lang="en-US" sz="1800" dirty="0" err="1"/>
              <a:t>lsum</a:t>
            </a:r>
            <a:r>
              <a:rPr lang="en-US" sz="1800" dirty="0"/>
              <a:t> == </a:t>
            </a:r>
            <a:r>
              <a:rPr lang="en-US" sz="1800" dirty="0" err="1"/>
              <a:t>rsum</a:t>
            </a:r>
            <a:r>
              <a:rPr lang="en-US" sz="1800" dirty="0"/>
              <a:t>)  </a:t>
            </a:r>
          </a:p>
          <a:p>
            <a:pPr marL="0" indent="0">
              <a:buNone/>
            </a:pPr>
            <a:r>
              <a:rPr lang="en-US" sz="1800" b="1" dirty="0"/>
              <a:t>return</a:t>
            </a:r>
            <a:r>
              <a:rPr lang="en-US" sz="1800" dirty="0"/>
              <a:t> </a:t>
            </a:r>
            <a:r>
              <a:rPr lang="en-US" sz="1800" dirty="0" err="1"/>
              <a:t>i</a:t>
            </a:r>
            <a:r>
              <a:rPr lang="en-US" sz="1800" dirty="0"/>
              <a:t>;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  <a:r>
              <a:rPr lang="en-US" sz="1800" b="1" dirty="0" smtClean="0"/>
              <a:t>return</a:t>
            </a:r>
            <a:r>
              <a:rPr lang="en-US" sz="1800" dirty="0"/>
              <a:t> -1;  </a:t>
            </a:r>
            <a:r>
              <a:rPr lang="en-US" sz="1800" dirty="0" smtClean="0"/>
              <a:t>}</a:t>
            </a:r>
            <a:r>
              <a:rPr lang="en-US" sz="1800" dirty="0"/>
              <a:t>  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public</a:t>
            </a:r>
            <a:r>
              <a:rPr lang="en-US" sz="1800" dirty="0"/>
              <a:t> </a:t>
            </a:r>
            <a:r>
              <a:rPr lang="en-US" sz="1800" b="1" dirty="0"/>
              <a:t>static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main(String args[])  </a:t>
            </a:r>
            <a:r>
              <a:rPr lang="en-US" sz="1800" dirty="0" smtClean="0"/>
              <a:t>{</a:t>
            </a:r>
            <a:r>
              <a:rPr lang="en-US" sz="1800" dirty="0"/>
              <a:t>  </a:t>
            </a:r>
          </a:p>
          <a:p>
            <a:pPr marL="0" indent="0">
              <a:buNone/>
            </a:pPr>
            <a:r>
              <a:rPr lang="en-US" sz="1800" b="1" dirty="0" err="1"/>
              <a:t>int</a:t>
            </a:r>
            <a:r>
              <a:rPr lang="en-US" sz="1800" dirty="0"/>
              <a:t> array[] = {9, 3, 7, 6, 8, 1, 10};  </a:t>
            </a:r>
          </a:p>
          <a:p>
            <a:pPr marL="0" indent="0">
              <a:buNone/>
            </a:pPr>
            <a:r>
              <a:rPr lang="en-US" sz="1800" b="1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arraysize</a:t>
            </a:r>
            <a:r>
              <a:rPr lang="en-US" sz="1800" dirty="0"/>
              <a:t> = </a:t>
            </a:r>
            <a:r>
              <a:rPr lang="en-US" sz="1800" dirty="0" err="1"/>
              <a:t>array.length</a:t>
            </a:r>
            <a:r>
              <a:rPr lang="en-US" sz="1800" dirty="0"/>
              <a:t>;  </a:t>
            </a:r>
          </a:p>
          <a:p>
            <a:pPr marL="0" indent="0">
              <a:buNone/>
            </a:pPr>
            <a:r>
              <a:rPr lang="en-US" sz="1800" dirty="0" err="1"/>
              <a:t>System.out.print</a:t>
            </a:r>
            <a:r>
              <a:rPr lang="en-US" sz="1800" dirty="0"/>
              <a:t>("Equilibrium Index is: ");  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eqbmindex</a:t>
            </a:r>
            <a:r>
              <a:rPr lang="en-US" sz="1800" dirty="0"/>
              <a:t>(array, </a:t>
            </a:r>
            <a:r>
              <a:rPr lang="en-US" sz="1800" dirty="0" err="1"/>
              <a:t>arraysize</a:t>
            </a:r>
            <a:r>
              <a:rPr lang="en-US" sz="1800" dirty="0"/>
              <a:t>));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Output:Equilibrium</a:t>
            </a:r>
            <a:r>
              <a:rPr lang="en-US" sz="1800" dirty="0"/>
              <a:t> Index is: </a:t>
            </a:r>
            <a:r>
              <a:rPr lang="en-US" sz="1800" dirty="0" smtClean="0"/>
              <a:t>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4193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0800" y="914400"/>
            <a:ext cx="6172200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IN" sz="1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5867400" cy="770439"/>
          </a:xfrm>
        </p:spPr>
        <p:txBody>
          <a:bodyPr/>
          <a:lstStyle/>
          <a:p>
            <a:r>
              <a:rPr lang="en-US" b="1" dirty="0" smtClean="0"/>
              <a:t>	Leaders </a:t>
            </a:r>
            <a:r>
              <a:rPr lang="en-US" b="1" dirty="0"/>
              <a:t>in array </a:t>
            </a:r>
          </a:p>
        </p:txBody>
      </p:sp>
      <p:sp>
        <p:nvSpPr>
          <p:cNvPr id="6" name="Subtitle 5"/>
          <p:cNvSpPr>
            <a:spLocks noGrp="1"/>
          </p:cNvSpPr>
          <p:nvPr>
            <p:ph sz="half" idx="1"/>
          </p:nvPr>
        </p:nvSpPr>
        <p:spPr>
          <a:xfrm>
            <a:off x="307776" y="947057"/>
            <a:ext cx="4111824" cy="5453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Definition:</a:t>
            </a:r>
          </a:p>
          <a:p>
            <a:pPr marL="0" indent="0" algn="just">
              <a:buNone/>
            </a:pPr>
            <a:r>
              <a:rPr lang="en-US" sz="1600" dirty="0"/>
              <a:t>An element is leader if it is greater than all the elements to its right side. And the rightmost element is always a leader. For example in the array {16, 17, 4, 3, 5, 2}, leaders are 17, 5 and 2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1600" dirty="0"/>
              <a:t> </a:t>
            </a:r>
            <a:r>
              <a:rPr lang="en-US" sz="1600" dirty="0" smtClean="0"/>
              <a:t>  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+mj-lt"/>
              </a:rPr>
              <a:t>Example:1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1600" b="1" dirty="0" smtClean="0">
              <a:solidFill>
                <a:srgbClr val="006699"/>
              </a:solidFill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b="1" dirty="0" smtClean="0">
                <a:solidFill>
                  <a:srgbClr val="006699"/>
                </a:solidFill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LeadersInArray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 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{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printLeaders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6699"/>
                </a:solidFill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[], </a:t>
            </a:r>
            <a:r>
              <a:rPr lang="en-US" sz="1600" b="1" dirty="0" err="1">
                <a:solidFill>
                  <a:srgbClr val="006699"/>
                </a:solidFill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size) 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{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b="1" dirty="0">
                <a:solidFill>
                  <a:srgbClr val="006699"/>
                </a:solidFill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6699"/>
                </a:solidFill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9900"/>
                </a:solidFill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 &lt; size;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++) 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{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600" b="1" dirty="0" err="1">
                <a:solidFill>
                  <a:srgbClr val="006699"/>
                </a:solidFill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j;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600" b="1" dirty="0">
                <a:solidFill>
                  <a:srgbClr val="006699"/>
                </a:solidFill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(j =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9900"/>
                </a:solidFill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; j &lt; size; j++) 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{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    </a:t>
            </a:r>
            <a:r>
              <a:rPr lang="en-US" sz="1600" b="1" dirty="0">
                <a:solidFill>
                  <a:srgbClr val="006699"/>
                </a:solidFill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] &lt;=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[j])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        </a:t>
            </a:r>
            <a:r>
              <a:rPr lang="en-US" sz="1600" b="1" dirty="0">
                <a:solidFill>
                  <a:srgbClr val="006699"/>
                </a:solidFill>
                <a:cs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;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</a:t>
            </a:r>
            <a:r>
              <a:rPr lang="en-US" sz="1800" dirty="0" smtClean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  <a:endParaRPr lang="en-US" sz="1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       </a:t>
            </a:r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83324" y="1447800"/>
            <a:ext cx="4038600" cy="4191000"/>
          </a:xfrm>
        </p:spPr>
        <p:txBody>
          <a:bodyPr>
            <a:normAutofit lnSpcReduction="10000"/>
          </a:bodyPr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dirty="0">
                <a:solidFill>
                  <a:srgbClr val="273239"/>
                </a:solidFill>
                <a:cs typeface="Consolas" panose="020B0609020204030204" pitchFamily="49" charset="0"/>
              </a:rPr>
              <a:t> </a:t>
            </a:r>
            <a:r>
              <a:rPr lang="en-US" sz="1600" b="1" dirty="0" smtClean="0">
                <a:solidFill>
                  <a:srgbClr val="006699"/>
                </a:solidFill>
                <a:latin typeface="+mj-lt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 j == size)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[i] + 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);</a:t>
            </a:r>
            <a:endParaRPr lang="en-US" sz="1600" dirty="0">
              <a:latin typeface="+mj-lt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}</a:t>
            </a:r>
            <a:endParaRPr lang="en-US" sz="1600" dirty="0">
              <a:latin typeface="+mj-lt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8200"/>
                </a:solidFill>
                <a:latin typeface="+mj-lt"/>
                <a:cs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8200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1600" dirty="0" smtClean="0">
              <a:solidFill>
                <a:srgbClr val="273239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 </a:t>
            </a:r>
            <a:r>
              <a:rPr lang="en-US" sz="1600" b="1" dirty="0" smtClean="0">
                <a:solidFill>
                  <a:srgbClr val="006699"/>
                </a:solidFill>
                <a:latin typeface="+mj-lt"/>
                <a:cs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+mj-lt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) </a:t>
            </a:r>
            <a:endParaRPr lang="en-US" sz="1600" dirty="0">
              <a:latin typeface="+mj-lt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{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LeadersInArray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lead = </a:t>
            </a:r>
            <a:r>
              <a:rPr lang="en-US" sz="1600" b="1" dirty="0">
                <a:solidFill>
                  <a:srgbClr val="006699"/>
                </a:solidFill>
                <a:latin typeface="+mj-lt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LeadersInArray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();</a:t>
            </a:r>
            <a:endParaRPr lang="en-US" sz="1600" dirty="0">
              <a:latin typeface="+mj-lt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 smtClean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006699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[] = </a:t>
            </a:r>
            <a:r>
              <a:rPr lang="en-US" sz="1600" b="1" dirty="0">
                <a:solidFill>
                  <a:srgbClr val="006699"/>
                </a:solidFill>
                <a:latin typeface="+mj-lt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6699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[]{</a:t>
            </a:r>
            <a:r>
              <a:rPr lang="en-US" sz="1600" dirty="0">
                <a:solidFill>
                  <a:srgbClr val="009900"/>
                </a:solidFill>
                <a:latin typeface="+mj-lt"/>
                <a:cs typeface="Consolas" panose="020B06090202040302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9900"/>
                </a:solidFill>
                <a:latin typeface="+mj-lt"/>
                <a:cs typeface="Consolas" panose="020B0609020204030204" pitchFamily="49" charset="0"/>
              </a:rPr>
              <a:t>17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9900"/>
                </a:solidFill>
                <a:latin typeface="+mj-lt"/>
                <a:cs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9900"/>
                </a:solidFill>
                <a:latin typeface="+mj-lt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9900"/>
                </a:solidFill>
                <a:latin typeface="+mj-lt"/>
                <a:cs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9900"/>
                </a:solidFill>
                <a:latin typeface="+mj-lt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};</a:t>
            </a:r>
            <a:endParaRPr lang="en-US" sz="1600" dirty="0">
              <a:latin typeface="+mj-lt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006699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n =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arr.length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;</a:t>
            </a:r>
            <a:endParaRPr lang="en-US" sz="1600" dirty="0">
              <a:latin typeface="+mj-lt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lead.printLeaders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, n);</a:t>
            </a:r>
            <a:endParaRPr lang="en-US" sz="1600" dirty="0">
              <a:latin typeface="+mj-lt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latin typeface="+mj-lt"/>
                <a:cs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}</a:t>
            </a:r>
            <a:endParaRPr lang="en-US" sz="1600" dirty="0">
              <a:latin typeface="+mj-lt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Output: 17 5 2</a:t>
            </a:r>
            <a:endParaRPr lang="en-US" sz="1600" dirty="0">
              <a:latin typeface="+mj-lt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1400" dirty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43962"/>
            <a:ext cx="61555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143962"/>
            <a:ext cx="61555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4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	</a:t>
            </a:r>
            <a:endParaRPr lang="en-IN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62679"/>
            <a:ext cx="8229600" cy="914400"/>
          </a:xfrm>
        </p:spPr>
        <p:txBody>
          <a:bodyPr/>
          <a:lstStyle/>
          <a:p>
            <a:r>
              <a:rPr lang="en-US" sz="2400" dirty="0" smtClean="0"/>
              <a:t>Example:2(</a:t>
            </a:r>
            <a:r>
              <a:rPr lang="en-US" sz="2400" dirty="0"/>
              <a:t>Scan from </a:t>
            </a:r>
            <a:r>
              <a:rPr lang="en-US" sz="2400" dirty="0" smtClean="0"/>
              <a:t>right)</a:t>
            </a:r>
            <a:endParaRPr lang="en-US" sz="24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304800" y="914400"/>
            <a:ext cx="4038600" cy="4297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LeadersInArray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/* Java Function to print leaders in an array */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printLeaders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size)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max_from_right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[size-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/* Rightmost element is always leader */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System.out.print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max_from_right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4648200" y="985641"/>
            <a:ext cx="403860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size-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&gt;=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--)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max_from_right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&lt;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])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max_from_right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System.out.print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max_from_right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/* Driver program to test above functions */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main(String[]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LeadersInArray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lead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LeadersInArray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arr.length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lead.printLeaders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n);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Output: 2 5 17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968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03566" y="1295400"/>
            <a:ext cx="6705600" cy="5215128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latin typeface="+mj-lt"/>
              </a:rPr>
              <a:t>Definition:</a:t>
            </a:r>
          </a:p>
          <a:p>
            <a:r>
              <a:rPr lang="en-US" dirty="0"/>
              <a:t>A </a:t>
            </a:r>
            <a:r>
              <a:rPr lang="en-US" b="1" i="1" dirty="0"/>
              <a:t>majority element</a:t>
            </a:r>
            <a:r>
              <a:rPr lang="en-US" dirty="0"/>
              <a:t> in an array A[] of size n is an element that appears more than n/2 times (and hence there is at most one such element).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Examples :</a:t>
            </a:r>
            <a:r>
              <a:rPr lang="en-US" dirty="0"/>
              <a:t> </a:t>
            </a:r>
          </a:p>
          <a:p>
            <a:r>
              <a:rPr lang="en-US" dirty="0">
                <a:latin typeface="+mn-lt"/>
              </a:rPr>
              <a:t>Input : {3, 3, 4, 2, 4, 4, 2, 4, 4}</a:t>
            </a:r>
          </a:p>
          <a:p>
            <a:r>
              <a:rPr lang="en-US" dirty="0">
                <a:latin typeface="+mn-lt"/>
              </a:rPr>
              <a:t>Output : 4</a:t>
            </a:r>
          </a:p>
          <a:p>
            <a:r>
              <a:rPr lang="en-US" dirty="0">
                <a:latin typeface="+mn-lt"/>
              </a:rPr>
              <a:t>Explanation: The frequency of 4 is 5 which is greater</a:t>
            </a:r>
          </a:p>
          <a:p>
            <a:r>
              <a:rPr lang="en-US" dirty="0">
                <a:latin typeface="+mn-lt"/>
              </a:rPr>
              <a:t>than the half of the size of the array size. </a:t>
            </a: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Input : {3, 3, 4, 2, 4, 4, 2, 4}</a:t>
            </a:r>
          </a:p>
          <a:p>
            <a:r>
              <a:rPr lang="en-US" dirty="0">
                <a:latin typeface="+mn-lt"/>
              </a:rPr>
              <a:t>Output : No Majority Element</a:t>
            </a:r>
          </a:p>
          <a:p>
            <a:r>
              <a:rPr lang="en-US" dirty="0">
                <a:latin typeface="+mn-lt"/>
              </a:rPr>
              <a:t>Explanation: There is no element whose frequency is</a:t>
            </a:r>
          </a:p>
          <a:p>
            <a:r>
              <a:rPr lang="en-US" dirty="0">
                <a:latin typeface="+mn-lt"/>
              </a:rPr>
              <a:t>greater than the half of the size of the array size.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8001000" cy="685800"/>
          </a:xfrm>
        </p:spPr>
        <p:txBody>
          <a:bodyPr/>
          <a:lstStyle/>
          <a:p>
            <a:r>
              <a:rPr lang="en-US" sz="2400" b="1" dirty="0" smtClean="0"/>
              <a:t>Majority </a:t>
            </a:r>
            <a:r>
              <a:rPr lang="en-US" sz="2400" b="1" dirty="0"/>
              <a:t>Element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51083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838200"/>
            <a:ext cx="8001000" cy="529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u="sng" dirty="0"/>
              <a:t>METHOD 1</a:t>
            </a:r>
            <a:r>
              <a:rPr lang="en-US" sz="1600" dirty="0"/>
              <a:t>  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lvl="0" fontAlgn="base"/>
            <a:r>
              <a:rPr lang="en-US" sz="1600" b="1" dirty="0"/>
              <a:t>Approach:</a:t>
            </a:r>
            <a:r>
              <a:rPr lang="en-US" sz="1600" dirty="0"/>
              <a:t> The basic solution is to have two loops and keep track of the maximum count for all different elements. If maximum count becomes greater than n/2 then break the loops and return the element having maximum count. If the maximum count doesn’t become more than n/2 then the majority element doesn’t exist</a:t>
            </a:r>
            <a:r>
              <a:rPr lang="en-US" sz="1600" dirty="0" smtClean="0"/>
              <a:t>.</a:t>
            </a:r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b="1" dirty="0"/>
              <a:t>Algorithm:</a:t>
            </a:r>
            <a:r>
              <a:rPr lang="en-US" sz="1600" dirty="0"/>
              <a:t> 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Create a variable to store the max count, </a:t>
            </a:r>
            <a:r>
              <a:rPr lang="en-US" sz="1600" i="1" dirty="0"/>
              <a:t>count = </a:t>
            </a:r>
            <a:r>
              <a:rPr lang="en-US" sz="1600" i="1" dirty="0" smtClean="0"/>
              <a:t>0</a:t>
            </a:r>
          </a:p>
          <a:p>
            <a:pPr lvl="1" fontAlgn="base"/>
            <a:endParaRPr lang="en-US" sz="1600" dirty="0"/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Traverse through the array from start to end</a:t>
            </a:r>
            <a:r>
              <a:rPr lang="en-US" sz="1600" dirty="0" smtClean="0"/>
              <a:t>.</a:t>
            </a:r>
          </a:p>
          <a:p>
            <a:pPr lvl="1" fontAlgn="base"/>
            <a:endParaRPr lang="en-US" sz="1600" dirty="0"/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For every element in the array run another loop to find the count of similar elements in the given array</a:t>
            </a:r>
            <a:r>
              <a:rPr lang="en-US" sz="1600" dirty="0" smtClean="0"/>
              <a:t>.</a:t>
            </a:r>
          </a:p>
          <a:p>
            <a:pPr lvl="1" fontAlgn="base"/>
            <a:endParaRPr lang="en-US" sz="1600" dirty="0"/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If the count is greater than the max count update the max count and store the index in another variable</a:t>
            </a:r>
            <a:r>
              <a:rPr lang="en-US" sz="1600" dirty="0" smtClean="0"/>
              <a:t>.</a:t>
            </a:r>
          </a:p>
          <a:p>
            <a:pPr lvl="1" fontAlgn="base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If the maximum count is greater than the half the size of the array, print the element. Else print there is no majority element</a:t>
            </a:r>
            <a:endParaRPr lang="en-US" sz="1600" b="1" dirty="0" smtClean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9171422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indent="-648000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		</a:t>
            </a:r>
            <a:endParaRPr lang="en-IN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419100" y="784622"/>
            <a:ext cx="8305800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public class Main</a:t>
            </a:r>
            <a:r>
              <a:rPr lang="en-US" sz="1800" b="1" dirty="0" smtClean="0"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{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BatangChe" pitchFamily="49" charset="-127"/>
              <a:ea typeface="BatangChe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public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static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void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main(String[]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args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){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tangChe" pitchFamily="49" charset="-127"/>
              <a:ea typeface="BatangChe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arr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[] = {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1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,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1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,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,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1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,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3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,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5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,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1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};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tangChe" pitchFamily="49" charset="-127"/>
              <a:ea typeface="BatangChe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n =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arr.length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,</a:t>
            </a:r>
            <a:r>
              <a:rPr lang="en-US" sz="1800" b="1" dirty="0" smtClean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maxCount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99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0</a:t>
            </a:r>
            <a:r>
              <a:rPr lang="en-US" sz="1800" b="1" dirty="0" smtClean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;</a:t>
            </a:r>
            <a:r>
              <a:rPr lang="en-US" sz="1800" b="1" dirty="0" smtClean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index = -</a:t>
            </a:r>
            <a:r>
              <a:rPr lang="en-US" sz="1800" b="1" dirty="0">
                <a:solidFill>
                  <a:srgbClr val="0099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; 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</a:t>
            </a:r>
            <a:r>
              <a:rPr lang="en-US" sz="1800" b="1" dirty="0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 = </a:t>
            </a:r>
            <a:r>
              <a:rPr lang="en-US" sz="1800" b="1" dirty="0">
                <a:solidFill>
                  <a:srgbClr val="0099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; i &lt; n; i++) {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    </a:t>
            </a:r>
            <a:r>
              <a:rPr lang="en-US" sz="1800" b="1" dirty="0" err="1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count = </a:t>
            </a:r>
            <a:r>
              <a:rPr lang="en-US" sz="1800" b="1" dirty="0">
                <a:solidFill>
                  <a:srgbClr val="0099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;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    </a:t>
            </a:r>
            <a:r>
              <a:rPr lang="en-US" sz="1800" b="1" dirty="0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j = </a:t>
            </a:r>
            <a:r>
              <a:rPr lang="en-US" sz="1800" b="1" dirty="0">
                <a:solidFill>
                  <a:srgbClr val="0099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; j &lt; n; j</a:t>
            </a:r>
            <a:r>
              <a:rPr lang="en-US" sz="1800" b="1" dirty="0" smtClean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++)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        </a:t>
            </a:r>
            <a:r>
              <a:rPr lang="en-US" sz="1800" b="1" dirty="0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[i] == </a:t>
            </a:r>
            <a:r>
              <a:rPr lang="en-US" sz="1800" b="1" dirty="0" err="1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[j])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            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count++;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    </a:t>
            </a:r>
            <a:r>
              <a:rPr lang="en-US" sz="1800" b="1" dirty="0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(count &gt; </a:t>
            </a:r>
            <a:r>
              <a:rPr lang="en-US" sz="1800" b="1" dirty="0" err="1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maxCount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) {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        </a:t>
            </a:r>
            <a:r>
              <a:rPr lang="en-US" sz="1800" b="1" dirty="0" err="1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maxCount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= count;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        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index = i</a:t>
            </a:r>
            <a:r>
              <a:rPr lang="en-US" sz="1800" b="1" dirty="0" smtClean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; </a:t>
            </a:r>
            <a:r>
              <a:rPr lang="en-US" sz="1800" b="1" dirty="0" smtClean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Arial" pitchFamily="34" charset="0"/>
              </a:rPr>
              <a:t>} 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}</a:t>
            </a:r>
            <a:endParaRPr lang="en-US" sz="1800" b="1" dirty="0" smtClean="0">
              <a:solidFill>
                <a:srgbClr val="273239"/>
              </a:solidFill>
              <a:latin typeface="BatangChe" pitchFamily="49" charset="-127"/>
              <a:ea typeface="BatangChe" pitchFamily="49" charset="-127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</a:t>
            </a:r>
            <a:r>
              <a:rPr lang="en-US" sz="1800" b="1" dirty="0" smtClean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      </a:t>
            </a:r>
            <a:r>
              <a:rPr lang="en-US" sz="1800" b="1" dirty="0" smtClean="0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if</a:t>
            </a:r>
            <a:r>
              <a:rPr lang="en-US" sz="1800" b="1" dirty="0" smtClean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maxCount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&gt; n / </a:t>
            </a:r>
            <a:r>
              <a:rPr lang="en-US" sz="1800" b="1" dirty="0">
                <a:solidFill>
                  <a:srgbClr val="0099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)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    </a:t>
            </a:r>
            <a:r>
              <a:rPr lang="en-US" sz="1800" b="1" dirty="0" err="1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[index</a:t>
            </a:r>
            <a:r>
              <a:rPr lang="en-US" sz="1800" b="1" dirty="0" smtClean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]);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</a:t>
            </a:r>
            <a:r>
              <a:rPr lang="en-US" sz="1800" b="1" dirty="0">
                <a:solidFill>
                  <a:srgbClr val="00669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else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            </a:t>
            </a:r>
            <a:r>
              <a:rPr lang="en-US" sz="1800" b="1" dirty="0" err="1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"No Majority Element"</a:t>
            </a:r>
            <a:r>
              <a:rPr lang="en-US" sz="1800" b="1" dirty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);</a:t>
            </a:r>
            <a:endParaRPr lang="en-US" sz="1800" b="1" dirty="0">
              <a:latin typeface="BatangChe" pitchFamily="49" charset="-127"/>
              <a:ea typeface="BatangChe" pitchFamily="49" charset="-127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273239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}  </a:t>
            </a:r>
            <a:r>
              <a:rPr lang="en-US" sz="1800" b="1" dirty="0" smtClean="0">
                <a:solidFill>
                  <a:srgbClr val="000000"/>
                </a:solidFill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1" dirty="0">
              <a:solidFill>
                <a:srgbClr val="000000"/>
              </a:solidFill>
              <a:latin typeface="BatangChe" pitchFamily="49" charset="-127"/>
              <a:ea typeface="BatangChe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tangChe" pitchFamily="49" charset="-127"/>
                <a:ea typeface="BatangChe" pitchFamily="49" charset="-127"/>
                <a:cs typeface="Consolas" panose="020B0609020204030204" pitchFamily="49" charset="0"/>
              </a:rPr>
              <a:t>Output: 1</a:t>
            </a:r>
          </a:p>
        </p:txBody>
      </p:sp>
    </p:spTree>
    <p:extLst>
      <p:ext uri="{BB962C8B-B14F-4D97-AF65-F5344CB8AC3E}">
        <p14:creationId xmlns:p14="http://schemas.microsoft.com/office/powerpoint/2010/main" val="442797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On-screen Show (4:3)</PresentationFormat>
  <Paragraphs>294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Smart_ppt_Theme</vt:lpstr>
      <vt:lpstr>SEARCHING</vt:lpstr>
      <vt:lpstr>PowerPoint Presentation</vt:lpstr>
      <vt:lpstr>Maximum equilibrium sum in an array</vt:lpstr>
      <vt:lpstr>Example:2</vt:lpstr>
      <vt:lpstr> Leaders in array </vt:lpstr>
      <vt:lpstr>Example:2(Scan from right)</vt:lpstr>
      <vt:lpstr>Majority Element </vt:lpstr>
      <vt:lpstr>PowerPoint Presentation</vt:lpstr>
      <vt:lpstr>PowerPoint Presentation</vt:lpstr>
      <vt:lpstr>PowerPoint Presentation</vt:lpstr>
      <vt:lpstr>Example program </vt:lpstr>
      <vt:lpstr>Example program 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2022-11-08T10:04:58Z</dcterms:modified>
</cp:coreProperties>
</file>