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20"/>
  </p:notesMasterIdLst>
  <p:sldIdLst>
    <p:sldId id="259" r:id="rId2"/>
    <p:sldId id="1214" r:id="rId3"/>
    <p:sldId id="1205" r:id="rId4"/>
    <p:sldId id="1202" r:id="rId5"/>
    <p:sldId id="1029" r:id="rId6"/>
    <p:sldId id="1209" r:id="rId7"/>
    <p:sldId id="975" r:id="rId8"/>
    <p:sldId id="1123" r:id="rId9"/>
    <p:sldId id="1206" r:id="rId10"/>
    <p:sldId id="1210" r:id="rId11"/>
    <p:sldId id="1207" r:id="rId12"/>
    <p:sldId id="1212" r:id="rId13"/>
    <p:sldId id="1213" r:id="rId14"/>
    <p:sldId id="1162" r:id="rId15"/>
    <p:sldId id="1208" r:id="rId16"/>
    <p:sldId id="967" r:id="rId17"/>
    <p:sldId id="1215" r:id="rId18"/>
    <p:sldId id="121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1214"/>
            <p14:sldId id="1205"/>
            <p14:sldId id="1202"/>
            <p14:sldId id="1029"/>
            <p14:sldId id="1209"/>
            <p14:sldId id="975"/>
            <p14:sldId id="1123"/>
            <p14:sldId id="1206"/>
            <p14:sldId id="1210"/>
            <p14:sldId id="1207"/>
            <p14:sldId id="1212"/>
            <p14:sldId id="1213"/>
            <p14:sldId id="1162"/>
            <p14:sldId id="1208"/>
            <p14:sldId id="967"/>
            <p14:sldId id="1215"/>
            <p14:sldId id="1211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  <p15:guide id="5" pos="3072">
          <p15:clr>
            <a:srgbClr val="A4A3A4"/>
          </p15:clr>
        </p15:guide>
        <p15:guide id="6" pos="384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8225" autoAdjust="0"/>
  </p:normalViewPr>
  <p:slideViewPr>
    <p:cSldViewPr>
      <p:cViewPr varScale="1">
        <p:scale>
          <a:sx n="70" d="100"/>
          <a:sy n="70" d="100"/>
        </p:scale>
        <p:origin x="-1422" y="-96"/>
      </p:cViewPr>
      <p:guideLst>
        <p:guide orient="horz" pos="2160"/>
        <p:guide orient="horz" pos="576"/>
        <p:guide pos="2880"/>
        <p:guide pos="288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6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3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0010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STRINGS</a:t>
            </a:r>
            <a:r>
              <a:rPr lang="en-US" sz="3600" dirty="0"/>
              <a:t/>
            </a:r>
            <a:br>
              <a:rPr lang="en-US" sz="3600" dirty="0"/>
            </a:br>
            <a:endParaRPr lang="en-IN" sz="18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001000" cy="914400"/>
          </a:xfrm>
        </p:spPr>
        <p:txBody>
          <a:bodyPr>
            <a:noAutofit/>
          </a:bodyPr>
          <a:lstStyle/>
          <a:p>
            <a:r>
              <a:rPr lang="en-US" sz="4800" dirty="0"/>
              <a:t>Manacher's Algorithm </a:t>
            </a:r>
            <a:endParaRPr lang="en-IN" sz="48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272265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609600" y="140744"/>
            <a:ext cx="8229600" cy="545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	</a:t>
            </a:r>
            <a:r>
              <a:rPr lang="en-US" dirty="0"/>
              <a:t>Manacher's Algorithm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971007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+mj-lt"/>
              </a:rPr>
              <a:t>What is Manacher's algorithm?</a:t>
            </a:r>
          </a:p>
          <a:p>
            <a:r>
              <a:rPr lang="en-US" dirty="0"/>
              <a:t>Manacher's algorithm is used to find the longest palindromic substring in any given string. This algorithm is faster than the brute force approach, as it exploits the idea of a palindrome happening inside another palindrome.</a:t>
            </a:r>
          </a:p>
          <a:p>
            <a:r>
              <a:rPr lang="en-US" dirty="0"/>
              <a:t>Manacher's algorithm is designed to find the palindromic substrings with odd lengths only. To use it for even lengths also, we tweak the input string by inserting the character "#" at the beginning and each alternate position after that (changing "</a:t>
            </a:r>
            <a:r>
              <a:rPr lang="en-US" dirty="0" err="1"/>
              <a:t>abcaac</a:t>
            </a:r>
            <a:r>
              <a:rPr lang="en-US" dirty="0"/>
              <a:t>" to "#</a:t>
            </a:r>
            <a:r>
              <a:rPr lang="en-US" dirty="0" err="1"/>
              <a:t>a#b#c#a#a#c</a:t>
            </a:r>
            <a:r>
              <a:rPr lang="en-US" dirty="0"/>
              <a:t>#").</a:t>
            </a:r>
          </a:p>
          <a:p>
            <a:r>
              <a:rPr lang="en-US" dirty="0"/>
              <a:t>In the case of an odd length palindrome, the middle character will be a character of the original string, surrounded by "#".</a:t>
            </a:r>
          </a:p>
          <a:p>
            <a:pPr marL="0" indent="0">
              <a:buNone/>
            </a:pPr>
            <a:endParaRPr lang="en-US" sz="1800" b="1" dirty="0">
              <a:latin typeface="+mj-lt"/>
            </a:endParaRPr>
          </a:p>
        </p:txBody>
      </p:sp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2483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Odd Length Palindrome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709" y="685800"/>
            <a:ext cx="898289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Steps </a:t>
            </a:r>
            <a:r>
              <a:rPr lang="en-US" sz="1600" dirty="0"/>
              <a:t>of the Manacher's algorithm are as follows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Create an array or a list (</a:t>
            </a:r>
            <a:r>
              <a:rPr lang="en-US" sz="1600" dirty="0" err="1"/>
              <a:t>sChars</a:t>
            </a:r>
            <a:r>
              <a:rPr lang="en-US" sz="1600" i="1" dirty="0" err="1"/>
              <a:t>sChars</a:t>
            </a:r>
            <a:r>
              <a:rPr lang="en-US" sz="1600" dirty="0"/>
              <a:t>) of length </a:t>
            </a:r>
            <a:r>
              <a:rPr lang="en-US" sz="1600" dirty="0" err="1"/>
              <a:t>strLen</a:t>
            </a:r>
            <a:r>
              <a:rPr lang="en-US" sz="1600" i="1" dirty="0" err="1"/>
              <a:t>strLen</a:t>
            </a:r>
            <a:r>
              <a:rPr lang="en-US" sz="1600" dirty="0"/>
              <a:t> which is 2 * n + 32∗</a:t>
            </a:r>
            <a:r>
              <a:rPr lang="en-US" sz="1600" i="1" dirty="0"/>
              <a:t>n</a:t>
            </a:r>
            <a:r>
              <a:rPr lang="en-US" sz="1600" dirty="0"/>
              <a:t>+3 (</a:t>
            </a:r>
            <a:r>
              <a:rPr lang="en-US" sz="1600" dirty="0" err="1"/>
              <a:t>n</a:t>
            </a:r>
            <a:r>
              <a:rPr lang="en-US" sz="1600" i="1" dirty="0" err="1"/>
              <a:t>n</a:t>
            </a:r>
            <a:r>
              <a:rPr lang="en-US" sz="1600" dirty="0"/>
              <a:t> being the length of the given string), to modify the given string.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Assign the first and last element of </a:t>
            </a:r>
            <a:r>
              <a:rPr lang="en-US" sz="1600" dirty="0" err="1"/>
              <a:t>sChars</a:t>
            </a:r>
            <a:r>
              <a:rPr lang="en-US" sz="1600" i="1" dirty="0" err="1"/>
              <a:t>sChars</a:t>
            </a:r>
            <a:r>
              <a:rPr lang="en-US" sz="1600" dirty="0"/>
              <a:t> to be "@" and "$", respectively.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Fill the blank spaces in </a:t>
            </a:r>
            <a:r>
              <a:rPr lang="en-US" sz="1600" dirty="0" err="1"/>
              <a:t>sChars</a:t>
            </a:r>
            <a:r>
              <a:rPr lang="en-US" sz="1600" i="1" dirty="0" err="1"/>
              <a:t>sChars</a:t>
            </a:r>
            <a:r>
              <a:rPr lang="en-US" sz="1600" dirty="0"/>
              <a:t> by characters of the given string and "#" alternatively.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Declare variables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Implicating maximum detected length of palindrome substring </a:t>
            </a:r>
            <a:r>
              <a:rPr lang="en-US" sz="1600" dirty="0" err="1"/>
              <a:t>maxLen</a:t>
            </a:r>
            <a:r>
              <a:rPr lang="en-US" sz="1600" dirty="0"/>
              <a:t> = 0</a:t>
            </a:r>
            <a:r>
              <a:rPr lang="en-US" sz="1600" i="1" dirty="0"/>
              <a:t>maxLen</a:t>
            </a:r>
            <a:r>
              <a:rPr lang="en-US" sz="1600" dirty="0"/>
              <a:t>=0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Position from where to start searching start = 0</a:t>
            </a:r>
            <a:r>
              <a:rPr lang="en-US" sz="1600" i="1" dirty="0"/>
              <a:t>start</a:t>
            </a:r>
            <a:r>
              <a:rPr lang="en-US" sz="1600" dirty="0"/>
              <a:t>=0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Highest position of the extreme right character of all detected palindromes </a:t>
            </a:r>
            <a:r>
              <a:rPr lang="en-US" sz="1600" dirty="0" err="1"/>
              <a:t>maxRight</a:t>
            </a:r>
            <a:r>
              <a:rPr lang="en-US" sz="1600" dirty="0"/>
              <a:t> = 0</a:t>
            </a:r>
            <a:r>
              <a:rPr lang="en-US" sz="1600" i="1" dirty="0"/>
              <a:t>maxRight</a:t>
            </a:r>
            <a:r>
              <a:rPr lang="en-US" sz="1600" dirty="0"/>
              <a:t>=0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Center of the detected palindrome center = 0</a:t>
            </a:r>
            <a:r>
              <a:rPr lang="en-US" sz="1600" i="1" dirty="0"/>
              <a:t>center</a:t>
            </a:r>
            <a:r>
              <a:rPr lang="en-US" sz="1600" dirty="0"/>
              <a:t>=0.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Create an array or a list p</a:t>
            </a:r>
            <a:r>
              <a:rPr lang="en-US" sz="1600" i="1" dirty="0"/>
              <a:t>p</a:t>
            </a:r>
            <a:r>
              <a:rPr lang="en-US" sz="1600" dirty="0"/>
              <a:t> to record the width of each palindrome about their center, center being the corresponding characters in </a:t>
            </a:r>
            <a:r>
              <a:rPr lang="en-US" sz="1600" dirty="0" err="1"/>
              <a:t>sChars</a:t>
            </a:r>
            <a:r>
              <a:rPr lang="en-US" sz="1600" i="1" dirty="0" err="1"/>
              <a:t>sChars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2400" dirty="0"/>
              <a:t>Steps of the Manacher's Algorithm</a:t>
            </a:r>
            <a:br>
              <a:rPr lang="en-US" sz="2400" dirty="0"/>
            </a:b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4426876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2400" dirty="0"/>
              <a:t>Steps of the Manacher's Algorithm</a:t>
            </a:r>
            <a:br>
              <a:rPr lang="en-US" sz="2400" dirty="0"/>
            </a:b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011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7.Create </a:t>
            </a:r>
            <a:r>
              <a:rPr lang="en-US" sz="1600" dirty="0"/>
              <a:t>a for loop iterating from 11 to </a:t>
            </a:r>
            <a:r>
              <a:rPr lang="en-US" sz="1600" dirty="0" err="1"/>
              <a:t>strLen</a:t>
            </a:r>
            <a:r>
              <a:rPr lang="en-US" sz="1600" dirty="0"/>
              <a:t> - 1</a:t>
            </a:r>
            <a:r>
              <a:rPr lang="en-US" sz="1600" i="1" dirty="0"/>
              <a:t>strLen</a:t>
            </a:r>
            <a:r>
              <a:rPr lang="en-US" sz="1600" dirty="0"/>
              <a:t>−1, with i</a:t>
            </a:r>
            <a:r>
              <a:rPr lang="en-US" sz="1600" i="1" dirty="0"/>
              <a:t>i</a:t>
            </a:r>
            <a:r>
              <a:rPr lang="en-US" sz="1600" dirty="0"/>
              <a:t> incrementing in each </a:t>
            </a:r>
            <a:r>
              <a:rPr lang="en-US" sz="1600" dirty="0" smtClean="0"/>
              <a:t>iteration.</a:t>
            </a:r>
          </a:p>
          <a:p>
            <a:pPr marL="0" indent="0">
              <a:buNone/>
            </a:pPr>
            <a:r>
              <a:rPr lang="en-US" sz="1600" dirty="0" smtClean="0"/>
              <a:t>8.In </a:t>
            </a:r>
            <a:r>
              <a:rPr lang="en-US" sz="1600" dirty="0"/>
              <a:t>each iteration, check if 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maxRight</a:t>
            </a:r>
            <a:r>
              <a:rPr lang="en-US" sz="1600" i="1" dirty="0" err="1"/>
              <a:t>i</a:t>
            </a:r>
            <a:r>
              <a:rPr lang="en-US" sz="1600" dirty="0"/>
              <a:t>&lt;</a:t>
            </a:r>
            <a:r>
              <a:rPr lang="en-US" sz="1600" i="1" dirty="0" err="1"/>
              <a:t>maxRight</a:t>
            </a:r>
            <a:r>
              <a:rPr lang="en-US" sz="1600" dirty="0"/>
              <a:t>, if yes, then assign minimum of </a:t>
            </a:r>
            <a:r>
              <a:rPr lang="en-US" sz="1600" dirty="0" err="1"/>
              <a:t>maxRight</a:t>
            </a:r>
            <a:r>
              <a:rPr lang="en-US" sz="1600" dirty="0"/>
              <a:t> - </a:t>
            </a:r>
            <a:r>
              <a:rPr lang="en-US" sz="1600" dirty="0" err="1"/>
              <a:t>i</a:t>
            </a:r>
            <a:r>
              <a:rPr lang="en-US" sz="1600" i="1" dirty="0" err="1"/>
              <a:t>maxRight</a:t>
            </a:r>
            <a:r>
              <a:rPr lang="en-US" sz="1600" dirty="0" err="1"/>
              <a:t>−</a:t>
            </a:r>
            <a:r>
              <a:rPr lang="en-US" sz="1600" i="1" dirty="0" err="1"/>
              <a:t>i</a:t>
            </a:r>
            <a:r>
              <a:rPr lang="en-US" sz="1600" dirty="0"/>
              <a:t> and p[2 * center - 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i="1" dirty="0"/>
              <a:t>p</a:t>
            </a:r>
            <a:r>
              <a:rPr lang="en-US" sz="1600" dirty="0"/>
              <a:t>[2∗</a:t>
            </a:r>
            <a:r>
              <a:rPr lang="en-US" sz="1600" i="1" dirty="0"/>
              <a:t>center</a:t>
            </a:r>
            <a:r>
              <a:rPr lang="en-US" sz="1600" dirty="0"/>
              <a:t>−</a:t>
            </a:r>
            <a:r>
              <a:rPr lang="en-US" sz="1600" i="1" dirty="0"/>
              <a:t>i</a:t>
            </a:r>
            <a:r>
              <a:rPr lang="en-US" sz="1600" dirty="0"/>
              <a:t>] to p[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i="1" dirty="0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].</a:t>
            </a:r>
          </a:p>
          <a:p>
            <a:pPr marL="0" indent="0">
              <a:buNone/>
            </a:pPr>
            <a:r>
              <a:rPr lang="en-US" sz="1600" dirty="0" smtClean="0"/>
              <a:t>9.Nest </a:t>
            </a:r>
            <a:r>
              <a:rPr lang="en-US" sz="1600" dirty="0"/>
              <a:t>a while loop inside the for loop, to count with width along the center, condition being, </a:t>
            </a:r>
            <a:r>
              <a:rPr lang="en-US" sz="1600" dirty="0" err="1"/>
              <a:t>sChars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 + p[</a:t>
            </a:r>
            <a:r>
              <a:rPr lang="en-US" sz="1600" dirty="0" err="1"/>
              <a:t>i</a:t>
            </a:r>
            <a:r>
              <a:rPr lang="en-US" sz="1600" dirty="0"/>
              <a:t>] + 1]</a:t>
            </a:r>
            <a:r>
              <a:rPr lang="en-US" sz="1600" i="1" dirty="0" err="1"/>
              <a:t>sChars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 err="1"/>
              <a:t>+</a:t>
            </a:r>
            <a:r>
              <a:rPr lang="en-US" sz="1600" i="1" dirty="0" err="1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]+1] is equal to </a:t>
            </a:r>
            <a:r>
              <a:rPr lang="en-US" sz="1600" dirty="0" err="1"/>
              <a:t>sChars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 - p[</a:t>
            </a:r>
            <a:r>
              <a:rPr lang="en-US" sz="1600" dirty="0" err="1"/>
              <a:t>i</a:t>
            </a:r>
            <a:r>
              <a:rPr lang="en-US" sz="1600" dirty="0"/>
              <a:t>] - 1]</a:t>
            </a:r>
            <a:r>
              <a:rPr lang="en-US" sz="1600" i="1" dirty="0" err="1"/>
              <a:t>sChars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−</a:t>
            </a:r>
            <a:r>
              <a:rPr lang="en-US" sz="1600" i="1" dirty="0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]−1], if yes, increment p[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i="1" dirty="0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 by 1.</a:t>
            </a:r>
          </a:p>
          <a:p>
            <a:pPr marL="0" indent="0">
              <a:buNone/>
            </a:pPr>
            <a:r>
              <a:rPr lang="en-US" sz="1600" dirty="0" smtClean="0"/>
              <a:t>10.To </a:t>
            </a:r>
            <a:r>
              <a:rPr lang="en-US" sz="1600" dirty="0"/>
              <a:t>update center, check if </a:t>
            </a:r>
            <a:r>
              <a:rPr lang="en-US" sz="1600" dirty="0" err="1"/>
              <a:t>i</a:t>
            </a:r>
            <a:r>
              <a:rPr lang="en-US" sz="1600" dirty="0"/>
              <a:t> + p[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i="1" dirty="0" err="1"/>
              <a:t>i</a:t>
            </a:r>
            <a:r>
              <a:rPr lang="en-US" sz="1600" dirty="0" err="1"/>
              <a:t>+</a:t>
            </a:r>
            <a:r>
              <a:rPr lang="en-US" sz="1600" i="1" dirty="0" err="1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 is greater than </a:t>
            </a:r>
            <a:r>
              <a:rPr lang="en-US" sz="1600" dirty="0" err="1"/>
              <a:t>maxRight</a:t>
            </a:r>
            <a:r>
              <a:rPr lang="en-US" sz="1600" i="1" dirty="0" err="1"/>
              <a:t>maxRight</a:t>
            </a:r>
            <a:r>
              <a:rPr lang="en-US" sz="1600" dirty="0"/>
              <a:t>, if yes, assign </a:t>
            </a:r>
            <a:r>
              <a:rPr lang="en-US" sz="1600" dirty="0" err="1"/>
              <a:t>center</a:t>
            </a:r>
            <a:r>
              <a:rPr lang="en-US" sz="1600" i="1" dirty="0" err="1"/>
              <a:t>center</a:t>
            </a:r>
            <a:r>
              <a:rPr lang="en-US" sz="1600" dirty="0"/>
              <a:t> to be 11, and </a:t>
            </a:r>
            <a:r>
              <a:rPr lang="en-US" sz="1600" dirty="0" err="1"/>
              <a:t>maxRight</a:t>
            </a:r>
            <a:r>
              <a:rPr lang="en-US" sz="1600" i="1" dirty="0" err="1"/>
              <a:t>maxRight</a:t>
            </a:r>
            <a:r>
              <a:rPr lang="en-US" sz="1600" dirty="0"/>
              <a:t> to be </a:t>
            </a:r>
            <a:r>
              <a:rPr lang="en-US" sz="1600" dirty="0" err="1"/>
              <a:t>i</a:t>
            </a:r>
            <a:r>
              <a:rPr lang="en-US" sz="1600" dirty="0"/>
              <a:t> + p[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i="1" dirty="0" err="1"/>
              <a:t>i</a:t>
            </a:r>
            <a:r>
              <a:rPr lang="en-US" sz="1600" dirty="0" err="1"/>
              <a:t>+</a:t>
            </a:r>
            <a:r>
              <a:rPr lang="en-US" sz="1600" i="1" dirty="0" err="1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].</a:t>
            </a:r>
          </a:p>
          <a:p>
            <a:pPr marL="0" indent="0">
              <a:buNone/>
            </a:pPr>
            <a:r>
              <a:rPr lang="en-US" sz="1600" dirty="0" smtClean="0"/>
              <a:t>11.For </a:t>
            </a:r>
            <a:r>
              <a:rPr lang="en-US" sz="1600" dirty="0"/>
              <a:t>updating the Maximum length detected, check if p[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i="1" dirty="0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 is greater than </a:t>
            </a:r>
            <a:r>
              <a:rPr lang="en-US" sz="1600" dirty="0" err="1"/>
              <a:t>maxLen</a:t>
            </a:r>
            <a:r>
              <a:rPr lang="en-US" sz="1600" i="1" dirty="0" err="1"/>
              <a:t>maxLen</a:t>
            </a:r>
            <a:r>
              <a:rPr lang="en-US" sz="1600" dirty="0"/>
              <a:t>, if yes, then assign </a:t>
            </a:r>
            <a:r>
              <a:rPr lang="en-US" sz="1600" dirty="0" err="1"/>
              <a:t>start</a:t>
            </a:r>
            <a:r>
              <a:rPr lang="en-US" sz="1600" i="1" dirty="0" err="1"/>
              <a:t>start</a:t>
            </a:r>
            <a:r>
              <a:rPr lang="en-US" sz="1600" dirty="0"/>
              <a:t> to be (</a:t>
            </a:r>
            <a:r>
              <a:rPr lang="en-US" sz="1600" dirty="0" err="1"/>
              <a:t>i</a:t>
            </a:r>
            <a:r>
              <a:rPr lang="en-US" sz="1600" dirty="0"/>
              <a:t> - p[</a:t>
            </a:r>
            <a:r>
              <a:rPr lang="en-US" sz="1600" dirty="0" err="1"/>
              <a:t>i</a:t>
            </a:r>
            <a:r>
              <a:rPr lang="en-US" sz="1600" dirty="0"/>
              <a:t>] - 1) / 2(</a:t>
            </a:r>
            <a:r>
              <a:rPr lang="en-US" sz="1600" i="1" dirty="0" err="1"/>
              <a:t>i</a:t>
            </a:r>
            <a:r>
              <a:rPr lang="en-US" sz="1600" dirty="0"/>
              <a:t>−</a:t>
            </a:r>
            <a:r>
              <a:rPr lang="en-US" sz="1600" i="1" dirty="0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]−1)/2, and </a:t>
            </a:r>
            <a:r>
              <a:rPr lang="en-US" sz="1600" dirty="0" err="1"/>
              <a:t>maxLen</a:t>
            </a:r>
            <a:r>
              <a:rPr lang="en-US" sz="1600" i="1" dirty="0" err="1"/>
              <a:t>maxLen</a:t>
            </a:r>
            <a:r>
              <a:rPr lang="en-US" sz="1600" dirty="0"/>
              <a:t> to be p[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r>
              <a:rPr lang="en-US" sz="1600" i="1" dirty="0"/>
              <a:t>p</a:t>
            </a:r>
            <a:r>
              <a:rPr lang="en-US" sz="1600" dirty="0"/>
              <a:t>[</a:t>
            </a:r>
            <a:r>
              <a:rPr lang="en-US" sz="1600" i="1" dirty="0" err="1"/>
              <a:t>i</a:t>
            </a:r>
            <a:r>
              <a:rPr lang="en-US" sz="1600" dirty="0"/>
              <a:t>].</a:t>
            </a:r>
          </a:p>
          <a:p>
            <a:pPr marL="0" indent="0">
              <a:buNone/>
            </a:pPr>
            <a:r>
              <a:rPr lang="en-US" sz="1600" dirty="0" smtClean="0"/>
              <a:t>12.Come </a:t>
            </a:r>
            <a:r>
              <a:rPr lang="en-US" sz="1600" dirty="0"/>
              <a:t>out of the for loop, and print the substring in the given string, starting from </a:t>
            </a:r>
            <a:r>
              <a:rPr lang="en-US" sz="1600" dirty="0" err="1"/>
              <a:t>start</a:t>
            </a:r>
            <a:r>
              <a:rPr lang="en-US" sz="1600" i="1" dirty="0" err="1"/>
              <a:t>start</a:t>
            </a:r>
            <a:r>
              <a:rPr lang="en-US" sz="1600" dirty="0"/>
              <a:t> and ending at start + </a:t>
            </a:r>
            <a:r>
              <a:rPr lang="en-US" sz="1600" dirty="0" err="1"/>
              <a:t>maxLen</a:t>
            </a:r>
            <a:r>
              <a:rPr lang="en-US" sz="1600" dirty="0"/>
              <a:t> - 1</a:t>
            </a:r>
            <a:r>
              <a:rPr lang="en-US" sz="1600" i="1" dirty="0"/>
              <a:t>start</a:t>
            </a:r>
            <a:r>
              <a:rPr lang="en-US" sz="1600" dirty="0"/>
              <a:t>+</a:t>
            </a:r>
            <a:r>
              <a:rPr lang="en-US" sz="1600" i="1" dirty="0"/>
              <a:t>maxLen</a:t>
            </a:r>
            <a:r>
              <a:rPr lang="en-US" sz="1600" dirty="0"/>
              <a:t>−1.</a:t>
            </a:r>
          </a:p>
          <a:p>
            <a:pPr marL="228600" indent="-228600">
              <a:buFont typeface="+mj-lt"/>
              <a:buAutoNum type="arabicPeriod"/>
            </a:pPr>
            <a:endParaRPr lang="en-SG" sz="1600" dirty="0"/>
          </a:p>
          <a:p>
            <a:endParaRPr lang="en-SG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1281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4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indent="-64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	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43400" y="914400"/>
            <a:ext cx="4343400" cy="5638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 smtClean="0"/>
          </a:p>
          <a:p>
            <a:pPr marL="0" indent="0">
              <a:buNone/>
            </a:pPr>
            <a:r>
              <a:rPr lang="en-US" sz="4800" b="1" dirty="0"/>
              <a:t>// get </a:t>
            </a:r>
            <a:r>
              <a:rPr lang="en-US" sz="4800" b="1" dirty="0" err="1"/>
              <a:t>currentLeftPosition</a:t>
            </a:r>
            <a:r>
              <a:rPr lang="en-US" sz="4800" b="1" dirty="0"/>
              <a:t> </a:t>
            </a:r>
            <a:r>
              <a:rPr lang="en-US" sz="4800" b="1" dirty="0" err="1"/>
              <a:t>iMirror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            // for </a:t>
            </a:r>
            <a:r>
              <a:rPr lang="en-US" sz="4800" b="1" dirty="0" err="1"/>
              <a:t>currentRightPosition</a:t>
            </a:r>
            <a:r>
              <a:rPr lang="en-US" sz="4800" b="1" dirty="0"/>
              <a:t> </a:t>
            </a:r>
            <a:r>
              <a:rPr lang="en-US" sz="4800" b="1" dirty="0" err="1"/>
              <a:t>i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            </a:t>
            </a:r>
            <a:r>
              <a:rPr lang="en-US" sz="4800" b="1" dirty="0" err="1"/>
              <a:t>iMirror</a:t>
            </a:r>
            <a:r>
              <a:rPr lang="en-US" sz="4800" b="1" dirty="0"/>
              <a:t> = 2 * C - </a:t>
            </a:r>
            <a:r>
              <a:rPr lang="en-US" sz="4800" b="1" dirty="0" err="1"/>
              <a:t>i</a:t>
            </a:r>
            <a:r>
              <a:rPr lang="en-US" sz="4800" b="1" dirty="0"/>
              <a:t>;</a:t>
            </a:r>
          </a:p>
          <a:p>
            <a:pPr marL="0" indent="0">
              <a:buNone/>
            </a:pPr>
            <a:r>
              <a:rPr lang="en-US" sz="4800" b="1" dirty="0"/>
              <a:t>            L[</a:t>
            </a:r>
            <a:r>
              <a:rPr lang="en-US" sz="4800" b="1" dirty="0" err="1"/>
              <a:t>i</a:t>
            </a:r>
            <a:r>
              <a:rPr lang="en-US" sz="4800" b="1" dirty="0"/>
              <a:t>] = 0;</a:t>
            </a:r>
          </a:p>
          <a:p>
            <a:pPr marL="0" indent="0">
              <a:buNone/>
            </a:pPr>
            <a:r>
              <a:rPr lang="en-US" sz="4800" b="1" dirty="0"/>
              <a:t>            diff = R - </a:t>
            </a:r>
            <a:r>
              <a:rPr lang="en-US" sz="4800" b="1" dirty="0" err="1"/>
              <a:t>i</a:t>
            </a:r>
            <a:r>
              <a:rPr lang="en-US" sz="4800" b="1" dirty="0"/>
              <a:t>;</a:t>
            </a:r>
          </a:p>
          <a:p>
            <a:pPr marL="0" indent="0">
              <a:buNone/>
            </a:pPr>
            <a:r>
              <a:rPr lang="en-US" sz="4800" b="1" dirty="0"/>
              <a:t> </a:t>
            </a:r>
          </a:p>
          <a:p>
            <a:pPr marL="0" indent="0">
              <a:buNone/>
            </a:pPr>
            <a:r>
              <a:rPr lang="en-US" sz="4800" b="1" dirty="0"/>
              <a:t>            // If </a:t>
            </a:r>
            <a:r>
              <a:rPr lang="en-US" sz="4800" b="1" dirty="0" err="1"/>
              <a:t>currentRightPosition</a:t>
            </a:r>
            <a:r>
              <a:rPr lang="en-US" sz="4800" b="1" dirty="0"/>
              <a:t> </a:t>
            </a:r>
            <a:r>
              <a:rPr lang="en-US" sz="4800" b="1" dirty="0" err="1"/>
              <a:t>i</a:t>
            </a:r>
            <a:r>
              <a:rPr lang="en-US" sz="4800" b="1" dirty="0"/>
              <a:t> is within</a:t>
            </a:r>
          </a:p>
          <a:p>
            <a:pPr marL="0" indent="0">
              <a:buNone/>
            </a:pPr>
            <a:r>
              <a:rPr lang="en-US" sz="4800" b="1" dirty="0"/>
              <a:t>            // </a:t>
            </a:r>
            <a:r>
              <a:rPr lang="en-US" sz="4800" b="1" dirty="0" err="1"/>
              <a:t>centerRightPosition</a:t>
            </a:r>
            <a:r>
              <a:rPr lang="en-US" sz="4800" b="1" dirty="0"/>
              <a:t> R</a:t>
            </a:r>
          </a:p>
          <a:p>
            <a:pPr marL="0" indent="0">
              <a:buNone/>
            </a:pPr>
            <a:r>
              <a:rPr lang="en-US" sz="4800" b="1" dirty="0"/>
              <a:t>            if (diff &gt; 0)</a:t>
            </a:r>
          </a:p>
          <a:p>
            <a:pPr marL="0" indent="0">
              <a:buNone/>
            </a:pPr>
            <a:r>
              <a:rPr lang="en-US" sz="4800" b="1" dirty="0"/>
              <a:t>                L[</a:t>
            </a:r>
            <a:r>
              <a:rPr lang="en-US" sz="4800" b="1" dirty="0" err="1"/>
              <a:t>i</a:t>
            </a:r>
            <a:r>
              <a:rPr lang="en-US" sz="4800" b="1" dirty="0"/>
              <a:t>] = </a:t>
            </a:r>
            <a:r>
              <a:rPr lang="en-US" sz="4800" b="1" dirty="0" err="1"/>
              <a:t>Math.min</a:t>
            </a:r>
            <a:r>
              <a:rPr lang="en-US" sz="4800" b="1" dirty="0"/>
              <a:t>(L[</a:t>
            </a:r>
            <a:r>
              <a:rPr lang="en-US" sz="4800" b="1" dirty="0" err="1"/>
              <a:t>iMirror</a:t>
            </a:r>
            <a:r>
              <a:rPr lang="en-US" sz="4800" b="1" dirty="0"/>
              <a:t>], diff);</a:t>
            </a:r>
          </a:p>
          <a:p>
            <a:pPr marL="0" indent="0">
              <a:buNone/>
            </a:pPr>
            <a:r>
              <a:rPr lang="en-US" sz="4800" b="1" dirty="0"/>
              <a:t> </a:t>
            </a:r>
          </a:p>
          <a:p>
            <a:pPr marL="0" indent="0">
              <a:buNone/>
            </a:pPr>
            <a:r>
              <a:rPr lang="en-US" sz="4800" b="1" dirty="0"/>
              <a:t>            // Attempt to expand palindrome centered at</a:t>
            </a:r>
          </a:p>
          <a:p>
            <a:pPr marL="0" indent="0">
              <a:buNone/>
            </a:pPr>
            <a:r>
              <a:rPr lang="en-US" sz="4800" b="1" dirty="0"/>
              <a:t>            // </a:t>
            </a:r>
            <a:r>
              <a:rPr lang="en-US" sz="4800" b="1" dirty="0" err="1"/>
              <a:t>currentRightPosition</a:t>
            </a:r>
            <a:r>
              <a:rPr lang="en-US" sz="4800" b="1" dirty="0"/>
              <a:t> </a:t>
            </a:r>
            <a:r>
              <a:rPr lang="en-US" sz="4800" b="1" dirty="0" err="1"/>
              <a:t>i</a:t>
            </a:r>
            <a:r>
              <a:rPr lang="en-US" sz="4800" b="1" dirty="0"/>
              <a:t>. Here for odd positions,</a:t>
            </a:r>
          </a:p>
          <a:p>
            <a:pPr marL="0" indent="0">
              <a:buNone/>
            </a:pPr>
            <a:r>
              <a:rPr lang="en-US" sz="4800" b="1" dirty="0"/>
              <a:t>            // we compare characters and if match then</a:t>
            </a:r>
          </a:p>
          <a:p>
            <a:pPr marL="0" indent="0">
              <a:buNone/>
            </a:pPr>
            <a:r>
              <a:rPr lang="en-US" sz="4800" b="1" dirty="0"/>
              <a:t>            // increment LPS Length by ONE. If even position,</a:t>
            </a:r>
          </a:p>
          <a:p>
            <a:pPr marL="0" indent="0">
              <a:buNone/>
            </a:pPr>
            <a:r>
              <a:rPr lang="en-US" sz="4800" b="1" dirty="0"/>
              <a:t>            // we just increment LPS by ONE without</a:t>
            </a:r>
          </a:p>
          <a:p>
            <a:pPr marL="0" indent="0">
              <a:buNone/>
            </a:pPr>
            <a:r>
              <a:rPr lang="en-US" sz="4800" b="1" dirty="0"/>
              <a:t>            // any character comparison</a:t>
            </a:r>
          </a:p>
          <a:p>
            <a:pPr marL="0" indent="0">
              <a:buNone/>
            </a:pPr>
            <a:r>
              <a:rPr lang="en-US" sz="4800" b="1" dirty="0"/>
              <a:t>            while (((</a:t>
            </a:r>
            <a:r>
              <a:rPr lang="en-US" sz="4800" b="1" dirty="0" err="1"/>
              <a:t>i</a:t>
            </a:r>
            <a:r>
              <a:rPr lang="en-US" sz="4800" b="1" dirty="0"/>
              <a:t> + L[</a:t>
            </a:r>
            <a:r>
              <a:rPr lang="en-US" sz="4800" b="1" dirty="0" err="1"/>
              <a:t>i</a:t>
            </a:r>
            <a:r>
              <a:rPr lang="en-US" sz="4800" b="1" dirty="0"/>
              <a:t>]) + 1 &lt; N &amp;&amp; (</a:t>
            </a:r>
            <a:r>
              <a:rPr lang="en-US" sz="4800" b="1" dirty="0" err="1"/>
              <a:t>i</a:t>
            </a:r>
            <a:r>
              <a:rPr lang="en-US" sz="4800" b="1" dirty="0"/>
              <a:t> - L[</a:t>
            </a:r>
            <a:r>
              <a:rPr lang="en-US" sz="4800" b="1" dirty="0" err="1"/>
              <a:t>i</a:t>
            </a:r>
            <a:r>
              <a:rPr lang="en-US" sz="4800" b="1" dirty="0"/>
              <a:t>]) &gt; 0) &amp;&amp;</a:t>
            </a:r>
          </a:p>
          <a:p>
            <a:pPr marL="0" indent="0">
              <a:buNone/>
            </a:pPr>
            <a:r>
              <a:rPr lang="en-US" sz="4800" b="1" dirty="0"/>
              <a:t>                               (((</a:t>
            </a:r>
            <a:r>
              <a:rPr lang="en-US" sz="4800" b="1" dirty="0" err="1"/>
              <a:t>i</a:t>
            </a:r>
            <a:r>
              <a:rPr lang="en-US" sz="4800" b="1" dirty="0"/>
              <a:t> + L[</a:t>
            </a:r>
            <a:r>
              <a:rPr lang="en-US" sz="4800" b="1" dirty="0" err="1"/>
              <a:t>i</a:t>
            </a:r>
            <a:r>
              <a:rPr lang="en-US" sz="4800" b="1" dirty="0"/>
              <a:t>] + 1) % 2 == 0) ||</a:t>
            </a:r>
          </a:p>
          <a:p>
            <a:pPr marL="0" indent="0">
              <a:buNone/>
            </a:pPr>
            <a:r>
              <a:rPr lang="en-US" sz="4800" b="1" dirty="0"/>
              <a:t>                         (</a:t>
            </a:r>
            <a:r>
              <a:rPr lang="en-US" sz="4800" b="1" dirty="0" err="1"/>
              <a:t>text.charAt</a:t>
            </a:r>
            <a:r>
              <a:rPr lang="en-US" sz="4800" b="1" dirty="0"/>
              <a:t>((</a:t>
            </a:r>
            <a:r>
              <a:rPr lang="en-US" sz="4800" b="1" dirty="0" err="1"/>
              <a:t>i</a:t>
            </a:r>
            <a:r>
              <a:rPr lang="en-US" sz="4800" b="1" dirty="0"/>
              <a:t> + L[</a:t>
            </a:r>
            <a:r>
              <a:rPr lang="en-US" sz="4800" b="1" dirty="0" err="1"/>
              <a:t>i</a:t>
            </a:r>
            <a:r>
              <a:rPr lang="en-US" sz="4800" b="1" dirty="0"/>
              <a:t>] + 1) / 2) ==</a:t>
            </a:r>
          </a:p>
          <a:p>
            <a:pPr marL="0" indent="0">
              <a:buNone/>
            </a:pPr>
            <a:r>
              <a:rPr lang="en-US" sz="4800" b="1" dirty="0"/>
              <a:t>                          </a:t>
            </a:r>
            <a:r>
              <a:rPr lang="en-US" sz="4800" b="1" dirty="0" err="1"/>
              <a:t>text.charAt</a:t>
            </a:r>
            <a:r>
              <a:rPr lang="en-US" sz="4800" b="1" dirty="0"/>
              <a:t>((</a:t>
            </a:r>
            <a:r>
              <a:rPr lang="en-US" sz="4800" b="1" dirty="0" err="1"/>
              <a:t>i</a:t>
            </a:r>
            <a:r>
              <a:rPr lang="en-US" sz="4800" b="1" dirty="0"/>
              <a:t> - L[</a:t>
            </a:r>
            <a:r>
              <a:rPr lang="en-US" sz="4800" b="1" dirty="0" err="1"/>
              <a:t>i</a:t>
            </a:r>
            <a:r>
              <a:rPr lang="en-US" sz="4800" b="1" dirty="0"/>
              <a:t>] - 1) / 2))))</a:t>
            </a:r>
          </a:p>
          <a:p>
            <a:pPr marL="0" indent="0">
              <a:buNone/>
            </a:pPr>
            <a:r>
              <a:rPr lang="en-US" sz="4800" b="1" dirty="0"/>
              <a:t>            {</a:t>
            </a:r>
          </a:p>
          <a:p>
            <a:pPr marL="0" indent="0">
              <a:buNone/>
            </a:pPr>
            <a:r>
              <a:rPr lang="en-US" sz="4800" b="1" dirty="0"/>
              <a:t>                L[</a:t>
            </a:r>
            <a:r>
              <a:rPr lang="en-US" sz="4800" b="1" dirty="0" err="1"/>
              <a:t>i</a:t>
            </a:r>
            <a:r>
              <a:rPr lang="en-US" sz="4800" b="1" dirty="0"/>
              <a:t>]++;</a:t>
            </a:r>
          </a:p>
          <a:p>
            <a:pPr marL="0" indent="0">
              <a:buNone/>
            </a:pPr>
            <a:r>
              <a:rPr lang="en-US" sz="4800" b="1" dirty="0"/>
              <a:t>            }</a:t>
            </a:r>
          </a:p>
          <a:p>
            <a:pPr marL="0" indent="0">
              <a:buNone/>
            </a:pPr>
            <a:r>
              <a:rPr lang="en-US" sz="4800" b="1" dirty="0"/>
              <a:t> </a:t>
            </a:r>
            <a:endParaRPr lang="en-US" sz="4800" b="1" dirty="0" smtClean="0"/>
          </a:p>
          <a:p>
            <a:pPr marL="0" indent="0">
              <a:buNone/>
            </a:pPr>
            <a:endParaRPr lang="en-US" sz="4800" dirty="0"/>
          </a:p>
          <a:p>
            <a:endParaRPr lang="en-US" sz="480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sz="half" idx="1"/>
          </p:nvPr>
        </p:nvSpPr>
        <p:spPr bwMode="auto">
          <a:xfrm>
            <a:off x="152400" y="919877"/>
            <a:ext cx="4191000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Java program to implement Manacher's Algorithm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java.util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.*;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GFG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findLongestPalindromicString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(String text)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text.length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(N ==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* N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Position count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 L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[N +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LPS Length Array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L[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C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centerPosition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R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centerRightPosition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currentRightPosition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iMirror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currentLeftPosition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maxLPSLength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maxLPSCenterPosition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start = 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end = 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diff = -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Uncomment it to print LPS Length array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printf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("%d %d ", L[0], L[1]);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2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&lt; N;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++)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-762000" y="-4354"/>
            <a:ext cx="8229600" cy="54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b="1" dirty="0" smtClean="0"/>
              <a:t>	</a:t>
            </a:r>
            <a:r>
              <a:rPr lang="en-US" sz="2500" dirty="0" smtClean="0"/>
              <a:t>Manacher's Algorithm-</a:t>
            </a:r>
            <a:r>
              <a:rPr lang="en-US" b="1" dirty="0" smtClean="0"/>
              <a:t>Example</a:t>
            </a:r>
            <a:r>
              <a:rPr lang="en-US" sz="25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23360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4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indent="-64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	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651498"/>
            <a:ext cx="4267200" cy="56731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if (L[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maxLPSLength</a:t>
            </a:r>
            <a:r>
              <a:rPr lang="en-US" dirty="0"/>
              <a:t>) // Track </a:t>
            </a:r>
            <a:r>
              <a:rPr lang="en-US" dirty="0" err="1"/>
              <a:t>maxLPSLength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maxLPSLength</a:t>
            </a:r>
            <a:r>
              <a:rPr lang="en-US" dirty="0"/>
              <a:t> = 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maxLPSCenterPosition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// If palindrome centered at </a:t>
            </a:r>
            <a:r>
              <a:rPr lang="en-US" dirty="0" err="1"/>
              <a:t>currentRightPosition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// expand beyond </a:t>
            </a:r>
            <a:r>
              <a:rPr lang="en-US" dirty="0" err="1"/>
              <a:t>centerRightPosition</a:t>
            </a:r>
            <a:r>
              <a:rPr lang="en-US" dirty="0"/>
              <a:t> R,</a:t>
            </a:r>
          </a:p>
          <a:p>
            <a:pPr marL="0" indent="0">
              <a:buNone/>
            </a:pPr>
            <a:r>
              <a:rPr lang="en-US" dirty="0"/>
              <a:t>            // adjust </a:t>
            </a:r>
            <a:r>
              <a:rPr lang="en-US" dirty="0" err="1"/>
              <a:t>centerPosition</a:t>
            </a:r>
            <a:r>
              <a:rPr lang="en-US" dirty="0"/>
              <a:t> C based on expanded palindrome.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 + L[</a:t>
            </a:r>
            <a:r>
              <a:rPr lang="en-US" dirty="0" err="1"/>
              <a:t>i</a:t>
            </a:r>
            <a:r>
              <a:rPr lang="en-US" dirty="0"/>
              <a:t>] &gt; R)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C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R = </a:t>
            </a:r>
            <a:r>
              <a:rPr lang="en-US" dirty="0" err="1"/>
              <a:t>i</a:t>
            </a:r>
            <a:r>
              <a:rPr lang="en-US" dirty="0"/>
              <a:t> + 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// Uncomment it to print LPS Length array</a:t>
            </a:r>
          </a:p>
          <a:p>
            <a:pPr marL="0" indent="0">
              <a:buNone/>
            </a:pPr>
            <a:r>
              <a:rPr lang="en-US" dirty="0"/>
              <a:t>            // </a:t>
            </a:r>
            <a:r>
              <a:rPr lang="en-US" dirty="0" err="1"/>
              <a:t>printf</a:t>
            </a:r>
            <a:r>
              <a:rPr lang="en-US" dirty="0"/>
              <a:t>("%d ", L[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start = (</a:t>
            </a:r>
            <a:r>
              <a:rPr lang="en-US" dirty="0" err="1"/>
              <a:t>maxLPSCenterPosition</a:t>
            </a:r>
            <a:r>
              <a:rPr lang="en-US" dirty="0"/>
              <a:t> - </a:t>
            </a:r>
            <a:r>
              <a:rPr lang="en-US" dirty="0" err="1"/>
              <a:t>maxLPSLength</a:t>
            </a:r>
            <a:r>
              <a:rPr lang="en-US" dirty="0"/>
              <a:t>) / 2;</a:t>
            </a:r>
          </a:p>
          <a:p>
            <a:pPr marL="0" indent="0">
              <a:buNone/>
            </a:pPr>
            <a:r>
              <a:rPr lang="en-US" dirty="0"/>
              <a:t>        end = start + </a:t>
            </a:r>
            <a:r>
              <a:rPr lang="en-US" dirty="0" err="1"/>
              <a:t>maxLPSLength</a:t>
            </a:r>
            <a:r>
              <a:rPr lang="en-US" dirty="0"/>
              <a:t> - 1;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System.out.printf</a:t>
            </a:r>
            <a:r>
              <a:rPr lang="en-US" dirty="0"/>
              <a:t>("LPS of string is %s : ", text);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start; </a:t>
            </a:r>
            <a:r>
              <a:rPr lang="en-US" dirty="0" err="1"/>
              <a:t>i</a:t>
            </a:r>
            <a:r>
              <a:rPr lang="en-US" dirty="0"/>
              <a:t> &lt;= end;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text.charAt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// Driver Code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sz="4800" dirty="0"/>
              <a:t>        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651498"/>
            <a:ext cx="4038600" cy="5322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    String text = "</a:t>
            </a:r>
            <a:r>
              <a:rPr lang="en-US" sz="1200" dirty="0" err="1"/>
              <a:t>babcbabcbaccba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</a:t>
            </a:r>
            <a:r>
              <a:rPr lang="en-US" sz="1200" dirty="0" smtClean="0"/>
              <a:t>);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text = "</a:t>
            </a:r>
            <a:r>
              <a:rPr lang="en-US" sz="1200" dirty="0" err="1"/>
              <a:t>abaaba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</a:t>
            </a:r>
            <a:r>
              <a:rPr lang="en-US" sz="1200" dirty="0" smtClean="0"/>
              <a:t>);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text = "</a:t>
            </a:r>
            <a:r>
              <a:rPr lang="en-US" sz="1200" dirty="0" err="1"/>
              <a:t>abababa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</a:t>
            </a:r>
            <a:r>
              <a:rPr lang="en-US" sz="1200" dirty="0" smtClean="0"/>
              <a:t>);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text = "</a:t>
            </a:r>
            <a:r>
              <a:rPr lang="en-US" sz="1200" dirty="0" err="1"/>
              <a:t>abcbabcbabcba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</a:t>
            </a:r>
            <a:r>
              <a:rPr lang="en-US" sz="1200" dirty="0" smtClean="0"/>
              <a:t>);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text = "</a:t>
            </a:r>
            <a:r>
              <a:rPr lang="en-US" sz="1200" dirty="0" err="1"/>
              <a:t>forgeeksskeegfor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</a:t>
            </a:r>
            <a:r>
              <a:rPr lang="en-US" sz="1200" dirty="0" smtClean="0"/>
              <a:t>);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text = "</a:t>
            </a:r>
            <a:r>
              <a:rPr lang="en-US" sz="1200" dirty="0" err="1"/>
              <a:t>caba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(text);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text = "</a:t>
            </a:r>
            <a:r>
              <a:rPr lang="en-US" sz="1200" dirty="0" err="1"/>
              <a:t>abacdfgdcaba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(text);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text = "</a:t>
            </a:r>
            <a:r>
              <a:rPr lang="en-US" sz="1200" dirty="0" err="1"/>
              <a:t>abacdfgdcabba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(text);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        text = "</a:t>
            </a:r>
            <a:r>
              <a:rPr lang="en-US" sz="1200" dirty="0" err="1"/>
              <a:t>abacdedcaba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findLongestPalindromicString</a:t>
            </a:r>
            <a:r>
              <a:rPr lang="en-US" sz="1200" dirty="0"/>
              <a:t>(text);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 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-762000" y="-4354"/>
            <a:ext cx="8229600" cy="54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b="1" dirty="0" smtClean="0"/>
              <a:t>	</a:t>
            </a:r>
            <a:r>
              <a:rPr lang="en-US" sz="2500" dirty="0" smtClean="0"/>
              <a:t>Manacher's Algorithm-</a:t>
            </a:r>
            <a:r>
              <a:rPr lang="en-US" b="1" dirty="0" smtClean="0"/>
              <a:t>Example</a:t>
            </a:r>
            <a:r>
              <a:rPr lang="en-US" sz="25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66628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685800"/>
            <a:ext cx="9067800" cy="4956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       </a:t>
            </a:r>
            <a:endParaRPr lang="en-US" sz="1200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99864151"/>
              </p:ext>
            </p:extLst>
          </p:nvPr>
        </p:nvGraphicFramePr>
        <p:xfrm>
          <a:off x="4953000" y="685800"/>
          <a:ext cx="4191000" cy="396240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2400">
                <a:tc>
                  <a:txBody>
                    <a:bodyPr/>
                    <a:lstStyle/>
                    <a:p>
                      <a:pPr algn="l" fontAlgn="base"/>
                      <a:endParaRPr lang="en-US" sz="120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5617" marR="55617" marT="27809" marB="278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8382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Output:</a:t>
            </a:r>
          </a:p>
          <a:p>
            <a:endParaRPr lang="en-US" dirty="0"/>
          </a:p>
          <a:p>
            <a:r>
              <a:rPr lang="en-US" sz="3200" dirty="0"/>
              <a:t>LPS of string is </a:t>
            </a:r>
            <a:r>
              <a:rPr lang="en-US" sz="3200" dirty="0" err="1"/>
              <a:t>babcbabcbaccba</a:t>
            </a:r>
            <a:r>
              <a:rPr lang="en-US" sz="3200" dirty="0"/>
              <a:t> : </a:t>
            </a:r>
            <a:r>
              <a:rPr lang="en-US" sz="3200" dirty="0" err="1" smtClean="0"/>
              <a:t>abcbabcba</a:t>
            </a:r>
            <a:endParaRPr lang="en-US" sz="3200" dirty="0"/>
          </a:p>
          <a:p>
            <a:r>
              <a:rPr lang="en-US" sz="3200" dirty="0"/>
              <a:t>LPS of string is </a:t>
            </a:r>
            <a:r>
              <a:rPr lang="en-US" sz="3200" dirty="0" err="1"/>
              <a:t>abaaba</a:t>
            </a:r>
            <a:r>
              <a:rPr lang="en-US" sz="3200" dirty="0"/>
              <a:t> : </a:t>
            </a:r>
            <a:r>
              <a:rPr lang="en-US" sz="3200" dirty="0" err="1" smtClean="0"/>
              <a:t>abaaba</a:t>
            </a:r>
            <a:endParaRPr lang="en-US" sz="3200" dirty="0"/>
          </a:p>
          <a:p>
            <a:r>
              <a:rPr lang="en-US" sz="3200" dirty="0"/>
              <a:t>LPS of string is </a:t>
            </a:r>
            <a:r>
              <a:rPr lang="en-US" sz="3200" dirty="0" err="1"/>
              <a:t>abababa</a:t>
            </a:r>
            <a:r>
              <a:rPr lang="en-US" sz="3200" dirty="0"/>
              <a:t> : </a:t>
            </a:r>
            <a:r>
              <a:rPr lang="en-US" sz="3200" dirty="0" err="1" smtClean="0"/>
              <a:t>abababa</a:t>
            </a:r>
            <a:endParaRPr lang="en-US" sz="3200" dirty="0"/>
          </a:p>
          <a:p>
            <a:r>
              <a:rPr lang="en-US" sz="3200" dirty="0"/>
              <a:t>LPS of string is </a:t>
            </a:r>
            <a:r>
              <a:rPr lang="en-US" sz="3200" dirty="0" err="1"/>
              <a:t>abcbabcbabcba</a:t>
            </a:r>
            <a:r>
              <a:rPr lang="en-US" sz="3200" dirty="0"/>
              <a:t> : </a:t>
            </a:r>
            <a:r>
              <a:rPr lang="en-US" sz="3200" dirty="0" err="1"/>
              <a:t>abcbabcbabcba</a:t>
            </a:r>
            <a:endParaRPr lang="en-US" sz="3200" dirty="0"/>
          </a:p>
          <a:p>
            <a:r>
              <a:rPr lang="en-US" sz="3200" dirty="0"/>
              <a:t>LPS of string is </a:t>
            </a:r>
            <a:r>
              <a:rPr lang="en-US" sz="3200" dirty="0" err="1"/>
              <a:t>forgeeksskeegfor</a:t>
            </a:r>
            <a:r>
              <a:rPr lang="en-US" sz="3200" dirty="0"/>
              <a:t> : </a:t>
            </a:r>
            <a:r>
              <a:rPr lang="en-US" sz="3200" dirty="0" err="1"/>
              <a:t>geeksskeeg</a:t>
            </a:r>
            <a:endParaRPr lang="en-US" sz="3200" dirty="0"/>
          </a:p>
          <a:p>
            <a:r>
              <a:rPr lang="en-US" sz="3200" dirty="0"/>
              <a:t>LPS of string is </a:t>
            </a:r>
            <a:r>
              <a:rPr lang="en-US" sz="3200" dirty="0" err="1"/>
              <a:t>caba</a:t>
            </a:r>
            <a:r>
              <a:rPr lang="en-US" sz="3200" dirty="0"/>
              <a:t> : aba</a:t>
            </a:r>
          </a:p>
          <a:p>
            <a:r>
              <a:rPr lang="en-US" sz="3200" dirty="0"/>
              <a:t>LPS of string is </a:t>
            </a:r>
            <a:r>
              <a:rPr lang="en-US" sz="3200" dirty="0" err="1"/>
              <a:t>abacdfgdcaba</a:t>
            </a:r>
            <a:r>
              <a:rPr lang="en-US" sz="3200" dirty="0"/>
              <a:t> : aba</a:t>
            </a:r>
          </a:p>
          <a:p>
            <a:r>
              <a:rPr lang="en-US" sz="3200" dirty="0"/>
              <a:t>LPS of string is </a:t>
            </a:r>
            <a:r>
              <a:rPr lang="en-US" sz="3200" dirty="0" err="1"/>
              <a:t>abacdfgdcabba</a:t>
            </a:r>
            <a:r>
              <a:rPr lang="en-US" sz="3200" dirty="0"/>
              <a:t> : </a:t>
            </a:r>
            <a:r>
              <a:rPr lang="en-US" sz="3200" dirty="0" err="1"/>
              <a:t>abba</a:t>
            </a:r>
            <a:endParaRPr lang="en-US" sz="3200" dirty="0"/>
          </a:p>
          <a:p>
            <a:r>
              <a:rPr lang="en-US" sz="3200" dirty="0"/>
              <a:t>LPS of string is </a:t>
            </a:r>
            <a:r>
              <a:rPr lang="en-US" sz="3200" dirty="0" err="1"/>
              <a:t>abacdedcaba</a:t>
            </a:r>
            <a:r>
              <a:rPr lang="en-US" sz="3200" dirty="0"/>
              <a:t> : </a:t>
            </a:r>
            <a:r>
              <a:rPr lang="en-US" sz="3200" dirty="0" err="1"/>
              <a:t>abacdedcaba</a:t>
            </a:r>
            <a:endParaRPr lang="en-US" sz="320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-762000" y="-4354"/>
            <a:ext cx="8229600" cy="54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b="1" dirty="0" smtClean="0"/>
              <a:t>	</a:t>
            </a:r>
            <a:r>
              <a:rPr lang="en-US" sz="2500" dirty="0" smtClean="0"/>
              <a:t>Manacher's Algorithm-</a:t>
            </a:r>
            <a:r>
              <a:rPr lang="en-US" b="1" dirty="0" smtClean="0"/>
              <a:t>Example</a:t>
            </a:r>
            <a:r>
              <a:rPr lang="en-US" sz="25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4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00" indent="-64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	</a:t>
            </a: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651498"/>
            <a:ext cx="4267200" cy="56731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(L[i] &gt; </a:t>
            </a:r>
            <a:r>
              <a:rPr lang="en-US" dirty="0" err="1"/>
              <a:t>maxLPSLength</a:t>
            </a:r>
            <a:r>
              <a:rPr lang="en-US" dirty="0"/>
              <a:t>) // Track </a:t>
            </a:r>
            <a:r>
              <a:rPr lang="en-US" dirty="0" err="1" smtClean="0"/>
              <a:t>maxLPSLength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maxLPSLength</a:t>
            </a:r>
            <a:r>
              <a:rPr lang="en-US" dirty="0"/>
              <a:t> = 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maxLPSCenterPosition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(i + L[i] &gt; R){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C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R = </a:t>
            </a:r>
            <a:r>
              <a:rPr lang="en-US" dirty="0" err="1"/>
              <a:t>i</a:t>
            </a:r>
            <a:r>
              <a:rPr lang="en-US" dirty="0"/>
              <a:t> + 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start = (</a:t>
            </a:r>
            <a:r>
              <a:rPr lang="en-US" dirty="0" err="1"/>
              <a:t>maxLPSCenterPosition</a:t>
            </a:r>
            <a:r>
              <a:rPr lang="en-US" dirty="0"/>
              <a:t> - </a:t>
            </a:r>
            <a:r>
              <a:rPr lang="en-US" dirty="0" err="1"/>
              <a:t>maxLPSLength</a:t>
            </a:r>
            <a:r>
              <a:rPr lang="en-US" dirty="0"/>
              <a:t>) / 2;</a:t>
            </a:r>
          </a:p>
          <a:p>
            <a:pPr marL="0" indent="0">
              <a:buNone/>
            </a:pPr>
            <a:r>
              <a:rPr lang="en-US" dirty="0"/>
              <a:t>        end = start + </a:t>
            </a:r>
            <a:r>
              <a:rPr lang="en-US" dirty="0" err="1"/>
              <a:t>maxLPSLength</a:t>
            </a:r>
            <a:r>
              <a:rPr lang="en-US" dirty="0"/>
              <a:t> - 1;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System.out.printf</a:t>
            </a:r>
            <a:r>
              <a:rPr lang="en-US" dirty="0"/>
              <a:t>("LPS of string is %s : ", text);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 = start; </a:t>
            </a:r>
            <a:r>
              <a:rPr lang="en-US" dirty="0" err="1"/>
              <a:t>i</a:t>
            </a:r>
            <a:r>
              <a:rPr lang="en-US" dirty="0"/>
              <a:t> &lt;= end;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text.charAt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651498"/>
            <a:ext cx="4038600" cy="5322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    String text = "</a:t>
            </a:r>
            <a:r>
              <a:rPr lang="en-US" sz="1600" dirty="0" err="1"/>
              <a:t>babcbabcbaccba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findLongestPalindromicString</a:t>
            </a:r>
            <a:r>
              <a:rPr lang="en-US" sz="1600" dirty="0"/>
              <a:t>(text</a:t>
            </a:r>
            <a:r>
              <a:rPr lang="en-US" sz="1600" dirty="0" smtClean="0"/>
              <a:t>);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text </a:t>
            </a:r>
            <a:r>
              <a:rPr lang="en-US" sz="1600" dirty="0"/>
              <a:t>= "</a:t>
            </a:r>
            <a:r>
              <a:rPr lang="en-US" sz="1600" dirty="0" err="1"/>
              <a:t>abacdedcaba</a:t>
            </a:r>
            <a:r>
              <a:rPr lang="en-US" sz="1600" dirty="0"/>
              <a:t>";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findLongestPalindromicString</a:t>
            </a:r>
            <a:r>
              <a:rPr lang="en-US" sz="1600" dirty="0"/>
              <a:t>(text);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-762000" y="-4354"/>
            <a:ext cx="8229600" cy="54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sz="3200" b="1" dirty="0" smtClean="0"/>
              <a:t>	</a:t>
            </a:r>
            <a:r>
              <a:rPr lang="en-US" sz="2500" dirty="0" smtClean="0"/>
              <a:t>Manacher's Algorithm-</a:t>
            </a:r>
            <a:r>
              <a:rPr lang="en-US" b="1" dirty="0" smtClean="0"/>
              <a:t>Example</a:t>
            </a:r>
            <a:r>
              <a:rPr lang="en-US" sz="25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88925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SG" sz="3600" dirty="0" smtClean="0"/>
              <a:t>Thank you…</a:t>
            </a:r>
            <a:endParaRPr lang="en-SG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312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001000" cy="914400"/>
          </a:xfrm>
        </p:spPr>
        <p:txBody>
          <a:bodyPr>
            <a:normAutofit/>
          </a:bodyPr>
          <a:lstStyle/>
          <a:p>
            <a:r>
              <a:rPr lang="en-US" sz="3600" i="1" dirty="0"/>
              <a:t> </a:t>
            </a:r>
            <a:r>
              <a:rPr lang="en-US" sz="3600" dirty="0"/>
              <a:t> </a:t>
            </a:r>
            <a:r>
              <a:rPr lang="en-US" sz="3600" dirty="0" smtClean="0"/>
              <a:t>Weights </a:t>
            </a:r>
            <a:r>
              <a:rPr lang="en-US" sz="3600" dirty="0"/>
              <a:t>substring </a:t>
            </a:r>
            <a:endParaRPr lang="en-IN" sz="18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749215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"/>
            <a:ext cx="8077200" cy="579120"/>
          </a:xfrm>
        </p:spPr>
        <p:txBody>
          <a:bodyPr>
            <a:normAutofit/>
          </a:bodyPr>
          <a:lstStyle/>
          <a:p>
            <a:r>
              <a:rPr lang="en-US" i="1" dirty="0">
                <a:latin typeface="+mn-lt"/>
              </a:rPr>
              <a:t> </a:t>
            </a:r>
            <a:r>
              <a:rPr lang="en-US" dirty="0"/>
              <a:t> </a:t>
            </a:r>
            <a:r>
              <a:rPr lang="en-US" dirty="0" err="1"/>
              <a:t>Weightes</a:t>
            </a:r>
            <a:r>
              <a:rPr lang="en-US" dirty="0"/>
              <a:t> substring 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7200"/>
            <a:ext cx="8991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prstClr val="black"/>
                </a:solidFill>
              </a:rPr>
              <a:t>Concept</a:t>
            </a:r>
            <a:r>
              <a:rPr lang="en-US" sz="2400" b="1" dirty="0">
                <a:solidFill>
                  <a:prstClr val="black"/>
                </a:solidFill>
              </a:rPr>
              <a:t>: </a:t>
            </a:r>
            <a:r>
              <a:rPr lang="en-US" sz="1800" dirty="0">
                <a:solidFill>
                  <a:prstClr val="black"/>
                </a:solidFill>
              </a:rPr>
              <a:t/>
            </a:r>
            <a:br>
              <a:rPr lang="en-US" sz="1800" dirty="0">
                <a:solidFill>
                  <a:prstClr val="black"/>
                </a:solidFill>
              </a:rPr>
            </a:br>
            <a:r>
              <a:rPr lang="en-US" sz="1800" dirty="0"/>
              <a:t>Given a string </a:t>
            </a:r>
            <a:r>
              <a:rPr lang="en-US" sz="1800" b="1" dirty="0"/>
              <a:t>P</a:t>
            </a:r>
            <a:r>
              <a:rPr lang="en-US" sz="1800" dirty="0"/>
              <a:t> consisting of small English letters and a string </a:t>
            </a:r>
            <a:r>
              <a:rPr lang="en-US" sz="1800" b="1" dirty="0"/>
              <a:t>Q</a:t>
            </a:r>
            <a:r>
              <a:rPr lang="en-US" sz="1800" dirty="0"/>
              <a:t> consisting of weight of all characters of English alphabet such that for all ‘</a:t>
            </a:r>
            <a:r>
              <a:rPr lang="en-US" sz="1800" dirty="0" err="1"/>
              <a:t>i</a:t>
            </a:r>
            <a:r>
              <a:rPr lang="en-US" sz="1800" dirty="0"/>
              <a:t>’, 0 ≤ Q[</a:t>
            </a:r>
            <a:r>
              <a:rPr lang="en-US" sz="1800" dirty="0" err="1"/>
              <a:t>i</a:t>
            </a:r>
            <a:r>
              <a:rPr lang="en-US" sz="1800" dirty="0"/>
              <a:t>] ≤ 9. The task is to find the total numbers of unique substring with sum of weights </a:t>
            </a:r>
            <a:r>
              <a:rPr lang="en-US" sz="1800" dirty="0" err="1"/>
              <a:t>atmost</a:t>
            </a:r>
            <a:r>
              <a:rPr lang="en-US" sz="1800" dirty="0"/>
              <a:t> </a:t>
            </a:r>
            <a:r>
              <a:rPr lang="en-US" sz="1800" b="1" dirty="0"/>
              <a:t>K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b="1" dirty="0" smtClean="0"/>
              <a:t>Examples</a:t>
            </a:r>
            <a:r>
              <a:rPr lang="en-US" sz="1800" b="1" dirty="0"/>
              <a:t>:</a:t>
            </a:r>
            <a:br>
              <a:rPr lang="en-US" sz="1800" b="1" dirty="0"/>
            </a:br>
            <a:r>
              <a:rPr lang="en-US" sz="1800" i="1" dirty="0" smtClean="0"/>
              <a:t>Input</a:t>
            </a:r>
            <a:r>
              <a:rPr lang="en-US" sz="1800" i="1" dirty="0"/>
              <a:t>: P = “</a:t>
            </a:r>
            <a:r>
              <a:rPr lang="en-US" sz="1800" i="1" dirty="0" err="1"/>
              <a:t>ababab</a:t>
            </a:r>
            <a:r>
              <a:rPr lang="en-US" sz="1800" i="1" dirty="0"/>
              <a:t>”, Q = “12345678912345678912345678”, K = 5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Output: 7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i="1" dirty="0"/>
              <a:t>Explanation: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The substrings with the sum of weights of individual characters ≤ 5 are: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“a”, “ab”, “b”, “</a:t>
            </a:r>
            <a:r>
              <a:rPr lang="en-US" sz="1800" i="1" dirty="0" err="1"/>
              <a:t>bc</a:t>
            </a:r>
            <a:r>
              <a:rPr lang="en-US" sz="1800" i="1" dirty="0"/>
              <a:t>”, “c”, “d”, “e”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Input: P = “</a:t>
            </a:r>
            <a:r>
              <a:rPr lang="en-US" sz="1800" i="1" dirty="0" err="1"/>
              <a:t>acbacbacaa</a:t>
            </a:r>
            <a:r>
              <a:rPr lang="en-US" sz="1800" i="1" dirty="0"/>
              <a:t>”, Q = “12300045600078900012345000”, K = 2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Output: 3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i="1" dirty="0"/>
              <a:t>Explanation: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The substrings with the sum of weights of individual characters ≤ 2 are: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i="1" dirty="0"/>
              <a:t>“a”, “b”, “aa” </a:t>
            </a:r>
            <a:endParaRPr lang="en-SG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2969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52400"/>
            <a:ext cx="8610600" cy="657053"/>
          </a:xfrm>
        </p:spPr>
        <p:txBody>
          <a:bodyPr/>
          <a:lstStyle/>
          <a:p>
            <a:r>
              <a:rPr lang="en-US" dirty="0"/>
              <a:t>Example:1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76200" y="609600"/>
            <a:ext cx="4609504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Java program to find the count of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all the sub-Strings with weight of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characters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atmost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 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java.util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.*;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GFG{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Function to find the count of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all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subStrings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 with weight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of characters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atmost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 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distinctSubString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(String P, String Q,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 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K,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Hashmap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 to store all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subStrings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HashSet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&lt;String&gt; S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HashSet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&lt;String&gt;();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Iterate over all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subStrings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&lt; N; ++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 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Maintain the sum of all characters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encountered so far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sum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2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Maintain the </a:t>
            </a:r>
            <a:r>
              <a:rPr lang="en-US" sz="1200" dirty="0" err="1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subString</a:t>
            </a:r>
            <a:r>
              <a:rPr lang="en-US" sz="12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 till the</a:t>
            </a:r>
            <a:endParaRPr lang="en-US" sz="1200" dirty="0">
              <a:latin typeface="+mn-lt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current position</a:t>
            </a:r>
            <a:endParaRPr lang="en-US" sz="1200" dirty="0">
              <a:latin typeface="+mn-lt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String s = </a:t>
            </a:r>
            <a:r>
              <a:rPr lang="en-US" sz="1200" dirty="0" smtClean="0">
                <a:solidFill>
                  <a:srgbClr val="0000FF"/>
                </a:solidFill>
                <a:latin typeface="+mn-lt"/>
                <a:cs typeface="Consolas" panose="020B0609020204030204" pitchFamily="49" charset="0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</a:t>
            </a:r>
            <a:endParaRPr lang="en-US" sz="1200" dirty="0">
              <a:latin typeface="+mn-lt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2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j = </a:t>
            </a:r>
            <a:r>
              <a:rPr lang="en-US" sz="12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j &lt; N; ++j) 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</a:t>
            </a:r>
            <a:endParaRPr lang="en-US" sz="1200" dirty="0">
              <a:latin typeface="+mn-lt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Get the position of the</a:t>
            </a:r>
            <a:endParaRPr lang="en-US" sz="1200" dirty="0">
              <a:latin typeface="+mn-lt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character in String Q</a:t>
            </a:r>
            <a:endParaRPr lang="en-US" sz="1200" dirty="0">
              <a:latin typeface="+mn-lt"/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lang="en-US" sz="1200" b="1" dirty="0" err="1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pos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P.charAt</a:t>
            </a:r>
            <a:r>
              <a:rPr lang="en-US" sz="12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(j) - </a:t>
            </a:r>
            <a:r>
              <a:rPr lang="en-US" sz="1200" dirty="0">
                <a:solidFill>
                  <a:srgbClr val="0000FF"/>
                </a:solidFill>
                <a:latin typeface="+mn-lt"/>
                <a:cs typeface="Consolas" panose="020B0609020204030204" pitchFamily="49" charset="0"/>
              </a:rPr>
              <a:t>'a</a:t>
            </a:r>
            <a:r>
              <a:rPr lang="en-US" sz="1200" dirty="0" smtClean="0">
                <a:solidFill>
                  <a:srgbClr val="0000FF"/>
                </a:solidFill>
                <a:latin typeface="+mn-lt"/>
                <a:cs typeface="Consolas" panose="020B0609020204030204" pitchFamily="49" charset="0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sz="half" idx="2"/>
          </p:nvPr>
        </p:nvSpPr>
        <p:spPr bwMode="auto">
          <a:xfrm>
            <a:off x="4700944" y="609600"/>
            <a:ext cx="4382096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Add weight to current sum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sum +=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Q.charAt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pos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 -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'0'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Add current character to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subString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 +=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P.charAt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(j);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If sum of characters is &lt;=K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then insert  into the set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(sum &lt;= K)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(s);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else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break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Finding the size of the set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S.size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// Driver code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String P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abcde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String Q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"12345678912345678912345678"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K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5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N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P.length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System.out.print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distinctSubString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(P, Q, K, N));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+mn-lt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b="1" dirty="0"/>
              <a:t>Output</a:t>
            </a:r>
            <a:r>
              <a:rPr lang="en-US" b="1" dirty="0" smtClean="0"/>
              <a:t>: 7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663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7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0800000" flipV="1">
            <a:off x="155575" y="228599"/>
            <a:ext cx="8224134" cy="333303"/>
          </a:xfrm>
        </p:spPr>
        <p:txBody>
          <a:bodyPr/>
          <a:lstStyle/>
          <a:p>
            <a:r>
              <a:rPr lang="en-US" dirty="0" smtClean="0"/>
              <a:t>Example:2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2174"/>
            <a:ext cx="24046" cy="212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44689" y="630163"/>
            <a:ext cx="4343399" cy="6032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Java implementation of the approach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java.util.HashMap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java.util.Map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GfG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Function to return the required string score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strScore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[], String s,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create a hash map of strings 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&lt;String, Integer&gt; m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Store every string in the map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along with its position in the array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If given string is not present 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m.containsKey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 +=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s.charAt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Multiply sum of alphabets with position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 = score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m.get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score;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4572000" y="630163"/>
            <a:ext cx="4122512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Driver code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main(String []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geeksforgeeks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"algorithms"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       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"stack"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s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"algorithms"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strScore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s, n));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Output:244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250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0010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Move hyphen to beginning</a:t>
            </a:r>
            <a:endParaRPr lang="en-IN" sz="36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82526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304800" y="838200"/>
            <a:ext cx="8382001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+mj-lt"/>
              </a:rPr>
              <a:t>Definition:</a:t>
            </a:r>
          </a:p>
          <a:p>
            <a:pPr marL="0" indent="0">
              <a:buNone/>
            </a:pPr>
            <a:r>
              <a:rPr lang="en-US" sz="1600" dirty="0"/>
              <a:t>Given a string that has set of words and spaces, write a program to move all spaces to front of string, by traversing the string only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latin typeface="+mj-lt"/>
            </a:endParaRPr>
          </a:p>
          <a:p>
            <a:pPr marL="0" indent="0"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lang="en-US" sz="1400" dirty="0" smtClean="0">
              <a:latin typeface="+mn-lt"/>
            </a:endParaRPr>
          </a:p>
          <a:p>
            <a:pPr marL="0" indent="0">
              <a:buNone/>
            </a:pPr>
            <a:r>
              <a:rPr lang="en-US" sz="1800" b="1" dirty="0"/>
              <a:t>Examples: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Input  : </a:t>
            </a:r>
            <a:r>
              <a:rPr lang="en-US" sz="1800" dirty="0" err="1"/>
              <a:t>str</a:t>
            </a:r>
            <a:r>
              <a:rPr lang="en-US" sz="1800" dirty="0"/>
              <a:t> = "geeks for geeks"</a:t>
            </a:r>
          </a:p>
          <a:p>
            <a:pPr marL="0" indent="0">
              <a:buNone/>
            </a:pPr>
            <a:r>
              <a:rPr lang="en-US" sz="1800" dirty="0"/>
              <a:t>Output : </a:t>
            </a:r>
            <a:r>
              <a:rPr lang="en-US" sz="1800" dirty="0" err="1"/>
              <a:t>ste</a:t>
            </a:r>
            <a:r>
              <a:rPr lang="en-US" sz="1800" dirty="0"/>
              <a:t> = "  </a:t>
            </a:r>
            <a:r>
              <a:rPr lang="en-US" sz="1800" dirty="0" err="1"/>
              <a:t>geeksforgeeks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Input  : </a:t>
            </a:r>
            <a:r>
              <a:rPr lang="en-US" sz="1800" dirty="0" err="1"/>
              <a:t>str</a:t>
            </a:r>
            <a:r>
              <a:rPr lang="en-US" sz="1800" dirty="0"/>
              <a:t> = "move these spaces to beginning"</a:t>
            </a:r>
          </a:p>
          <a:p>
            <a:pPr marL="0" indent="0">
              <a:buNone/>
            </a:pPr>
            <a:r>
              <a:rPr lang="en-US" sz="1800" dirty="0"/>
              <a:t>Output : </a:t>
            </a:r>
            <a:r>
              <a:rPr lang="en-US" sz="1800" dirty="0" err="1"/>
              <a:t>str</a:t>
            </a:r>
            <a:r>
              <a:rPr lang="en-US" sz="1800" dirty="0"/>
              <a:t> = "    </a:t>
            </a:r>
            <a:r>
              <a:rPr lang="en-US" sz="1800" dirty="0" err="1"/>
              <a:t>movethesespacestobeginning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There were four space characters in input,</a:t>
            </a:r>
          </a:p>
          <a:p>
            <a:pPr marL="0" indent="0">
              <a:buNone/>
            </a:pPr>
            <a:r>
              <a:rPr lang="en-US" sz="1800" dirty="0"/>
              <a:t>all of them should be shifted in front</a:t>
            </a:r>
            <a:r>
              <a:rPr lang="en-US" sz="1400" dirty="0" smtClean="0">
                <a:latin typeface="+mn-lt"/>
              </a:rPr>
              <a:t>:</a:t>
            </a:r>
          </a:p>
          <a:p>
            <a:pPr marL="0" indent="0">
              <a:buNone/>
            </a:pPr>
            <a:endParaRPr lang="en-US" sz="1400" dirty="0">
              <a:latin typeface="+mn-lt"/>
            </a:endParaRPr>
          </a:p>
          <a:p>
            <a:pPr marL="0" indent="0">
              <a:buNone/>
            </a:pPr>
            <a:endParaRPr lang="en-US" sz="1400" dirty="0" smtClean="0">
              <a:latin typeface="+mn-lt"/>
            </a:endParaRPr>
          </a:p>
          <a:p>
            <a:pPr marL="0" indent="0">
              <a:buNone/>
            </a:pPr>
            <a:endParaRPr lang="en-US" sz="1400" dirty="0">
              <a:latin typeface="+mn-lt"/>
            </a:endParaRPr>
          </a:p>
          <a:p>
            <a:pPr marL="0" indent="0">
              <a:buNone/>
            </a:pPr>
            <a:endParaRPr lang="en-US" sz="1400" dirty="0" smtClean="0">
              <a:latin typeface="+mn-lt"/>
            </a:endParaRPr>
          </a:p>
          <a:p>
            <a:pPr marL="0" indent="0">
              <a:buNone/>
            </a:pPr>
            <a:endParaRPr lang="en-US" sz="1400" dirty="0" smtClean="0">
              <a:latin typeface="+mn-lt"/>
            </a:endParaRPr>
          </a:p>
          <a:p>
            <a:pPr marL="0" indent="0">
              <a:buNone/>
            </a:pPr>
            <a:endParaRPr lang="en-US" sz="1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207369"/>
            <a:ext cx="5638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Move </a:t>
            </a:r>
            <a:r>
              <a:rPr lang="en-US" sz="2400" dirty="0"/>
              <a:t>hyphen to beginning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4193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	</a:t>
            </a:r>
            <a:endParaRPr lang="en-IN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39" y="-137188"/>
            <a:ext cx="8229600" cy="914400"/>
          </a:xfrm>
        </p:spPr>
        <p:txBody>
          <a:bodyPr/>
          <a:lstStyle/>
          <a:p>
            <a:r>
              <a:rPr lang="en-US" sz="2400" dirty="0" smtClean="0"/>
              <a:t>Example:1(</a:t>
            </a:r>
            <a:r>
              <a:rPr lang="en-US" sz="2400" dirty="0"/>
              <a:t>Using </a:t>
            </a:r>
            <a:r>
              <a:rPr lang="en-US" sz="2400" dirty="0" smtClean="0"/>
              <a:t>Swap)</a:t>
            </a:r>
            <a:endParaRPr lang="en-US" sz="24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344239" y="1750781"/>
            <a:ext cx="4191001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Main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moveSpaceInFront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 = str.length-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j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j &gt;=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  <a:cs typeface="Consolas" panose="020B0609020204030204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; j--)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[j] !=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' 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c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]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[j];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[j] = c;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--;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sz="half" idx="2"/>
          </p:nvPr>
        </p:nvSpPr>
        <p:spPr bwMode="auto">
          <a:xfrm>
            <a:off x="4648201" y="1267031"/>
            <a:ext cx="4190999" cy="3662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 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"Hey there, it's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GeeksforGeeks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toCharArray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moveSpaceInFront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   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System.out.println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String.valueOf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srgbClr val="273239"/>
                </a:solidFill>
                <a:latin typeface="urw-din"/>
              </a:rPr>
              <a:t>Output:</a:t>
            </a:r>
            <a:r>
              <a:rPr lang="en-US" sz="1400" dirty="0">
                <a:solidFill>
                  <a:srgbClr val="273239"/>
                </a:solidFill>
                <a:latin typeface="urw-din"/>
              </a:rPr>
              <a:t> </a:t>
            </a:r>
            <a:endParaRPr lang="en-US" sz="1400" dirty="0">
              <a:solidFill>
                <a:srgbClr val="27323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 err="1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Heythere,it'sGeeksforGeeks</a:t>
            </a:r>
            <a:r>
              <a:rPr lang="en-US" sz="900" dirty="0"/>
              <a:t> 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273239"/>
              </a:solidFill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273239"/>
              </a:solidFill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273239"/>
              </a:solidFill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4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Example:2(</a:t>
            </a:r>
            <a:r>
              <a:rPr lang="en-US" sz="2000" dirty="0"/>
              <a:t>Without using swap)</a:t>
            </a:r>
            <a:r>
              <a:rPr lang="en-US" sz="3600" dirty="0" smtClean="0"/>
              <a:t>		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32954" y="883976"/>
            <a:ext cx="4110446" cy="5288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GFG{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/>
              <a:t>void </a:t>
            </a:r>
            <a:r>
              <a:rPr lang="en-US" dirty="0" err="1"/>
              <a:t>moveSpaceInFront</a:t>
            </a:r>
            <a:r>
              <a:rPr lang="en-US" dirty="0"/>
              <a:t>(char </a:t>
            </a:r>
            <a:r>
              <a:rPr lang="en-US" dirty="0" err="1"/>
              <a:t>str</a:t>
            </a:r>
            <a:r>
              <a:rPr lang="en-US" dirty="0" smtClean="0"/>
              <a:t>[]){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 = str.length-1;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; j &gt;= 0; j--)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str</a:t>
            </a:r>
            <a:r>
              <a:rPr lang="en-US" dirty="0"/>
              <a:t>[j] != ' ')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--] = </a:t>
            </a:r>
            <a:r>
              <a:rPr lang="en-US" dirty="0" err="1"/>
              <a:t>str</a:t>
            </a:r>
            <a:r>
              <a:rPr lang="en-US" dirty="0"/>
              <a:t>[j];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dirty="0">
                <a:solidFill>
                  <a:srgbClr val="273239"/>
                </a:solidFill>
                <a:cs typeface="Consolas" panose="020B0609020204030204" pitchFamily="49" charset="0"/>
              </a:rPr>
              <a:t>  </a:t>
            </a:r>
            <a:r>
              <a:rPr lang="en-US" dirty="0" smtClean="0">
                <a:solidFill>
                  <a:srgbClr val="273239"/>
                </a:solidFill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73239"/>
                </a:solidFill>
                <a:cs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273239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(i &gt;= </a:t>
            </a:r>
            <a:r>
              <a:rPr lang="en-US" dirty="0">
                <a:solidFill>
                  <a:srgbClr val="009900"/>
                </a:solidFill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)</a:t>
            </a:r>
            <a:endParaRPr lang="en-US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dirty="0">
                <a:solidFill>
                  <a:srgbClr val="273239"/>
                </a:solidFill>
                <a:cs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[i--] = </a:t>
            </a:r>
            <a:r>
              <a:rPr lang="en-US" dirty="0">
                <a:solidFill>
                  <a:srgbClr val="0000FF"/>
                </a:solidFill>
                <a:cs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cs typeface="Consolas" panose="020B0609020204030204" pitchFamily="49" charset="0"/>
              </a:rPr>
              <a:t>;</a:t>
            </a:r>
            <a:endParaRPr lang="en-US" dirty="0"/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cs typeface="Consolas" panose="020B0609020204030204" pitchFamily="49" charset="0"/>
              </a:rPr>
              <a:t>}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4689566" y="1277405"/>
            <a:ext cx="4419600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main(String[]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args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+mn-lt"/>
                <a:cs typeface="Consolas" panose="020B0609020204030204" pitchFamily="49" charset="0"/>
              </a:rPr>
              <a:t>char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[] 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"Hey there, it's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GeeksforGeeks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toCharArray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moveSpaceInFront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+mn-lt"/>
                <a:cs typeface="Consolas" panose="020B0609020204030204" pitchFamily="49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System.out.println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String.valueOf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str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Output: </a:t>
            </a:r>
          </a:p>
          <a:p>
            <a:pPr marL="0" lvl="0" indent="0">
              <a:buNone/>
            </a:pPr>
            <a:endParaRPr lang="en-US" sz="1600" dirty="0">
              <a:solidFill>
                <a:srgbClr val="273239"/>
              </a:solidFill>
              <a:latin typeface="+mn-lt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Heythere,it'sGeeksforGeeks</a:t>
            </a:r>
            <a:endParaRPr lang="en-US" sz="1600" dirty="0" smtClean="0">
              <a:solidFill>
                <a:srgbClr val="273239"/>
              </a:solidFill>
              <a:latin typeface="+mn-lt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+mn-lt"/>
            </a:endParaRPr>
          </a:p>
          <a:p>
            <a:pPr marL="0" lvl="0" indent="0">
              <a:buNone/>
            </a:pPr>
            <a:endParaRPr lang="en-US" sz="1600" dirty="0" smtClean="0">
              <a:solidFill>
                <a:srgbClr val="273239"/>
              </a:solidFill>
              <a:latin typeface="+mn-lt"/>
            </a:endParaRPr>
          </a:p>
          <a:p>
            <a:pPr marL="0" lvl="0" indent="0"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+mn-lt"/>
            </a:endParaRPr>
          </a:p>
          <a:p>
            <a:pPr marL="0" lvl="0" indent="0">
              <a:buNone/>
            </a:pPr>
            <a:endParaRPr lang="en-US" sz="1600" dirty="0" smtClean="0">
              <a:solidFill>
                <a:srgbClr val="273239"/>
              </a:solidFill>
              <a:latin typeface="+mn-lt"/>
            </a:endParaRPr>
          </a:p>
          <a:p>
            <a:pPr marL="0" lvl="0" indent="0"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+mn-lt"/>
            </a:endParaRPr>
          </a:p>
          <a:p>
            <a:pPr marL="0" lvl="0" indent="0"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122125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On-screen Show (4:3)</PresentationFormat>
  <Paragraphs>377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Smart_ppt_Theme</vt:lpstr>
      <vt:lpstr>STRINGS </vt:lpstr>
      <vt:lpstr>  Weights substring </vt:lpstr>
      <vt:lpstr>  Weightes substring </vt:lpstr>
      <vt:lpstr>Example:1 </vt:lpstr>
      <vt:lpstr>Example:2</vt:lpstr>
      <vt:lpstr>Move hyphen to beginning</vt:lpstr>
      <vt:lpstr>PowerPoint Presentation</vt:lpstr>
      <vt:lpstr>Example:1(Using Swap)</vt:lpstr>
      <vt:lpstr>Example:2(Without using swap)  </vt:lpstr>
      <vt:lpstr>Manacher's Algorithm </vt:lpstr>
      <vt:lpstr> Manacher's Algorithm </vt:lpstr>
      <vt:lpstr>Steps of the Manacher's Algorithm </vt:lpstr>
      <vt:lpstr>Steps of the Manacher's Algorithm 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2022-11-16T08:35:44Z</dcterms:modified>
</cp:coreProperties>
</file>