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6"/>
  </p:notesMasterIdLst>
  <p:sldIdLst>
    <p:sldId id="259" r:id="rId2"/>
    <p:sldId id="265" r:id="rId3"/>
    <p:sldId id="260" r:id="rId4"/>
    <p:sldId id="261" r:id="rId5"/>
    <p:sldId id="262" r:id="rId6"/>
    <p:sldId id="266" r:id="rId7"/>
    <p:sldId id="268" r:id="rId8"/>
    <p:sldId id="269" r:id="rId9"/>
    <p:sldId id="270" r:id="rId10"/>
    <p:sldId id="267" r:id="rId11"/>
    <p:sldId id="263" r:id="rId12"/>
    <p:sldId id="264"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265"/>
            <p14:sldId id="260"/>
            <p14:sldId id="261"/>
            <p14:sldId id="262"/>
            <p14:sldId id="266"/>
            <p14:sldId id="268"/>
            <p14:sldId id="269"/>
            <p14:sldId id="270"/>
            <p14:sldId id="267"/>
            <p14:sldId id="263"/>
            <p14:sldId id="264"/>
            <p14:sldId id="271"/>
            <p14:sldId id="272"/>
          </p14:sldIdLst>
        </p14:section>
        <p14:section name="Appendix" id="{E35CCD6A-2288-476E-BC93-C75323AE1F32}">
          <p14:sldIdLst/>
        </p14:section>
      </p14:sectionLst>
    </p:ext>
    <p:ext uri="{EFAFB233-063F-42B5-8137-9DF3F51BA10A}">
      <p15:sldGuideLst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guide id="5" orient="horz" pos="2112">
          <p15:clr>
            <a:srgbClr val="A4A3A4"/>
          </p15:clr>
        </p15:guide>
        <p15:guide id="6" pos="3072">
          <p15:clr>
            <a:srgbClr val="A4A3A4"/>
          </p15:clr>
        </p15:guide>
        <p15:guide id="7" pos="384">
          <p15:clr>
            <a:srgbClr val="A4A3A4"/>
          </p15:clr>
        </p15:guide>
        <p15:guide id="8" pos="54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88225" autoAdjust="0"/>
  </p:normalViewPr>
  <p:slideViewPr>
    <p:cSldViewPr>
      <p:cViewPr varScale="1">
        <p:scale>
          <a:sx n="73" d="100"/>
          <a:sy n="73" d="100"/>
        </p:scale>
        <p:origin x="1284" y="66"/>
      </p:cViewPr>
      <p:guideLst>
        <p:guide orient="horz" pos="2160"/>
        <p:guide orient="horz" pos="576"/>
        <p:guide pos="2880"/>
        <p:guide pos="288"/>
        <p:guide orient="horz" pos="2112"/>
        <p:guide pos="3072"/>
        <p:guide pos="384"/>
        <p:guide pos="5472"/>
      </p:guideLst>
    </p:cSldViewPr>
  </p:slideViewPr>
  <p:outlineViewPr>
    <p:cViewPr>
      <p:scale>
        <a:sx n="33" d="100"/>
        <a:sy n="33" d="100"/>
      </p:scale>
      <p:origin x="0" y="2784"/>
    </p:cViewPr>
  </p:outlineViewPr>
  <p:notesTextViewPr>
    <p:cViewPr>
      <p:scale>
        <a:sx n="300" d="100"/>
        <a:sy n="3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2</a:t>
            </a:fld>
            <a:endParaRPr lang="en-US"/>
          </a:p>
        </p:txBody>
      </p:sp>
    </p:spTree>
    <p:extLst>
      <p:ext uri="{BB962C8B-B14F-4D97-AF65-F5344CB8AC3E}">
        <p14:creationId xmlns:p14="http://schemas.microsoft.com/office/powerpoint/2010/main" val="4249636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6</a:t>
            </a:fld>
            <a:endParaRPr lang="en-US"/>
          </a:p>
        </p:txBody>
      </p:sp>
    </p:spTree>
    <p:extLst>
      <p:ext uri="{BB962C8B-B14F-4D97-AF65-F5344CB8AC3E}">
        <p14:creationId xmlns:p14="http://schemas.microsoft.com/office/powerpoint/2010/main" val="58188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10</a:t>
            </a:fld>
            <a:endParaRPr lang="en-US"/>
          </a:p>
        </p:txBody>
      </p:sp>
    </p:spTree>
    <p:extLst>
      <p:ext uri="{BB962C8B-B14F-4D97-AF65-F5344CB8AC3E}">
        <p14:creationId xmlns:p14="http://schemas.microsoft.com/office/powerpoint/2010/main" val="2453602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295400"/>
            <a:ext cx="5257800" cy="1371600"/>
          </a:xfrm>
        </p:spPr>
        <p:txBody>
          <a:bodyPr/>
          <a:lstStyle/>
          <a:p>
            <a:r>
              <a:rPr lang="en-IN" sz="3500" dirty="0" smtClean="0"/>
              <a:t>Interview Preparation</a:t>
            </a:r>
            <a:endParaRPr lang="en-IN" sz="3500" dirty="0"/>
          </a:p>
        </p:txBody>
      </p:sp>
      <p:sp>
        <p:nvSpPr>
          <p:cNvPr id="4" name="Title 2"/>
          <p:cNvSpPr txBox="1">
            <a:spLocks/>
          </p:cNvSpPr>
          <p:nvPr/>
        </p:nvSpPr>
        <p:spPr bwMode="auto">
          <a:xfrm>
            <a:off x="2514600" y="3200400"/>
            <a:ext cx="579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pPr marL="457200" indent="-457200" algn="l">
              <a:buFont typeface="Arial" panose="020B0604020202020204" pitchFamily="34" charset="0"/>
              <a:buChar char="•"/>
            </a:pPr>
            <a:r>
              <a:rPr lang="en-IN" b="0" dirty="0" smtClean="0"/>
              <a:t>Networking</a:t>
            </a:r>
          </a:p>
          <a:p>
            <a:pPr marL="457200" indent="-457200" algn="l">
              <a:buFont typeface="Arial" panose="020B0604020202020204" pitchFamily="34" charset="0"/>
              <a:buChar char="•"/>
            </a:pPr>
            <a:r>
              <a:rPr lang="en-IN" b="0" dirty="0" smtClean="0"/>
              <a:t>Security</a:t>
            </a:r>
          </a:p>
          <a:p>
            <a:pPr marL="457200" indent="-457200" algn="l">
              <a:buFont typeface="Arial" panose="020B0604020202020204" pitchFamily="34" charset="0"/>
              <a:buChar char="•"/>
            </a:pPr>
            <a:r>
              <a:rPr lang="en-IN" b="0" dirty="0" smtClean="0"/>
              <a:t>Cryption Techniques</a:t>
            </a:r>
            <a:endParaRPr lang="en-IN" b="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295400"/>
            <a:ext cx="5257800" cy="1371600"/>
          </a:xfrm>
        </p:spPr>
        <p:txBody>
          <a:bodyPr/>
          <a:lstStyle/>
          <a:p>
            <a:r>
              <a:rPr lang="en-IN" sz="3500" dirty="0" smtClean="0"/>
              <a:t>Interview Preparation</a:t>
            </a:r>
            <a:endParaRPr lang="en-IN" sz="3500" dirty="0"/>
          </a:p>
        </p:txBody>
      </p:sp>
      <p:sp>
        <p:nvSpPr>
          <p:cNvPr id="4" name="Title 2"/>
          <p:cNvSpPr txBox="1">
            <a:spLocks/>
          </p:cNvSpPr>
          <p:nvPr/>
        </p:nvSpPr>
        <p:spPr bwMode="auto">
          <a:xfrm>
            <a:off x="2743200" y="3352800"/>
            <a:ext cx="579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pPr marL="514350" indent="-514350" algn="l">
              <a:buFont typeface="Wingdings" panose="05000000000000000000" pitchFamily="2" charset="2"/>
              <a:buChar char="ü"/>
            </a:pPr>
            <a:r>
              <a:rPr lang="en-IN" b="0" dirty="0" smtClean="0"/>
              <a:t>Cryption Techniques</a:t>
            </a:r>
          </a:p>
        </p:txBody>
      </p:sp>
    </p:spTree>
    <p:custDataLst>
      <p:tags r:id="rId1"/>
    </p:custDataLst>
    <p:extLst>
      <p:ext uri="{BB962C8B-B14F-4D97-AF65-F5344CB8AC3E}">
        <p14:creationId xmlns:p14="http://schemas.microsoft.com/office/powerpoint/2010/main" val="1305098425"/>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427037"/>
          </a:xfrm>
        </p:spPr>
        <p:txBody>
          <a:bodyPr>
            <a:normAutofit fontScale="90000"/>
          </a:bodyPr>
          <a:lstStyle/>
          <a:p>
            <a:r>
              <a:rPr lang="en-IN" dirty="0"/>
              <a:t>Cryption Techniques</a:t>
            </a:r>
            <a:br>
              <a:rPr lang="en-IN" dirty="0"/>
            </a:br>
            <a:endParaRPr lang="en-SG" dirty="0"/>
          </a:p>
        </p:txBody>
      </p:sp>
      <p:sp>
        <p:nvSpPr>
          <p:cNvPr id="3" name="Content Placeholder 2"/>
          <p:cNvSpPr>
            <a:spLocks noGrp="1"/>
          </p:cNvSpPr>
          <p:nvPr>
            <p:ph idx="1"/>
          </p:nvPr>
        </p:nvSpPr>
        <p:spPr>
          <a:xfrm>
            <a:off x="381000" y="914400"/>
            <a:ext cx="8229600" cy="5334000"/>
          </a:xfrm>
        </p:spPr>
        <p:txBody>
          <a:bodyPr>
            <a:normAutofit lnSpcReduction="10000"/>
          </a:bodyPr>
          <a:lstStyle/>
          <a:p>
            <a:pPr marL="0" indent="0">
              <a:buNone/>
            </a:pPr>
            <a:r>
              <a:rPr lang="en-US" b="1" dirty="0"/>
              <a:t>What is Cryptography?</a:t>
            </a:r>
            <a:endParaRPr lang="en-US" dirty="0"/>
          </a:p>
          <a:p>
            <a:r>
              <a:rPr lang="en-US" dirty="0" smtClean="0"/>
              <a:t>Cryptography </a:t>
            </a:r>
            <a:r>
              <a:rPr lang="en-US" dirty="0"/>
              <a:t>is a process of hiding or securing information/data while transmitting, storing, and processing data by using different complex algorithms and methods.</a:t>
            </a:r>
          </a:p>
          <a:p>
            <a:pPr marL="0" indent="0">
              <a:buNone/>
            </a:pPr>
            <a:r>
              <a:rPr lang="en-US" b="1" dirty="0" smtClean="0"/>
              <a:t>What </a:t>
            </a:r>
            <a:r>
              <a:rPr lang="en-US" b="1" dirty="0"/>
              <a:t>is the goal of Cryptography?</a:t>
            </a:r>
            <a:endParaRPr lang="en-US" dirty="0"/>
          </a:p>
          <a:p>
            <a:r>
              <a:rPr lang="en-US" b="1" dirty="0"/>
              <a:t> </a:t>
            </a:r>
            <a:r>
              <a:rPr lang="en-US" dirty="0"/>
              <a:t>The goal of Cryptography is Confidentiality, Integrity, Availability, and Non-Repudiation of sensitive data flowing and stored in the IT system.</a:t>
            </a:r>
          </a:p>
          <a:p>
            <a:pPr marL="0" indent="0">
              <a:buNone/>
            </a:pPr>
            <a:r>
              <a:rPr lang="en-US" b="1" dirty="0" smtClean="0"/>
              <a:t>What </a:t>
            </a:r>
            <a:r>
              <a:rPr lang="en-US" b="1" dirty="0"/>
              <a:t>is the importance of Cryptography?</a:t>
            </a:r>
            <a:endParaRPr lang="en-US" dirty="0"/>
          </a:p>
          <a:p>
            <a:r>
              <a:rPr lang="en-US" dirty="0" smtClean="0"/>
              <a:t>As </a:t>
            </a:r>
            <a:r>
              <a:rPr lang="en-US" dirty="0"/>
              <a:t>we move towards the digital economy, cryptography plays a crucial role in securing your digital assets from hackers by encrypting them.</a:t>
            </a:r>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0405250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 y="682766"/>
            <a:ext cx="8639991" cy="5946633"/>
          </a:xfrm>
        </p:spPr>
        <p:txBody>
          <a:bodyPr>
            <a:normAutofit fontScale="85000" lnSpcReduction="10000"/>
          </a:bodyPr>
          <a:lstStyle/>
          <a:p>
            <a:pPr marL="0" indent="0">
              <a:buNone/>
            </a:pPr>
            <a:r>
              <a:rPr lang="en-US" b="1" dirty="0"/>
              <a:t>What are Ciphers?</a:t>
            </a:r>
            <a:endParaRPr lang="en-US" dirty="0"/>
          </a:p>
          <a:p>
            <a:r>
              <a:rPr lang="en-US" dirty="0" smtClean="0"/>
              <a:t>Cipher </a:t>
            </a:r>
            <a:r>
              <a:rPr lang="en-US" dirty="0"/>
              <a:t>is a process of creating data in a non-readable form. In other words, you can say it is an algorithm responsible for the encryption and decryption of data.</a:t>
            </a:r>
          </a:p>
          <a:p>
            <a:pPr marL="0" indent="0">
              <a:buNone/>
            </a:pPr>
            <a:r>
              <a:rPr lang="en-US" b="1" dirty="0" smtClean="0"/>
              <a:t>What </a:t>
            </a:r>
            <a:r>
              <a:rPr lang="en-US" b="1" dirty="0"/>
              <a:t>are the different types of Ciphers?</a:t>
            </a:r>
            <a:endParaRPr lang="en-US" dirty="0"/>
          </a:p>
          <a:p>
            <a:r>
              <a:rPr lang="en-US" dirty="0" smtClean="0"/>
              <a:t>I’m </a:t>
            </a:r>
            <a:r>
              <a:rPr lang="en-US" dirty="0"/>
              <a:t>listing some ciphers below:</a:t>
            </a:r>
          </a:p>
          <a:p>
            <a:pPr lvl="1"/>
            <a:r>
              <a:rPr lang="en-US" dirty="0"/>
              <a:t>Mono-alphabetic Ciphers</a:t>
            </a:r>
          </a:p>
          <a:p>
            <a:pPr lvl="1"/>
            <a:r>
              <a:rPr lang="en-US" dirty="0"/>
              <a:t>Polyalphabetic Ciphers</a:t>
            </a:r>
          </a:p>
          <a:p>
            <a:pPr lvl="1"/>
            <a:r>
              <a:rPr lang="en-US" dirty="0"/>
              <a:t>Transpositions and Grills</a:t>
            </a:r>
          </a:p>
          <a:p>
            <a:pPr lvl="1"/>
            <a:r>
              <a:rPr lang="en-US" dirty="0"/>
              <a:t>Steganography</a:t>
            </a:r>
          </a:p>
          <a:p>
            <a:pPr lvl="1"/>
            <a:r>
              <a:rPr lang="en-US" dirty="0"/>
              <a:t>Codes</a:t>
            </a:r>
          </a:p>
          <a:p>
            <a:pPr lvl="1"/>
            <a:r>
              <a:rPr lang="en-US" dirty="0"/>
              <a:t>Voice Scramblers</a:t>
            </a:r>
          </a:p>
          <a:p>
            <a:pPr lvl="1"/>
            <a:r>
              <a:rPr lang="en-US" dirty="0"/>
              <a:t>Modern </a:t>
            </a:r>
            <a:r>
              <a:rPr lang="en-US" dirty="0" smtClean="0"/>
              <a:t>Ciphers</a:t>
            </a:r>
          </a:p>
          <a:p>
            <a:pPr marL="0" indent="0">
              <a:buNone/>
            </a:pPr>
            <a:r>
              <a:rPr lang="en-US" b="1" dirty="0"/>
              <a:t>How fast is RSA?</a:t>
            </a:r>
            <a:endParaRPr lang="en-US" dirty="0"/>
          </a:p>
          <a:p>
            <a:r>
              <a:rPr lang="en-US" dirty="0"/>
              <a:t> RSA is asymmetric encryption, so it is definitely slow compared to symmetric encryption, such as DES. On average, DES is approximately 100 times faster than RSA.</a:t>
            </a:r>
          </a:p>
          <a:p>
            <a:pPr marL="0" indent="0">
              <a:buNone/>
            </a:pPr>
            <a:endParaRPr lang="en-US" dirty="0"/>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itle 1"/>
          <p:cNvSpPr>
            <a:spLocks noGrp="1"/>
          </p:cNvSpPr>
          <p:nvPr>
            <p:ph type="title"/>
          </p:nvPr>
        </p:nvSpPr>
        <p:spPr>
          <a:xfrm>
            <a:off x="190500" y="53182"/>
            <a:ext cx="8229600" cy="404018"/>
          </a:xfrm>
        </p:spPr>
        <p:txBody>
          <a:bodyPr>
            <a:normAutofit fontScale="90000"/>
          </a:bodyPr>
          <a:lstStyle/>
          <a:p>
            <a:r>
              <a:rPr lang="en-IN" dirty="0"/>
              <a:t>Cryption Techniques</a:t>
            </a:r>
            <a:br>
              <a:rPr lang="en-IN" dirty="0"/>
            </a:br>
            <a:endParaRPr lang="en-SG" dirty="0"/>
          </a:p>
        </p:txBody>
      </p:sp>
    </p:spTree>
    <p:extLst>
      <p:ext uri="{BB962C8B-B14F-4D97-AF65-F5344CB8AC3E}">
        <p14:creationId xmlns:p14="http://schemas.microsoft.com/office/powerpoint/2010/main" val="2188884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5715000"/>
          </a:xfrm>
        </p:spPr>
        <p:txBody>
          <a:bodyPr>
            <a:normAutofit fontScale="92500" lnSpcReduction="10000"/>
          </a:bodyPr>
          <a:lstStyle/>
          <a:p>
            <a:pPr marL="0" indent="0">
              <a:buNone/>
            </a:pPr>
            <a:r>
              <a:rPr lang="en-US" b="1" dirty="0"/>
              <a:t>What are Transposition Ciphers?</a:t>
            </a:r>
            <a:endParaRPr lang="en-US" dirty="0"/>
          </a:p>
          <a:p>
            <a:r>
              <a:rPr lang="en-US" dirty="0" err="1" smtClean="0"/>
              <a:t>Transpositional</a:t>
            </a:r>
            <a:r>
              <a:rPr lang="en-US" dirty="0" smtClean="0"/>
              <a:t> </a:t>
            </a:r>
            <a:r>
              <a:rPr lang="en-US" dirty="0"/>
              <a:t>ciphers is an encryption algorithm based on rearranging letters of the original message and converting it into a non-readable form.</a:t>
            </a:r>
          </a:p>
          <a:p>
            <a:pPr marL="0" indent="0">
              <a:buNone/>
            </a:pPr>
            <a:r>
              <a:rPr lang="en-US" b="1" dirty="0" smtClean="0"/>
              <a:t>What </a:t>
            </a:r>
            <a:r>
              <a:rPr lang="en-US" b="1" dirty="0"/>
              <a:t>are the advantages of the Symmetric Key Algorithm?</a:t>
            </a:r>
            <a:endParaRPr lang="en-US" dirty="0"/>
          </a:p>
          <a:p>
            <a:r>
              <a:rPr lang="en-US" dirty="0" smtClean="0"/>
              <a:t>The </a:t>
            </a:r>
            <a:r>
              <a:rPr lang="en-US" dirty="0"/>
              <a:t>main advantage of the Symmetric Key Algorithm is the fast speed of encryption in comparison with the Asymmetric Key Algorithm. Another important advantage of this algorithm is the property of extreme security that makes it unbreakable.</a:t>
            </a:r>
          </a:p>
          <a:p>
            <a:pPr marL="0" indent="0">
              <a:buNone/>
            </a:pPr>
            <a:r>
              <a:rPr lang="en-US" b="1" dirty="0"/>
              <a:t>What is Triple DES (3DES)?</a:t>
            </a:r>
            <a:endParaRPr lang="en-US" dirty="0"/>
          </a:p>
          <a:p>
            <a:r>
              <a:rPr lang="en-US" dirty="0" smtClean="0"/>
              <a:t>Triple-DES </a:t>
            </a:r>
            <a:r>
              <a:rPr lang="en-US" dirty="0"/>
              <a:t>is a type of symmetric-key algorithm and uses 168 bits keys (three 56 bits keys) to encrypt or decrypt a message. It is considered a strong algorithm than DES.</a:t>
            </a:r>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7" name="Title 1"/>
          <p:cNvSpPr>
            <a:spLocks noGrp="1"/>
          </p:cNvSpPr>
          <p:nvPr>
            <p:ph type="title"/>
          </p:nvPr>
        </p:nvSpPr>
        <p:spPr>
          <a:xfrm>
            <a:off x="190500" y="53182"/>
            <a:ext cx="8229600" cy="404018"/>
          </a:xfrm>
        </p:spPr>
        <p:txBody>
          <a:bodyPr>
            <a:normAutofit fontScale="90000"/>
          </a:bodyPr>
          <a:lstStyle/>
          <a:p>
            <a:r>
              <a:rPr lang="en-IN" dirty="0"/>
              <a:t>Cryption Techniques</a:t>
            </a:r>
            <a:br>
              <a:rPr lang="en-IN" dirty="0"/>
            </a:br>
            <a:endParaRPr lang="en-SG" dirty="0"/>
          </a:p>
        </p:txBody>
      </p:sp>
    </p:spTree>
    <p:extLst>
      <p:ext uri="{BB962C8B-B14F-4D97-AF65-F5344CB8AC3E}">
        <p14:creationId xmlns:p14="http://schemas.microsoft.com/office/powerpoint/2010/main" val="5294722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3" y="3581400"/>
            <a:ext cx="8229600" cy="914400"/>
          </a:xfrm>
        </p:spPr>
        <p:txBody>
          <a:bodyPr/>
          <a:lstStyle/>
          <a:p>
            <a:pPr algn="ctr"/>
            <a:r>
              <a:rPr lang="en-SG" dirty="0" smtClean="0"/>
              <a:t>Thank you…</a:t>
            </a:r>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48501715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295400"/>
            <a:ext cx="5257800" cy="1371600"/>
          </a:xfrm>
        </p:spPr>
        <p:txBody>
          <a:bodyPr/>
          <a:lstStyle/>
          <a:p>
            <a:r>
              <a:rPr lang="en-IN" sz="3500" dirty="0" smtClean="0"/>
              <a:t>Interview Preparation</a:t>
            </a:r>
            <a:endParaRPr lang="en-IN" sz="3500" dirty="0"/>
          </a:p>
        </p:txBody>
      </p:sp>
      <p:sp>
        <p:nvSpPr>
          <p:cNvPr id="4" name="Title 2"/>
          <p:cNvSpPr txBox="1">
            <a:spLocks/>
          </p:cNvSpPr>
          <p:nvPr/>
        </p:nvSpPr>
        <p:spPr bwMode="auto">
          <a:xfrm>
            <a:off x="2743200" y="3352800"/>
            <a:ext cx="579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pPr marL="514350" indent="-514350" algn="l">
              <a:buFont typeface="Wingdings" panose="05000000000000000000" pitchFamily="2" charset="2"/>
              <a:buChar char="ü"/>
            </a:pPr>
            <a:r>
              <a:rPr lang="en-IN" b="0" dirty="0" smtClean="0"/>
              <a:t>Networking</a:t>
            </a:r>
          </a:p>
        </p:txBody>
      </p:sp>
    </p:spTree>
    <p:custDataLst>
      <p:tags r:id="rId1"/>
    </p:custDataLst>
    <p:extLst>
      <p:ext uri="{BB962C8B-B14F-4D97-AF65-F5344CB8AC3E}">
        <p14:creationId xmlns:p14="http://schemas.microsoft.com/office/powerpoint/2010/main" val="599414213"/>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57536"/>
            <a:ext cx="8229600" cy="552064"/>
          </a:xfrm>
        </p:spPr>
        <p:txBody>
          <a:bodyPr>
            <a:normAutofit fontScale="90000"/>
          </a:bodyPr>
          <a:lstStyle/>
          <a:p>
            <a:r>
              <a:rPr lang="en-SG" dirty="0" smtClean="0"/>
              <a:t>Networking-</a:t>
            </a:r>
            <a:r>
              <a:rPr lang="en-SG" dirty="0"/>
              <a:t>Interview </a:t>
            </a:r>
            <a:r>
              <a:rPr lang="en-SG" dirty="0" smtClean="0"/>
              <a:t>Questions</a:t>
            </a:r>
            <a:r>
              <a:rPr lang="en-SG" dirty="0"/>
              <a:t/>
            </a:r>
            <a:br>
              <a:rPr lang="en-SG" dirty="0"/>
            </a:br>
            <a:endParaRPr lang="en-SG" dirty="0"/>
          </a:p>
        </p:txBody>
      </p:sp>
      <p:sp>
        <p:nvSpPr>
          <p:cNvPr id="7" name="Content Placeholder 6"/>
          <p:cNvSpPr>
            <a:spLocks noGrp="1"/>
          </p:cNvSpPr>
          <p:nvPr>
            <p:ph idx="1"/>
          </p:nvPr>
        </p:nvSpPr>
        <p:spPr>
          <a:xfrm>
            <a:off x="313509" y="963227"/>
            <a:ext cx="8229600" cy="5361373"/>
          </a:xfrm>
        </p:spPr>
        <p:txBody>
          <a:bodyPr>
            <a:normAutofit fontScale="92500" lnSpcReduction="20000"/>
          </a:bodyPr>
          <a:lstStyle/>
          <a:p>
            <a:pPr marL="0" indent="0">
              <a:buNone/>
            </a:pPr>
            <a:r>
              <a:rPr lang="en-US" b="1" dirty="0" smtClean="0"/>
              <a:t>Define </a:t>
            </a:r>
            <a:r>
              <a:rPr lang="en-US" b="1" dirty="0"/>
              <a:t>Network?</a:t>
            </a:r>
          </a:p>
          <a:p>
            <a:pPr algn="just"/>
            <a:r>
              <a:rPr lang="en-US" dirty="0"/>
              <a:t>A network is a set of devices connected by physical media links. A network is recursively is a connection of two or more nodes by a physical link or two or more networks connected by one or more nodes.</a:t>
            </a:r>
          </a:p>
          <a:p>
            <a:pPr marL="0" indent="0">
              <a:buNone/>
            </a:pPr>
            <a:r>
              <a:rPr lang="en-US" b="1" dirty="0"/>
              <a:t>What is a Link?</a:t>
            </a:r>
          </a:p>
          <a:p>
            <a:pPr algn="just"/>
            <a:r>
              <a:rPr lang="en-US" dirty="0"/>
              <a:t>At the lowest level, a network can consist of two or more computers directly connected by some physical medium such as coaxial cable or optical fiber. Such a physical medium is called as Link.</a:t>
            </a:r>
          </a:p>
          <a:p>
            <a:pPr marL="0" indent="0">
              <a:buNone/>
            </a:pPr>
            <a:r>
              <a:rPr lang="en-US" b="1" dirty="0"/>
              <a:t>What is a node?</a:t>
            </a:r>
          </a:p>
          <a:p>
            <a:pPr algn="just"/>
            <a:r>
              <a:rPr lang="en-US" dirty="0"/>
              <a:t>A network can consist of two or more computers directly connected by some physical medium such as coaxial cable or optical fiber. Such a physical medium is called as Links and the computer it connects is called as Nodes.</a:t>
            </a:r>
          </a:p>
          <a:p>
            <a:pPr marL="0" indent="0">
              <a:buNone/>
            </a:pPr>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845132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229600" cy="5105400"/>
          </a:xfrm>
        </p:spPr>
        <p:txBody>
          <a:bodyPr>
            <a:normAutofit/>
          </a:bodyPr>
          <a:lstStyle/>
          <a:p>
            <a:pPr marL="0" indent="0">
              <a:buNone/>
            </a:pPr>
            <a:r>
              <a:rPr lang="en-US" b="1" dirty="0"/>
              <a:t>What is a gateway or Router?</a:t>
            </a:r>
          </a:p>
          <a:p>
            <a:r>
              <a:rPr lang="en-US" dirty="0"/>
              <a:t>A node that is connected to two or more networks is commonly called as router or Gateway. It generally forwards message from one network to another.</a:t>
            </a:r>
          </a:p>
          <a:p>
            <a:pPr marL="0" indent="0">
              <a:buNone/>
            </a:pPr>
            <a:r>
              <a:rPr lang="en-US" b="1" dirty="0"/>
              <a:t>What is point-point link?</a:t>
            </a:r>
          </a:p>
          <a:p>
            <a:r>
              <a:rPr lang="en-US" dirty="0"/>
              <a:t>If the physical links are limited to a pair of nodes it is said to be point-point </a:t>
            </a:r>
            <a:r>
              <a:rPr lang="en-US" dirty="0" smtClean="0"/>
              <a:t>link.</a:t>
            </a:r>
          </a:p>
          <a:p>
            <a:pPr marL="0" indent="0">
              <a:buNone/>
            </a:pPr>
            <a:r>
              <a:rPr lang="en-US" b="1" dirty="0"/>
              <a:t>What is Multiple Access?</a:t>
            </a:r>
          </a:p>
          <a:p>
            <a:r>
              <a:rPr lang="en-US" dirty="0"/>
              <a:t>If the physical links are shared by more than two nodes, it is said to be Multiple Access.</a:t>
            </a:r>
          </a:p>
          <a:p>
            <a:pPr marL="0" indent="0">
              <a:buNone/>
            </a:pPr>
            <a:endParaRPr lang="en-US" dirty="0"/>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itle 5"/>
          <p:cNvSpPr>
            <a:spLocks noGrp="1"/>
          </p:cNvSpPr>
          <p:nvPr>
            <p:ph type="title"/>
          </p:nvPr>
        </p:nvSpPr>
        <p:spPr>
          <a:xfrm>
            <a:off x="304800" y="57536"/>
            <a:ext cx="8229600" cy="552064"/>
          </a:xfrm>
        </p:spPr>
        <p:txBody>
          <a:bodyPr>
            <a:normAutofit fontScale="90000"/>
          </a:bodyPr>
          <a:lstStyle/>
          <a:p>
            <a:r>
              <a:rPr lang="en-SG" dirty="0" smtClean="0"/>
              <a:t>Networking-</a:t>
            </a:r>
            <a:r>
              <a:rPr lang="en-SG" dirty="0"/>
              <a:t>Interview </a:t>
            </a:r>
            <a:r>
              <a:rPr lang="en-SG" dirty="0" smtClean="0"/>
              <a:t>Questions</a:t>
            </a:r>
            <a:r>
              <a:rPr lang="en-SG" dirty="0"/>
              <a:t/>
            </a:r>
            <a:br>
              <a:rPr lang="en-SG" dirty="0"/>
            </a:br>
            <a:endParaRPr lang="en-SG" dirty="0"/>
          </a:p>
        </p:txBody>
      </p:sp>
    </p:spTree>
    <p:extLst>
      <p:ext uri="{BB962C8B-B14F-4D97-AF65-F5344CB8AC3E}">
        <p14:creationId xmlns:p14="http://schemas.microsoft.com/office/powerpoint/2010/main" val="21266311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102" y="838200"/>
            <a:ext cx="8353697" cy="5486400"/>
          </a:xfrm>
        </p:spPr>
        <p:txBody>
          <a:bodyPr>
            <a:normAutofit fontScale="92500" lnSpcReduction="20000"/>
          </a:bodyPr>
          <a:lstStyle/>
          <a:p>
            <a:pPr marL="0" indent="0">
              <a:buNone/>
            </a:pPr>
            <a:r>
              <a:rPr lang="en-US" b="1" dirty="0"/>
              <a:t>Name the factors that affect the performance of the network?</a:t>
            </a:r>
          </a:p>
          <a:p>
            <a:pPr marL="0" indent="0">
              <a:buNone/>
            </a:pPr>
            <a:r>
              <a:rPr lang="en-US" dirty="0" smtClean="0"/>
              <a:t>	a</a:t>
            </a:r>
            <a:r>
              <a:rPr lang="en-US" dirty="0"/>
              <a:t>. Number of Users</a:t>
            </a:r>
            <a:br>
              <a:rPr lang="en-US" dirty="0"/>
            </a:br>
            <a:r>
              <a:rPr lang="en-US" dirty="0" smtClean="0"/>
              <a:t>	b</a:t>
            </a:r>
            <a:r>
              <a:rPr lang="en-US" dirty="0"/>
              <a:t>. Type of transmission medium</a:t>
            </a:r>
            <a:br>
              <a:rPr lang="en-US" dirty="0"/>
            </a:br>
            <a:r>
              <a:rPr lang="en-US" dirty="0" smtClean="0"/>
              <a:t>	c</a:t>
            </a:r>
            <a:r>
              <a:rPr lang="en-US" dirty="0"/>
              <a:t>. Hardware</a:t>
            </a:r>
            <a:br>
              <a:rPr lang="en-US" dirty="0"/>
            </a:br>
            <a:r>
              <a:rPr lang="en-US" dirty="0" smtClean="0"/>
              <a:t>	d</a:t>
            </a:r>
            <a:r>
              <a:rPr lang="en-US" dirty="0"/>
              <a:t>. Software</a:t>
            </a:r>
          </a:p>
          <a:p>
            <a:pPr marL="0" indent="0">
              <a:buNone/>
            </a:pPr>
            <a:r>
              <a:rPr lang="en-US" b="1" dirty="0"/>
              <a:t>What is Protocol?</a:t>
            </a:r>
          </a:p>
          <a:p>
            <a:r>
              <a:rPr lang="en-US" dirty="0"/>
              <a:t>A protocol is a set of rules that govern all aspects of information communication.</a:t>
            </a:r>
          </a:p>
          <a:p>
            <a:pPr marL="0" indent="0">
              <a:buNone/>
            </a:pPr>
            <a:r>
              <a:rPr lang="en-US" b="1" dirty="0"/>
              <a:t>Define Bandwidth and Latency?</a:t>
            </a:r>
          </a:p>
          <a:p>
            <a:pPr algn="just"/>
            <a:r>
              <a:rPr lang="en-US" dirty="0"/>
              <a:t>Network performance is measured in Bandwidth (throughput) and Latency (Delay). Bandwidth of a network is given by the number of bits that can be transmitted over the network in a certain period of time. Latency corresponds to how long it t5akes a message to travel from one end off a network to the other. It is strictly measured in terms of time.</a:t>
            </a:r>
          </a:p>
          <a:p>
            <a:endParaRPr lang="en-SG"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
        <p:nvSpPr>
          <p:cNvPr id="5" name="Title 5"/>
          <p:cNvSpPr>
            <a:spLocks noGrp="1"/>
          </p:cNvSpPr>
          <p:nvPr>
            <p:ph type="title"/>
          </p:nvPr>
        </p:nvSpPr>
        <p:spPr>
          <a:xfrm>
            <a:off x="304800" y="57536"/>
            <a:ext cx="8229600" cy="552064"/>
          </a:xfrm>
        </p:spPr>
        <p:txBody>
          <a:bodyPr>
            <a:normAutofit fontScale="90000"/>
          </a:bodyPr>
          <a:lstStyle/>
          <a:p>
            <a:r>
              <a:rPr lang="en-SG" dirty="0" smtClean="0"/>
              <a:t>Networking-</a:t>
            </a:r>
            <a:r>
              <a:rPr lang="en-SG" dirty="0"/>
              <a:t>Interview </a:t>
            </a:r>
            <a:r>
              <a:rPr lang="en-SG" dirty="0" smtClean="0"/>
              <a:t>Questions</a:t>
            </a:r>
            <a:r>
              <a:rPr lang="en-SG" dirty="0"/>
              <a:t/>
            </a:r>
            <a:br>
              <a:rPr lang="en-SG" dirty="0"/>
            </a:br>
            <a:endParaRPr lang="en-SG" dirty="0"/>
          </a:p>
        </p:txBody>
      </p:sp>
    </p:spTree>
    <p:extLst>
      <p:ext uri="{BB962C8B-B14F-4D97-AF65-F5344CB8AC3E}">
        <p14:creationId xmlns:p14="http://schemas.microsoft.com/office/powerpoint/2010/main" val="219868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47800" y="1295400"/>
            <a:ext cx="5257800" cy="1371600"/>
          </a:xfrm>
        </p:spPr>
        <p:txBody>
          <a:bodyPr/>
          <a:lstStyle/>
          <a:p>
            <a:r>
              <a:rPr lang="en-IN" sz="3500" dirty="0" smtClean="0"/>
              <a:t>Interview Preparation</a:t>
            </a:r>
            <a:endParaRPr lang="en-IN" sz="3500" dirty="0"/>
          </a:p>
        </p:txBody>
      </p:sp>
      <p:sp>
        <p:nvSpPr>
          <p:cNvPr id="4" name="Title 2"/>
          <p:cNvSpPr txBox="1">
            <a:spLocks/>
          </p:cNvSpPr>
          <p:nvPr/>
        </p:nvSpPr>
        <p:spPr bwMode="auto">
          <a:xfrm>
            <a:off x="4076700" y="3429000"/>
            <a:ext cx="5791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a:lstStyle>
          <a:p>
            <a:pPr marL="514350" indent="-514350" algn="l">
              <a:buFont typeface="Wingdings" panose="05000000000000000000" pitchFamily="2" charset="2"/>
              <a:buChar char="ü"/>
            </a:pPr>
            <a:r>
              <a:rPr lang="en-IN" b="0" dirty="0" smtClean="0"/>
              <a:t>Computer Security</a:t>
            </a:r>
          </a:p>
        </p:txBody>
      </p:sp>
    </p:spTree>
    <p:custDataLst>
      <p:tags r:id="rId1"/>
    </p:custDataLst>
    <p:extLst>
      <p:ext uri="{BB962C8B-B14F-4D97-AF65-F5344CB8AC3E}">
        <p14:creationId xmlns:p14="http://schemas.microsoft.com/office/powerpoint/2010/main" val="422403531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13509" y="914400"/>
            <a:ext cx="8229600" cy="5410200"/>
          </a:xfrm>
        </p:spPr>
        <p:txBody>
          <a:bodyPr>
            <a:normAutofit/>
          </a:bodyPr>
          <a:lstStyle/>
          <a:p>
            <a:pPr marL="0" indent="0">
              <a:buNone/>
            </a:pPr>
            <a:r>
              <a:rPr lang="en-US" b="1" dirty="0"/>
              <a:t>What Is A Firewall?</a:t>
            </a:r>
            <a:endParaRPr lang="en-US" dirty="0"/>
          </a:p>
          <a:p>
            <a:r>
              <a:rPr lang="en-US" dirty="0" smtClean="0"/>
              <a:t>A </a:t>
            </a:r>
            <a:r>
              <a:rPr lang="en-US" dirty="0"/>
              <a:t>Firewall is software that blocks unauthorized users from connecting to your computer. All computers at Bank Street are protected by a firewall which is monitored and updated by CIS</a:t>
            </a:r>
            <a:r>
              <a:rPr lang="en-US" dirty="0" smtClean="0"/>
              <a:t>.</a:t>
            </a:r>
          </a:p>
          <a:p>
            <a:pPr marL="0" indent="0">
              <a:buNone/>
            </a:pPr>
            <a:r>
              <a:rPr lang="en-US" b="1" dirty="0" smtClean="0"/>
              <a:t>How </a:t>
            </a:r>
            <a:r>
              <a:rPr lang="en-US" b="1" dirty="0"/>
              <a:t>Can I Avoid Computer Viruses?</a:t>
            </a:r>
            <a:endParaRPr lang="en-US" dirty="0"/>
          </a:p>
          <a:p>
            <a:r>
              <a:rPr lang="en-US" dirty="0" smtClean="0"/>
              <a:t>Most </a:t>
            </a:r>
            <a:r>
              <a:rPr lang="en-US" dirty="0"/>
              <a:t>viruses travel through email or internet downloads. Never open attachments from unknown senders and be very cautious when downloading software from internet sources</a:t>
            </a:r>
            <a:r>
              <a:rPr lang="en-US" dirty="0" smtClean="0"/>
              <a:t>.</a:t>
            </a:r>
          </a:p>
          <a:p>
            <a:pPr marL="0" indent="0">
              <a:buNone/>
            </a:pPr>
            <a:r>
              <a:rPr lang="en-US" b="1" dirty="0" smtClean="0"/>
              <a:t>What </a:t>
            </a:r>
            <a:r>
              <a:rPr lang="en-US" b="1" dirty="0"/>
              <a:t>Are Privileges (user Rights)?</a:t>
            </a:r>
            <a:endParaRPr lang="en-US" dirty="0"/>
          </a:p>
          <a:p>
            <a:r>
              <a:rPr lang="en-US" dirty="0" smtClean="0"/>
              <a:t>A </a:t>
            </a:r>
            <a:r>
              <a:rPr lang="en-US" dirty="0"/>
              <a:t>privilege is used to control access to a service or object more strictly than is normal with discretionary access control.</a:t>
            </a:r>
          </a:p>
          <a:p>
            <a:endParaRPr lang="en-US" dirty="0"/>
          </a:p>
          <a:p>
            <a:endParaRPr lang="en-US" dirty="0"/>
          </a:p>
          <a:p>
            <a:endParaRPr lang="en-SG" dirty="0"/>
          </a:p>
        </p:txBody>
      </p:sp>
      <p:sp>
        <p:nvSpPr>
          <p:cNvPr id="5" name="Footer Placeholder 4"/>
          <p:cNvSpPr>
            <a:spLocks noGrp="1"/>
          </p:cNvSpPr>
          <p:nvPr>
            <p:ph type="ftr" sz="quarter" idx="3"/>
          </p:nvPr>
        </p:nvSpPr>
        <p:spPr/>
        <p:txBody>
          <a:bodyPr/>
          <a:lstStyle/>
          <a:p>
            <a:r>
              <a:rPr lang="en-US" smtClean="0"/>
              <a:t>© 2016 SMART Training Resources Pvt. Ltd.</a:t>
            </a:r>
            <a:endParaRPr lang="en-US"/>
          </a:p>
        </p:txBody>
      </p:sp>
      <p:sp>
        <p:nvSpPr>
          <p:cNvPr id="8" name="Title 5"/>
          <p:cNvSpPr>
            <a:spLocks noGrp="1"/>
          </p:cNvSpPr>
          <p:nvPr>
            <p:ph type="title"/>
          </p:nvPr>
        </p:nvSpPr>
        <p:spPr>
          <a:xfrm>
            <a:off x="304800" y="57536"/>
            <a:ext cx="8229600" cy="552064"/>
          </a:xfrm>
        </p:spPr>
        <p:txBody>
          <a:bodyPr>
            <a:normAutofit fontScale="90000"/>
          </a:bodyPr>
          <a:lstStyle/>
          <a:p>
            <a:r>
              <a:rPr lang="en-SG" dirty="0" smtClean="0"/>
              <a:t>Security-Interview Questions</a:t>
            </a:r>
            <a:r>
              <a:rPr lang="en-SG" dirty="0"/>
              <a:t/>
            </a:r>
            <a:br>
              <a:rPr lang="en-SG" dirty="0"/>
            </a:br>
            <a:endParaRPr lang="en-SG" dirty="0"/>
          </a:p>
        </p:txBody>
      </p:sp>
    </p:spTree>
    <p:extLst>
      <p:ext uri="{BB962C8B-B14F-4D97-AF65-F5344CB8AC3E}">
        <p14:creationId xmlns:p14="http://schemas.microsoft.com/office/powerpoint/2010/main" val="38546252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762000"/>
            <a:ext cx="8724900" cy="5867400"/>
          </a:xfrm>
        </p:spPr>
        <p:txBody>
          <a:bodyPr>
            <a:normAutofit fontScale="92500" lnSpcReduction="20000"/>
          </a:bodyPr>
          <a:lstStyle/>
          <a:p>
            <a:pPr marL="0" indent="0">
              <a:buNone/>
            </a:pPr>
            <a:r>
              <a:rPr lang="en-US" b="1" dirty="0"/>
              <a:t> What Is </a:t>
            </a:r>
            <a:r>
              <a:rPr lang="en-US" b="1" dirty="0" err="1"/>
              <a:t>Srm</a:t>
            </a:r>
            <a:r>
              <a:rPr lang="en-US" b="1" dirty="0"/>
              <a:t> (security Reference Monitor)?</a:t>
            </a:r>
            <a:endParaRPr lang="en-US" dirty="0"/>
          </a:p>
          <a:p>
            <a:r>
              <a:rPr lang="en-US" dirty="0" smtClean="0"/>
              <a:t>The </a:t>
            </a:r>
            <a:r>
              <a:rPr lang="en-US" dirty="0"/>
              <a:t>Security Reference Monitor is the kernel mode component that does the actual access validation, as well as audit generation</a:t>
            </a:r>
            <a:r>
              <a:rPr lang="en-US" dirty="0" smtClean="0"/>
              <a:t>.</a:t>
            </a:r>
          </a:p>
          <a:p>
            <a:pPr marL="0" indent="0">
              <a:buNone/>
            </a:pPr>
            <a:r>
              <a:rPr lang="en-US" b="1" dirty="0"/>
              <a:t>What Is Sam (security Account Manager)?</a:t>
            </a:r>
            <a:endParaRPr lang="en-US" dirty="0"/>
          </a:p>
          <a:p>
            <a:pPr algn="just"/>
            <a:r>
              <a:rPr lang="en-US" dirty="0" smtClean="0"/>
              <a:t>SAM </a:t>
            </a:r>
            <a:r>
              <a:rPr lang="en-US" dirty="0"/>
              <a:t>stands for Security Account Manager and is the one who maintains the security database, stored in the registry under HKLMSAM. It serves the Local Security Authority (LSA) with SIDs. The SAM maintains the user account database.</a:t>
            </a:r>
          </a:p>
          <a:p>
            <a:pPr marL="0" indent="0">
              <a:buNone/>
            </a:pPr>
            <a:r>
              <a:rPr lang="en-US" b="1" dirty="0" smtClean="0"/>
              <a:t>What </a:t>
            </a:r>
            <a:r>
              <a:rPr lang="en-US" b="1" dirty="0"/>
              <a:t>Is A Sid (security Id)?</a:t>
            </a:r>
            <a:endParaRPr lang="en-US" dirty="0"/>
          </a:p>
          <a:p>
            <a:r>
              <a:rPr lang="en-US" dirty="0" smtClean="0"/>
              <a:t>SID </a:t>
            </a:r>
            <a:r>
              <a:rPr lang="en-US" dirty="0"/>
              <a:t>stands for Security Identifier and is an internal value used to uniquely identify a user or a group.</a:t>
            </a:r>
          </a:p>
          <a:p>
            <a:pPr lvl="1"/>
            <a:r>
              <a:rPr lang="en-US" b="1" dirty="0"/>
              <a:t>A SID contain:</a:t>
            </a:r>
            <a:endParaRPr lang="en-US" dirty="0"/>
          </a:p>
          <a:p>
            <a:pPr lvl="2"/>
            <a:r>
              <a:rPr lang="en-US" dirty="0"/>
              <a:t>User and group security descriptors</a:t>
            </a:r>
          </a:p>
          <a:p>
            <a:pPr lvl="2"/>
            <a:r>
              <a:rPr lang="en-US" dirty="0"/>
              <a:t>48­bit ID authority</a:t>
            </a:r>
          </a:p>
          <a:p>
            <a:pPr lvl="2"/>
            <a:r>
              <a:rPr lang="en-US" dirty="0"/>
              <a:t>Revision level</a:t>
            </a:r>
          </a:p>
          <a:p>
            <a:pPr lvl="2"/>
            <a:r>
              <a:rPr lang="en-US" dirty="0"/>
              <a:t>Variable </a:t>
            </a:r>
            <a:r>
              <a:rPr lang="en-US" dirty="0" smtClean="0"/>
              <a:t>sub-authority values</a:t>
            </a:r>
          </a:p>
        </p:txBody>
      </p:sp>
      <p:sp>
        <p:nvSpPr>
          <p:cNvPr id="5" name="Title 5"/>
          <p:cNvSpPr>
            <a:spLocks noGrp="1"/>
          </p:cNvSpPr>
          <p:nvPr>
            <p:ph type="title"/>
          </p:nvPr>
        </p:nvSpPr>
        <p:spPr>
          <a:xfrm>
            <a:off x="304800" y="57536"/>
            <a:ext cx="8229600" cy="552064"/>
          </a:xfrm>
        </p:spPr>
        <p:txBody>
          <a:bodyPr>
            <a:normAutofit fontScale="90000"/>
          </a:bodyPr>
          <a:lstStyle/>
          <a:p>
            <a:r>
              <a:rPr lang="en-SG" dirty="0" smtClean="0"/>
              <a:t>Security-Interview Questions</a:t>
            </a:r>
            <a:r>
              <a:rPr lang="en-SG" dirty="0"/>
              <a:t/>
            </a:r>
            <a:br>
              <a:rPr lang="en-SG" dirty="0"/>
            </a:br>
            <a:endParaRPr lang="en-SG" dirty="0"/>
          </a:p>
        </p:txBody>
      </p:sp>
    </p:spTree>
    <p:extLst>
      <p:ext uri="{BB962C8B-B14F-4D97-AF65-F5344CB8AC3E}">
        <p14:creationId xmlns:p14="http://schemas.microsoft.com/office/powerpoint/2010/main" val="416041796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264"/>
            <a:ext cx="8229600" cy="5943600"/>
          </a:xfrm>
        </p:spPr>
        <p:txBody>
          <a:bodyPr>
            <a:normAutofit fontScale="92500" lnSpcReduction="20000"/>
          </a:bodyPr>
          <a:lstStyle/>
          <a:p>
            <a:pPr marL="0" indent="0">
              <a:buNone/>
            </a:pPr>
            <a:r>
              <a:rPr lang="en-US" b="1" dirty="0"/>
              <a:t> What Is Authenticode?</a:t>
            </a:r>
            <a:endParaRPr lang="en-US" dirty="0"/>
          </a:p>
          <a:p>
            <a:pPr algn="just"/>
            <a:r>
              <a:rPr lang="en-US" dirty="0" smtClean="0"/>
              <a:t>Authenticode </a:t>
            </a:r>
            <a:r>
              <a:rPr lang="en-US" dirty="0"/>
              <a:t>is a way to ensure users that code they download from the net has not been tampered with and gives the code an etched in ID of the software publisher. Microsoft is pushing this as a new way of getting better security into software distribution over the net</a:t>
            </a:r>
          </a:p>
          <a:p>
            <a:pPr marL="0" indent="0">
              <a:buNone/>
            </a:pPr>
            <a:r>
              <a:rPr lang="en-US" b="1" dirty="0" smtClean="0"/>
              <a:t>What </a:t>
            </a:r>
            <a:r>
              <a:rPr lang="en-US" b="1" dirty="0"/>
              <a:t>Is An Access Token?</a:t>
            </a:r>
            <a:endParaRPr lang="en-US" dirty="0"/>
          </a:p>
          <a:p>
            <a:pPr algn="just"/>
            <a:r>
              <a:rPr lang="en-US" dirty="0" smtClean="0"/>
              <a:t>Each </a:t>
            </a:r>
            <a:r>
              <a:rPr lang="en-US" dirty="0"/>
              <a:t>process has an associated access token which is used by the system to verify whether the process should be granted access to a particular object or not. The access token consists of a user SID, a list of group SIDs representing the groups the user belongs to, and a list of user rights (privileges) the user is blessed with.</a:t>
            </a:r>
          </a:p>
          <a:p>
            <a:pPr marL="0" indent="0">
              <a:buNone/>
            </a:pPr>
            <a:r>
              <a:rPr lang="en-US" b="1" dirty="0" smtClean="0"/>
              <a:t>What </a:t>
            </a:r>
            <a:r>
              <a:rPr lang="en-US" b="1" dirty="0"/>
              <a:t>Are The Security Issues Related To </a:t>
            </a:r>
            <a:r>
              <a:rPr lang="en-US" b="1" dirty="0" err="1"/>
              <a:t>Odbc</a:t>
            </a:r>
            <a:r>
              <a:rPr lang="en-US" b="1" dirty="0"/>
              <a:t> Usage?</a:t>
            </a:r>
            <a:endParaRPr lang="en-US" dirty="0"/>
          </a:p>
          <a:p>
            <a:r>
              <a:rPr lang="en-US" b="1" dirty="0" smtClean="0"/>
              <a:t>There </a:t>
            </a:r>
            <a:r>
              <a:rPr lang="en-US" b="1" dirty="0"/>
              <a:t>are several security issues related to ODBC usage :</a:t>
            </a:r>
            <a:endParaRPr lang="en-US" dirty="0"/>
          </a:p>
          <a:p>
            <a:pPr lvl="2"/>
            <a:r>
              <a:rPr lang="en-US" dirty="0"/>
              <a:t>Add hooks</a:t>
            </a:r>
          </a:p>
          <a:p>
            <a:pPr lvl="2"/>
            <a:r>
              <a:rPr lang="en-US" dirty="0"/>
              <a:t>Tracing ODBC </a:t>
            </a:r>
            <a:r>
              <a:rPr lang="en-US" dirty="0" smtClean="0"/>
              <a:t>connections</a:t>
            </a:r>
            <a:endParaRPr lang="en-US" dirty="0"/>
          </a:p>
          <a:p>
            <a:endParaRPr lang="en-SG" dirty="0"/>
          </a:p>
        </p:txBody>
      </p:sp>
      <p:sp>
        <p:nvSpPr>
          <p:cNvPr id="5" name="Title 5"/>
          <p:cNvSpPr>
            <a:spLocks noGrp="1"/>
          </p:cNvSpPr>
          <p:nvPr>
            <p:ph type="title"/>
          </p:nvPr>
        </p:nvSpPr>
        <p:spPr>
          <a:xfrm>
            <a:off x="190500" y="76200"/>
            <a:ext cx="8229600" cy="552064"/>
          </a:xfrm>
        </p:spPr>
        <p:txBody>
          <a:bodyPr>
            <a:normAutofit fontScale="90000"/>
          </a:bodyPr>
          <a:lstStyle/>
          <a:p>
            <a:r>
              <a:rPr lang="en-SG" dirty="0" smtClean="0"/>
              <a:t>Security-Interview Questions</a:t>
            </a:r>
            <a:r>
              <a:rPr lang="en-SG" dirty="0"/>
              <a:t/>
            </a:r>
            <a:br>
              <a:rPr lang="en-SG" dirty="0"/>
            </a:br>
            <a:endParaRPr lang="en-SG" dirty="0"/>
          </a:p>
        </p:txBody>
      </p:sp>
    </p:spTree>
    <p:extLst>
      <p:ext uri="{BB962C8B-B14F-4D97-AF65-F5344CB8AC3E}">
        <p14:creationId xmlns:p14="http://schemas.microsoft.com/office/powerpoint/2010/main" val="17564590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2.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3.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4.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579</Words>
  <Application>Microsoft Office PowerPoint</Application>
  <PresentationFormat>On-screen Show (4:3)</PresentationFormat>
  <Paragraphs>101</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Courier New</vt:lpstr>
      <vt:lpstr>Georgia</vt:lpstr>
      <vt:lpstr>Wingdings</vt:lpstr>
      <vt:lpstr>Smart_ppt_Theme</vt:lpstr>
      <vt:lpstr>Interview Preparation</vt:lpstr>
      <vt:lpstr>Interview Preparation</vt:lpstr>
      <vt:lpstr>Networking-Interview Questions </vt:lpstr>
      <vt:lpstr>Networking-Interview Questions </vt:lpstr>
      <vt:lpstr>Networking-Interview Questions </vt:lpstr>
      <vt:lpstr>Interview Preparation</vt:lpstr>
      <vt:lpstr>Security-Interview Questions </vt:lpstr>
      <vt:lpstr>Security-Interview Questions </vt:lpstr>
      <vt:lpstr>Security-Interview Questions </vt:lpstr>
      <vt:lpstr>Interview Preparation</vt:lpstr>
      <vt:lpstr>Cryption Techniques </vt:lpstr>
      <vt:lpstr>Cryption Techniques </vt:lpstr>
      <vt:lpstr>Cryption Techniques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2022-05-16T11:43:28Z</dcterms:modified>
</cp:coreProperties>
</file>