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21"/>
  </p:notesMasterIdLst>
  <p:sldIdLst>
    <p:sldId id="265" r:id="rId2"/>
    <p:sldId id="259" r:id="rId3"/>
    <p:sldId id="274" r:id="rId4"/>
    <p:sldId id="275" r:id="rId5"/>
    <p:sldId id="276" r:id="rId6"/>
    <p:sldId id="277" r:id="rId7"/>
    <p:sldId id="278" r:id="rId8"/>
    <p:sldId id="279" r:id="rId9"/>
    <p:sldId id="280" r:id="rId10"/>
    <p:sldId id="273" r:id="rId11"/>
    <p:sldId id="284" r:id="rId12"/>
    <p:sldId id="283" r:id="rId13"/>
    <p:sldId id="285" r:id="rId14"/>
    <p:sldId id="286" r:id="rId15"/>
    <p:sldId id="287" r:id="rId16"/>
    <p:sldId id="288" r:id="rId17"/>
    <p:sldId id="289" r:id="rId18"/>
    <p:sldId id="290"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65"/>
            <p14:sldId id="259"/>
            <p14:sldId id="274"/>
            <p14:sldId id="275"/>
            <p14:sldId id="276"/>
            <p14:sldId id="277"/>
            <p14:sldId id="278"/>
            <p14:sldId id="279"/>
            <p14:sldId id="280"/>
            <p14:sldId id="273"/>
            <p14:sldId id="284"/>
            <p14:sldId id="283"/>
            <p14:sldId id="285"/>
            <p14:sldId id="286"/>
            <p14:sldId id="287"/>
            <p14:sldId id="288"/>
            <p14:sldId id="289"/>
            <p14:sldId id="290"/>
            <p14:sldId id="291"/>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orient="horz" pos="2112">
          <p15:clr>
            <a:srgbClr val="A4A3A4"/>
          </p15:clr>
        </p15:guide>
        <p15:guide id="6" pos="3072">
          <p15:clr>
            <a:srgbClr val="A4A3A4"/>
          </p15:clr>
        </p15:guide>
        <p15:guide id="7" pos="384">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8225" autoAdjust="0"/>
  </p:normalViewPr>
  <p:slideViewPr>
    <p:cSldViewPr>
      <p:cViewPr>
        <p:scale>
          <a:sx n="77" d="100"/>
          <a:sy n="77" d="100"/>
        </p:scale>
        <p:origin x="-1080" y="-42"/>
      </p:cViewPr>
      <p:guideLst>
        <p:guide orient="horz" pos="2160"/>
        <p:guide orient="horz" pos="576"/>
        <p:guide orient="horz" pos="2112"/>
        <p:guide pos="2880"/>
        <p:guide pos="288"/>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424963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424701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extLst>
      <p:ext uri="{BB962C8B-B14F-4D97-AF65-F5344CB8AC3E}">
        <p14:creationId xmlns:p14="http://schemas.microsoft.com/office/powerpoint/2010/main" val="24536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2819400"/>
            <a:ext cx="5257800" cy="1371600"/>
          </a:xfrm>
        </p:spPr>
        <p:txBody>
          <a:bodyPr/>
          <a:lstStyle/>
          <a:p>
            <a:r>
              <a:rPr lang="en-IN" sz="3500" dirty="0" smtClean="0"/>
              <a:t>Recursion</a:t>
            </a:r>
            <a:endParaRPr lang="en-IN" sz="3500" dirty="0"/>
          </a:p>
        </p:txBody>
      </p:sp>
    </p:spTree>
    <p:custDataLst>
      <p:tags r:id="rId1"/>
    </p:custDataLst>
    <p:extLst>
      <p:ext uri="{BB962C8B-B14F-4D97-AF65-F5344CB8AC3E}">
        <p14:creationId xmlns:p14="http://schemas.microsoft.com/office/powerpoint/2010/main" val="59941421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3200"/>
            <a:ext cx="5257800" cy="1371600"/>
          </a:xfrm>
        </p:spPr>
        <p:txBody>
          <a:bodyPr/>
          <a:lstStyle/>
          <a:p>
            <a:r>
              <a:rPr lang="en-IN" sz="3500" dirty="0" smtClean="0"/>
              <a:t>Combination</a:t>
            </a:r>
            <a:endParaRPr lang="en-IN" sz="3500" dirty="0"/>
          </a:p>
        </p:txBody>
      </p:sp>
    </p:spTree>
    <p:custDataLst>
      <p:tags r:id="rId1"/>
    </p:custDataLst>
    <p:extLst>
      <p:ext uri="{BB962C8B-B14F-4D97-AF65-F5344CB8AC3E}">
        <p14:creationId xmlns:p14="http://schemas.microsoft.com/office/powerpoint/2010/main" val="370508088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9169"/>
            <a:ext cx="8229600" cy="914400"/>
          </a:xfrm>
        </p:spPr>
        <p:txBody>
          <a:bodyPr/>
          <a:lstStyle/>
          <a:p>
            <a:r>
              <a:rPr lang="en-US" b="1" dirty="0"/>
              <a:t>Permutation</a:t>
            </a:r>
            <a:r>
              <a:rPr lang="en-US" dirty="0"/>
              <a:t> and </a:t>
            </a:r>
            <a:r>
              <a:rPr lang="en-US" b="1" dirty="0"/>
              <a:t>Combination</a:t>
            </a:r>
            <a:endParaRPr lang="en-SG" dirty="0"/>
          </a:p>
        </p:txBody>
      </p:sp>
      <p:sp>
        <p:nvSpPr>
          <p:cNvPr id="3" name="Content Placeholder 2"/>
          <p:cNvSpPr>
            <a:spLocks noGrp="1"/>
          </p:cNvSpPr>
          <p:nvPr>
            <p:ph idx="1"/>
          </p:nvPr>
        </p:nvSpPr>
        <p:spPr>
          <a:xfrm>
            <a:off x="228600" y="914400"/>
            <a:ext cx="8534400" cy="5387976"/>
          </a:xfrm>
        </p:spPr>
        <p:txBody>
          <a:bodyPr/>
          <a:lstStyle/>
          <a:p>
            <a:r>
              <a:rPr lang="en-US" b="1" dirty="0"/>
              <a:t>Permutation</a:t>
            </a:r>
            <a:r>
              <a:rPr lang="en-US" dirty="0"/>
              <a:t> and </a:t>
            </a:r>
            <a:r>
              <a:rPr lang="en-US" b="1" dirty="0"/>
              <a:t>Combination</a:t>
            </a:r>
            <a:r>
              <a:rPr lang="en-US" dirty="0"/>
              <a:t> are two important concepts. </a:t>
            </a:r>
            <a:endParaRPr lang="en-US" dirty="0" smtClean="0"/>
          </a:p>
          <a:p>
            <a:r>
              <a:rPr lang="en-US" b="1" dirty="0" smtClean="0"/>
              <a:t>Permutation</a:t>
            </a:r>
            <a:r>
              <a:rPr lang="en-US" dirty="0"/>
              <a:t> is the different arrangements of the set elements. The arrangements can be made by taking one element at a time, some element at a time and all elements at a time. </a:t>
            </a:r>
            <a:endParaRPr lang="en-US" dirty="0" smtClean="0"/>
          </a:p>
          <a:p>
            <a:r>
              <a:rPr lang="en-US" b="1" dirty="0" smtClean="0"/>
              <a:t>Combination</a:t>
            </a:r>
            <a:r>
              <a:rPr lang="en-US" dirty="0"/>
              <a:t> is the different selections of the set of elements taken one by one, or some, or all at a time. In Java, the definition of </a:t>
            </a:r>
            <a:r>
              <a:rPr lang="en-US" b="1" dirty="0"/>
              <a:t>Permutation</a:t>
            </a:r>
            <a:r>
              <a:rPr lang="en-US" dirty="0"/>
              <a:t> and </a:t>
            </a:r>
            <a:r>
              <a:rPr lang="en-US" b="1" dirty="0"/>
              <a:t>Combination</a:t>
            </a:r>
            <a:r>
              <a:rPr lang="en-US" dirty="0"/>
              <a:t> is the same.</a:t>
            </a:r>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7170" name="Picture 2" descr="Permutation and Combina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21150"/>
            <a:ext cx="647700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70703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895271"/>
            <a:ext cx="8229600" cy="5124529"/>
          </a:xfrm>
        </p:spPr>
        <p:txBody>
          <a:bodyPr/>
          <a:lstStyle/>
          <a:p>
            <a:pPr algn="just"/>
            <a:r>
              <a:rPr lang="en-US" dirty="0"/>
              <a:t>Combination is </a:t>
            </a:r>
            <a:r>
              <a:rPr lang="en-US" b="1" dirty="0"/>
              <a:t>the different selections of the set of elements taken one by one, or some, or all at a time</a:t>
            </a:r>
            <a:r>
              <a:rPr lang="en-US" dirty="0"/>
              <a:t>. </a:t>
            </a:r>
            <a:endParaRPr lang="en-US" dirty="0" smtClean="0"/>
          </a:p>
          <a:p>
            <a:pPr algn="just"/>
            <a:r>
              <a:rPr lang="en-US" dirty="0" smtClean="0"/>
              <a:t>In </a:t>
            </a:r>
            <a:r>
              <a:rPr lang="en-US" dirty="0"/>
              <a:t>Java, the definition of Permutation and Combination is the </a:t>
            </a:r>
            <a:r>
              <a:rPr lang="en-US" dirty="0" smtClean="0"/>
              <a:t>same.</a:t>
            </a:r>
          </a:p>
          <a:p>
            <a:pPr algn="just"/>
            <a:r>
              <a:rPr lang="en-US" dirty="0" smtClean="0"/>
              <a:t>For </a:t>
            </a:r>
            <a:r>
              <a:rPr lang="en-US" dirty="0"/>
              <a:t>example, if we have a set having only two elements, X and Y</a:t>
            </a:r>
            <a:r>
              <a:rPr lang="en-US" dirty="0" smtClean="0"/>
              <a:t>.</a:t>
            </a:r>
          </a:p>
          <a:p>
            <a:r>
              <a:rPr lang="en-US" dirty="0" smtClean="0"/>
              <a:t>Combination </a:t>
            </a:r>
            <a:r>
              <a:rPr lang="en-US" dirty="0"/>
              <a:t>value is very easy in Java but to get all the combination of array, list, and set elements is more difficult than getting permutations. For getting the combination value programmatically in Java, we use the following formula:</a:t>
            </a:r>
          </a:p>
          <a:p>
            <a:pPr marL="342900" lvl="1" indent="0">
              <a:buNone/>
            </a:pPr>
            <a:r>
              <a:rPr lang="en-SG" dirty="0"/>
              <a:t>	</a:t>
            </a:r>
            <a:r>
              <a:rPr lang="en-SG" b="1" dirty="0"/>
              <a:t>Combination = fact(n) / (fact(r) * fact(n-r));</a:t>
            </a:r>
          </a:p>
          <a:p>
            <a:pPr algn="just"/>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
        <p:nvSpPr>
          <p:cNvPr id="8" name="Title 5"/>
          <p:cNvSpPr>
            <a:spLocks noGrp="1"/>
          </p:cNvSpPr>
          <p:nvPr>
            <p:ph type="title"/>
          </p:nvPr>
        </p:nvSpPr>
        <p:spPr>
          <a:xfrm>
            <a:off x="190500" y="53182"/>
            <a:ext cx="8229600" cy="914400"/>
          </a:xfrm>
        </p:spPr>
        <p:txBody>
          <a:bodyPr>
            <a:normAutofit/>
          </a:bodyPr>
          <a:lstStyle/>
          <a:p>
            <a:r>
              <a:rPr lang="en-SG" dirty="0" smtClean="0"/>
              <a:t>Combination</a:t>
            </a:r>
            <a:endParaRPr lang="en-SG" dirty="0"/>
          </a:p>
        </p:txBody>
      </p:sp>
    </p:spTree>
    <p:extLst>
      <p:ext uri="{BB962C8B-B14F-4D97-AF65-F5344CB8AC3E}">
        <p14:creationId xmlns:p14="http://schemas.microsoft.com/office/powerpoint/2010/main" val="252499372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ermutation and Combination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229600" cy="4260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190500" y="53182"/>
            <a:ext cx="8229600" cy="914400"/>
          </a:xfrm>
        </p:spPr>
        <p:txBody>
          <a:bodyPr>
            <a:normAutofit/>
          </a:bodyPr>
          <a:lstStyle/>
          <a:p>
            <a:r>
              <a:rPr lang="en-SG" dirty="0" smtClean="0"/>
              <a:t>Combination</a:t>
            </a:r>
            <a:endParaRPr lang="en-SG" dirty="0"/>
          </a:p>
        </p:txBody>
      </p:sp>
    </p:spTree>
    <p:extLst>
      <p:ext uri="{BB962C8B-B14F-4D97-AF65-F5344CB8AC3E}">
        <p14:creationId xmlns:p14="http://schemas.microsoft.com/office/powerpoint/2010/main" val="159085662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3182"/>
            <a:ext cx="8229600" cy="556418"/>
          </a:xfrm>
        </p:spPr>
        <p:txBody>
          <a:bodyPr>
            <a:normAutofit fontScale="90000"/>
          </a:bodyPr>
          <a:lstStyle/>
          <a:p>
            <a:r>
              <a:rPr lang="en-SG" dirty="0"/>
              <a:t>CombinationExample.java</a:t>
            </a:r>
            <a:br>
              <a:rPr lang="en-SG" dirty="0"/>
            </a:br>
            <a:endParaRPr lang="en-SG" dirty="0"/>
          </a:p>
        </p:txBody>
      </p:sp>
      <p:sp>
        <p:nvSpPr>
          <p:cNvPr id="3" name="Content Placeholder 2"/>
          <p:cNvSpPr>
            <a:spLocks noGrp="1"/>
          </p:cNvSpPr>
          <p:nvPr>
            <p:ph idx="1"/>
          </p:nvPr>
        </p:nvSpPr>
        <p:spPr>
          <a:xfrm>
            <a:off x="304800" y="762000"/>
            <a:ext cx="3962400" cy="5715000"/>
          </a:xfrm>
        </p:spPr>
        <p:txBody>
          <a:bodyPr>
            <a:normAutofit fontScale="85000" lnSpcReduction="20000"/>
          </a:bodyPr>
          <a:lstStyle/>
          <a:p>
            <a:pPr marL="0" indent="0">
              <a:buNone/>
            </a:pPr>
            <a:r>
              <a:rPr lang="en-SG" b="1" dirty="0"/>
              <a:t>import</a:t>
            </a:r>
            <a:r>
              <a:rPr lang="en-SG" dirty="0"/>
              <a:t> </a:t>
            </a:r>
            <a:r>
              <a:rPr lang="en-SG" dirty="0" err="1"/>
              <a:t>java.util</a:t>
            </a:r>
            <a:r>
              <a:rPr lang="en-SG" dirty="0"/>
              <a:t>.*;   </a:t>
            </a:r>
          </a:p>
          <a:p>
            <a:pPr marL="0" indent="0">
              <a:buNone/>
            </a:pPr>
            <a:r>
              <a:rPr lang="en-SG" b="1" dirty="0"/>
              <a:t>public</a:t>
            </a:r>
            <a:r>
              <a:rPr lang="en-SG" dirty="0"/>
              <a:t> </a:t>
            </a:r>
            <a:r>
              <a:rPr lang="en-SG" b="1" dirty="0"/>
              <a:t>class</a:t>
            </a:r>
            <a:r>
              <a:rPr lang="en-SG" dirty="0"/>
              <a:t> </a:t>
            </a:r>
            <a:r>
              <a:rPr lang="en-SG" dirty="0" err="1"/>
              <a:t>CombinationExample</a:t>
            </a:r>
            <a:r>
              <a:rPr lang="en-SG" dirty="0"/>
              <a:t> {  </a:t>
            </a:r>
          </a:p>
          <a:p>
            <a:pPr marL="0" indent="0">
              <a:buNone/>
            </a:pPr>
            <a:r>
              <a:rPr lang="en-SG" dirty="0"/>
              <a:t>   </a:t>
            </a:r>
            <a:r>
              <a:rPr lang="en-SG" b="1" dirty="0"/>
              <a:t>static</a:t>
            </a:r>
            <a:r>
              <a:rPr lang="en-SG" dirty="0"/>
              <a:t> </a:t>
            </a:r>
            <a:r>
              <a:rPr lang="en-SG" b="1" dirty="0" err="1"/>
              <a:t>int</a:t>
            </a:r>
            <a:r>
              <a:rPr lang="en-SG" dirty="0"/>
              <a:t> fact(</a:t>
            </a:r>
            <a:r>
              <a:rPr lang="en-SG" b="1" dirty="0" err="1"/>
              <a:t>int</a:t>
            </a:r>
            <a:r>
              <a:rPr lang="en-SG" dirty="0"/>
              <a:t> number) {  </a:t>
            </a:r>
          </a:p>
          <a:p>
            <a:pPr marL="0" indent="0">
              <a:buNone/>
            </a:pPr>
            <a:r>
              <a:rPr lang="en-SG" dirty="0"/>
              <a:t>      </a:t>
            </a:r>
            <a:r>
              <a:rPr lang="en-SG" b="1" dirty="0" err="1"/>
              <a:t>int</a:t>
            </a:r>
            <a:r>
              <a:rPr lang="en-SG" dirty="0"/>
              <a:t> f = 1;  </a:t>
            </a:r>
          </a:p>
          <a:p>
            <a:pPr marL="0" indent="0">
              <a:buNone/>
            </a:pPr>
            <a:r>
              <a:rPr lang="en-SG" dirty="0"/>
              <a:t>      </a:t>
            </a:r>
            <a:r>
              <a:rPr lang="en-SG" b="1" dirty="0" err="1"/>
              <a:t>int</a:t>
            </a:r>
            <a:r>
              <a:rPr lang="en-SG" dirty="0"/>
              <a:t> j = 1;  </a:t>
            </a:r>
          </a:p>
          <a:p>
            <a:pPr marL="0" indent="0">
              <a:buNone/>
            </a:pPr>
            <a:r>
              <a:rPr lang="en-SG" dirty="0"/>
              <a:t>      </a:t>
            </a:r>
            <a:r>
              <a:rPr lang="en-SG" b="1" dirty="0"/>
              <a:t>while</a:t>
            </a:r>
            <a:r>
              <a:rPr lang="en-SG" dirty="0"/>
              <a:t>(j &lt;= number) {  </a:t>
            </a:r>
          </a:p>
          <a:p>
            <a:pPr marL="0" indent="0">
              <a:buNone/>
            </a:pPr>
            <a:r>
              <a:rPr lang="en-SG" dirty="0"/>
              <a:t>         f = f * j;  </a:t>
            </a:r>
          </a:p>
          <a:p>
            <a:pPr marL="0" indent="0">
              <a:buNone/>
            </a:pPr>
            <a:r>
              <a:rPr lang="en-SG" dirty="0"/>
              <a:t>         </a:t>
            </a:r>
            <a:r>
              <a:rPr lang="en-SG" dirty="0" err="1"/>
              <a:t>j++</a:t>
            </a:r>
            <a:r>
              <a:rPr lang="en-SG" dirty="0"/>
              <a:t>;  </a:t>
            </a:r>
          </a:p>
          <a:p>
            <a:pPr marL="0" indent="0">
              <a:buNone/>
            </a:pPr>
            <a:r>
              <a:rPr lang="en-SG" dirty="0"/>
              <a:t>      }  </a:t>
            </a:r>
          </a:p>
          <a:p>
            <a:pPr marL="0" indent="0">
              <a:buNone/>
            </a:pPr>
            <a:r>
              <a:rPr lang="en-SG" dirty="0"/>
              <a:t>      </a:t>
            </a:r>
            <a:r>
              <a:rPr lang="en-SG" b="1" dirty="0"/>
              <a:t>return</a:t>
            </a:r>
            <a:r>
              <a:rPr lang="en-SG" dirty="0"/>
              <a:t> f;  </a:t>
            </a:r>
          </a:p>
          <a:p>
            <a:pPr marL="0" indent="0">
              <a:buNone/>
            </a:pPr>
            <a:r>
              <a:rPr lang="en-SG" dirty="0"/>
              <a:t>   }  </a:t>
            </a:r>
            <a:endParaRPr lang="en-SG" dirty="0" smtClean="0"/>
          </a:p>
          <a:p>
            <a:pPr marL="0" indent="0">
              <a:buNone/>
            </a:pPr>
            <a:r>
              <a:rPr lang="en-SG" b="1" dirty="0"/>
              <a:t>public</a:t>
            </a:r>
            <a:r>
              <a:rPr lang="en-SG" dirty="0"/>
              <a:t> </a:t>
            </a:r>
            <a:r>
              <a:rPr lang="en-SG" b="1" dirty="0"/>
              <a:t>static</a:t>
            </a:r>
            <a:r>
              <a:rPr lang="en-SG" dirty="0"/>
              <a:t> </a:t>
            </a:r>
            <a:r>
              <a:rPr lang="en-SG" b="1" dirty="0"/>
              <a:t>void</a:t>
            </a:r>
            <a:r>
              <a:rPr lang="en-SG" dirty="0"/>
              <a:t> main(String args[]) {  </a:t>
            </a:r>
          </a:p>
          <a:p>
            <a:pPr marL="0" indent="0">
              <a:buNone/>
            </a:pPr>
            <a:r>
              <a:rPr lang="en-SG" dirty="0"/>
              <a:t>         </a:t>
            </a:r>
          </a:p>
          <a:p>
            <a:pPr marL="0" indent="0">
              <a:buNone/>
            </a:pPr>
            <a:r>
              <a:rPr lang="en-SG" dirty="0"/>
              <a:t>      List&lt;Integer&gt; numbers = </a:t>
            </a:r>
            <a:r>
              <a:rPr lang="en-SG" b="1" dirty="0"/>
              <a:t>new</a:t>
            </a:r>
            <a:r>
              <a:rPr lang="en-SG" dirty="0"/>
              <a:t> </a:t>
            </a:r>
            <a:r>
              <a:rPr lang="en-SG" dirty="0" err="1"/>
              <a:t>ArrayList</a:t>
            </a:r>
            <a:r>
              <a:rPr lang="en-SG" dirty="0"/>
              <a:t>&lt;Integer&gt;();  </a:t>
            </a:r>
          </a:p>
          <a:p>
            <a:pPr marL="0" indent="0">
              <a:buNone/>
            </a:pPr>
            <a:endParaRPr lang="en-SG" dirty="0"/>
          </a:p>
          <a:p>
            <a:endParaRPr lang="en-SG" dirty="0"/>
          </a:p>
        </p:txBody>
      </p:sp>
      <p:sp>
        <p:nvSpPr>
          <p:cNvPr id="5" name="Content Placeholder 2"/>
          <p:cNvSpPr txBox="1">
            <a:spLocks/>
          </p:cNvSpPr>
          <p:nvPr/>
        </p:nvSpPr>
        <p:spPr bwMode="auto">
          <a:xfrm>
            <a:off x="4419600" y="609600"/>
            <a:ext cx="43815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SG" sz="1800" dirty="0" err="1" smtClean="0"/>
              <a:t>numbers.add</a:t>
            </a:r>
            <a:r>
              <a:rPr lang="en-SG" sz="1800" dirty="0" smtClean="0"/>
              <a:t>(9</a:t>
            </a:r>
            <a:r>
              <a:rPr lang="en-SG" sz="1800" dirty="0"/>
              <a:t>);  </a:t>
            </a:r>
          </a:p>
          <a:p>
            <a:pPr marL="0" indent="0">
              <a:buNone/>
            </a:pPr>
            <a:r>
              <a:rPr lang="en-SG" sz="1800" dirty="0"/>
              <a:t>      </a:t>
            </a:r>
            <a:r>
              <a:rPr lang="en-SG" sz="1800" dirty="0" err="1"/>
              <a:t>numbers.add</a:t>
            </a:r>
            <a:r>
              <a:rPr lang="en-SG" sz="1800" dirty="0"/>
              <a:t>(12);  </a:t>
            </a:r>
          </a:p>
          <a:p>
            <a:pPr marL="0" indent="0">
              <a:buNone/>
            </a:pPr>
            <a:r>
              <a:rPr lang="en-SG" sz="1800" dirty="0"/>
              <a:t>      </a:t>
            </a:r>
            <a:r>
              <a:rPr lang="en-SG" sz="1800" dirty="0" err="1"/>
              <a:t>numbers.add</a:t>
            </a:r>
            <a:r>
              <a:rPr lang="en-SG" sz="1800" dirty="0"/>
              <a:t>(19);  </a:t>
            </a:r>
          </a:p>
          <a:p>
            <a:pPr marL="0" indent="0">
              <a:buNone/>
            </a:pPr>
            <a:r>
              <a:rPr lang="en-SG" sz="1800" dirty="0"/>
              <a:t>      </a:t>
            </a:r>
            <a:r>
              <a:rPr lang="en-SG" sz="1800" dirty="0" err="1"/>
              <a:t>numbers.add</a:t>
            </a:r>
            <a:r>
              <a:rPr lang="en-SG" sz="1800" dirty="0"/>
              <a:t>(61);  </a:t>
            </a:r>
          </a:p>
          <a:p>
            <a:pPr marL="0" indent="0">
              <a:buNone/>
            </a:pPr>
            <a:r>
              <a:rPr lang="en-SG" sz="1800" dirty="0"/>
              <a:t>      </a:t>
            </a:r>
            <a:r>
              <a:rPr lang="en-SG" sz="1800" dirty="0" err="1"/>
              <a:t>numbers.add</a:t>
            </a:r>
            <a:r>
              <a:rPr lang="en-SG" sz="1800" dirty="0"/>
              <a:t>(19);          </a:t>
            </a:r>
          </a:p>
          <a:p>
            <a:pPr marL="0" indent="0">
              <a:buNone/>
            </a:pPr>
            <a:r>
              <a:rPr lang="en-SG" sz="1800" dirty="0"/>
              <a:t>      </a:t>
            </a:r>
            <a:r>
              <a:rPr lang="en-SG" sz="1800" b="1" dirty="0" err="1"/>
              <a:t>int</a:t>
            </a:r>
            <a:r>
              <a:rPr lang="en-SG" sz="1800" dirty="0"/>
              <a:t> n = </a:t>
            </a:r>
            <a:r>
              <a:rPr lang="en-SG" sz="1800" dirty="0" err="1"/>
              <a:t>numbers.size</a:t>
            </a:r>
            <a:r>
              <a:rPr lang="en-SG" sz="1800" dirty="0"/>
              <a:t>();  </a:t>
            </a:r>
          </a:p>
          <a:p>
            <a:pPr marL="0" indent="0">
              <a:buNone/>
            </a:pPr>
            <a:r>
              <a:rPr lang="en-SG" sz="1800" dirty="0"/>
              <a:t>      </a:t>
            </a:r>
            <a:r>
              <a:rPr lang="en-SG" sz="1800" b="1" dirty="0" err="1"/>
              <a:t>int</a:t>
            </a:r>
            <a:r>
              <a:rPr lang="en-SG" sz="1800" dirty="0"/>
              <a:t> r = 2;  </a:t>
            </a:r>
            <a:r>
              <a:rPr lang="en-SG" sz="1800" b="1" dirty="0" err="1" smtClean="0"/>
              <a:t>int</a:t>
            </a:r>
            <a:r>
              <a:rPr lang="en-SG" sz="1800" dirty="0"/>
              <a:t> result;  </a:t>
            </a:r>
          </a:p>
          <a:p>
            <a:pPr marL="0" indent="0">
              <a:buNone/>
            </a:pPr>
            <a:r>
              <a:rPr lang="en-SG" sz="1800" dirty="0"/>
              <a:t>       </a:t>
            </a:r>
            <a:r>
              <a:rPr lang="en-SG" sz="1800" dirty="0" smtClean="0"/>
              <a:t>result</a:t>
            </a:r>
            <a:r>
              <a:rPr lang="en-SG" sz="1800" dirty="0"/>
              <a:t> = fact(n) / (fact(r) * fact(n-r));  </a:t>
            </a:r>
          </a:p>
          <a:p>
            <a:pPr marL="0" indent="0">
              <a:buNone/>
            </a:pPr>
            <a:r>
              <a:rPr lang="en-SG" sz="1800" dirty="0"/>
              <a:t>      </a:t>
            </a:r>
            <a:r>
              <a:rPr lang="en-SG" sz="1800" dirty="0" err="1"/>
              <a:t>System.out.println</a:t>
            </a:r>
            <a:r>
              <a:rPr lang="en-SG" sz="1800" dirty="0"/>
              <a:t>("The combination value for the numbers list is: " + result);  </a:t>
            </a:r>
          </a:p>
          <a:p>
            <a:pPr marL="0" indent="0">
              <a:buNone/>
            </a:pPr>
            <a:r>
              <a:rPr lang="en-SG" sz="1800" dirty="0"/>
              <a:t>   }  </a:t>
            </a:r>
          </a:p>
          <a:p>
            <a:pPr marL="0" indent="0">
              <a:buNone/>
            </a:pPr>
            <a:r>
              <a:rPr lang="en-SG" sz="1800" dirty="0"/>
              <a:t>}  </a:t>
            </a:r>
          </a:p>
        </p:txBody>
      </p:sp>
    </p:spTree>
    <p:extLst>
      <p:ext uri="{BB962C8B-B14F-4D97-AF65-F5344CB8AC3E}">
        <p14:creationId xmlns:p14="http://schemas.microsoft.com/office/powerpoint/2010/main" val="190449336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SG" dirty="0" smtClean="0"/>
              <a:t>Output:</a:t>
            </a:r>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10242" name="Picture 2" descr="Permutation and Combination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34" y="1524000"/>
            <a:ext cx="860545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51708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2743200"/>
            <a:ext cx="5257800" cy="1371600"/>
          </a:xfrm>
        </p:spPr>
        <p:txBody>
          <a:bodyPr/>
          <a:lstStyle/>
          <a:p>
            <a:r>
              <a:rPr lang="en-IN" sz="3500" dirty="0" err="1"/>
              <a:t>Maneuvering</a:t>
            </a:r>
            <a:endParaRPr lang="en-IN" sz="3500" dirty="0"/>
          </a:p>
        </p:txBody>
      </p:sp>
    </p:spTree>
    <p:custDataLst>
      <p:tags r:id="rId1"/>
    </p:custDataLst>
    <p:extLst>
      <p:ext uri="{BB962C8B-B14F-4D97-AF65-F5344CB8AC3E}">
        <p14:creationId xmlns:p14="http://schemas.microsoft.com/office/powerpoint/2010/main" val="93510973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23949"/>
            <a:ext cx="8229600" cy="480218"/>
          </a:xfrm>
        </p:spPr>
        <p:txBody>
          <a:bodyPr>
            <a:normAutofit fontScale="90000"/>
          </a:bodyPr>
          <a:lstStyle/>
          <a:p>
            <a:r>
              <a:rPr lang="en-SG" dirty="0" err="1" smtClean="0"/>
              <a:t>Maneuvering</a:t>
            </a:r>
            <a:r>
              <a:rPr lang="en-SG" dirty="0" smtClean="0"/>
              <a:t> </a:t>
            </a:r>
            <a:r>
              <a:rPr lang="en-SG" dirty="0"/>
              <a:t>a Cave Problem</a:t>
            </a:r>
          </a:p>
        </p:txBody>
      </p:sp>
      <p:sp>
        <p:nvSpPr>
          <p:cNvPr id="7" name="Content Placeholder 6"/>
          <p:cNvSpPr>
            <a:spLocks noGrp="1"/>
          </p:cNvSpPr>
          <p:nvPr>
            <p:ph idx="1"/>
          </p:nvPr>
        </p:nvSpPr>
        <p:spPr>
          <a:xfrm>
            <a:off x="190500" y="762000"/>
            <a:ext cx="8648700" cy="5715000"/>
          </a:xfrm>
        </p:spPr>
        <p:txBody>
          <a:bodyPr>
            <a:normAutofit/>
          </a:bodyPr>
          <a:lstStyle/>
          <a:p>
            <a:pPr marL="0" indent="0">
              <a:buNone/>
            </a:pPr>
            <a:r>
              <a:rPr lang="en-US" b="1" dirty="0" smtClean="0"/>
              <a:t>Problem:</a:t>
            </a:r>
          </a:p>
          <a:p>
            <a:pPr marL="0" indent="0">
              <a:buNone/>
            </a:pPr>
            <a:r>
              <a:rPr lang="en-US" dirty="0" smtClean="0"/>
              <a:t>The </a:t>
            </a:r>
            <a:r>
              <a:rPr lang="en-US" dirty="0"/>
              <a:t>task is to count all the possible paths from top left to bottom right of a m x n matrix with the constraints that from each cell you can either move only to right or down</a:t>
            </a:r>
            <a:r>
              <a:rPr lang="en-US" dirty="0" smtClean="0"/>
              <a:t>.</a:t>
            </a:r>
          </a:p>
          <a:p>
            <a:pPr marL="0" indent="0">
              <a:buNone/>
            </a:pPr>
            <a:r>
              <a:rPr lang="en-SG" b="1" dirty="0"/>
              <a:t>Examples : </a:t>
            </a:r>
            <a:endParaRPr lang="en-SG" b="1" dirty="0" smtClean="0"/>
          </a:p>
          <a:p>
            <a:pPr marL="0" indent="0">
              <a:buNone/>
            </a:pPr>
            <a:r>
              <a:rPr lang="en-US" altLang="en-US" dirty="0">
                <a:solidFill>
                  <a:srgbClr val="273239"/>
                </a:solidFill>
                <a:latin typeface="Consolas" panose="020B0609020204030204" pitchFamily="49" charset="0"/>
              </a:rPr>
              <a:t>Input : m = 2, n = 2; </a:t>
            </a:r>
            <a:endParaRPr lang="en-US" altLang="en-US" dirty="0" smtClean="0">
              <a:solidFill>
                <a:srgbClr val="273239"/>
              </a:solidFill>
              <a:latin typeface="Consolas" panose="020B0609020204030204" pitchFamily="49" charset="0"/>
            </a:endParaRPr>
          </a:p>
          <a:p>
            <a:pPr marL="0" indent="0">
              <a:buNone/>
            </a:pPr>
            <a:r>
              <a:rPr lang="en-US" altLang="en-US" dirty="0" smtClean="0">
                <a:solidFill>
                  <a:srgbClr val="273239"/>
                </a:solidFill>
                <a:latin typeface="Consolas" panose="020B0609020204030204" pitchFamily="49" charset="0"/>
              </a:rPr>
              <a:t>Output </a:t>
            </a:r>
            <a:r>
              <a:rPr lang="en-US" altLang="en-US" dirty="0">
                <a:solidFill>
                  <a:srgbClr val="273239"/>
                </a:solidFill>
                <a:latin typeface="Consolas" panose="020B0609020204030204" pitchFamily="49" charset="0"/>
              </a:rPr>
              <a:t>: 2 </a:t>
            </a:r>
            <a:endParaRPr lang="en-US" altLang="en-US" dirty="0" smtClean="0">
              <a:solidFill>
                <a:srgbClr val="273239"/>
              </a:solidFill>
              <a:latin typeface="Consolas" panose="020B0609020204030204" pitchFamily="49" charset="0"/>
            </a:endParaRPr>
          </a:p>
          <a:p>
            <a:pPr marL="0" indent="0">
              <a:buNone/>
            </a:pPr>
            <a:r>
              <a:rPr lang="en-US" altLang="en-US" dirty="0" smtClean="0">
                <a:solidFill>
                  <a:srgbClr val="273239"/>
                </a:solidFill>
                <a:latin typeface="Consolas" panose="020B0609020204030204" pitchFamily="49" charset="0"/>
              </a:rPr>
              <a:t>There </a:t>
            </a:r>
            <a:r>
              <a:rPr lang="en-US" altLang="en-US" dirty="0">
                <a:solidFill>
                  <a:srgbClr val="273239"/>
                </a:solidFill>
                <a:latin typeface="Consolas" panose="020B0609020204030204" pitchFamily="49" charset="0"/>
              </a:rPr>
              <a:t>are two paths </a:t>
            </a:r>
            <a:endParaRPr lang="en-US" altLang="en-US" dirty="0" smtClean="0">
              <a:solidFill>
                <a:srgbClr val="273239"/>
              </a:solidFill>
              <a:latin typeface="Consolas" panose="020B0609020204030204" pitchFamily="49" charset="0"/>
            </a:endParaRPr>
          </a:p>
          <a:p>
            <a:pPr marL="0" indent="0">
              <a:buNone/>
            </a:pPr>
            <a:r>
              <a:rPr lang="en-US" altLang="en-US" dirty="0" smtClean="0">
                <a:solidFill>
                  <a:srgbClr val="273239"/>
                </a:solidFill>
                <a:latin typeface="Consolas" panose="020B0609020204030204" pitchFamily="49" charset="0"/>
              </a:rPr>
              <a:t>(</a:t>
            </a:r>
            <a:r>
              <a:rPr lang="en-US" altLang="en-US" dirty="0">
                <a:solidFill>
                  <a:srgbClr val="273239"/>
                </a:solidFill>
                <a:latin typeface="Consolas" panose="020B0609020204030204" pitchFamily="49" charset="0"/>
              </a:rPr>
              <a:t>0, 0) -&gt; (0, 1) -&gt; (1, 1) </a:t>
            </a:r>
            <a:endParaRPr lang="en-US" altLang="en-US" dirty="0" smtClean="0">
              <a:solidFill>
                <a:srgbClr val="273239"/>
              </a:solidFill>
              <a:latin typeface="Consolas" panose="020B0609020204030204" pitchFamily="49" charset="0"/>
            </a:endParaRPr>
          </a:p>
          <a:p>
            <a:pPr marL="0" indent="0">
              <a:buNone/>
            </a:pPr>
            <a:r>
              <a:rPr lang="en-US" altLang="en-US" dirty="0" smtClean="0">
                <a:solidFill>
                  <a:srgbClr val="273239"/>
                </a:solidFill>
                <a:latin typeface="Consolas" panose="020B0609020204030204" pitchFamily="49" charset="0"/>
              </a:rPr>
              <a:t>(</a:t>
            </a:r>
            <a:r>
              <a:rPr lang="en-US" altLang="en-US" dirty="0">
                <a:solidFill>
                  <a:srgbClr val="273239"/>
                </a:solidFill>
                <a:latin typeface="Consolas" panose="020B0609020204030204" pitchFamily="49" charset="0"/>
              </a:rPr>
              <a:t>0, 0) -&gt; (1, 0) -&gt; (1, 1)</a:t>
            </a:r>
            <a:r>
              <a:rPr lang="en-US" altLang="en-US" sz="1100" dirty="0"/>
              <a:t> </a:t>
            </a:r>
            <a:endParaRPr lang="en-US" altLang="en-US" sz="3200" dirty="0">
              <a:latin typeface="Arial" panose="020B0604020202020204" pitchFamily="34" charset="0"/>
            </a:endParaRPr>
          </a:p>
          <a:p>
            <a:pPr marL="0" indent="0">
              <a:buNone/>
            </a:pPr>
            <a:endParaRPr lang="en-SG" b="1" dirty="0" smtClean="0"/>
          </a:p>
          <a:p>
            <a:pPr marL="0" indent="0">
              <a:buNone/>
            </a:pPr>
            <a:endParaRPr lang="en-SG" b="1" dirty="0"/>
          </a:p>
          <a:p>
            <a:pPr marL="0" indent="0">
              <a:buNone/>
            </a:pPr>
            <a:endParaRPr lang="en-SG" b="1" dirty="0" smtClean="0"/>
          </a:p>
          <a:p>
            <a:pPr marL="0" indent="0">
              <a:buNone/>
            </a:pPr>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29436984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Let </a:t>
            </a:r>
            <a:r>
              <a:rPr lang="en-US" sz="1800" dirty="0" err="1"/>
              <a:t>NumberOfPaths</a:t>
            </a:r>
            <a:r>
              <a:rPr lang="en-US" sz="1800" dirty="0"/>
              <a:t>(m, n) be the count of paths to reach row number m and column number n in the matrix, </a:t>
            </a:r>
            <a:r>
              <a:rPr lang="en-US" sz="1800" dirty="0" err="1"/>
              <a:t>NumberOfPaths</a:t>
            </a:r>
            <a:r>
              <a:rPr lang="en-US" sz="1800" dirty="0"/>
              <a:t>(m, n) can be recursively written as following.</a:t>
            </a:r>
            <a:r>
              <a:rPr lang="en-SG" sz="1800" dirty="0"/>
              <a:t/>
            </a:r>
            <a:br>
              <a:rPr lang="en-SG" sz="1800" dirty="0"/>
            </a:br>
            <a:endParaRPr lang="en-SG" sz="1800" dirty="0"/>
          </a:p>
        </p:txBody>
      </p:sp>
      <p:sp>
        <p:nvSpPr>
          <p:cNvPr id="6" name="Rectangle 5"/>
          <p:cNvSpPr/>
          <p:nvPr/>
        </p:nvSpPr>
        <p:spPr>
          <a:xfrm>
            <a:off x="457200" y="1676400"/>
            <a:ext cx="5181600" cy="3293209"/>
          </a:xfrm>
          <a:prstGeom prst="rect">
            <a:avLst/>
          </a:prstGeom>
        </p:spPr>
        <p:txBody>
          <a:bodyPr wrap="square">
            <a:spAutoFit/>
          </a:bodyPr>
          <a:lstStyle/>
          <a:p>
            <a:pPr>
              <a:spcAft>
                <a:spcPts val="0"/>
              </a:spcAft>
            </a:pPr>
            <a:r>
              <a:rPr lang="en-US" sz="1600" b="1" dirty="0">
                <a:latin typeface="Calibri" panose="020F0502020204030204" pitchFamily="34" charset="0"/>
                <a:ea typeface="Calibri" panose="020F0502020204030204" pitchFamily="34" charset="0"/>
                <a:cs typeface="Times New Roman" panose="02020603050405020304" pitchFamily="18" charset="0"/>
              </a:rPr>
              <a:t>class</a:t>
            </a:r>
            <a:r>
              <a:rPr lang="en-US" sz="1600" dirty="0">
                <a:latin typeface="Calibri" panose="020F0502020204030204" pitchFamily="34" charset="0"/>
                <a:ea typeface="Calibri" panose="020F0502020204030204" pitchFamily="34" charset="0"/>
                <a:cs typeface="Times New Roman" panose="02020603050405020304" pitchFamily="18" charset="0"/>
              </a:rPr>
              <a:t> GFG {</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static</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err="1">
                <a:latin typeface="Calibri" panose="020F0502020204030204" pitchFamily="34" charset="0"/>
                <a:ea typeface="Calibri" panose="020F0502020204030204" pitchFamily="34" charset="0"/>
                <a:cs typeface="Times New Roman" panose="02020603050405020304" pitchFamily="18" charset="0"/>
              </a:rPr>
              <a:t>int</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numberOfPaths</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b="1" dirty="0" err="1">
                <a:latin typeface="Calibri" panose="020F0502020204030204" pitchFamily="34" charset="0"/>
                <a:ea typeface="Calibri" panose="020F0502020204030204" pitchFamily="34" charset="0"/>
                <a:cs typeface="Times New Roman" panose="02020603050405020304" pitchFamily="18" charset="0"/>
              </a:rPr>
              <a:t>int</a:t>
            </a:r>
            <a:r>
              <a:rPr lang="en-US" sz="1600" dirty="0">
                <a:latin typeface="Calibri" panose="020F0502020204030204" pitchFamily="34" charset="0"/>
                <a:ea typeface="Calibri" panose="020F0502020204030204" pitchFamily="34" charset="0"/>
                <a:cs typeface="Times New Roman" panose="02020603050405020304" pitchFamily="18" charset="0"/>
              </a:rPr>
              <a:t> m, </a:t>
            </a:r>
            <a:r>
              <a:rPr lang="en-US" sz="1600" b="1" dirty="0" err="1">
                <a:latin typeface="Calibri" panose="020F0502020204030204" pitchFamily="34" charset="0"/>
                <a:ea typeface="Calibri" panose="020F0502020204030204" pitchFamily="34" charset="0"/>
                <a:cs typeface="Times New Roman" panose="02020603050405020304" pitchFamily="18" charset="0"/>
              </a:rPr>
              <a:t>int</a:t>
            </a:r>
            <a:r>
              <a:rPr lang="en-US" sz="1600" dirty="0">
                <a:latin typeface="Calibri" panose="020F0502020204030204" pitchFamily="34" charset="0"/>
                <a:ea typeface="Calibri" panose="020F0502020204030204" pitchFamily="34" charset="0"/>
                <a:cs typeface="Times New Roman" panose="02020603050405020304" pitchFamily="18" charset="0"/>
              </a:rPr>
              <a:t> n</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endParaRPr lang="en-SG"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sz="1600" b="1" dirty="0" smtClean="0">
                <a:latin typeface="Calibri" panose="020F0502020204030204" pitchFamily="34" charset="0"/>
                <a:ea typeface="Calibri" panose="020F0502020204030204" pitchFamily="34" charset="0"/>
                <a:cs typeface="Times New Roman" panose="02020603050405020304" pitchFamily="18" charset="0"/>
              </a:rPr>
              <a:t>if</a:t>
            </a:r>
            <a:r>
              <a:rPr lang="en-US" sz="1600" dirty="0" smtClean="0">
                <a:latin typeface="Calibri" panose="020F0502020204030204" pitchFamily="34" charset="0"/>
                <a:ea typeface="Calibri" panose="020F0502020204030204" pitchFamily="34" charset="0"/>
                <a:cs typeface="Times New Roman" panose="02020603050405020304" pitchFamily="18" charset="0"/>
              </a:rPr>
              <a:t> (m == 1 || n == 1)</a:t>
            </a:r>
            <a:endParaRPr lang="en-SG"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return</a:t>
            </a:r>
            <a:r>
              <a:rPr lang="en-US" sz="1600" dirty="0">
                <a:latin typeface="Calibri" panose="020F0502020204030204" pitchFamily="34" charset="0"/>
                <a:ea typeface="Calibri" panose="020F0502020204030204" pitchFamily="34" charset="0"/>
                <a:cs typeface="Times New Roman" panose="02020603050405020304" pitchFamily="18" charset="0"/>
              </a:rPr>
              <a:t> 1;</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return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numberOfPaths</a:t>
            </a:r>
            <a:r>
              <a:rPr lang="en-US" sz="1600" dirty="0" smtClean="0">
                <a:latin typeface="Calibri" panose="020F0502020204030204" pitchFamily="34" charset="0"/>
                <a:ea typeface="Calibri" panose="020F0502020204030204" pitchFamily="34" charset="0"/>
                <a:cs typeface="Times New Roman" panose="02020603050405020304" pitchFamily="18" charset="0"/>
              </a:rPr>
              <a:t>(m-1,n)+</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numberOfPaths</a:t>
            </a:r>
            <a:r>
              <a:rPr lang="en-US" sz="1600" dirty="0" smtClean="0">
                <a:latin typeface="Calibri" panose="020F0502020204030204" pitchFamily="34" charset="0"/>
                <a:ea typeface="Calibri" panose="020F0502020204030204" pitchFamily="34" charset="0"/>
                <a:cs typeface="Times New Roman" panose="02020603050405020304" pitchFamily="18" charset="0"/>
              </a:rPr>
              <a:t>(m,n-1</a:t>
            </a: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 + </a:t>
            </a:r>
            <a:r>
              <a:rPr lang="en-US" sz="1600" dirty="0" err="1">
                <a:latin typeface="Calibri" panose="020F0502020204030204" pitchFamily="34" charset="0"/>
                <a:ea typeface="Calibri" panose="020F0502020204030204" pitchFamily="34" charset="0"/>
                <a:cs typeface="Times New Roman" panose="02020603050405020304" pitchFamily="18" charset="0"/>
              </a:rPr>
              <a:t>numberOfPaths</a:t>
            </a:r>
            <a:r>
              <a:rPr lang="en-US" sz="1600" dirty="0">
                <a:latin typeface="Calibri" panose="020F0502020204030204" pitchFamily="34" charset="0"/>
                <a:ea typeface="Calibri" panose="020F0502020204030204" pitchFamily="34" charset="0"/>
                <a:cs typeface="Times New Roman" panose="02020603050405020304" pitchFamily="18" charset="0"/>
              </a:rPr>
              <a:t>(m-1, n-1);</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public</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static</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b="1" dirty="0">
                <a:latin typeface="Calibri" panose="020F0502020204030204" pitchFamily="34" charset="0"/>
                <a:ea typeface="Calibri" panose="020F0502020204030204" pitchFamily="34" charset="0"/>
                <a:cs typeface="Times New Roman" panose="02020603050405020304" pitchFamily="18" charset="0"/>
              </a:rPr>
              <a:t>void</a:t>
            </a:r>
            <a:r>
              <a:rPr lang="en-US" sz="1600" dirty="0">
                <a:latin typeface="Calibri" panose="020F0502020204030204" pitchFamily="34" charset="0"/>
                <a:ea typeface="Calibri" panose="020F0502020204030204" pitchFamily="34" charset="0"/>
                <a:cs typeface="Times New Roman" panose="02020603050405020304" pitchFamily="18" charset="0"/>
              </a:rPr>
              <a:t> main(String args[])</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System.out.println</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err="1">
                <a:latin typeface="Calibri" panose="020F0502020204030204" pitchFamily="34" charset="0"/>
                <a:ea typeface="Calibri" panose="020F0502020204030204" pitchFamily="34" charset="0"/>
                <a:cs typeface="Times New Roman" panose="02020603050405020304" pitchFamily="18" charset="0"/>
              </a:rPr>
              <a:t>numberOfPaths</a:t>
            </a:r>
            <a:r>
              <a:rPr lang="en-US" sz="1600" dirty="0">
                <a:latin typeface="Calibri" panose="020F0502020204030204" pitchFamily="34" charset="0"/>
                <a:ea typeface="Calibri" panose="020F0502020204030204" pitchFamily="34" charset="0"/>
                <a:cs typeface="Times New Roman" panose="02020603050405020304" pitchFamily="18" charset="0"/>
              </a:rPr>
              <a:t>(3, 3));</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SG"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SG"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181600" y="5562600"/>
            <a:ext cx="2590800" cy="338554"/>
          </a:xfrm>
          <a:prstGeom prst="rect">
            <a:avLst/>
          </a:prstGeom>
        </p:spPr>
        <p:txBody>
          <a:bodyPr wrap="square">
            <a:spAutoFit/>
          </a:bodyPr>
          <a:lstStyle/>
          <a:p>
            <a:pPr>
              <a:spcAft>
                <a:spcPts val="0"/>
              </a:spcAft>
            </a:pPr>
            <a:r>
              <a:rPr lang="en-SG" sz="1600" b="1" dirty="0" smtClean="0">
                <a:latin typeface="Calibri" panose="020F0502020204030204" pitchFamily="34" charset="0"/>
                <a:ea typeface="Calibri" panose="020F0502020204030204" pitchFamily="34" charset="0"/>
                <a:cs typeface="Times New Roman" panose="02020603050405020304" pitchFamily="18" charset="0"/>
              </a:rPr>
              <a:t>Output:6</a:t>
            </a:r>
            <a:endParaRPr lang="en-SG"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5"/>
          <p:cNvSpPr txBox="1">
            <a:spLocks/>
          </p:cNvSpPr>
          <p:nvPr/>
        </p:nvSpPr>
        <p:spPr bwMode="auto">
          <a:xfrm>
            <a:off x="152400" y="23949"/>
            <a:ext cx="8229600" cy="48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l" rtl="0" eaLnBrk="1" fontAlgn="base" hangingPunct="1">
              <a:spcBef>
                <a:spcPct val="0"/>
              </a:spcBef>
              <a:spcAft>
                <a:spcPct val="0"/>
              </a:spcAft>
              <a:defRPr sz="2800" kern="1200">
                <a:solidFill>
                  <a:schemeClr val="tx1"/>
                </a:solidFill>
                <a:latin typeface="Georgia" pitchFamily="18" charset="0"/>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SG" sz="2400" dirty="0" err="1" smtClean="0"/>
              <a:t>Maneuvering</a:t>
            </a:r>
            <a:r>
              <a:rPr lang="en-SG" sz="2400" dirty="0" smtClean="0"/>
              <a:t> a Cave Problem-Program</a:t>
            </a:r>
            <a:endParaRPr lang="en-SG" sz="2400" dirty="0"/>
          </a:p>
        </p:txBody>
      </p:sp>
    </p:spTree>
    <p:extLst>
      <p:ext uri="{BB962C8B-B14F-4D97-AF65-F5344CB8AC3E}">
        <p14:creationId xmlns:p14="http://schemas.microsoft.com/office/powerpoint/2010/main" val="2309046830"/>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3581400"/>
            <a:ext cx="8229600" cy="914400"/>
          </a:xfrm>
        </p:spPr>
        <p:txBody>
          <a:bodyPr/>
          <a:lstStyle/>
          <a:p>
            <a:pPr algn="ctr"/>
            <a:r>
              <a:rPr lang="en-SG" dirty="0" smtClean="0"/>
              <a:t>Thank you…</a:t>
            </a:r>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97144578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971800"/>
            <a:ext cx="5257800" cy="1371600"/>
          </a:xfrm>
        </p:spPr>
        <p:txBody>
          <a:bodyPr/>
          <a:lstStyle/>
          <a:p>
            <a:r>
              <a:rPr lang="en-IN" sz="3500" dirty="0"/>
              <a:t>Sorted Unique Permutation</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0500" y="53182"/>
            <a:ext cx="6134100" cy="914400"/>
          </a:xfrm>
        </p:spPr>
        <p:txBody>
          <a:bodyPr>
            <a:normAutofit fontScale="90000"/>
          </a:bodyPr>
          <a:lstStyle/>
          <a:p>
            <a:r>
              <a:rPr lang="en-US" sz="2700" b="1" dirty="0"/>
              <a:t>Print distinct sorted permutations with duplicates allowed in input</a:t>
            </a:r>
            <a:r>
              <a:rPr lang="en-US" b="1" dirty="0"/>
              <a:t/>
            </a:r>
            <a:br>
              <a:rPr lang="en-US" b="1" dirty="0"/>
            </a:br>
            <a:endParaRPr lang="en-SG" dirty="0"/>
          </a:p>
        </p:txBody>
      </p:sp>
      <p:sp>
        <p:nvSpPr>
          <p:cNvPr id="7" name="Content Placeholder 6"/>
          <p:cNvSpPr>
            <a:spLocks noGrp="1"/>
          </p:cNvSpPr>
          <p:nvPr>
            <p:ph idx="1"/>
          </p:nvPr>
        </p:nvSpPr>
        <p:spPr>
          <a:xfrm>
            <a:off x="304800" y="967582"/>
            <a:ext cx="8534400" cy="5509418"/>
          </a:xfrm>
        </p:spPr>
        <p:txBody>
          <a:bodyPr>
            <a:normAutofit fontScale="92500" lnSpcReduction="20000"/>
          </a:bodyPr>
          <a:lstStyle/>
          <a:p>
            <a:pPr marL="0" indent="0">
              <a:buNone/>
            </a:pPr>
            <a:r>
              <a:rPr lang="en-US" dirty="0"/>
              <a:t>Write a program to print all distinct permutations of a given string in sorted order. Note that the input string may contain duplicate characters.</a:t>
            </a:r>
            <a:br>
              <a:rPr lang="en-US" dirty="0"/>
            </a:br>
            <a:r>
              <a:rPr lang="en-US" dirty="0"/>
              <a:t>In mathematics, the notion of permutation relates to the act of arranging all the members of a set into some sequence or order, or if the set is already ordered, rearranging (reordering) its elements, a process called permuting</a:t>
            </a:r>
            <a:r>
              <a:rPr lang="en-US" dirty="0" smtClean="0"/>
              <a:t>.</a:t>
            </a:r>
          </a:p>
          <a:p>
            <a:pPr marL="0" indent="0">
              <a:buNone/>
            </a:pPr>
            <a:r>
              <a:rPr lang="en-SG" b="1" dirty="0" smtClean="0"/>
              <a:t>Examples:</a:t>
            </a:r>
          </a:p>
          <a:p>
            <a:pPr marL="0" indent="0">
              <a:buNone/>
            </a:pPr>
            <a:r>
              <a:rPr lang="en-SG" i="1" dirty="0"/>
              <a:t>Input : BAC </a:t>
            </a:r>
            <a:r>
              <a:rPr lang="en-SG" dirty="0"/>
              <a:t/>
            </a:r>
            <a:br>
              <a:rPr lang="en-SG" dirty="0"/>
            </a:br>
            <a:r>
              <a:rPr lang="en-SG" i="1" dirty="0"/>
              <a:t>Output : ABC ACB BAC BCA CAB CBA</a:t>
            </a:r>
            <a:r>
              <a:rPr lang="en-SG" dirty="0"/>
              <a:t/>
            </a:r>
            <a:br>
              <a:rPr lang="en-SG" dirty="0"/>
            </a:br>
            <a:r>
              <a:rPr lang="en-SG" i="1" dirty="0"/>
              <a:t>Input : AAB </a:t>
            </a:r>
            <a:r>
              <a:rPr lang="en-SG" dirty="0"/>
              <a:t/>
            </a:r>
            <a:br>
              <a:rPr lang="en-SG" dirty="0"/>
            </a:br>
            <a:r>
              <a:rPr lang="en-SG" i="1" dirty="0"/>
              <a:t>Output : AAB ABA BAA</a:t>
            </a:r>
            <a:r>
              <a:rPr lang="en-SG" dirty="0"/>
              <a:t/>
            </a:r>
            <a:br>
              <a:rPr lang="en-SG" dirty="0"/>
            </a:br>
            <a:r>
              <a:rPr lang="en-SG" i="1" dirty="0"/>
              <a:t>Input : DBCA </a:t>
            </a:r>
            <a:r>
              <a:rPr lang="en-SG" dirty="0"/>
              <a:t/>
            </a:r>
            <a:br>
              <a:rPr lang="en-SG" dirty="0"/>
            </a:br>
            <a:r>
              <a:rPr lang="en-SG" i="1" dirty="0"/>
              <a:t>Output: ABCD ABDC ACBD ACDB ADBC ADCB BACD BADC BCAD BCDA BDAC BDCA CABD CADB CBAD CBDA CDAB CDBA DABC DACB DBAC DBCA DCAB DCBA </a:t>
            </a:r>
            <a:r>
              <a:rPr lang="en-US" dirty="0"/>
              <a:t> </a:t>
            </a:r>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5610578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3182"/>
            <a:ext cx="8229600" cy="556418"/>
          </a:xfrm>
        </p:spPr>
        <p:txBody>
          <a:bodyPr/>
          <a:lstStyle/>
          <a:p>
            <a:r>
              <a:rPr lang="en-US" dirty="0"/>
              <a:t>s</a:t>
            </a:r>
            <a:r>
              <a:rPr lang="en-US" dirty="0" smtClean="0"/>
              <a:t>orted Permutations</a:t>
            </a:r>
            <a:endParaRPr lang="en-SG" dirty="0"/>
          </a:p>
        </p:txBody>
      </p:sp>
      <p:sp>
        <p:nvSpPr>
          <p:cNvPr id="3" name="Content Placeholder 2"/>
          <p:cNvSpPr>
            <a:spLocks noGrp="1"/>
          </p:cNvSpPr>
          <p:nvPr>
            <p:ph idx="1"/>
          </p:nvPr>
        </p:nvSpPr>
        <p:spPr>
          <a:xfrm>
            <a:off x="190500" y="1143000"/>
            <a:ext cx="8229600" cy="4297363"/>
          </a:xfrm>
        </p:spPr>
        <p:txBody>
          <a:bodyPr/>
          <a:lstStyle/>
          <a:p>
            <a:pPr marL="0" indent="0">
              <a:buNone/>
            </a:pPr>
            <a:r>
              <a:rPr lang="en-US" b="1" dirty="0"/>
              <a:t>Concept Used:</a:t>
            </a:r>
            <a:r>
              <a:rPr lang="en-US" dirty="0"/>
              <a:t> The number of Strings generated by a string of distinct characters of length ‘n’ is equal to ‘n!’. Sorting any given string and generating the lexicographically next bigger string until we reach the largest lexicographically string from those characters</a:t>
            </a:r>
            <a:r>
              <a:rPr lang="en-US" dirty="0" smtClean="0"/>
              <a:t>.</a:t>
            </a:r>
          </a:p>
          <a:p>
            <a:pPr marL="800100" lvl="2" indent="0">
              <a:buNone/>
            </a:pPr>
            <a:r>
              <a:rPr lang="en-US" i="1" dirty="0"/>
              <a:t>Different permutations of word “geeks” </a:t>
            </a:r>
            <a:r>
              <a:rPr lang="en-US" dirty="0"/>
              <a:t/>
            </a:r>
            <a:br>
              <a:rPr lang="en-US" dirty="0"/>
            </a:br>
            <a:r>
              <a:rPr lang="en-US" i="1" dirty="0"/>
              <a:t>Length of string = 5 </a:t>
            </a:r>
            <a:r>
              <a:rPr lang="en-US" dirty="0"/>
              <a:t/>
            </a:r>
            <a:br>
              <a:rPr lang="en-US" dirty="0"/>
            </a:br>
            <a:r>
              <a:rPr lang="en-US" i="1" dirty="0"/>
              <a:t>Character ‘e’ repeats 2 times. </a:t>
            </a:r>
            <a:r>
              <a:rPr lang="en-US" dirty="0"/>
              <a:t/>
            </a:r>
            <a:br>
              <a:rPr lang="en-US" dirty="0"/>
            </a:br>
            <a:r>
              <a:rPr lang="en-US" i="1" dirty="0"/>
              <a:t>Result = 5!/2! = 60. </a:t>
            </a:r>
            <a:r>
              <a:rPr lang="en-US" dirty="0"/>
              <a:t> </a:t>
            </a:r>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60780854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531"/>
            <a:ext cx="8229600" cy="548957"/>
          </a:xfrm>
        </p:spPr>
        <p:txBody>
          <a:bodyPr/>
          <a:lstStyle/>
          <a:p>
            <a:r>
              <a:rPr lang="en-US" dirty="0"/>
              <a:t>sorted </a:t>
            </a:r>
            <a:r>
              <a:rPr lang="en-US" dirty="0" smtClean="0"/>
              <a:t>Permutations</a:t>
            </a:r>
            <a:endParaRPr lang="en-SG" dirty="0"/>
          </a:p>
        </p:txBody>
      </p:sp>
      <p:sp>
        <p:nvSpPr>
          <p:cNvPr id="3" name="Content Placeholder 2"/>
          <p:cNvSpPr>
            <a:spLocks noGrp="1"/>
          </p:cNvSpPr>
          <p:nvPr>
            <p:ph idx="1"/>
          </p:nvPr>
        </p:nvSpPr>
        <p:spPr/>
        <p:txBody>
          <a:bodyPr/>
          <a:lstStyle/>
          <a:p>
            <a:pPr marL="0" indent="0">
              <a:buNone/>
            </a:pPr>
            <a:r>
              <a:rPr lang="en-US" b="1" dirty="0"/>
              <a:t>Steps:</a:t>
            </a:r>
            <a:r>
              <a:rPr lang="en-US" dirty="0"/>
              <a:t> </a:t>
            </a:r>
          </a:p>
          <a:p>
            <a:r>
              <a:rPr lang="en-US" b="1" dirty="0"/>
              <a:t>Example:</a:t>
            </a:r>
            <a:r>
              <a:rPr lang="en-US" dirty="0"/>
              <a:t> Consider a string “ABCD”.</a:t>
            </a:r>
            <a:br>
              <a:rPr lang="en-US" dirty="0"/>
            </a:br>
            <a:r>
              <a:rPr lang="en-US" b="1" dirty="0"/>
              <a:t>Step 1: </a:t>
            </a:r>
            <a:r>
              <a:rPr lang="en-US" dirty="0"/>
              <a:t>Sort the string. </a:t>
            </a:r>
            <a:br>
              <a:rPr lang="en-US" dirty="0"/>
            </a:br>
            <a:r>
              <a:rPr lang="en-US" b="1" dirty="0"/>
              <a:t>Step 2:</a:t>
            </a:r>
            <a:r>
              <a:rPr lang="en-US" dirty="0"/>
              <a:t> Obtain the</a:t>
            </a:r>
            <a:r>
              <a:rPr lang="en-US" dirty="0">
                <a:solidFill>
                  <a:schemeClr val="tx1">
                    <a:lumMod val="50000"/>
                    <a:lumOff val="50000"/>
                  </a:schemeClr>
                </a:solidFill>
              </a:rPr>
              <a:t> </a:t>
            </a:r>
            <a:r>
              <a:rPr lang="en-US" dirty="0" smtClean="0">
                <a:solidFill>
                  <a:schemeClr val="tx1">
                    <a:lumMod val="50000"/>
                    <a:lumOff val="50000"/>
                  </a:schemeClr>
                </a:solidFill>
              </a:rPr>
              <a:t>total number of permutations which can be formed from that string.</a:t>
            </a:r>
            <a:r>
              <a:rPr lang="en-US" dirty="0"/>
              <a:t> </a:t>
            </a:r>
            <a:br>
              <a:rPr lang="en-US" dirty="0"/>
            </a:br>
            <a:r>
              <a:rPr lang="en-US" b="1" dirty="0"/>
              <a:t>Step 3:</a:t>
            </a:r>
            <a:r>
              <a:rPr lang="en-US" dirty="0"/>
              <a:t> Print the sorted string and then loop for the number of (permutations-1) times as 1st string is already printed. </a:t>
            </a:r>
            <a:br>
              <a:rPr lang="en-US" dirty="0"/>
            </a:br>
            <a:r>
              <a:rPr lang="en-US" b="1" dirty="0"/>
              <a:t>Step 4:</a:t>
            </a:r>
            <a:r>
              <a:rPr lang="en-US" dirty="0"/>
              <a:t> Find the </a:t>
            </a:r>
            <a:r>
              <a:rPr lang="en-US" dirty="0" smtClean="0"/>
              <a:t>next greater string.</a:t>
            </a:r>
            <a:endParaRPr lang="en-US" dirty="0"/>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4666626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8" name="Rectangle 4"/>
          <p:cNvSpPr>
            <a:spLocks noChangeArrowheads="1"/>
          </p:cNvSpPr>
          <p:nvPr/>
        </p:nvSpPr>
        <p:spPr bwMode="auto">
          <a:xfrm>
            <a:off x="304800" y="1611629"/>
            <a:ext cx="3733800"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import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java.io.*;</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import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java.util</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class</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Solution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factorial(</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n)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n;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 = f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return</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print(</a:t>
            </a:r>
            <a:r>
              <a:rPr kumimoji="0" lang="en-US" altLang="en-US" sz="1600" b="1" i="0" u="none" strike="noStrike" cap="none" normalizeH="0" baseline="0" dirty="0" smtClean="0">
                <a:ln>
                  <a:noFill/>
                </a:ln>
                <a:solidFill>
                  <a:srgbClr val="006699"/>
                </a:solidFill>
                <a:effectLst/>
                <a:latin typeface="Consolas" panose="020B0609020204030204" pitchFamily="49" charset="0"/>
              </a:rPr>
              <a:t>char</a:t>
            </a:r>
            <a:r>
              <a:rPr kumimoji="0" lang="en-US" altLang="en-US" sz="1600" b="0" i="0" u="none" strike="noStrike" cap="none" normalizeH="0" baseline="0" dirty="0" smtClean="0">
                <a:ln>
                  <a:noFill/>
                </a:ln>
                <a:solidFill>
                  <a:srgbClr val="000000"/>
                </a:solidFill>
                <a:effectLst/>
                <a:latin typeface="Consolas" panose="020B0609020204030204" pitchFamily="49" charset="0"/>
              </a:rPr>
              <a:t>[] temp){</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temp.length</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p:txBody>
      </p:sp>
      <p:sp>
        <p:nvSpPr>
          <p:cNvPr id="9" name="Rectangle 5"/>
          <p:cNvSpPr>
            <a:spLocks noChangeArrowheads="1"/>
          </p:cNvSpPr>
          <p:nvPr/>
        </p:nvSpPr>
        <p:spPr bwMode="auto">
          <a:xfrm>
            <a:off x="4191000" y="1611631"/>
            <a:ext cx="4572000"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calculateTotal</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smtClean="0">
                <a:ln>
                  <a:noFill/>
                </a:ln>
                <a:solidFill>
                  <a:srgbClr val="006699"/>
                </a:solidFill>
                <a:effectLst/>
                <a:latin typeface="Consolas" panose="020B0609020204030204" pitchFamily="49" charset="0"/>
              </a:rPr>
              <a:t>char</a:t>
            </a:r>
            <a:r>
              <a:rPr kumimoji="0" lang="en-US" altLang="en-US" sz="1600" b="0" i="0" u="none" strike="noStrike" cap="none" normalizeH="0" baseline="0" dirty="0" smtClean="0">
                <a:ln>
                  <a:noFill/>
                </a:ln>
                <a:solidFill>
                  <a:srgbClr val="000000"/>
                </a:solidFill>
                <a:effectLst/>
                <a:latin typeface="Consolas" panose="020B0609020204030204" pitchFamily="49" charset="0"/>
              </a:rPr>
              <a:t>[] temp,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n)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 = factorial(n);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HashMap</a:t>
            </a:r>
            <a:r>
              <a:rPr kumimoji="0" lang="en-US" altLang="en-US" sz="1600" b="0" i="0" u="none" strike="noStrike" cap="none" normalizeH="0" baseline="0" dirty="0" smtClean="0">
                <a:ln>
                  <a:noFill/>
                </a:ln>
                <a:solidFill>
                  <a:srgbClr val="000000"/>
                </a:solidFill>
                <a:effectLst/>
                <a:latin typeface="Consolas" panose="020B0609020204030204" pitchFamily="49" charset="0"/>
              </a:rPr>
              <a:t>&lt;Character, Integer&gt;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new</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HashMap</a:t>
            </a:r>
            <a:r>
              <a:rPr kumimoji="0" lang="en-US" altLang="en-US" sz="1600" b="0" i="0" u="none" strike="noStrike" cap="none" normalizeH="0" baseline="0" dirty="0" smtClean="0">
                <a:ln>
                  <a:noFill/>
                </a:ln>
                <a:solidFill>
                  <a:srgbClr val="000000"/>
                </a:solidFill>
                <a:effectLst/>
                <a:latin typeface="Consolas" panose="020B0609020204030204" pitchFamily="49" charset="0"/>
              </a:rPr>
              <a:t>&lt;Character, Integer&gt;();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0</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temp.length</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hm.containsKey</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hm.put</a:t>
            </a:r>
            <a:r>
              <a:rPr kumimoji="0" lang="en-US" altLang="en-US" sz="1600" b="0" i="0" u="none" strike="noStrike" cap="none" normalizeH="0" baseline="0" dirty="0" smtClean="0">
                <a:ln>
                  <a:noFill/>
                </a:ln>
                <a:solidFill>
                  <a:srgbClr val="000000"/>
                </a:solidFill>
                <a:effectLst/>
                <a:latin typeface="Consolas" panose="020B0609020204030204" pitchFamily="49" charset="0"/>
              </a:rPr>
              <a:t>(temp[i],</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hm.get</a:t>
            </a:r>
            <a:r>
              <a:rPr kumimoji="0" lang="en-US" altLang="en-US" sz="1600" b="0" i="0" u="none" strike="noStrike" cap="none" normalizeH="0" baseline="0" dirty="0" smtClean="0">
                <a:ln>
                  <a:noFill/>
                </a:ln>
                <a:solidFill>
                  <a:srgbClr val="000000"/>
                </a:solidFill>
                <a:effectLst/>
                <a:latin typeface="Consolas" panose="020B0609020204030204" pitchFamily="49" charset="0"/>
              </a:rPr>
              <a:t>(temp[i])+</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else</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hm.put</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p:txBody>
      </p:sp>
      <p:sp>
        <p:nvSpPr>
          <p:cNvPr id="2" name="Rectangle 1"/>
          <p:cNvSpPr/>
          <p:nvPr/>
        </p:nvSpPr>
        <p:spPr>
          <a:xfrm>
            <a:off x="152400" y="0"/>
            <a:ext cx="5715000" cy="461665"/>
          </a:xfrm>
          <a:prstGeom prst="rect">
            <a:avLst/>
          </a:prstGeom>
        </p:spPr>
        <p:txBody>
          <a:bodyPr wrap="square">
            <a:spAutoFit/>
          </a:bodyPr>
          <a:lstStyle/>
          <a:p>
            <a:r>
              <a:rPr lang="en-US" sz="2400" dirty="0"/>
              <a:t>sorted </a:t>
            </a:r>
            <a:r>
              <a:rPr lang="en-US" sz="2400" dirty="0" smtClean="0"/>
              <a:t>Permutations –Example Program</a:t>
            </a:r>
            <a:endParaRPr lang="en-SG" sz="2400" dirty="0"/>
          </a:p>
        </p:txBody>
      </p:sp>
    </p:spTree>
    <p:extLst>
      <p:ext uri="{BB962C8B-B14F-4D97-AF65-F5344CB8AC3E}">
        <p14:creationId xmlns:p14="http://schemas.microsoft.com/office/powerpoint/2010/main" val="426550597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dirty="0" smtClean="0"/>
              <a:t>© 2016 SMART Training Resources Pvt. Ltd.</a:t>
            </a:r>
            <a:endParaRPr lang="en-US" dirty="0"/>
          </a:p>
        </p:txBody>
      </p:sp>
      <p:sp>
        <p:nvSpPr>
          <p:cNvPr id="8" name="Rectangle 1"/>
          <p:cNvSpPr>
            <a:spLocks noGrp="1" noChangeArrowheads="1"/>
          </p:cNvSpPr>
          <p:nvPr>
            <p:ph sz="half" idx="1"/>
          </p:nvPr>
        </p:nvSpPr>
        <p:spPr bwMode="auto">
          <a:xfrm>
            <a:off x="457200" y="961310"/>
            <a:ext cx="7162800"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Traversing </a:t>
            </a:r>
            <a:r>
              <a:rPr kumimoji="0" lang="en-US" altLang="en-US" sz="1600" b="0" i="0" u="none" strike="noStrike" cap="none" normalizeH="0" baseline="0" dirty="0" err="1" smtClean="0">
                <a:ln>
                  <a:noFill/>
                </a:ln>
                <a:solidFill>
                  <a:srgbClr val="008200"/>
                </a:solidFill>
                <a:effectLst/>
                <a:latin typeface="Consolas" panose="020B0609020204030204" pitchFamily="49" charset="0"/>
              </a:rPr>
              <a:t>hashmap</a:t>
            </a:r>
            <a:r>
              <a:rPr kumimoji="0" lang="en-US" altLang="en-US" sz="1600" b="0" i="0" u="none" strike="noStrike" cap="none" normalizeH="0" baseline="0" dirty="0" smtClean="0">
                <a:ln>
                  <a:noFill/>
                </a:ln>
                <a:solidFill>
                  <a:srgbClr val="008200"/>
                </a:solidFill>
                <a:effectLst/>
                <a:latin typeface="Consolas" panose="020B0609020204030204" pitchFamily="49" charset="0"/>
              </a:rPr>
              <a:t> and finding duplicate elements.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Map.Entry</a:t>
            </a:r>
            <a:r>
              <a:rPr kumimoji="0" lang="en-US" altLang="en-US" sz="1600" b="0" i="0" u="none" strike="noStrike" cap="none" normalizeH="0" baseline="0" dirty="0" smtClean="0">
                <a:ln>
                  <a:noFill/>
                </a:ln>
                <a:solidFill>
                  <a:srgbClr val="000000"/>
                </a:solidFill>
                <a:effectLst/>
                <a:latin typeface="Consolas" panose="020B0609020204030204" pitchFamily="49" charset="0"/>
              </a:rPr>
              <a:t> e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hm.entrySet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Integer x = (Integer)</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e.getValue</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(x &gt;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temp5 = factorial(x);</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 = f / temp5;</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return</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p>
          <a:p>
            <a:pPr marL="0" lvl="0" indent="0">
              <a:buNone/>
            </a:pPr>
            <a:r>
              <a:rPr lang="en-US" altLang="en-US" sz="1600" b="1" dirty="0">
                <a:solidFill>
                  <a:srgbClr val="006699"/>
                </a:solidFill>
                <a:latin typeface="Consolas" panose="020B0609020204030204" pitchFamily="49" charset="0"/>
              </a:rPr>
              <a:t>static</a:t>
            </a: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void</a:t>
            </a: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nextPermutation</a:t>
            </a:r>
            <a:r>
              <a:rPr lang="en-US" altLang="en-US" sz="1600" dirty="0">
                <a:solidFill>
                  <a:srgbClr val="000000"/>
                </a:solidFill>
                <a:latin typeface="Consolas" panose="020B0609020204030204" pitchFamily="49" charset="0"/>
              </a:rPr>
              <a:t>(</a:t>
            </a:r>
            <a:r>
              <a:rPr lang="en-US" altLang="en-US" sz="1600" b="1" dirty="0">
                <a:solidFill>
                  <a:srgbClr val="006699"/>
                </a:solidFill>
                <a:latin typeface="Consolas" panose="020B0609020204030204" pitchFamily="49" charset="0"/>
              </a:rPr>
              <a:t>char</a:t>
            </a:r>
            <a:r>
              <a:rPr lang="en-US" altLang="en-US" sz="1600" dirty="0">
                <a:solidFill>
                  <a:srgbClr val="000000"/>
                </a:solidFill>
                <a:latin typeface="Consolas" panose="020B0609020204030204" pitchFamily="49" charset="0"/>
              </a:rPr>
              <a:t>[] temp) {</a:t>
            </a:r>
            <a:endParaRPr lang="en-US" altLang="en-US" sz="1600" dirty="0"/>
          </a:p>
          <a:p>
            <a:pPr marL="0" lvl="0" indent="0">
              <a:buNone/>
            </a:pPr>
            <a:r>
              <a:rPr lang="en-US" altLang="en-US" sz="1600" dirty="0">
                <a:solidFill>
                  <a:srgbClr val="273239"/>
                </a:solidFill>
                <a:latin typeface="Consolas" panose="020B0609020204030204" pitchFamily="49" charset="0"/>
              </a:rPr>
              <a:t> </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Start traversing from the end and</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find position 'i-1' of the first character</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which is greater than its  successor.</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b="1" dirty="0" err="1">
                <a:solidFill>
                  <a:srgbClr val="006699"/>
                </a:solidFill>
                <a:latin typeface="Consolas" panose="020B0609020204030204" pitchFamily="49" charset="0"/>
              </a:rPr>
              <a:t>int</a:t>
            </a: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for</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 </a:t>
            </a:r>
            <a:r>
              <a:rPr lang="en-US" altLang="en-US" sz="1600" dirty="0" err="1">
                <a:solidFill>
                  <a:srgbClr val="000000"/>
                </a:solidFill>
                <a:latin typeface="Consolas" panose="020B0609020204030204" pitchFamily="49" charset="0"/>
              </a:rPr>
              <a:t>temp.length</a:t>
            </a:r>
            <a:r>
              <a:rPr lang="en-US" altLang="en-US" sz="1600" dirty="0">
                <a:solidFill>
                  <a:srgbClr val="000000"/>
                </a:solidFill>
                <a:latin typeface="Consolas" panose="020B0609020204030204" pitchFamily="49" charset="0"/>
              </a:rPr>
              <a:t> - </a:t>
            </a:r>
            <a:r>
              <a:rPr lang="en-US" altLang="en-US" sz="1600" dirty="0">
                <a:solidFill>
                  <a:srgbClr val="009900"/>
                </a:solidFill>
                <a:latin typeface="Consolas" panose="020B0609020204030204" pitchFamily="49" charset="0"/>
              </a:rPr>
              <a:t>1</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&gt; </a:t>
            </a:r>
            <a:r>
              <a:rPr lang="en-US" altLang="en-US" sz="1600" dirty="0">
                <a:solidFill>
                  <a:srgbClr val="009900"/>
                </a:solidFill>
                <a:latin typeface="Consolas" panose="020B0609020204030204" pitchFamily="49" charset="0"/>
              </a:rPr>
              <a:t>0</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if</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(temp[</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&gt; temp[</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 </a:t>
            </a:r>
            <a:r>
              <a:rPr lang="en-US" altLang="en-US" sz="1600" dirty="0">
                <a:solidFill>
                  <a:srgbClr val="009900"/>
                </a:solidFill>
                <a:latin typeface="Consolas" panose="020B0609020204030204" pitchFamily="49" charset="0"/>
              </a:rPr>
              <a:t>1</a:t>
            </a:r>
            <a:r>
              <a:rPr lang="en-US" altLang="en-US" sz="1600" dirty="0">
                <a:solidFill>
                  <a:srgbClr val="000000"/>
                </a:solidFill>
                <a:latin typeface="Consolas" panose="020B0609020204030204" pitchFamily="49" charset="0"/>
              </a:rPr>
              <a:t>])</a:t>
            </a:r>
            <a:endParaRPr lang="en-US" altLang="en-US" sz="1600" dirty="0"/>
          </a:p>
          <a:p>
            <a:pPr marL="0" lvl="0" indent="0">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break</a:t>
            </a:r>
            <a:r>
              <a:rPr lang="en-US" altLang="en-US" sz="1600" dirty="0">
                <a:solidFill>
                  <a:srgbClr val="000000"/>
                </a:solidFill>
                <a:latin typeface="Consolas" panose="020B0609020204030204" pitchFamily="49" charset="0"/>
              </a:rPr>
              <a:t>;</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
        <p:nvSpPr>
          <p:cNvPr id="10"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52400" y="0"/>
            <a:ext cx="5867400" cy="461665"/>
          </a:xfrm>
          <a:prstGeom prst="rect">
            <a:avLst/>
          </a:prstGeom>
        </p:spPr>
        <p:txBody>
          <a:bodyPr wrap="square">
            <a:spAutoFit/>
          </a:bodyPr>
          <a:lstStyle/>
          <a:p>
            <a:r>
              <a:rPr lang="en-US" sz="2400" dirty="0"/>
              <a:t>sorted permutations </a:t>
            </a:r>
            <a:r>
              <a:rPr lang="en-US" sz="2400" dirty="0" smtClean="0"/>
              <a:t>–Example Program</a:t>
            </a:r>
            <a:endParaRPr lang="en-SG" sz="2400" dirty="0"/>
          </a:p>
        </p:txBody>
      </p:sp>
    </p:spTree>
    <p:extLst>
      <p:ext uri="{BB962C8B-B14F-4D97-AF65-F5344CB8AC3E}">
        <p14:creationId xmlns:p14="http://schemas.microsoft.com/office/powerpoint/2010/main" val="3040981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Grp="1" noChangeArrowheads="1"/>
          </p:cNvSpPr>
          <p:nvPr>
            <p:ph idx="1"/>
          </p:nvPr>
        </p:nvSpPr>
        <p:spPr bwMode="auto">
          <a:xfrm>
            <a:off x="93617" y="633599"/>
            <a:ext cx="8423366"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Finding smallest character after 'i-1' and</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greater than temp[i-1]</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min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j, x = 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(j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j &lt;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temp.length</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j++</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((temp[j] &lt; temp[min]) &amp;&amp; (temp[j] &gt; x))</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min = j;</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Swapping the above found characters.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char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temp_to_swap</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temp_to_swap</a:t>
            </a:r>
            <a:r>
              <a:rPr kumimoji="0" lang="en-US" altLang="en-US" sz="1600" b="0" i="0" u="none" strike="noStrike" cap="none" normalizeH="0" baseline="0" dirty="0" smtClean="0">
                <a:ln>
                  <a:noFill/>
                </a:ln>
                <a:solidFill>
                  <a:srgbClr val="000000"/>
                </a:solidFill>
                <a:effectLst/>
                <a:latin typeface="Consolas" panose="020B0609020204030204" pitchFamily="49" charset="0"/>
              </a:rPr>
              <a:t> = 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 temp[min];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temp[min]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temp_to_swap</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p>
          <a:p>
            <a:pPr marL="0" lvl="0" indent="0">
              <a:lnSpc>
                <a:spcPct val="100000"/>
              </a:lnSpc>
              <a:buSzTx/>
              <a:buNone/>
            </a:pPr>
            <a:r>
              <a:rPr lang="en-US" altLang="en-US" sz="1600" dirty="0" smtClean="0">
                <a:solidFill>
                  <a:srgbClr val="008200"/>
                </a:solidFill>
                <a:latin typeface="Consolas" panose="020B0609020204030204" pitchFamily="49" charset="0"/>
              </a:rPr>
              <a:t> // </a:t>
            </a:r>
            <a:r>
              <a:rPr lang="en-US" altLang="en-US" sz="1600" dirty="0">
                <a:solidFill>
                  <a:srgbClr val="008200"/>
                </a:solidFill>
                <a:latin typeface="Consolas" panose="020B0609020204030204" pitchFamily="49" charset="0"/>
              </a:rPr>
              <a:t>Sort all digits from position next to 'i-1'</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to end of the string.</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Arrays.sort</a:t>
            </a:r>
            <a:r>
              <a:rPr lang="en-US" altLang="en-US" sz="1600" dirty="0">
                <a:solidFill>
                  <a:srgbClr val="000000"/>
                </a:solidFill>
                <a:latin typeface="Consolas" panose="020B0609020204030204" pitchFamily="49" charset="0"/>
              </a:rPr>
              <a:t>(temp,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temp.length</a:t>
            </a:r>
            <a:r>
              <a:rPr lang="en-US" altLang="en-US" sz="1600" dirty="0">
                <a:solidFill>
                  <a:srgbClr val="000000"/>
                </a:solidFill>
                <a:latin typeface="Consolas" panose="020B0609020204030204" pitchFamily="49" charset="0"/>
              </a:rPr>
              <a:t>);</a:t>
            </a:r>
            <a:endParaRPr lang="en-US" altLang="en-US" sz="1050" dirty="0"/>
          </a:p>
          <a:p>
            <a:pPr marL="0" lvl="0" indent="0">
              <a:lnSpc>
                <a:spcPct val="100000"/>
              </a:lnSpc>
              <a:buSzTx/>
              <a:buNone/>
            </a:pPr>
            <a:r>
              <a:rPr lang="en-US" altLang="en-US" sz="2800" dirty="0">
                <a:solidFill>
                  <a:srgbClr val="273239"/>
                </a:solidFill>
                <a:latin typeface="Consolas" panose="020B0609020204030204" pitchFamily="49" charset="0"/>
              </a:rPr>
              <a:t> </a:t>
            </a:r>
            <a:endParaRPr lang="en-US" altLang="en-US" sz="280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Print the String</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print(temp);</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p:txBody>
      </p:sp>
      <p:sp>
        <p:nvSpPr>
          <p:cNvPr id="3" name="Rectangle 2"/>
          <p:cNvSpPr/>
          <p:nvPr/>
        </p:nvSpPr>
        <p:spPr>
          <a:xfrm>
            <a:off x="0" y="0"/>
            <a:ext cx="5943600" cy="461665"/>
          </a:xfrm>
          <a:prstGeom prst="rect">
            <a:avLst/>
          </a:prstGeom>
        </p:spPr>
        <p:txBody>
          <a:bodyPr wrap="square">
            <a:spAutoFit/>
          </a:bodyPr>
          <a:lstStyle/>
          <a:p>
            <a:r>
              <a:rPr lang="en-US" sz="2400" dirty="0"/>
              <a:t>sorted permutations </a:t>
            </a:r>
            <a:r>
              <a:rPr lang="en-US" sz="2400" dirty="0" smtClean="0"/>
              <a:t>–Example Program</a:t>
            </a:r>
            <a:endParaRPr lang="en-SG" sz="2400" dirty="0"/>
          </a:p>
        </p:txBody>
      </p:sp>
    </p:spTree>
    <p:extLst>
      <p:ext uri="{BB962C8B-B14F-4D97-AF65-F5344CB8AC3E}">
        <p14:creationId xmlns:p14="http://schemas.microsoft.com/office/powerpoint/2010/main" val="38735925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152400" y="760513"/>
            <a:ext cx="8743406"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printAllPermutations</a:t>
            </a:r>
            <a:r>
              <a:rPr kumimoji="0" lang="en-US" altLang="en-US" sz="1600" b="0" i="0" u="none" strike="noStrike" cap="none" normalizeH="0" baseline="0" dirty="0" smtClean="0">
                <a:ln>
                  <a:noFill/>
                </a:ln>
                <a:solidFill>
                  <a:srgbClr val="000000"/>
                </a:solidFill>
                <a:effectLst/>
                <a:latin typeface="Consolas" panose="020B0609020204030204" pitchFamily="49" charset="0"/>
              </a:rPr>
              <a:t>(String s)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Sorting String</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char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temp[]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s.toCharArray</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Arrays.sort</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Print first permutation</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print(temp);</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Finding the total permutations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total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calculateTotal</a:t>
            </a:r>
            <a:r>
              <a:rPr kumimoji="0" lang="en-US" altLang="en-US" sz="1600" b="0" i="0" u="none" strike="noStrike" cap="none" normalizeH="0" baseline="0" dirty="0" smtClean="0">
                <a:ln>
                  <a:noFill/>
                </a:ln>
                <a:solidFill>
                  <a:srgbClr val="000000"/>
                </a:solidFill>
                <a:effectLst/>
                <a:latin typeface="Consolas" panose="020B0609020204030204" pitchFamily="49" charset="0"/>
              </a:rPr>
              <a:t>(temp,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temp.length</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total;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nextPermutation</a:t>
            </a:r>
            <a:r>
              <a:rPr kumimoji="0" lang="en-US" altLang="en-US" sz="1600" b="0" i="0" u="none" strike="noStrike" cap="none" normalizeH="0" baseline="0" dirty="0" smtClean="0">
                <a:ln>
                  <a:noFill/>
                </a:ln>
                <a:solidFill>
                  <a:srgbClr val="000000"/>
                </a:solidFill>
                <a:effectLst/>
                <a:latin typeface="Consolas" panose="020B0609020204030204" pitchFamily="49" charset="0"/>
              </a:rPr>
              <a:t>(temp);</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Driver Code</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public</a:t>
            </a:r>
            <a:r>
              <a:rPr lang="en-US" altLang="en-US" sz="105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static</a:t>
            </a:r>
            <a:r>
              <a:rPr lang="en-US" altLang="en-US" sz="105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void</a:t>
            </a:r>
            <a:r>
              <a:rPr lang="en-US" altLang="en-US" sz="105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main(String[] args) {</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String s = </a:t>
            </a:r>
            <a:r>
              <a:rPr lang="en-US" altLang="en-US" sz="1600" dirty="0">
                <a:solidFill>
                  <a:srgbClr val="0000FF"/>
                </a:solidFill>
                <a:latin typeface="Consolas" panose="020B0609020204030204" pitchFamily="49" charset="0"/>
              </a:rPr>
              <a:t>"AAB"</a:t>
            </a:r>
            <a:r>
              <a:rPr lang="en-US" altLang="en-US" sz="1600" dirty="0">
                <a:solidFill>
                  <a:srgbClr val="000000"/>
                </a:solidFill>
                <a:latin typeface="Consolas" panose="020B0609020204030204" pitchFamily="49" charset="0"/>
              </a:rPr>
              <a:t>;</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printAllPermutations</a:t>
            </a:r>
            <a:r>
              <a:rPr lang="en-US" altLang="en-US" sz="1600" dirty="0">
                <a:solidFill>
                  <a:srgbClr val="000000"/>
                </a:solidFill>
                <a:latin typeface="Consolas" panose="020B0609020204030204" pitchFamily="49" charset="0"/>
              </a:rPr>
              <a:t>(s);</a:t>
            </a:r>
            <a:endParaRPr lang="en-US" altLang="en-US" sz="1050" dirty="0"/>
          </a:p>
          <a:p>
            <a:pPr marL="0" lvl="0" indent="0">
              <a:lnSpc>
                <a:spcPct val="100000"/>
              </a:lnSpc>
              <a:buSzTx/>
              <a:buNone/>
            </a:pP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050" dirty="0"/>
          </a:p>
          <a:p>
            <a:pPr marL="0" lvl="0" indent="0">
              <a:lnSpc>
                <a:spcPct val="100000"/>
              </a:lnSpc>
              <a:buSzTx/>
              <a:buNone/>
            </a:pPr>
            <a:r>
              <a:rPr lang="en-US" altLang="en-US" sz="1600" dirty="0">
                <a:solidFill>
                  <a:srgbClr val="000000"/>
                </a:solidFill>
                <a:latin typeface="Consolas" panose="020B0609020204030204" pitchFamily="49" charset="0"/>
              </a:rPr>
              <a:t>}</a:t>
            </a: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Consolas" panose="020B0609020204030204" pitchFamily="49" charset="0"/>
            </a:endParaRPr>
          </a:p>
          <a:p>
            <a:pPr marL="0" indent="0">
              <a:lnSpc>
                <a:spcPct val="100000"/>
              </a:lnSpc>
              <a:buSzTx/>
              <a:buNone/>
            </a:pPr>
            <a:r>
              <a:rPr lang="en-SG" b="1" dirty="0" smtClean="0"/>
              <a:t>Output:</a:t>
            </a:r>
            <a:r>
              <a:rPr lang="en-US" altLang="en-US" sz="1600" dirty="0">
                <a:solidFill>
                  <a:srgbClr val="273239"/>
                </a:solidFill>
                <a:latin typeface="Consolas" panose="020B0609020204030204" pitchFamily="49" charset="0"/>
              </a:rPr>
              <a:t>AAB ABA BAA</a:t>
            </a:r>
            <a:r>
              <a:rPr lang="en-US" altLang="en-US" sz="1000" dirty="0"/>
              <a:t> </a:t>
            </a:r>
            <a:endParaRPr lang="en-US" altLang="en-US" sz="2400" dirty="0"/>
          </a:p>
          <a:p>
            <a:pPr marL="0" lvl="0" indent="0">
              <a:lnSpc>
                <a:spcPct val="100000"/>
              </a:lnSpc>
              <a:buSzTx/>
              <a:buNone/>
            </a:pPr>
            <a:endParaRPr kumimoji="0" lang="en-US" altLang="en-US" sz="1600" b="0" i="0" u="none" strike="noStrike" cap="none" normalizeH="0" baseline="0" dirty="0" smtClean="0">
              <a:ln>
                <a:noFill/>
              </a:ln>
              <a:solidFill>
                <a:schemeClr val="tx1"/>
              </a:solidFill>
              <a:effectLst/>
            </a:endParaRPr>
          </a:p>
        </p:txBody>
      </p:sp>
      <p:sp>
        <p:nvSpPr>
          <p:cNvPr id="3" name="Rectangle 2"/>
          <p:cNvSpPr/>
          <p:nvPr/>
        </p:nvSpPr>
        <p:spPr>
          <a:xfrm>
            <a:off x="152400" y="0"/>
            <a:ext cx="5715000" cy="461665"/>
          </a:xfrm>
          <a:prstGeom prst="rect">
            <a:avLst/>
          </a:prstGeom>
        </p:spPr>
        <p:txBody>
          <a:bodyPr wrap="square">
            <a:spAutoFit/>
          </a:bodyPr>
          <a:lstStyle/>
          <a:p>
            <a:r>
              <a:rPr lang="en-US" sz="2400" dirty="0"/>
              <a:t>sorted permutations </a:t>
            </a:r>
            <a:r>
              <a:rPr lang="en-US" sz="2400" dirty="0" smtClean="0"/>
              <a:t>–Example Program</a:t>
            </a:r>
            <a:endParaRPr lang="en-SG" sz="2400" dirty="0"/>
          </a:p>
        </p:txBody>
      </p:sp>
    </p:spTree>
    <p:extLst>
      <p:ext uri="{BB962C8B-B14F-4D97-AF65-F5344CB8AC3E}">
        <p14:creationId xmlns:p14="http://schemas.microsoft.com/office/powerpoint/2010/main" val="1503568519"/>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3.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4.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295</Words>
  <Application>Microsoft Office PowerPoint</Application>
  <PresentationFormat>On-screen Show (4:3)</PresentationFormat>
  <Paragraphs>188</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Smart_ppt_Theme</vt:lpstr>
      <vt:lpstr>Recursion</vt:lpstr>
      <vt:lpstr>Sorted Unique Permutation</vt:lpstr>
      <vt:lpstr>Print distinct sorted permutations with duplicates allowed in input </vt:lpstr>
      <vt:lpstr>sorted Permutations</vt:lpstr>
      <vt:lpstr>sorted Permutations</vt:lpstr>
      <vt:lpstr>PowerPoint Presentation</vt:lpstr>
      <vt:lpstr>PowerPoint Presentation</vt:lpstr>
      <vt:lpstr>PowerPoint Presentation</vt:lpstr>
      <vt:lpstr>PowerPoint Presentation</vt:lpstr>
      <vt:lpstr>Combination</vt:lpstr>
      <vt:lpstr>Permutation and Combination</vt:lpstr>
      <vt:lpstr>Combination</vt:lpstr>
      <vt:lpstr>Combination</vt:lpstr>
      <vt:lpstr>CombinationExample.java </vt:lpstr>
      <vt:lpstr>Output:</vt:lpstr>
      <vt:lpstr>Maneuvering</vt:lpstr>
      <vt:lpstr>Maneuvering a Cave Problem</vt:lpstr>
      <vt:lpstr>Let NumberOfPaths(m, n) be the count of paths to reach row number m and column number n in the matrix, NumberOfPaths(m, n) can be recursively written as following.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2022-11-10T19:13:31Z</dcterms:modified>
</cp:coreProperties>
</file>