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22"/>
  </p:notesMasterIdLst>
  <p:sldIdLst>
    <p:sldId id="259" r:id="rId2"/>
    <p:sldId id="1029" r:id="rId3"/>
    <p:sldId id="1165" r:id="rId4"/>
    <p:sldId id="1124" r:id="rId5"/>
    <p:sldId id="1166" r:id="rId6"/>
    <p:sldId id="1125" r:id="rId7"/>
    <p:sldId id="1137" r:id="rId8"/>
    <p:sldId id="1159" r:id="rId9"/>
    <p:sldId id="1160" r:id="rId10"/>
    <p:sldId id="1167" r:id="rId11"/>
    <p:sldId id="1162" r:id="rId12"/>
    <p:sldId id="1168" r:id="rId13"/>
    <p:sldId id="1169" r:id="rId14"/>
    <p:sldId id="1170" r:id="rId15"/>
    <p:sldId id="1174" r:id="rId16"/>
    <p:sldId id="1175" r:id="rId17"/>
    <p:sldId id="1176" r:id="rId18"/>
    <p:sldId id="1163" r:id="rId19"/>
    <p:sldId id="1164" r:id="rId20"/>
    <p:sldId id="9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029"/>
            <p14:sldId id="1165"/>
            <p14:sldId id="1124"/>
            <p14:sldId id="1166"/>
            <p14:sldId id="1125"/>
            <p14:sldId id="1137"/>
            <p14:sldId id="1159"/>
            <p14:sldId id="1160"/>
            <p14:sldId id="1167"/>
            <p14:sldId id="1162"/>
            <p14:sldId id="1168"/>
            <p14:sldId id="1169"/>
            <p14:sldId id="1170"/>
            <p14:sldId id="1174"/>
            <p14:sldId id="1175"/>
            <p14:sldId id="1176"/>
            <p14:sldId id="1163"/>
            <p14:sldId id="1164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8225" autoAdjust="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192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Josephus trap</a:t>
            </a:r>
            <a:endParaRPr lang="en-SG" sz="3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19200"/>
          </a:xfrm>
        </p:spPr>
        <p:txBody>
          <a:bodyPr/>
          <a:lstStyle/>
          <a:p>
            <a:r>
              <a:rPr lang="en-US" sz="3600" b="0" dirty="0"/>
              <a:t>N Queens </a:t>
            </a:r>
            <a:endParaRPr lang="en-SG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97272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000126"/>
            <a:ext cx="8383710" cy="58823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202124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202124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The N Queen is the problem of placing N chess queens on an N×N chessboard so that no two queens attack each other.</a:t>
            </a:r>
          </a:p>
          <a:p>
            <a:endParaRPr lang="en-US" sz="1800" i="0" dirty="0">
              <a:solidFill>
                <a:srgbClr val="202124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+mn-lt"/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latin typeface="+mn-lt"/>
            </a:endParaRPr>
          </a:p>
          <a:p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       </a:t>
            </a:r>
            <a:r>
              <a:rPr lang="en-US" sz="1800" b="0" i="0" dirty="0" smtClean="0">
                <a:solidFill>
                  <a:srgbClr val="202124"/>
                </a:solidFill>
                <a:effectLst/>
                <a:latin typeface="+mn-lt"/>
              </a:rPr>
              <a:t>The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following is a solution for 4 Queen problem. The expected output is a binary matrix which has 1s for the blocks where queens are placed.</a:t>
            </a:r>
          </a:p>
          <a:p>
            <a:endParaRPr lang="en-US" sz="1800" b="0" i="0" dirty="0">
              <a:solidFill>
                <a:srgbClr val="202124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0" i="0" dirty="0">
              <a:solidFill>
                <a:srgbClr val="202124"/>
              </a:solidFill>
              <a:effectLst/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lvl="2" algn="just"/>
            <a:endParaRPr lang="en-SG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-304800"/>
            <a:ext cx="4649910" cy="1143000"/>
          </a:xfrm>
        </p:spPr>
        <p:txBody>
          <a:bodyPr/>
          <a:lstStyle/>
          <a:p>
            <a:r>
              <a:rPr lang="en-US" sz="3200" b="0" i="0" u="none" strike="noStrike" dirty="0">
                <a:effectLst/>
              </a:rPr>
              <a:t>N Queens </a:t>
            </a:r>
            <a:r>
              <a:rPr lang="en-US" sz="3200" dirty="0"/>
              <a:t> </a:t>
            </a:r>
          </a:p>
        </p:txBody>
      </p:sp>
      <p:pic>
        <p:nvPicPr>
          <p:cNvPr id="2052" name="Picture 4" descr="Java Program for N Queen Problem | Backtracking-3 - GeeksforGeeks">
            <a:extLst>
              <a:ext uri="{FF2B5EF4-FFF2-40B4-BE49-F238E27FC236}">
                <a16:creationId xmlns="" xmlns:a16="http://schemas.microsoft.com/office/drawing/2014/main" id="{34851B14-391A-F73B-B9B5-144A96B0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36031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Backtracking?</a:t>
            </a:r>
          </a:p>
          <a:p>
            <a:r>
              <a:rPr lang="en-US" dirty="0"/>
              <a:t>In backtracking, we start with one pos­si­ble move out of many avail­able moves. We then try to solve the prob­lem.</a:t>
            </a:r>
          </a:p>
          <a:p>
            <a:pPr marL="0" indent="0">
              <a:buNone/>
            </a:pPr>
            <a:r>
              <a:rPr lang="en-US" b="1" dirty="0"/>
              <a:t>What is the N-Queens Problem?</a:t>
            </a:r>
          </a:p>
          <a:p>
            <a:r>
              <a:rPr lang="en-US" dirty="0"/>
              <a:t>How can N queens be placed on an </a:t>
            </a:r>
            <a:r>
              <a:rPr lang="en-US" dirty="0" err="1"/>
              <a:t>NxN</a:t>
            </a:r>
            <a:r>
              <a:rPr lang="en-US" dirty="0"/>
              <a:t> chessboard so that no two of them </a:t>
            </a:r>
            <a:r>
              <a:rPr lang="en-US" dirty="0" smtClean="0"/>
              <a:t>attack </a:t>
            </a:r>
            <a:r>
              <a:rPr lang="en-US" dirty="0"/>
              <a:t>each other</a:t>
            </a:r>
            <a:r>
              <a:rPr lang="en-US" dirty="0" smtClean="0"/>
              <a:t>?</a:t>
            </a:r>
          </a:p>
          <a:p>
            <a:r>
              <a:rPr lang="en-US" dirty="0"/>
              <a:t>This problem is commonly seen for N=4 and N=8.</a:t>
            </a:r>
          </a:p>
          <a:p>
            <a:r>
              <a:rPr lang="en-US" dirty="0"/>
              <a:t>Let’s look at an example where </a:t>
            </a:r>
            <a:r>
              <a:rPr lang="en-US" b="1" dirty="0"/>
              <a:t>N=4</a:t>
            </a:r>
            <a:endParaRPr lang="en-US" dirty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228600" y="30163"/>
            <a:ext cx="464991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863897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0506"/>
            <a:ext cx="8229600" cy="4297363"/>
          </a:xfrm>
        </p:spPr>
        <p:txBody>
          <a:bodyPr/>
          <a:lstStyle/>
          <a:p>
            <a:r>
              <a:rPr lang="en-US" b="1" dirty="0"/>
              <a:t>Before solving the problem</a:t>
            </a:r>
            <a:r>
              <a:rPr lang="en-US" dirty="0"/>
              <a:t>, you need to know about the movement of the queen in chess.</a:t>
            </a:r>
          </a:p>
          <a:p>
            <a:r>
              <a:rPr lang="en-US" dirty="0"/>
              <a:t>A queen can move any number of steps in any direction. The only constraint is that it can’t change its direction while it’s moving.</a:t>
            </a:r>
          </a:p>
          <a:p>
            <a:r>
              <a:rPr lang="en-US" dirty="0"/>
              <a:t>One thing that is clear by looking at the queen’s movement is that no two queens can be in the same row or column.</a:t>
            </a:r>
          </a:p>
          <a:p>
            <a:r>
              <a:rPr lang="en-US" dirty="0"/>
              <a:t>That allows us to place only one queen in each row and each column.</a:t>
            </a:r>
          </a:p>
          <a:p>
            <a:r>
              <a:rPr lang="en-US" dirty="0"/>
              <a:t>When </a:t>
            </a:r>
            <a:r>
              <a:rPr lang="en-US" b="1" dirty="0"/>
              <a:t>N=4</a:t>
            </a:r>
            <a:r>
              <a:rPr lang="en-US" dirty="0"/>
              <a:t>, the solution looks like :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228600" y="30163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</a:t>
            </a:r>
            <a:r>
              <a:rPr lang="en-US" sz="2400" dirty="0" smtClean="0"/>
              <a:t>Problem-Movement of Queen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93308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457200" y="1016377"/>
            <a:ext cx="4994696" cy="421007"/>
          </a:xfrm>
        </p:spPr>
        <p:txBody>
          <a:bodyPr>
            <a:normAutofit fontScale="90000"/>
          </a:bodyPr>
          <a:lstStyle/>
          <a:p>
            <a:pPr algn="ctr"/>
            <a:r>
              <a:rPr lang="en-SG" sz="2400" dirty="0" smtClean="0"/>
              <a:t>Queen solution</a:t>
            </a:r>
            <a:endParaRPr lang="en-SG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67125" y="1016377"/>
            <a:ext cx="4953000" cy="5249711"/>
          </a:xfrm>
        </p:spPr>
        <p:txBody>
          <a:bodyPr/>
          <a:lstStyle/>
          <a:p>
            <a:pPr algn="just"/>
            <a:r>
              <a:rPr lang="en-US" b="1" dirty="0"/>
              <a:t>Solution to the N-Queens Problem</a:t>
            </a:r>
          </a:p>
          <a:p>
            <a:pPr algn="just"/>
            <a:r>
              <a:rPr lang="en-US" dirty="0"/>
              <a:t>The way we try to solve this is by placing a queen at a position and trying to rule out the possibility of it being under attack. We place one queen in each row/column.</a:t>
            </a:r>
          </a:p>
          <a:p>
            <a:pPr algn="just"/>
            <a:r>
              <a:rPr lang="en-US" dirty="0"/>
              <a:t>If we see that the queen is under attack at its chosen position, we try the next position.</a:t>
            </a:r>
          </a:p>
          <a:p>
            <a:pPr algn="just"/>
            <a:r>
              <a:rPr lang="en-US" dirty="0"/>
              <a:t>If a queen is under attack at all the positions in a row, we backtrack and change the position of the queen placed prior to the current position.</a:t>
            </a:r>
          </a:p>
          <a:p>
            <a:pPr algn="just"/>
            <a:r>
              <a:rPr lang="en-US" dirty="0"/>
              <a:t>We repeat this process of placing a queen and backtracking until all the N queens are placed successfully.</a:t>
            </a:r>
          </a:p>
          <a:p>
            <a:pPr algn="just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14" name="AutoShape 8" descr="Queen Solution"/>
          <p:cNvSpPr>
            <a:spLocks noChangeAspect="1" noChangeArrowheads="1"/>
          </p:cNvSpPr>
          <p:nvPr/>
        </p:nvSpPr>
        <p:spPr bwMode="auto">
          <a:xfrm>
            <a:off x="533400" y="926296"/>
            <a:ext cx="3276600" cy="456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6995"/>
            <a:ext cx="3514725" cy="31908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185057" y="41766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</a:t>
            </a:r>
            <a:r>
              <a:rPr lang="en-US" sz="2400" dirty="0" smtClean="0"/>
              <a:t>Problem-Movement of Queen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97280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step by step backtracking is shown as follows:</a:t>
            </a:r>
            <a:endParaRPr lang="en-SG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2050" name="Picture 2" descr="https://www.journaldev.com/wp-content/uploads/2020/08/quee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6" y="2107338"/>
            <a:ext cx="41148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075509" y="1482497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400" dirty="0" smtClean="0"/>
              <a:t>Start</a:t>
            </a:r>
            <a:endParaRPr lang="en-SG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800600" y="1445486"/>
            <a:ext cx="327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400" dirty="0"/>
              <a:t>No place for queen 3, so we backtrack</a:t>
            </a:r>
            <a:endParaRPr lang="en-SG" sz="2000" dirty="0"/>
          </a:p>
        </p:txBody>
      </p:sp>
      <p:pic>
        <p:nvPicPr>
          <p:cNvPr id="2054" name="Picture 6" descr="https://www.journaldev.com/wp-content/uploads/2020/08/quee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274979"/>
            <a:ext cx="38671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185057" y="41766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</a:t>
            </a:r>
            <a:r>
              <a:rPr lang="en-US" sz="2400" dirty="0" smtClean="0"/>
              <a:t>Problem-Movement of Queen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0861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89" y="917802"/>
            <a:ext cx="3276600" cy="9906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After backtracking we are not able to place queen 4, so again we backtrack.</a:t>
            </a:r>
            <a:endParaRPr lang="en-SG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3074" name="Picture 2" descr="https://www.journaldev.com/wp-content/uploads/2020/08/quee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8671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646023" y="838200"/>
            <a:ext cx="3276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000" dirty="0"/>
              <a:t>This time we backtrack all the way to the first queen.</a:t>
            </a:r>
            <a:endParaRPr lang="en-SG" sz="1600" dirty="0"/>
          </a:p>
        </p:txBody>
      </p:sp>
      <p:pic>
        <p:nvPicPr>
          <p:cNvPr id="3076" name="Picture 4" descr="https://www.journaldev.com/wp-content/uploads/2020/08/queen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12" y="2133599"/>
            <a:ext cx="36385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185057" y="41766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</a:t>
            </a:r>
            <a:r>
              <a:rPr lang="en-US" sz="2400" dirty="0" smtClean="0"/>
              <a:t>Problem-Movement of Queen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85816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276600" cy="1066800"/>
          </a:xfrm>
        </p:spPr>
        <p:txBody>
          <a:bodyPr>
            <a:noAutofit/>
          </a:bodyPr>
          <a:lstStyle/>
          <a:p>
            <a:r>
              <a:rPr lang="en-US" sz="2000" dirty="0"/>
              <a:t>First three queens placed successfully after backtracking.</a:t>
            </a:r>
            <a:endParaRPr lang="en-SG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6" y="2057400"/>
            <a:ext cx="3709579" cy="3276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5029200" y="814251"/>
            <a:ext cx="36292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SG" sz="2000" dirty="0"/>
              <a:t>All the queens placed</a:t>
            </a:r>
            <a:endParaRPr lang="en-SG" sz="1600" dirty="0"/>
          </a:p>
        </p:txBody>
      </p:sp>
      <p:pic>
        <p:nvPicPr>
          <p:cNvPr id="4106" name="Picture 10" descr="Queen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599"/>
            <a:ext cx="34099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2C4B325-6622-7094-5C08-57363EA1867F}"/>
              </a:ext>
            </a:extLst>
          </p:cNvPr>
          <p:cNvSpPr txBox="1">
            <a:spLocks/>
          </p:cNvSpPr>
          <p:nvPr/>
        </p:nvSpPr>
        <p:spPr bwMode="auto">
          <a:xfrm>
            <a:off x="185057" y="41766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dirty="0" smtClean="0"/>
              <a:t>N Queens </a:t>
            </a:r>
            <a:r>
              <a:rPr lang="en-US" sz="2400" dirty="0" smtClean="0"/>
              <a:t>Problem-Movement of Queen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63698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663" y="-76200"/>
            <a:ext cx="8203474" cy="892629"/>
          </a:xfrm>
        </p:spPr>
        <p:txBody>
          <a:bodyPr/>
          <a:lstStyle/>
          <a:p>
            <a:r>
              <a:rPr lang="en-SG" dirty="0"/>
              <a:t>Example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41663" y="609600"/>
            <a:ext cx="41910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 smtClean="0"/>
              <a:t>public </a:t>
            </a:r>
            <a:r>
              <a:rPr lang="en-SG" sz="1400" dirty="0"/>
              <a:t>class </a:t>
            </a:r>
            <a:r>
              <a:rPr lang="en-SG" sz="1400" dirty="0" err="1"/>
              <a:t>NQueenProblem</a:t>
            </a:r>
            <a:r>
              <a:rPr lang="en-SG" sz="1400" dirty="0"/>
              <a:t> {</a:t>
            </a:r>
          </a:p>
          <a:p>
            <a:pPr marL="0" indent="0">
              <a:buNone/>
            </a:pPr>
            <a:r>
              <a:rPr lang="en-SG" sz="1400" dirty="0"/>
              <a:t>    final int N = 4; </a:t>
            </a:r>
          </a:p>
          <a:p>
            <a:pPr marL="0" indent="0">
              <a:buNone/>
            </a:pPr>
            <a:r>
              <a:rPr lang="en-SG" sz="1400" dirty="0" smtClean="0"/>
              <a:t>void </a:t>
            </a:r>
            <a:r>
              <a:rPr lang="en-SG" sz="1400" dirty="0" err="1"/>
              <a:t>printSolution</a:t>
            </a:r>
            <a:r>
              <a:rPr lang="en-SG" sz="1400" dirty="0"/>
              <a:t>(int board</a:t>
            </a:r>
            <a:r>
              <a:rPr lang="en-SG" sz="1400" dirty="0" smtClean="0"/>
              <a:t>[][]){</a:t>
            </a:r>
            <a:endParaRPr lang="en-SG" sz="1400" dirty="0"/>
          </a:p>
          <a:p>
            <a:pPr marL="0" indent="0">
              <a:buNone/>
            </a:pPr>
            <a:r>
              <a:rPr lang="en-SG" sz="1400" dirty="0"/>
              <a:t>        for (int </a:t>
            </a:r>
            <a:r>
              <a:rPr lang="en-SG" sz="1400" dirty="0" err="1"/>
              <a:t>i</a:t>
            </a:r>
            <a:r>
              <a:rPr lang="en-SG" sz="1400" dirty="0"/>
              <a:t> = 0; </a:t>
            </a:r>
            <a:r>
              <a:rPr lang="en-SG" sz="1400" dirty="0" err="1"/>
              <a:t>i</a:t>
            </a:r>
            <a:r>
              <a:rPr lang="en-SG" sz="1400" dirty="0"/>
              <a:t> &lt; N; </a:t>
            </a:r>
            <a:r>
              <a:rPr lang="en-SG" sz="1400" dirty="0" err="1"/>
              <a:t>i</a:t>
            </a:r>
            <a:r>
              <a:rPr lang="en-SG" sz="1400" dirty="0"/>
              <a:t>++) {</a:t>
            </a:r>
          </a:p>
          <a:p>
            <a:pPr marL="0" indent="0">
              <a:buNone/>
            </a:pPr>
            <a:r>
              <a:rPr lang="en-SG" sz="1400" dirty="0"/>
              <a:t>            for (int j = 0; j &lt; N; </a:t>
            </a:r>
            <a:r>
              <a:rPr lang="en-SG" sz="1400" dirty="0" err="1"/>
              <a:t>j++</a:t>
            </a:r>
            <a:r>
              <a:rPr lang="en-SG" sz="1400" dirty="0"/>
              <a:t>)</a:t>
            </a:r>
          </a:p>
          <a:p>
            <a:pPr marL="0" indent="0">
              <a:buNone/>
            </a:pPr>
            <a:r>
              <a:rPr lang="en-SG" sz="1400" dirty="0"/>
              <a:t>                </a:t>
            </a:r>
            <a:r>
              <a:rPr lang="en-SG" sz="1400" dirty="0" err="1"/>
              <a:t>System.out.print</a:t>
            </a:r>
            <a:r>
              <a:rPr lang="en-SG" sz="1400" dirty="0"/>
              <a:t>(" " + board[</a:t>
            </a:r>
            <a:r>
              <a:rPr lang="en-SG" sz="1400" dirty="0" err="1"/>
              <a:t>i</a:t>
            </a:r>
            <a:r>
              <a:rPr lang="en-SG" sz="1400" dirty="0"/>
              <a:t>][j]</a:t>
            </a:r>
          </a:p>
          <a:p>
            <a:pPr marL="0" indent="0">
              <a:buNone/>
            </a:pPr>
            <a:r>
              <a:rPr lang="en-SG" sz="1400" dirty="0"/>
              <a:t>                                 + " ");</a:t>
            </a:r>
          </a:p>
          <a:p>
            <a:pPr marL="0" indent="0">
              <a:buNone/>
            </a:pPr>
            <a:r>
              <a:rPr lang="en-SG" sz="1400" dirty="0"/>
              <a:t>            </a:t>
            </a:r>
            <a:r>
              <a:rPr lang="en-SG" sz="1400" dirty="0" err="1"/>
              <a:t>System.out.println</a:t>
            </a:r>
            <a:r>
              <a:rPr lang="en-SG" sz="1400" dirty="0"/>
              <a:t>();        }</a:t>
            </a:r>
          </a:p>
          <a:p>
            <a:pPr marL="0" indent="0">
              <a:buNone/>
            </a:pPr>
            <a:r>
              <a:rPr lang="en-SG" sz="1400" dirty="0"/>
              <a:t>    } </a:t>
            </a:r>
          </a:p>
          <a:p>
            <a:pPr marL="0" indent="0">
              <a:buNone/>
            </a:pPr>
            <a:r>
              <a:rPr lang="en-SG" sz="1400" dirty="0"/>
              <a:t>    </a:t>
            </a:r>
            <a:r>
              <a:rPr lang="en-SG" sz="1400" dirty="0" err="1"/>
              <a:t>boolean</a:t>
            </a:r>
            <a:r>
              <a:rPr lang="en-SG" sz="1400" dirty="0"/>
              <a:t> </a:t>
            </a:r>
            <a:r>
              <a:rPr lang="en-SG" sz="1400" dirty="0" err="1"/>
              <a:t>isSafe</a:t>
            </a:r>
            <a:r>
              <a:rPr lang="en-SG" sz="1400" dirty="0"/>
              <a:t>(int board[][], int row, int col</a:t>
            </a:r>
            <a:r>
              <a:rPr lang="en-SG" sz="1400" dirty="0" smtClean="0"/>
              <a:t>){</a:t>
            </a:r>
            <a:endParaRPr lang="en-SG" sz="1400" dirty="0"/>
          </a:p>
          <a:p>
            <a:pPr marL="0" indent="0">
              <a:buNone/>
            </a:pPr>
            <a:r>
              <a:rPr lang="en-SG" sz="1400" dirty="0"/>
              <a:t>        int i, j; </a:t>
            </a:r>
            <a:endParaRPr lang="en-SG" sz="1400" dirty="0" smtClean="0"/>
          </a:p>
          <a:p>
            <a:pPr marL="0" indent="0">
              <a:buNone/>
            </a:pPr>
            <a:r>
              <a:rPr lang="en-SG" sz="1400" dirty="0" smtClean="0"/>
              <a:t>        for (i = 0; i &lt; col; i++)</a:t>
            </a:r>
          </a:p>
          <a:p>
            <a:pPr marL="0" indent="0">
              <a:buNone/>
            </a:pPr>
            <a:r>
              <a:rPr lang="en-SG" sz="1400" dirty="0" smtClean="0"/>
              <a:t>            </a:t>
            </a:r>
            <a:r>
              <a:rPr lang="en-SG" sz="1400" dirty="0"/>
              <a:t>if (board[row][i] == 1)</a:t>
            </a:r>
          </a:p>
          <a:p>
            <a:pPr marL="0" indent="0">
              <a:buNone/>
            </a:pPr>
            <a:r>
              <a:rPr lang="en-SG" sz="1400" dirty="0"/>
              <a:t>                return false;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i</a:t>
            </a:r>
            <a:r>
              <a:rPr lang="en-US" sz="1400" dirty="0"/>
              <a:t> = row, j = col; </a:t>
            </a:r>
            <a:r>
              <a:rPr lang="en-US" sz="1400" dirty="0" err="1"/>
              <a:t>i</a:t>
            </a:r>
            <a:r>
              <a:rPr lang="en-US" sz="1400" dirty="0"/>
              <a:t> &gt;= 0 &amp;&amp; j &gt;= 0; </a:t>
            </a:r>
            <a:r>
              <a:rPr lang="en-US" sz="1400" dirty="0" err="1"/>
              <a:t>i</a:t>
            </a:r>
            <a:r>
              <a:rPr lang="en-US" sz="1400" dirty="0"/>
              <a:t>--, j--)</a:t>
            </a:r>
            <a:endParaRPr lang="en-SG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609600"/>
            <a:ext cx="4114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if (board[</a:t>
            </a:r>
            <a:r>
              <a:rPr lang="en-US" sz="1400" dirty="0" err="1"/>
              <a:t>i</a:t>
            </a:r>
            <a:r>
              <a:rPr lang="en-US" sz="1400" dirty="0"/>
              <a:t>][j] == 1)</a:t>
            </a:r>
          </a:p>
          <a:p>
            <a:pPr marL="0" indent="0">
              <a:buNone/>
            </a:pPr>
            <a:r>
              <a:rPr lang="en-US" sz="1400" dirty="0"/>
              <a:t>                return false;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i</a:t>
            </a:r>
            <a:r>
              <a:rPr lang="en-US" sz="1400" dirty="0"/>
              <a:t> = row, j = col; j &gt;= 0 &amp;&amp;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++, j--)</a:t>
            </a:r>
          </a:p>
          <a:p>
            <a:pPr marL="0" indent="0">
              <a:buNone/>
            </a:pPr>
            <a:r>
              <a:rPr lang="en-US" sz="1400" dirty="0"/>
              <a:t>            if (board[</a:t>
            </a:r>
            <a:r>
              <a:rPr lang="en-US" sz="1400" dirty="0" err="1"/>
              <a:t>i</a:t>
            </a:r>
            <a:r>
              <a:rPr lang="en-US" sz="1400" dirty="0"/>
              <a:t>][j] == 1)</a:t>
            </a:r>
          </a:p>
          <a:p>
            <a:pPr marL="0" indent="0">
              <a:buNone/>
            </a:pPr>
            <a:r>
              <a:rPr lang="en-US" sz="1400" dirty="0"/>
              <a:t>                return false; </a:t>
            </a:r>
          </a:p>
          <a:p>
            <a:pPr marL="0" indent="0">
              <a:buNone/>
            </a:pPr>
            <a:r>
              <a:rPr lang="en-US" sz="1400" dirty="0"/>
              <a:t>        return true;</a:t>
            </a:r>
          </a:p>
          <a:p>
            <a:pPr marL="0" indent="0">
              <a:buNone/>
            </a:pPr>
            <a:r>
              <a:rPr lang="en-US" sz="1400" dirty="0"/>
              <a:t>    }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solveNQUtil</a:t>
            </a:r>
            <a:r>
              <a:rPr lang="en-US" sz="1400" dirty="0"/>
              <a:t>(int board[][], int col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if (col &gt;= N)</a:t>
            </a:r>
          </a:p>
          <a:p>
            <a:pPr marL="0" indent="0">
              <a:buNone/>
            </a:pPr>
            <a:r>
              <a:rPr lang="en-US" sz="1400" dirty="0"/>
              <a:t>            return true;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if (</a:t>
            </a:r>
            <a:r>
              <a:rPr lang="en-US" sz="1400" dirty="0" err="1"/>
              <a:t>isSafe</a:t>
            </a:r>
            <a:r>
              <a:rPr lang="en-US" sz="1400" dirty="0"/>
              <a:t>(board, </a:t>
            </a:r>
            <a:r>
              <a:rPr lang="en-US" sz="1400" dirty="0" err="1"/>
              <a:t>i</a:t>
            </a:r>
            <a:r>
              <a:rPr lang="en-US" sz="1400" dirty="0"/>
              <a:t>, col))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board[</a:t>
            </a:r>
            <a:r>
              <a:rPr lang="en-US" sz="1400" dirty="0" err="1"/>
              <a:t>i</a:t>
            </a:r>
            <a:r>
              <a:rPr lang="en-US" sz="1400" dirty="0"/>
              <a:t>][col] = 1;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6390751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3"/>
            <a:ext cx="8229600" cy="106363"/>
          </a:xfrm>
        </p:spPr>
        <p:txBody>
          <a:bodyPr/>
          <a:lstStyle/>
          <a:p>
            <a:pPr algn="l"/>
            <a:r>
              <a:rPr lang="en-SG" sz="2400" dirty="0"/>
              <a:t/>
            </a:r>
            <a:br>
              <a:rPr lang="en-SG" sz="2400" dirty="0"/>
            </a:br>
            <a:endParaRPr lang="en-SG" sz="2400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228600" y="597763"/>
            <a:ext cx="4038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if (</a:t>
            </a:r>
            <a:r>
              <a:rPr lang="en-US" sz="5600" dirty="0" err="1"/>
              <a:t>solveNQUtil</a:t>
            </a:r>
            <a:r>
              <a:rPr lang="en-US" sz="5600" dirty="0"/>
              <a:t>(board, col + 1) == true)</a:t>
            </a:r>
          </a:p>
          <a:p>
            <a:pPr marL="0" indent="0">
              <a:buNone/>
            </a:pPr>
            <a:r>
              <a:rPr lang="en-US" sz="5600" dirty="0"/>
              <a:t>                    return true;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        board[</a:t>
            </a:r>
            <a:r>
              <a:rPr lang="en-US" sz="5600" dirty="0" err="1"/>
              <a:t>i</a:t>
            </a:r>
            <a:r>
              <a:rPr lang="en-US" sz="5600" dirty="0"/>
              <a:t>][col] = 0; // BACKTRACK</a:t>
            </a:r>
          </a:p>
          <a:p>
            <a:pPr marL="0" indent="0">
              <a:buNone/>
            </a:pPr>
            <a:r>
              <a:rPr lang="en-US" sz="5600" dirty="0"/>
              <a:t>            }        }</a:t>
            </a:r>
          </a:p>
          <a:p>
            <a:pPr marL="0" indent="0">
              <a:buNone/>
            </a:pPr>
            <a:r>
              <a:rPr lang="en-US" sz="5600" dirty="0"/>
              <a:t>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return false;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boolean</a:t>
            </a:r>
            <a:r>
              <a:rPr lang="en-US" sz="5600" dirty="0"/>
              <a:t> </a:t>
            </a:r>
            <a:r>
              <a:rPr lang="en-US" sz="5600" dirty="0" err="1"/>
              <a:t>solveNQ</a:t>
            </a:r>
            <a:r>
              <a:rPr lang="en-US" sz="5600" dirty="0"/>
              <a:t>()</a:t>
            </a:r>
          </a:p>
          <a:p>
            <a:pPr marL="0" indent="0">
              <a:buNone/>
            </a:pPr>
            <a:r>
              <a:rPr lang="en-US" sz="5600" dirty="0"/>
              <a:t>    {</a:t>
            </a:r>
          </a:p>
          <a:p>
            <a:pPr marL="0" indent="0">
              <a:buNone/>
            </a:pPr>
            <a:r>
              <a:rPr lang="en-US" sz="5600" dirty="0"/>
              <a:t>        int board[][] = { { 0, 0, 0, 0 },</a:t>
            </a:r>
          </a:p>
          <a:p>
            <a:pPr marL="0" indent="0">
              <a:buNone/>
            </a:pPr>
            <a:r>
              <a:rPr lang="en-US" sz="5600" dirty="0"/>
              <a:t>                          { 0, 0, 0, 0 },</a:t>
            </a:r>
          </a:p>
          <a:p>
            <a:pPr marL="0" indent="0">
              <a:buNone/>
            </a:pPr>
            <a:r>
              <a:rPr lang="en-US" sz="5600" dirty="0"/>
              <a:t>                          { 0, 0, 0, 0 },</a:t>
            </a:r>
          </a:p>
          <a:p>
            <a:pPr marL="0" indent="0">
              <a:buNone/>
            </a:pPr>
            <a:r>
              <a:rPr lang="en-US" sz="5600" dirty="0"/>
              <a:t>                          { 0, 0, 0, 0 } }; </a:t>
            </a:r>
          </a:p>
          <a:p>
            <a:pPr marL="0" indent="0">
              <a:buNone/>
            </a:pPr>
            <a:r>
              <a:rPr lang="en-US" sz="5600" dirty="0"/>
              <a:t>        if (</a:t>
            </a:r>
            <a:r>
              <a:rPr lang="en-US" sz="5600" dirty="0" err="1"/>
              <a:t>solveNQUtil</a:t>
            </a:r>
            <a:r>
              <a:rPr lang="en-US" sz="5600" dirty="0"/>
              <a:t>(board, 0) == false) {</a:t>
            </a:r>
          </a:p>
          <a:p>
            <a:pPr marL="0" indent="0">
              <a:buNone/>
            </a:pPr>
            <a:r>
              <a:rPr lang="en-US" sz="5600" dirty="0"/>
              <a:t>            </a:t>
            </a:r>
            <a:r>
              <a:rPr lang="en-US" sz="5600" dirty="0" err="1"/>
              <a:t>System.out.print</a:t>
            </a:r>
            <a:r>
              <a:rPr lang="en-US" sz="5600" dirty="0"/>
              <a:t>("Solution does not exist");</a:t>
            </a:r>
          </a:p>
          <a:p>
            <a:pPr marL="0" indent="0">
              <a:buNone/>
            </a:pPr>
            <a:r>
              <a:rPr lang="en-US" sz="5600" dirty="0"/>
              <a:t>            return false;</a:t>
            </a:r>
          </a:p>
          <a:p>
            <a:pPr marL="0" indent="0">
              <a:buNone/>
            </a:pPr>
            <a:r>
              <a:rPr lang="en-US" sz="5600" dirty="0"/>
              <a:t>        } 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printSolution</a:t>
            </a:r>
            <a:r>
              <a:rPr lang="en-US" sz="5600" dirty="0"/>
              <a:t>(board);</a:t>
            </a:r>
          </a:p>
          <a:p>
            <a:pPr marL="0" indent="0">
              <a:buNone/>
            </a:pPr>
            <a:r>
              <a:rPr lang="en-US" sz="5600" dirty="0"/>
              <a:t>        return true;</a:t>
            </a:r>
          </a:p>
          <a:p>
            <a:pPr marL="0" indent="0">
              <a:buNone/>
            </a:pPr>
            <a:r>
              <a:rPr lang="en-US" sz="5600" dirty="0"/>
              <a:t>    } </a:t>
            </a:r>
          </a:p>
          <a:p>
            <a:pPr marL="0" indent="0">
              <a:buNone/>
            </a:pPr>
            <a:r>
              <a:rPr lang="en-US" sz="5600" dirty="0"/>
              <a:t>    </a:t>
            </a:r>
          </a:p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 bwMode="auto">
          <a:xfrm>
            <a:off x="5181600" y="4648200"/>
            <a:ext cx="358139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09EC77DD-1AA5-BA7D-CAC3-4D9C56AE4A47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4419600" y="609600"/>
            <a:ext cx="449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public static void main(String </a:t>
            </a:r>
            <a:r>
              <a:rPr lang="en-US" sz="5600" dirty="0" err="1"/>
              <a:t>args</a:t>
            </a:r>
            <a:r>
              <a:rPr lang="en-US" sz="5600" smtClean="0"/>
              <a:t>[]){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NQueenProblem</a:t>
            </a:r>
            <a:r>
              <a:rPr lang="en-US" sz="5600" dirty="0"/>
              <a:t> Queen = new </a:t>
            </a:r>
            <a:r>
              <a:rPr lang="en-US" sz="5600" dirty="0" err="1"/>
              <a:t>NQueenProblem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Queen.solveNQ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dirty="0"/>
              <a:t>    }}</a:t>
            </a:r>
          </a:p>
          <a:p>
            <a:endParaRPr lang="en-US" sz="5600" b="1" dirty="0">
              <a:latin typeface="+mj-lt"/>
            </a:endParaRPr>
          </a:p>
          <a:p>
            <a:endParaRPr lang="en-US" sz="5600" b="1" dirty="0">
              <a:latin typeface="+mj-lt"/>
            </a:endParaRPr>
          </a:p>
          <a:p>
            <a:endParaRPr lang="en-US" sz="5600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r>
              <a:rPr lang="en-US" sz="8000" b="1" dirty="0">
                <a:latin typeface="+mj-lt"/>
              </a:rPr>
              <a:t>                      Output:</a:t>
            </a:r>
          </a:p>
          <a:p>
            <a:r>
              <a:rPr lang="en-US" sz="8000" dirty="0"/>
              <a:t>                               0  0  1  0 </a:t>
            </a:r>
          </a:p>
          <a:p>
            <a:r>
              <a:rPr lang="en-US" sz="8000" dirty="0"/>
              <a:t>                               1  0  0  0 </a:t>
            </a:r>
          </a:p>
          <a:p>
            <a:r>
              <a:rPr lang="en-US" sz="8000" dirty="0"/>
              <a:t>                               0  0  0  1 </a:t>
            </a:r>
          </a:p>
          <a:p>
            <a:r>
              <a:rPr lang="en-US" sz="8000" dirty="0"/>
              <a:t>                               0  1  0  0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10457840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53FE3A3A-A666-C7CF-1A10-520CD27A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7620000" cy="54102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    In computer science and mathematics, the Josephus Problem (or Josephus permutation) is a theoretical problem.</a:t>
            </a:r>
          </a:p>
          <a:p>
            <a:r>
              <a:rPr lang="en-US" sz="2400" b="1" dirty="0" smtClean="0">
                <a:solidFill>
                  <a:srgbClr val="202124"/>
                </a:solidFill>
                <a:latin typeface="+mj-lt"/>
              </a:rPr>
              <a:t>T</a:t>
            </a:r>
            <a:r>
              <a:rPr lang="en-US" sz="2400" b="1" i="0" dirty="0" smtClean="0">
                <a:solidFill>
                  <a:srgbClr val="202124"/>
                </a:solidFill>
                <a:effectLst/>
                <a:latin typeface="+mj-lt"/>
              </a:rPr>
              <a:t>he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problem statement: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There are n people standing in a circle waiting to be executed. The counting out begins at some point in the circle and proceeds around the circle in a fixed direction</a:t>
            </a:r>
            <a:r>
              <a:rPr lang="en-US" sz="2000" i="0" dirty="0" smtClean="0">
                <a:solidFill>
                  <a:srgbClr val="202124"/>
                </a:solidFill>
                <a:effectLst/>
                <a:latin typeface="+mj-lt"/>
              </a:rPr>
              <a:t>.</a:t>
            </a:r>
          </a:p>
          <a:p>
            <a:endParaRPr lang="en-US" sz="2000" i="0" dirty="0" smtClean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en-US" sz="2400" b="1" dirty="0">
                <a:latin typeface="+mj-lt"/>
              </a:rPr>
              <a:t>How is the Josephus problem solved?</a:t>
            </a:r>
          </a:p>
          <a:p>
            <a:r>
              <a:rPr lang="en-US" sz="2000" dirty="0">
                <a:latin typeface="+mj-lt"/>
              </a:rPr>
              <a:t>The Josephus problem can be solved </a:t>
            </a:r>
            <a:r>
              <a:rPr lang="en-US" sz="2000" b="1" dirty="0">
                <a:latin typeface="+mj-lt"/>
              </a:rPr>
              <a:t>using recursion</a:t>
            </a:r>
            <a:r>
              <a:rPr lang="en-US" sz="2000" dirty="0">
                <a:latin typeface="+mj-lt"/>
              </a:rPr>
              <a:t>. For each iteration, recursively delete the Kth position until only one person is left.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-304800"/>
            <a:ext cx="7467600" cy="9144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to Josephus trap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7417"/>
            <a:ext cx="8229600" cy="914400"/>
          </a:xfrm>
        </p:spPr>
        <p:txBody>
          <a:bodyPr/>
          <a:lstStyle/>
          <a:p>
            <a:r>
              <a:rPr lang="en-SG" dirty="0"/>
              <a:t>Example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21558F18-4EC0-250B-8034-9B1C5055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295400"/>
            <a:ext cx="8458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5393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SG" dirty="0"/>
              <a:t>Example Program</a:t>
            </a:r>
            <a:br>
              <a:rPr lang="en-SG" dirty="0"/>
            </a:br>
            <a:r>
              <a:rPr lang="en-SG" dirty="0"/>
              <a:t> </a:t>
            </a:r>
          </a:p>
        </p:txBody>
      </p:sp>
      <p:sp>
        <p:nvSpPr>
          <p:cNvPr id="4" name="Subtitle 3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7620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import </a:t>
            </a:r>
            <a:r>
              <a:rPr lang="en-US" sz="1800" dirty="0"/>
              <a:t>java.io.*; </a:t>
            </a:r>
          </a:p>
          <a:p>
            <a:pPr marL="0" indent="0">
              <a:buNone/>
            </a:pPr>
            <a:r>
              <a:rPr lang="en-US" sz="1800" dirty="0"/>
              <a:t>class GFG { </a:t>
            </a:r>
          </a:p>
          <a:p>
            <a:pPr marL="0" indent="0">
              <a:buNone/>
            </a:pPr>
            <a:r>
              <a:rPr lang="en-US" sz="1800" dirty="0"/>
              <a:t>    static int </a:t>
            </a:r>
            <a:r>
              <a:rPr lang="en-US" sz="1800" dirty="0" err="1"/>
              <a:t>josephus</a:t>
            </a:r>
            <a:r>
              <a:rPr lang="en-US" sz="1800" dirty="0"/>
              <a:t>(int n, int k</a:t>
            </a:r>
            <a:r>
              <a:rPr lang="en-US" sz="1800" dirty="0" smtClean="0"/>
              <a:t>){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if (n == 1)</a:t>
            </a:r>
          </a:p>
          <a:p>
            <a:pPr marL="0" indent="0">
              <a:buNone/>
            </a:pPr>
            <a:r>
              <a:rPr lang="en-US" sz="1800" dirty="0"/>
              <a:t>            return 1;</a:t>
            </a:r>
          </a:p>
          <a:p>
            <a:pPr marL="0" indent="0">
              <a:buNone/>
            </a:pPr>
            <a:r>
              <a:rPr lang="en-US" sz="1800" dirty="0"/>
              <a:t>        else</a:t>
            </a:r>
          </a:p>
          <a:p>
            <a:pPr marL="0" indent="0">
              <a:buNone/>
            </a:pPr>
            <a:r>
              <a:rPr lang="en-US" sz="1800" dirty="0" smtClean="0"/>
              <a:t>return </a:t>
            </a:r>
            <a:r>
              <a:rPr lang="en-US" sz="1800" dirty="0"/>
              <a:t>(</a:t>
            </a:r>
            <a:r>
              <a:rPr lang="en-US" sz="1800" dirty="0" err="1"/>
              <a:t>josephus</a:t>
            </a:r>
            <a:r>
              <a:rPr lang="en-US" sz="1800" dirty="0"/>
              <a:t>(n - 1, k) + k - 1) % n + 1;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 smtClean="0"/>
              <a:t>){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int n = 14;</a:t>
            </a:r>
          </a:p>
          <a:p>
            <a:pPr marL="0" indent="0">
              <a:buNone/>
            </a:pPr>
            <a:r>
              <a:rPr lang="en-US" sz="1800" dirty="0"/>
              <a:t>        int k = 2;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("The chosen place is "</a:t>
            </a:r>
          </a:p>
          <a:p>
            <a:pPr marL="0" indent="0">
              <a:buNone/>
            </a:pPr>
            <a:r>
              <a:rPr lang="en-US" sz="1800" dirty="0"/>
              <a:t>                           + </a:t>
            </a:r>
            <a:r>
              <a:rPr lang="en-US" sz="1800" dirty="0" err="1"/>
              <a:t>josephus</a:t>
            </a:r>
            <a:r>
              <a:rPr lang="en-US" sz="1800" dirty="0"/>
              <a:t>(n, k));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B0CA23-A0C3-98A7-474E-2B6783BA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2819400"/>
            <a:ext cx="3581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Output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chosen place is 13</a:t>
            </a:r>
          </a:p>
        </p:txBody>
      </p:sp>
    </p:spTree>
    <p:extLst>
      <p:ext uri="{BB962C8B-B14F-4D97-AF65-F5344CB8AC3E}">
        <p14:creationId xmlns:p14="http://schemas.microsoft.com/office/powerpoint/2010/main" val="380196857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19200"/>
          </a:xfrm>
        </p:spPr>
        <p:txBody>
          <a:bodyPr/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Maze Solving</a:t>
            </a:r>
            <a:endParaRPr lang="en-SG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11753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2935"/>
              </p:ext>
            </p:extLst>
          </p:nvPr>
        </p:nvGraphicFramePr>
        <p:xfrm>
          <a:off x="304800" y="685806"/>
          <a:ext cx="8382000" cy="548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66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53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4CC1D138-6FAE-7391-2D3E-6467E9A35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1205050"/>
            <a:ext cx="7391400" cy="4724400"/>
          </a:xfrm>
        </p:spPr>
        <p:txBody>
          <a:bodyPr>
            <a:normAutofit/>
          </a:bodyPr>
          <a:lstStyle/>
          <a:p>
            <a:r>
              <a:rPr lang="en-US" sz="2400" b="1" dirty="0"/>
              <a:t>Introduction</a:t>
            </a:r>
            <a:r>
              <a:rPr lang="en-US" sz="2800" b="1" dirty="0"/>
              <a:t> 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Consider the maze to be a black and white image, with black pixels representing walls, and white pixels representing a path. Two white pixels are special, one being the entry to the maze and another exit.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Given such a maze, we want to find a path from entry to the exit.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Modelling the Maze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0 -&gt; Road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1 -&gt; Wall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2 -&gt; Maze entry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3 -&gt; Maze exit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4 -&gt; Cell part of the path from entry to exit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1584596-2968-DBF0-2A57-6EB4AFAA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152395"/>
            <a:ext cx="5867400" cy="1066799"/>
          </a:xfrm>
        </p:spPr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284510835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E002C-DAEC-8426-E875-D2100642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137634"/>
            <a:ext cx="82296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Example Maze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981A960-C314-7DF5-E521-F8BAB288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76400"/>
            <a:ext cx="3505200" cy="39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154B821-BD45-75A1-9626-63F99DAF57C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962400" y="914400"/>
            <a:ext cx="4724400" cy="5059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Gray blocks are dead ends (value = 0).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binary matrix representation of the above maze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73239"/>
              </a:solidFill>
              <a:latin typeface="urw-di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1, 0, 0, 0}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{1, 1, 0, 1}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{0, 1, 0, 0}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{1, 1, 1, 1}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1" name="Footer Placeholder 4">
            <a:extLst>
              <a:ext uri="{FF2B5EF4-FFF2-40B4-BE49-F238E27FC236}">
                <a16:creationId xmlns="" xmlns:a16="http://schemas.microsoft.com/office/drawing/2014/main" id="{259E3EA1-20B2-3E26-A126-607098C66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1714223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7012" y="654777"/>
            <a:ext cx="4116388" cy="59746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SG" sz="1400" dirty="0" smtClean="0"/>
              <a:t>public </a:t>
            </a:r>
            <a:r>
              <a:rPr lang="en-SG" sz="1400" dirty="0"/>
              <a:t>class </a:t>
            </a:r>
            <a:r>
              <a:rPr lang="en-SG" sz="1400" dirty="0" err="1"/>
              <a:t>RatMaze</a:t>
            </a:r>
            <a:r>
              <a:rPr lang="en-SG" sz="1400" dirty="0"/>
              <a:t> {</a:t>
            </a:r>
          </a:p>
          <a:p>
            <a:pPr marL="0" lvl="0" indent="0">
              <a:buNone/>
            </a:pPr>
            <a:r>
              <a:rPr lang="en-SG" sz="1400" dirty="0"/>
              <a:t>    final int N = 4; </a:t>
            </a:r>
          </a:p>
          <a:p>
            <a:pPr marL="0" lvl="0" indent="0">
              <a:buNone/>
            </a:pPr>
            <a:r>
              <a:rPr lang="en-SG" sz="1400" dirty="0" smtClean="0"/>
              <a:t>void </a:t>
            </a:r>
            <a:r>
              <a:rPr lang="en-SG" sz="1400" dirty="0" err="1"/>
              <a:t>printSolution</a:t>
            </a:r>
            <a:r>
              <a:rPr lang="en-SG" sz="1400" dirty="0"/>
              <a:t>(int sol</a:t>
            </a:r>
            <a:r>
              <a:rPr lang="en-SG" sz="1400" dirty="0" smtClean="0"/>
              <a:t>[][]){</a:t>
            </a:r>
            <a:endParaRPr lang="en-SG" sz="1400" dirty="0"/>
          </a:p>
          <a:p>
            <a:pPr marL="0" lvl="0" indent="0">
              <a:buNone/>
            </a:pPr>
            <a:r>
              <a:rPr lang="en-SG" sz="1400" dirty="0"/>
              <a:t>        for (int </a:t>
            </a:r>
            <a:r>
              <a:rPr lang="en-SG" sz="1400" dirty="0" err="1"/>
              <a:t>i</a:t>
            </a:r>
            <a:r>
              <a:rPr lang="en-SG" sz="1400" dirty="0"/>
              <a:t> = 0; </a:t>
            </a:r>
            <a:r>
              <a:rPr lang="en-SG" sz="1400" dirty="0" err="1"/>
              <a:t>i</a:t>
            </a:r>
            <a:r>
              <a:rPr lang="en-SG" sz="1400" dirty="0"/>
              <a:t> &lt; N; </a:t>
            </a:r>
            <a:r>
              <a:rPr lang="en-SG" sz="1400" dirty="0" err="1"/>
              <a:t>i</a:t>
            </a:r>
            <a:r>
              <a:rPr lang="en-SG" sz="1400" dirty="0"/>
              <a:t>++) {</a:t>
            </a:r>
          </a:p>
          <a:p>
            <a:pPr marL="0" lvl="0" indent="0">
              <a:buNone/>
            </a:pPr>
            <a:r>
              <a:rPr lang="en-SG" sz="1400" dirty="0"/>
              <a:t>            for (int j = 0; j &lt; N; </a:t>
            </a:r>
            <a:r>
              <a:rPr lang="en-SG" sz="1400" dirty="0" err="1"/>
              <a:t>j++</a:t>
            </a:r>
            <a:r>
              <a:rPr lang="en-SG" sz="1400" dirty="0"/>
              <a:t>)</a:t>
            </a:r>
          </a:p>
          <a:p>
            <a:pPr marL="0" lvl="0" indent="0">
              <a:buNone/>
            </a:pPr>
            <a:r>
              <a:rPr lang="en-SG" sz="1400" dirty="0"/>
              <a:t>                </a:t>
            </a:r>
            <a:r>
              <a:rPr lang="en-SG" sz="1400" dirty="0" err="1"/>
              <a:t>System.out.print</a:t>
            </a:r>
            <a:r>
              <a:rPr lang="en-SG" sz="1400" dirty="0"/>
              <a:t>(" " + sol[</a:t>
            </a:r>
            <a:r>
              <a:rPr lang="en-SG" sz="1400" dirty="0" err="1"/>
              <a:t>i</a:t>
            </a:r>
            <a:r>
              <a:rPr lang="en-SG" sz="1400" dirty="0"/>
              <a:t>][j] + " ");</a:t>
            </a:r>
          </a:p>
          <a:p>
            <a:pPr marL="0" lvl="0" indent="0">
              <a:buNone/>
            </a:pPr>
            <a:r>
              <a:rPr lang="en-SG" sz="1400" dirty="0"/>
              <a:t>            </a:t>
            </a:r>
            <a:r>
              <a:rPr lang="en-SG" sz="1400" dirty="0" err="1"/>
              <a:t>System.out.println</a:t>
            </a:r>
            <a:r>
              <a:rPr lang="en-SG" sz="1400" dirty="0"/>
              <a:t>();</a:t>
            </a:r>
          </a:p>
          <a:p>
            <a:pPr marL="0" lvl="0" indent="0">
              <a:buNone/>
            </a:pPr>
            <a:r>
              <a:rPr lang="en-SG" sz="1400" dirty="0"/>
              <a:t>        }</a:t>
            </a:r>
          </a:p>
          <a:p>
            <a:pPr marL="0" lvl="0" indent="0">
              <a:buNone/>
            </a:pPr>
            <a:r>
              <a:rPr lang="en-SG" sz="1400" dirty="0"/>
              <a:t>    } </a:t>
            </a:r>
            <a:endParaRPr lang="en-SG" sz="1400" dirty="0" smtClean="0"/>
          </a:p>
          <a:p>
            <a:pPr marL="0" lvl="0" indent="0">
              <a:buNone/>
            </a:pPr>
            <a:r>
              <a:rPr lang="en-SG" sz="1400" dirty="0" err="1" smtClean="0"/>
              <a:t>boolean</a:t>
            </a:r>
            <a:r>
              <a:rPr lang="en-SG" sz="1400" dirty="0" smtClean="0"/>
              <a:t> </a:t>
            </a:r>
            <a:r>
              <a:rPr lang="en-SG" sz="1400" dirty="0" err="1"/>
              <a:t>isSafe</a:t>
            </a:r>
            <a:r>
              <a:rPr lang="en-SG" sz="1400" dirty="0"/>
              <a:t>(int maze[][], int x, int y</a:t>
            </a:r>
            <a:r>
              <a:rPr lang="en-SG" sz="1400" dirty="0" smtClean="0"/>
              <a:t>){</a:t>
            </a:r>
            <a:endParaRPr lang="en-SG" sz="1400" dirty="0"/>
          </a:p>
          <a:p>
            <a:pPr marL="0" lvl="0" indent="0">
              <a:buNone/>
            </a:pPr>
            <a:r>
              <a:rPr lang="en-SG" sz="1400" dirty="0" smtClean="0"/>
              <a:t>	return </a:t>
            </a:r>
            <a:r>
              <a:rPr lang="en-SG" sz="1400" dirty="0"/>
              <a:t>(x &gt;= 0 &amp;&amp; x &lt; N &amp;&amp; y &gt;= 0 &amp;&amp; y &lt; N &amp;&amp; maze[x][y] == 1);</a:t>
            </a:r>
          </a:p>
          <a:p>
            <a:pPr marL="0" lvl="0" indent="0">
              <a:buNone/>
            </a:pPr>
            <a:r>
              <a:rPr lang="en-SG" sz="1400" dirty="0"/>
              <a:t>    }</a:t>
            </a:r>
          </a:p>
          <a:p>
            <a:pPr marL="0" indent="0">
              <a:buNone/>
            </a:pPr>
            <a:r>
              <a:rPr lang="en-SG" sz="1400" dirty="0"/>
              <a:t> {</a:t>
            </a:r>
          </a:p>
          <a:p>
            <a:pPr marL="0" indent="0">
              <a:buNone/>
            </a:pPr>
            <a:r>
              <a:rPr lang="en-SG" sz="1400" dirty="0"/>
              <a:t>        int sol[][] = { { 0, 0, 0, 0 },</a:t>
            </a:r>
          </a:p>
          <a:p>
            <a:pPr marL="0" indent="0">
              <a:buNone/>
            </a:pPr>
            <a:r>
              <a:rPr lang="en-SG" sz="1400" dirty="0"/>
              <a:t>                        { 0, 0, 0, 0 },</a:t>
            </a:r>
          </a:p>
          <a:p>
            <a:pPr marL="0" indent="0">
              <a:buNone/>
            </a:pPr>
            <a:r>
              <a:rPr lang="en-SG" sz="1400" dirty="0"/>
              <a:t>                        { 0, 0, 0, 0 },</a:t>
            </a:r>
          </a:p>
          <a:p>
            <a:pPr marL="0" indent="0">
              <a:buNone/>
            </a:pPr>
            <a:r>
              <a:rPr lang="en-SG" sz="1400" dirty="0"/>
              <a:t>                        { 0, 0, 0, 0 } };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75617" y="654777"/>
            <a:ext cx="4134983" cy="5066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dirty="0"/>
              <a:t>if (</a:t>
            </a:r>
            <a:r>
              <a:rPr lang="en-SG" sz="1200" dirty="0" err="1"/>
              <a:t>solveMazeUtil</a:t>
            </a:r>
            <a:r>
              <a:rPr lang="en-SG" sz="1200" dirty="0"/>
              <a:t>(maze, 0, 0, sol) == false) {</a:t>
            </a:r>
          </a:p>
          <a:p>
            <a:pPr marL="0" indent="0">
              <a:buNone/>
            </a:pPr>
            <a:r>
              <a:rPr lang="en-SG" sz="1200" dirty="0"/>
              <a:t>            </a:t>
            </a:r>
            <a:r>
              <a:rPr lang="en-SG" sz="1200" dirty="0" err="1"/>
              <a:t>System.out.print</a:t>
            </a:r>
            <a:r>
              <a:rPr lang="en-SG" sz="1200" dirty="0"/>
              <a:t>("Solution doesn't exist");</a:t>
            </a:r>
          </a:p>
          <a:p>
            <a:pPr marL="0" indent="0">
              <a:buNone/>
            </a:pPr>
            <a:r>
              <a:rPr lang="en-SG" sz="1200" dirty="0"/>
              <a:t>            return false;</a:t>
            </a:r>
          </a:p>
          <a:p>
            <a:pPr marL="0" indent="0">
              <a:buNone/>
            </a:pPr>
            <a:r>
              <a:rPr lang="en-SG" sz="1200" dirty="0"/>
              <a:t>        } </a:t>
            </a:r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dirty="0" err="1"/>
              <a:t>printSolution</a:t>
            </a:r>
            <a:r>
              <a:rPr lang="en-SG" sz="1200" dirty="0"/>
              <a:t>(sol);</a:t>
            </a:r>
          </a:p>
          <a:p>
            <a:pPr marL="0" indent="0">
              <a:buNone/>
            </a:pPr>
            <a:r>
              <a:rPr lang="en-SG" sz="1200" dirty="0"/>
              <a:t>        return true;</a:t>
            </a:r>
          </a:p>
          <a:p>
            <a:pPr marL="0" indent="0">
              <a:buNone/>
            </a:pPr>
            <a:r>
              <a:rPr lang="en-SG" sz="1200" dirty="0"/>
              <a:t>    } </a:t>
            </a:r>
          </a:p>
          <a:p>
            <a:pPr marL="0" indent="0">
              <a:buNone/>
            </a:pPr>
            <a:endParaRPr lang="en-SG" sz="1200" dirty="0" smtClean="0"/>
          </a:p>
          <a:p>
            <a:pPr marL="0" indent="0">
              <a:buNone/>
            </a:pPr>
            <a:r>
              <a:rPr lang="en-SG" sz="1200" dirty="0" err="1" smtClean="0"/>
              <a:t>boolean</a:t>
            </a:r>
            <a:r>
              <a:rPr lang="en-SG" sz="1200" dirty="0" smtClean="0"/>
              <a:t> </a:t>
            </a:r>
            <a:r>
              <a:rPr lang="en-SG" sz="1200" dirty="0" err="1"/>
              <a:t>solveMazeUtil</a:t>
            </a:r>
            <a:r>
              <a:rPr lang="en-SG" sz="1200" dirty="0"/>
              <a:t>(int maze[][], int x, </a:t>
            </a:r>
            <a:r>
              <a:rPr lang="en-SG" sz="1200" dirty="0" err="1"/>
              <a:t>int</a:t>
            </a:r>
            <a:r>
              <a:rPr lang="en-SG" sz="1200" dirty="0"/>
              <a:t> </a:t>
            </a:r>
            <a:r>
              <a:rPr lang="en-SG" sz="1200" dirty="0" err="1" smtClean="0"/>
              <a:t>y,int</a:t>
            </a:r>
            <a:r>
              <a:rPr lang="en-SG" sz="1200" dirty="0" smtClean="0"/>
              <a:t> sol[][]){</a:t>
            </a:r>
            <a:endParaRPr lang="en-SG" sz="1200" dirty="0"/>
          </a:p>
          <a:p>
            <a:pPr marL="0" indent="0">
              <a:buNone/>
            </a:pPr>
            <a:r>
              <a:rPr lang="en-SG" sz="1200" dirty="0" smtClean="0"/>
              <a:t>  if </a:t>
            </a:r>
            <a:r>
              <a:rPr lang="en-SG" sz="1200" dirty="0"/>
              <a:t>(x == N - 1 &amp;&amp; y == N - 1) {</a:t>
            </a:r>
          </a:p>
          <a:p>
            <a:pPr marL="0" indent="0">
              <a:buNone/>
            </a:pPr>
            <a:r>
              <a:rPr lang="en-SG" sz="1200" dirty="0"/>
              <a:t>            sol[x][y] = 1;</a:t>
            </a:r>
          </a:p>
          <a:p>
            <a:pPr marL="0" indent="0">
              <a:buNone/>
            </a:pPr>
            <a:r>
              <a:rPr lang="en-SG" sz="1200" dirty="0"/>
              <a:t>            return true;</a:t>
            </a:r>
          </a:p>
          <a:p>
            <a:pPr marL="0" indent="0">
              <a:buNone/>
            </a:pPr>
            <a:r>
              <a:rPr lang="en-SG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if (</a:t>
            </a:r>
            <a:r>
              <a:rPr lang="en-US" sz="1200" dirty="0" err="1"/>
              <a:t>isSafe</a:t>
            </a:r>
            <a:r>
              <a:rPr lang="en-US" sz="1200" dirty="0"/>
              <a:t>(maze, x, y) == true) {</a:t>
            </a:r>
          </a:p>
          <a:p>
            <a:pPr marL="0" indent="0">
              <a:buNone/>
            </a:pPr>
            <a:r>
              <a:rPr lang="en-US" sz="1200" dirty="0" smtClean="0"/>
              <a:t>sol[x][y] = 1;</a:t>
            </a:r>
          </a:p>
          <a:p>
            <a:pPr marL="0" indent="0">
              <a:buNone/>
            </a:pP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solveMazeUtil</a:t>
            </a:r>
            <a:r>
              <a:rPr lang="en-US" sz="1200" dirty="0"/>
              <a:t>(maze, x + 1, y, sol))</a:t>
            </a:r>
          </a:p>
          <a:p>
            <a:pPr marL="0" indent="0">
              <a:buNone/>
            </a:pPr>
            <a:r>
              <a:rPr lang="en-US" sz="1200" dirty="0"/>
              <a:t>                return true; </a:t>
            </a:r>
          </a:p>
          <a:p>
            <a:pPr marL="0" indent="0">
              <a:buNone/>
            </a:pP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solveMazeUtil</a:t>
            </a:r>
            <a:r>
              <a:rPr lang="en-US" sz="1200" dirty="0"/>
              <a:t>(maze, x, y + 1, sol))</a:t>
            </a:r>
          </a:p>
          <a:p>
            <a:pPr marL="0" indent="0">
              <a:buNone/>
            </a:pPr>
            <a:r>
              <a:rPr lang="en-US" sz="1200" dirty="0"/>
              <a:t>                return true; </a:t>
            </a:r>
            <a:endParaRPr lang="en-SG" sz="1200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3598023" y="5387024"/>
            <a:ext cx="1219200" cy="33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823" y="23949"/>
            <a:ext cx="8229600" cy="6096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Maze Program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279738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5D50AD1B-1E09-6A4C-DF47-9C76DB76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smtClean="0"/>
              <a:t>sol[x</a:t>
            </a:r>
            <a:r>
              <a:rPr lang="en-US" sz="1600" dirty="0"/>
              <a:t>][y] = 0;</a:t>
            </a:r>
            <a:br>
              <a:rPr lang="en-US" sz="1600" dirty="0"/>
            </a:br>
            <a:r>
              <a:rPr lang="en-US" sz="1600" dirty="0"/>
              <a:t>            return false;</a:t>
            </a:r>
            <a:br>
              <a:rPr lang="en-US" sz="1600" dirty="0"/>
            </a:br>
            <a:r>
              <a:rPr lang="en-US" sz="1600" dirty="0"/>
              <a:t>        } </a:t>
            </a:r>
            <a:br>
              <a:rPr lang="en-US" sz="1600" dirty="0"/>
            </a:br>
            <a:r>
              <a:rPr lang="en-US" sz="1600" dirty="0"/>
              <a:t>        return false;</a:t>
            </a:r>
            <a:br>
              <a:rPr lang="en-US" sz="1600" dirty="0"/>
            </a:br>
            <a:r>
              <a:rPr lang="en-US" sz="1600" dirty="0"/>
              <a:t>    }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 smtClean="0"/>
              <a:t>[]){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RatMaze</a:t>
            </a:r>
            <a:r>
              <a:rPr lang="en-US" sz="1600" dirty="0"/>
              <a:t> rat = new </a:t>
            </a:r>
            <a:r>
              <a:rPr lang="en-US" sz="1600" dirty="0" err="1"/>
              <a:t>RatMaze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int maze[][] = { { 1, 0, 0, 0 },</a:t>
            </a:r>
            <a:br>
              <a:rPr lang="en-US" sz="1600" dirty="0"/>
            </a:br>
            <a:r>
              <a:rPr lang="en-US" sz="1600" dirty="0"/>
              <a:t>                         { 1, 1, 0, 1 },</a:t>
            </a:r>
            <a:br>
              <a:rPr lang="en-US" sz="1600" dirty="0"/>
            </a:br>
            <a:r>
              <a:rPr lang="en-US" sz="1600" dirty="0"/>
              <a:t>                         { 0, 1, 0, 0 },</a:t>
            </a:r>
            <a:br>
              <a:rPr lang="en-US" sz="1600" dirty="0"/>
            </a:br>
            <a:r>
              <a:rPr lang="en-US" sz="1600" dirty="0"/>
              <a:t>                         { 1, 1, 1, 1 } };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rat.solveMaze</a:t>
            </a:r>
            <a:r>
              <a:rPr lang="en-US" sz="1600" dirty="0"/>
              <a:t>(maze);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 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</a:t>
            </a:r>
            <a:r>
              <a:rPr lang="en-US" sz="1800" b="1" dirty="0"/>
              <a:t>Output:</a:t>
            </a:r>
            <a:br>
              <a:rPr lang="en-US" sz="1800" b="1" dirty="0"/>
            </a:br>
            <a:r>
              <a:rPr lang="en-US" sz="1800" dirty="0"/>
              <a:t>                                                                                                   1  0  0  0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1  1  0  0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0  1  0  0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 0  1  1  1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59229" y="45177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mtClean="0"/>
              <a:t>Example Maze Program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57500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1301</Words>
  <Application>Microsoft Office PowerPoint</Application>
  <PresentationFormat>On-screen Show (4:3)</PresentationFormat>
  <Paragraphs>232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Smart_ppt_Theme</vt:lpstr>
      <vt:lpstr> Josephus trap</vt:lpstr>
      <vt:lpstr> Introduction to Josephus trap</vt:lpstr>
      <vt:lpstr>Example Diagram</vt:lpstr>
      <vt:lpstr>Example Program  </vt:lpstr>
      <vt:lpstr>Maze Solving</vt:lpstr>
      <vt:lpstr>Maze Solving</vt:lpstr>
      <vt:lpstr>Example Maze</vt:lpstr>
      <vt:lpstr>Example Maze Program</vt:lpstr>
      <vt:lpstr>     sol[x][y] = 0;             return false;         }          return false;     }       public static void main(String args[]){         RatMaze rat = new RatMaze();         int maze[][] = { { 1, 0, 0, 0 },                          { 1, 1, 0, 1 },                          { 0, 1, 0, 0 },                          { 1, 1, 1, 1 } };         rat.solveMaze(maze);     } }                                                                                                Output:                                                                                                    1  0  0  0                                                                                                      1  1  0  0                                                                                                      0  1  0  0                                                                                                       0  1  1  1</vt:lpstr>
      <vt:lpstr>N Queens </vt:lpstr>
      <vt:lpstr>N Queens  </vt:lpstr>
      <vt:lpstr>PowerPoint Presentation</vt:lpstr>
      <vt:lpstr>PowerPoint Presentation</vt:lpstr>
      <vt:lpstr>Queen solution</vt:lpstr>
      <vt:lpstr>The step by step backtracking is shown as follows:</vt:lpstr>
      <vt:lpstr>After backtracking we are not able to place queen 4, so again we backtrack.</vt:lpstr>
      <vt:lpstr>First three queens placed successfully after backtracking.</vt:lpstr>
      <vt:lpstr>Example Program</vt:lpstr>
      <vt:lpstr> 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2022-11-10T19:20:26Z</dcterms:modified>
</cp:coreProperties>
</file>